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6" r:id="rId2"/>
  </p:sldMasterIdLst>
  <p:notesMasterIdLst>
    <p:notesMasterId r:id="rId64"/>
  </p:notesMasterIdLst>
  <p:sldIdLst>
    <p:sldId id="256" r:id="rId3"/>
    <p:sldId id="5338" r:id="rId4"/>
    <p:sldId id="5416" r:id="rId5"/>
    <p:sldId id="5352" r:id="rId6"/>
    <p:sldId id="5351" r:id="rId7"/>
    <p:sldId id="5347" r:id="rId8"/>
    <p:sldId id="5353" r:id="rId9"/>
    <p:sldId id="5359" r:id="rId10"/>
    <p:sldId id="5285" r:id="rId11"/>
    <p:sldId id="5356" r:id="rId12"/>
    <p:sldId id="5358" r:id="rId13"/>
    <p:sldId id="5381" r:id="rId14"/>
    <p:sldId id="5388" r:id="rId15"/>
    <p:sldId id="5387" r:id="rId16"/>
    <p:sldId id="5383" r:id="rId17"/>
    <p:sldId id="5385" r:id="rId18"/>
    <p:sldId id="5384" r:id="rId19"/>
    <p:sldId id="5378" r:id="rId20"/>
    <p:sldId id="5371" r:id="rId21"/>
    <p:sldId id="5389" r:id="rId22"/>
    <p:sldId id="5440" r:id="rId23"/>
    <p:sldId id="5391" r:id="rId24"/>
    <p:sldId id="5390" r:id="rId25"/>
    <p:sldId id="5441" r:id="rId26"/>
    <p:sldId id="5395" r:id="rId27"/>
    <p:sldId id="5396" r:id="rId28"/>
    <p:sldId id="5392" r:id="rId29"/>
    <p:sldId id="5399" r:id="rId30"/>
    <p:sldId id="5398" r:id="rId31"/>
    <p:sldId id="5431" r:id="rId32"/>
    <p:sldId id="5393" r:id="rId33"/>
    <p:sldId id="5376" r:id="rId34"/>
    <p:sldId id="5438" r:id="rId35"/>
    <p:sldId id="5439" r:id="rId36"/>
    <p:sldId id="5407" r:id="rId37"/>
    <p:sldId id="5402" r:id="rId38"/>
    <p:sldId id="5420" r:id="rId39"/>
    <p:sldId id="5377" r:id="rId40"/>
    <p:sldId id="5406" r:id="rId41"/>
    <p:sldId id="5298" r:id="rId42"/>
    <p:sldId id="5404" r:id="rId43"/>
    <p:sldId id="5397" r:id="rId44"/>
    <p:sldId id="5423" r:id="rId45"/>
    <p:sldId id="5424" r:id="rId46"/>
    <p:sldId id="5408" r:id="rId47"/>
    <p:sldId id="5428" r:id="rId48"/>
    <p:sldId id="5427" r:id="rId49"/>
    <p:sldId id="5435" r:id="rId50"/>
    <p:sldId id="5409" r:id="rId51"/>
    <p:sldId id="5425" r:id="rId52"/>
    <p:sldId id="5436" r:id="rId53"/>
    <p:sldId id="5421" r:id="rId54"/>
    <p:sldId id="5433" r:id="rId55"/>
    <p:sldId id="5340" r:id="rId56"/>
    <p:sldId id="5341" r:id="rId57"/>
    <p:sldId id="5342" r:id="rId58"/>
    <p:sldId id="5343" r:id="rId59"/>
    <p:sldId id="5344" r:id="rId60"/>
    <p:sldId id="5345" r:id="rId61"/>
    <p:sldId id="5346" r:id="rId62"/>
    <p:sldId id="5437" r:id="rId63"/>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419" autoAdjust="0"/>
    <p:restoredTop sz="60430" autoAdjust="0"/>
  </p:normalViewPr>
  <p:slideViewPr>
    <p:cSldViewPr snapToGrid="0">
      <p:cViewPr varScale="1">
        <p:scale>
          <a:sx n="29" d="100"/>
          <a:sy n="29" d="100"/>
        </p:scale>
        <p:origin x="1644" y="2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CABB9C-EEAC-49D1-B850-16DFB1CD5CC9}"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zh-TW" altLang="en-US"/>
        </a:p>
      </dgm:t>
    </dgm:pt>
    <dgm:pt modelId="{62805BAC-80B4-438C-B3BB-ED69398F7800}">
      <dgm:prSet phldrT="[文字]"/>
      <dgm:spPr/>
      <dgm:t>
        <a:bodyPr/>
        <a:lstStyle/>
        <a:p>
          <a:r>
            <a:rPr lang="zh-TW" altLang="en-US" dirty="0">
              <a:latin typeface="微軟正黑體" panose="020B0604030504040204" pitchFamily="34" charset="-120"/>
              <a:ea typeface="微軟正黑體" panose="020B0604030504040204" pitchFamily="34" charset="-120"/>
            </a:rPr>
            <a:t>給模型推論工作流程</a:t>
          </a:r>
        </a:p>
      </dgm:t>
    </dgm:pt>
    <dgm:pt modelId="{89B515D3-C9E3-4BFA-9119-34CB11E781D9}" type="parTrans" cxnId="{32208513-BEF5-4E54-B660-3EB04D110526}">
      <dgm:prSet/>
      <dgm:spPr/>
      <dgm:t>
        <a:bodyPr/>
        <a:lstStyle/>
        <a:p>
          <a:endParaRPr lang="zh-TW" altLang="en-US"/>
        </a:p>
      </dgm:t>
    </dgm:pt>
    <dgm:pt modelId="{B07B8024-452C-43B3-AB9B-124FFA849A3B}" type="sibTrans" cxnId="{32208513-BEF5-4E54-B660-3EB04D110526}">
      <dgm:prSet/>
      <dgm:spPr/>
      <dgm:t>
        <a:bodyPr/>
        <a:lstStyle/>
        <a:p>
          <a:endParaRPr lang="zh-TW" altLang="en-US"/>
        </a:p>
      </dgm:t>
    </dgm:pt>
    <dgm:pt modelId="{0C2B0950-BC84-4682-A497-9D771A7842B1}">
      <dgm:prSet phldrT="[文字]"/>
      <dgm:spPr/>
      <dgm:t>
        <a:bodyPr/>
        <a:lstStyle/>
        <a:p>
          <a:r>
            <a:rPr lang="zh-TW" altLang="en-US" dirty="0">
              <a:latin typeface="微軟正黑體" panose="020B0604030504040204" pitchFamily="34" charset="-120"/>
              <a:ea typeface="微軟正黑體" panose="020B0604030504040204" pitchFamily="34" charset="-120"/>
            </a:rPr>
            <a:t>以結果為導向學習推理 </a:t>
          </a:r>
          <a:r>
            <a:rPr lang="en-US" altLang="zh-TW" dirty="0">
              <a:latin typeface="微軟正黑體" panose="020B0604030504040204" pitchFamily="34" charset="-120"/>
              <a:ea typeface="微軟正黑體" panose="020B0604030504040204" pitchFamily="34" charset="-120"/>
            </a:rPr>
            <a:t>(Reinforcement Learning, RL)</a:t>
          </a:r>
          <a:endParaRPr lang="zh-TW" altLang="en-US" dirty="0">
            <a:latin typeface="微軟正黑體" panose="020B0604030504040204" pitchFamily="34" charset="-120"/>
            <a:ea typeface="微軟正黑體" panose="020B0604030504040204" pitchFamily="34" charset="-120"/>
          </a:endParaRPr>
        </a:p>
      </dgm:t>
    </dgm:pt>
    <dgm:pt modelId="{887CA4B6-4162-4BB2-8A83-ECFF58A0A901}" type="parTrans" cxnId="{CA12F623-5CB4-4C18-9A25-BEAEF15E578F}">
      <dgm:prSet/>
      <dgm:spPr/>
      <dgm:t>
        <a:bodyPr/>
        <a:lstStyle/>
        <a:p>
          <a:endParaRPr lang="zh-TW" altLang="en-US"/>
        </a:p>
      </dgm:t>
    </dgm:pt>
    <dgm:pt modelId="{B24431EA-9AD8-48BE-90B5-F0ED28133D95}" type="sibTrans" cxnId="{CA12F623-5CB4-4C18-9A25-BEAEF15E578F}">
      <dgm:prSet/>
      <dgm:spPr/>
      <dgm:t>
        <a:bodyPr/>
        <a:lstStyle/>
        <a:p>
          <a:endParaRPr lang="zh-TW" altLang="en-US"/>
        </a:p>
      </dgm:t>
    </dgm:pt>
    <dgm:pt modelId="{35CE8E84-4D64-449D-BB79-3E544A96E8FC}">
      <dgm:prSet phldrT="[文字]"/>
      <dgm:spPr/>
      <dgm:t>
        <a:bodyPr/>
        <a:lstStyle/>
        <a:p>
          <a:r>
            <a:rPr lang="zh-TW" altLang="en-US" dirty="0">
              <a:latin typeface="微軟正黑體" panose="020B0604030504040204" pitchFamily="34" charset="-120"/>
              <a:ea typeface="微軟正黑體" panose="020B0604030504040204" pitchFamily="34" charset="-120"/>
            </a:rPr>
            <a:t>更強的思維鏈 </a:t>
          </a:r>
          <a:r>
            <a:rPr lang="en-US" altLang="zh-TW" dirty="0">
              <a:latin typeface="微軟正黑體" panose="020B0604030504040204" pitchFamily="34" charset="-120"/>
              <a:ea typeface="微軟正黑體" panose="020B0604030504040204" pitchFamily="34" charset="-120"/>
            </a:rPr>
            <a:t>(Chain-of-Thought, </a:t>
          </a:r>
          <a:r>
            <a:rPr lang="en-US" altLang="zh-TW" dirty="0" err="1">
              <a:latin typeface="微軟正黑體" panose="020B0604030504040204" pitchFamily="34" charset="-120"/>
              <a:ea typeface="微軟正黑體" panose="020B0604030504040204" pitchFamily="34" charset="-120"/>
            </a:rPr>
            <a:t>CoT</a:t>
          </a:r>
          <a:r>
            <a:rPr lang="en-US" altLang="zh-TW" dirty="0">
              <a:latin typeface="微軟正黑體" panose="020B0604030504040204" pitchFamily="34" charset="-120"/>
              <a:ea typeface="微軟正黑體" panose="020B0604030504040204" pitchFamily="34" charset="-120"/>
            </a:rPr>
            <a:t>)</a:t>
          </a:r>
          <a:endParaRPr lang="zh-TW" altLang="en-US" dirty="0">
            <a:latin typeface="微軟正黑體" panose="020B0604030504040204" pitchFamily="34" charset="-120"/>
            <a:ea typeface="微軟正黑體" panose="020B0604030504040204" pitchFamily="34" charset="-120"/>
          </a:endParaRPr>
        </a:p>
      </dgm:t>
    </dgm:pt>
    <dgm:pt modelId="{C1072219-96D0-489E-9685-0ACF111CDA4F}" type="parTrans" cxnId="{62BF36A8-D7E9-4D5A-949E-17A6DF4BEB0A}">
      <dgm:prSet/>
      <dgm:spPr/>
      <dgm:t>
        <a:bodyPr/>
        <a:lstStyle/>
        <a:p>
          <a:endParaRPr lang="zh-TW" altLang="en-US"/>
        </a:p>
      </dgm:t>
    </dgm:pt>
    <dgm:pt modelId="{EAC65697-14CD-468D-853A-D9696C5D917C}" type="sibTrans" cxnId="{62BF36A8-D7E9-4D5A-949E-17A6DF4BEB0A}">
      <dgm:prSet/>
      <dgm:spPr/>
      <dgm:t>
        <a:bodyPr/>
        <a:lstStyle/>
        <a:p>
          <a:endParaRPr lang="zh-TW" altLang="en-US"/>
        </a:p>
      </dgm:t>
    </dgm:pt>
    <dgm:pt modelId="{77387416-1807-4856-B6B3-2F8BDB77540B}">
      <dgm:prSet phldrT="[文字]"/>
      <dgm:spPr/>
      <dgm:t>
        <a:bodyPr/>
        <a:lstStyle/>
        <a:p>
          <a:r>
            <a:rPr lang="zh-TW" altLang="en-US" dirty="0">
              <a:latin typeface="微軟正黑體" panose="020B0604030504040204" pitchFamily="34" charset="-120"/>
              <a:ea typeface="微軟正黑體" panose="020B0604030504040204" pitchFamily="34" charset="-120"/>
            </a:rPr>
            <a:t>教模型推理過程 </a:t>
          </a:r>
          <a:r>
            <a:rPr lang="en-US" altLang="zh-TW" dirty="0">
              <a:latin typeface="微軟正黑體" panose="020B0604030504040204" pitchFamily="34" charset="-120"/>
              <a:ea typeface="微軟正黑體" panose="020B0604030504040204" pitchFamily="34" charset="-120"/>
            </a:rPr>
            <a:t>(Imitation Learning)</a:t>
          </a:r>
          <a:endParaRPr lang="zh-TW" altLang="en-US" dirty="0">
            <a:latin typeface="微軟正黑體" panose="020B0604030504040204" pitchFamily="34" charset="-120"/>
            <a:ea typeface="微軟正黑體" panose="020B0604030504040204" pitchFamily="34" charset="-120"/>
          </a:endParaRPr>
        </a:p>
      </dgm:t>
    </dgm:pt>
    <dgm:pt modelId="{788949FE-DFBF-4DE9-82D0-DF50848D5CDF}" type="parTrans" cxnId="{1C95E65E-2DD2-46E8-9C3E-AC65BF836030}">
      <dgm:prSet/>
      <dgm:spPr/>
      <dgm:t>
        <a:bodyPr/>
        <a:lstStyle/>
        <a:p>
          <a:endParaRPr lang="zh-TW" altLang="en-US"/>
        </a:p>
      </dgm:t>
    </dgm:pt>
    <dgm:pt modelId="{E6537C9E-64E7-487E-AB9E-19B3232EE202}" type="sibTrans" cxnId="{1C95E65E-2DD2-46E8-9C3E-AC65BF836030}">
      <dgm:prSet/>
      <dgm:spPr/>
      <dgm:t>
        <a:bodyPr/>
        <a:lstStyle/>
        <a:p>
          <a:endParaRPr lang="zh-TW" altLang="en-US"/>
        </a:p>
      </dgm:t>
    </dgm:pt>
    <dgm:pt modelId="{B16436B1-4018-4D9D-A0AE-C50A809EB8D6}" type="pres">
      <dgm:prSet presAssocID="{70CABB9C-EEAC-49D1-B850-16DFB1CD5CC9}" presName="linear" presStyleCnt="0">
        <dgm:presLayoutVars>
          <dgm:animLvl val="lvl"/>
          <dgm:resizeHandles val="exact"/>
        </dgm:presLayoutVars>
      </dgm:prSet>
      <dgm:spPr/>
    </dgm:pt>
    <dgm:pt modelId="{7F93A250-27FB-4ADE-A4C9-AB9FFA562CD4}" type="pres">
      <dgm:prSet presAssocID="{35CE8E84-4D64-449D-BB79-3E544A96E8FC}" presName="parentText" presStyleLbl="node1" presStyleIdx="0" presStyleCnt="4">
        <dgm:presLayoutVars>
          <dgm:chMax val="0"/>
          <dgm:bulletEnabled val="1"/>
        </dgm:presLayoutVars>
      </dgm:prSet>
      <dgm:spPr/>
    </dgm:pt>
    <dgm:pt modelId="{88A212BC-1B5F-41EC-B321-81AC5430030E}" type="pres">
      <dgm:prSet presAssocID="{EAC65697-14CD-468D-853A-D9696C5D917C}" presName="spacer" presStyleCnt="0"/>
      <dgm:spPr/>
    </dgm:pt>
    <dgm:pt modelId="{4CF49E66-9299-4C72-A4A4-FEA92323BBDE}" type="pres">
      <dgm:prSet presAssocID="{62805BAC-80B4-438C-B3BB-ED69398F7800}" presName="parentText" presStyleLbl="node1" presStyleIdx="1" presStyleCnt="4">
        <dgm:presLayoutVars>
          <dgm:chMax val="0"/>
          <dgm:bulletEnabled val="1"/>
        </dgm:presLayoutVars>
      </dgm:prSet>
      <dgm:spPr/>
    </dgm:pt>
    <dgm:pt modelId="{DA90E8F7-8319-4F03-B172-B7431DB6B769}" type="pres">
      <dgm:prSet presAssocID="{B07B8024-452C-43B3-AB9B-124FFA849A3B}" presName="spacer" presStyleCnt="0"/>
      <dgm:spPr/>
    </dgm:pt>
    <dgm:pt modelId="{F7A92078-A900-4586-8235-4C6551829F2F}" type="pres">
      <dgm:prSet presAssocID="{77387416-1807-4856-B6B3-2F8BDB77540B}" presName="parentText" presStyleLbl="node1" presStyleIdx="2" presStyleCnt="4">
        <dgm:presLayoutVars>
          <dgm:chMax val="0"/>
          <dgm:bulletEnabled val="1"/>
        </dgm:presLayoutVars>
      </dgm:prSet>
      <dgm:spPr/>
    </dgm:pt>
    <dgm:pt modelId="{62C48B4C-0D34-4FE1-8C51-6B1FCB99B951}" type="pres">
      <dgm:prSet presAssocID="{E6537C9E-64E7-487E-AB9E-19B3232EE202}" presName="spacer" presStyleCnt="0"/>
      <dgm:spPr/>
    </dgm:pt>
    <dgm:pt modelId="{8E17338C-2484-4C24-B693-BFF9ED85A14A}" type="pres">
      <dgm:prSet presAssocID="{0C2B0950-BC84-4682-A497-9D771A7842B1}" presName="parentText" presStyleLbl="node1" presStyleIdx="3" presStyleCnt="4">
        <dgm:presLayoutVars>
          <dgm:chMax val="0"/>
          <dgm:bulletEnabled val="1"/>
        </dgm:presLayoutVars>
      </dgm:prSet>
      <dgm:spPr/>
    </dgm:pt>
  </dgm:ptLst>
  <dgm:cxnLst>
    <dgm:cxn modelId="{32208513-BEF5-4E54-B660-3EB04D110526}" srcId="{70CABB9C-EEAC-49D1-B850-16DFB1CD5CC9}" destId="{62805BAC-80B4-438C-B3BB-ED69398F7800}" srcOrd="1" destOrd="0" parTransId="{89B515D3-C9E3-4BFA-9119-34CB11E781D9}" sibTransId="{B07B8024-452C-43B3-AB9B-124FFA849A3B}"/>
    <dgm:cxn modelId="{CA12F623-5CB4-4C18-9A25-BEAEF15E578F}" srcId="{70CABB9C-EEAC-49D1-B850-16DFB1CD5CC9}" destId="{0C2B0950-BC84-4682-A497-9D771A7842B1}" srcOrd="3" destOrd="0" parTransId="{887CA4B6-4162-4BB2-8A83-ECFF58A0A901}" sibTransId="{B24431EA-9AD8-48BE-90B5-F0ED28133D95}"/>
    <dgm:cxn modelId="{A90A363F-5EC8-49ED-9748-A6C8FD7C784A}" type="presOf" srcId="{35CE8E84-4D64-449D-BB79-3E544A96E8FC}" destId="{7F93A250-27FB-4ADE-A4C9-AB9FFA562CD4}" srcOrd="0" destOrd="0" presId="urn:microsoft.com/office/officeart/2005/8/layout/vList2"/>
    <dgm:cxn modelId="{1C95E65E-2DD2-46E8-9C3E-AC65BF836030}" srcId="{70CABB9C-EEAC-49D1-B850-16DFB1CD5CC9}" destId="{77387416-1807-4856-B6B3-2F8BDB77540B}" srcOrd="2" destOrd="0" parTransId="{788949FE-DFBF-4DE9-82D0-DF50848D5CDF}" sibTransId="{E6537C9E-64E7-487E-AB9E-19B3232EE202}"/>
    <dgm:cxn modelId="{B0897B69-EB31-46FB-A380-F67FF9FB0368}" type="presOf" srcId="{62805BAC-80B4-438C-B3BB-ED69398F7800}" destId="{4CF49E66-9299-4C72-A4A4-FEA92323BBDE}" srcOrd="0" destOrd="0" presId="urn:microsoft.com/office/officeart/2005/8/layout/vList2"/>
    <dgm:cxn modelId="{3476ABA2-D081-4695-93AD-5B5819A23111}" type="presOf" srcId="{77387416-1807-4856-B6B3-2F8BDB77540B}" destId="{F7A92078-A900-4586-8235-4C6551829F2F}" srcOrd="0" destOrd="0" presId="urn:microsoft.com/office/officeart/2005/8/layout/vList2"/>
    <dgm:cxn modelId="{62BF36A8-D7E9-4D5A-949E-17A6DF4BEB0A}" srcId="{70CABB9C-EEAC-49D1-B850-16DFB1CD5CC9}" destId="{35CE8E84-4D64-449D-BB79-3E544A96E8FC}" srcOrd="0" destOrd="0" parTransId="{C1072219-96D0-489E-9685-0ACF111CDA4F}" sibTransId="{EAC65697-14CD-468D-853A-D9696C5D917C}"/>
    <dgm:cxn modelId="{0B41C7AA-8B46-4563-A17B-4D69AE8BE03C}" type="presOf" srcId="{0C2B0950-BC84-4682-A497-9D771A7842B1}" destId="{8E17338C-2484-4C24-B693-BFF9ED85A14A}" srcOrd="0" destOrd="0" presId="urn:microsoft.com/office/officeart/2005/8/layout/vList2"/>
    <dgm:cxn modelId="{B3B990C3-E987-4625-A423-E50CF6E07A98}" type="presOf" srcId="{70CABB9C-EEAC-49D1-B850-16DFB1CD5CC9}" destId="{B16436B1-4018-4D9D-A0AE-C50A809EB8D6}" srcOrd="0" destOrd="0" presId="urn:microsoft.com/office/officeart/2005/8/layout/vList2"/>
    <dgm:cxn modelId="{4675DC24-7146-4470-A3A9-0C579AD48FA9}" type="presParOf" srcId="{B16436B1-4018-4D9D-A0AE-C50A809EB8D6}" destId="{7F93A250-27FB-4ADE-A4C9-AB9FFA562CD4}" srcOrd="0" destOrd="0" presId="urn:microsoft.com/office/officeart/2005/8/layout/vList2"/>
    <dgm:cxn modelId="{3EBB24FD-F998-4179-8D21-A588B64B0BBB}" type="presParOf" srcId="{B16436B1-4018-4D9D-A0AE-C50A809EB8D6}" destId="{88A212BC-1B5F-41EC-B321-81AC5430030E}" srcOrd="1" destOrd="0" presId="urn:microsoft.com/office/officeart/2005/8/layout/vList2"/>
    <dgm:cxn modelId="{DD4193E3-0849-4DD5-94F0-A22293D2D4A5}" type="presParOf" srcId="{B16436B1-4018-4D9D-A0AE-C50A809EB8D6}" destId="{4CF49E66-9299-4C72-A4A4-FEA92323BBDE}" srcOrd="2" destOrd="0" presId="urn:microsoft.com/office/officeart/2005/8/layout/vList2"/>
    <dgm:cxn modelId="{A462E726-36EB-40F1-8BC4-ADF4191B72F5}" type="presParOf" srcId="{B16436B1-4018-4D9D-A0AE-C50A809EB8D6}" destId="{DA90E8F7-8319-4F03-B172-B7431DB6B769}" srcOrd="3" destOrd="0" presId="urn:microsoft.com/office/officeart/2005/8/layout/vList2"/>
    <dgm:cxn modelId="{91A18AC6-77D4-4E93-AF8A-5DA7D2ADC685}" type="presParOf" srcId="{B16436B1-4018-4D9D-A0AE-C50A809EB8D6}" destId="{F7A92078-A900-4586-8235-4C6551829F2F}" srcOrd="4" destOrd="0" presId="urn:microsoft.com/office/officeart/2005/8/layout/vList2"/>
    <dgm:cxn modelId="{F9C1443B-DFD5-4129-918C-CD435AC8CA16}" type="presParOf" srcId="{B16436B1-4018-4D9D-A0AE-C50A809EB8D6}" destId="{62C48B4C-0D34-4FE1-8C51-6B1FCB99B951}" srcOrd="5" destOrd="0" presId="urn:microsoft.com/office/officeart/2005/8/layout/vList2"/>
    <dgm:cxn modelId="{4579AAEE-2AFE-41DD-A8C4-E8299C382E96}" type="presParOf" srcId="{B16436B1-4018-4D9D-A0AE-C50A809EB8D6}" destId="{8E17338C-2484-4C24-B693-BFF9ED85A14A}"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CABB9C-EEAC-49D1-B850-16DFB1CD5CC9}"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zh-TW" altLang="en-US"/>
        </a:p>
      </dgm:t>
    </dgm:pt>
    <dgm:pt modelId="{62805BAC-80B4-438C-B3BB-ED69398F7800}">
      <dgm:prSet phldrT="[文字]"/>
      <dgm:spPr/>
      <dgm:t>
        <a:bodyPr/>
        <a:lstStyle/>
        <a:p>
          <a:r>
            <a:rPr lang="zh-TW" altLang="en-US">
              <a:latin typeface="微軟正黑體" panose="020B0604030504040204" pitchFamily="34" charset="-120"/>
              <a:ea typeface="微軟正黑體" panose="020B0604030504040204" pitchFamily="34" charset="-120"/>
            </a:rPr>
            <a:t>更強的思維鏈 </a:t>
          </a:r>
          <a:r>
            <a:rPr lang="en-US" altLang="zh-TW">
              <a:latin typeface="微軟正黑體" panose="020B0604030504040204" pitchFamily="34" charset="-120"/>
              <a:ea typeface="微軟正黑體" panose="020B0604030504040204" pitchFamily="34" charset="-120"/>
            </a:rPr>
            <a:t>(Chain-of-Thought, CoT)</a:t>
          </a:r>
          <a:endParaRPr lang="zh-TW" altLang="en-US" dirty="0">
            <a:latin typeface="微軟正黑體" panose="020B0604030504040204" pitchFamily="34" charset="-120"/>
            <a:ea typeface="微軟正黑體" panose="020B0604030504040204" pitchFamily="34" charset="-120"/>
          </a:endParaRPr>
        </a:p>
      </dgm:t>
    </dgm:pt>
    <dgm:pt modelId="{89B515D3-C9E3-4BFA-9119-34CB11E781D9}" type="parTrans" cxnId="{32208513-BEF5-4E54-B660-3EB04D110526}">
      <dgm:prSet/>
      <dgm:spPr/>
      <dgm:t>
        <a:bodyPr/>
        <a:lstStyle/>
        <a:p>
          <a:endParaRPr lang="zh-TW" altLang="en-US"/>
        </a:p>
      </dgm:t>
    </dgm:pt>
    <dgm:pt modelId="{B07B8024-452C-43B3-AB9B-124FFA849A3B}" type="sibTrans" cxnId="{32208513-BEF5-4E54-B660-3EB04D110526}">
      <dgm:prSet/>
      <dgm:spPr/>
      <dgm:t>
        <a:bodyPr/>
        <a:lstStyle/>
        <a:p>
          <a:endParaRPr lang="zh-TW" altLang="en-US"/>
        </a:p>
      </dgm:t>
    </dgm:pt>
    <dgm:pt modelId="{9BA74656-716D-47EF-B3BB-C83D714426FC}">
      <dgm:prSet phldrT="[文字]"/>
      <dgm:spPr/>
      <dgm:t>
        <a:bodyPr/>
        <a:lstStyle/>
        <a:p>
          <a:r>
            <a:rPr lang="zh-TW" altLang="en-US" dirty="0">
              <a:latin typeface="微軟正黑體" panose="020B0604030504040204" pitchFamily="34" charset="-120"/>
              <a:ea typeface="微軟正黑體" panose="020B0604030504040204" pitchFamily="34" charset="-120"/>
            </a:rPr>
            <a:t>給模型推論工作流程</a:t>
          </a:r>
        </a:p>
      </dgm:t>
    </dgm:pt>
    <dgm:pt modelId="{CBF32C7A-80A2-48C7-89BE-D870E8DFCA50}" type="parTrans" cxnId="{5E003777-78AD-4F0C-8339-3D5BA2A4FC7C}">
      <dgm:prSet/>
      <dgm:spPr/>
      <dgm:t>
        <a:bodyPr/>
        <a:lstStyle/>
        <a:p>
          <a:endParaRPr lang="zh-TW" altLang="en-US"/>
        </a:p>
      </dgm:t>
    </dgm:pt>
    <dgm:pt modelId="{AD7CA0EC-9CDB-4E8D-B2CE-562DFE6329C4}" type="sibTrans" cxnId="{5E003777-78AD-4F0C-8339-3D5BA2A4FC7C}">
      <dgm:prSet/>
      <dgm:spPr/>
      <dgm:t>
        <a:bodyPr/>
        <a:lstStyle/>
        <a:p>
          <a:endParaRPr lang="zh-TW" altLang="en-US"/>
        </a:p>
      </dgm:t>
    </dgm:pt>
    <dgm:pt modelId="{119A94AC-51C9-4513-9ACE-8326453A54D8}">
      <dgm:prSet phldrT="[文字]"/>
      <dgm:spPr/>
      <dgm:t>
        <a:bodyPr/>
        <a:lstStyle/>
        <a:p>
          <a:r>
            <a:rPr lang="zh-TW" altLang="en-US" dirty="0">
              <a:latin typeface="微軟正黑體" panose="020B0604030504040204" pitchFamily="34" charset="-120"/>
              <a:ea typeface="微軟正黑體" panose="020B0604030504040204" pitchFamily="34" charset="-120"/>
            </a:rPr>
            <a:t>教模型推理過程 </a:t>
          </a:r>
          <a:r>
            <a:rPr lang="en-US" altLang="zh-TW" dirty="0">
              <a:latin typeface="微軟正黑體" panose="020B0604030504040204" pitchFamily="34" charset="-120"/>
              <a:ea typeface="微軟正黑體" panose="020B0604030504040204" pitchFamily="34" charset="-120"/>
            </a:rPr>
            <a:t>(Imitation Learning)</a:t>
          </a:r>
          <a:endParaRPr lang="zh-TW" altLang="en-US" dirty="0">
            <a:latin typeface="微軟正黑體" panose="020B0604030504040204" pitchFamily="34" charset="-120"/>
            <a:ea typeface="微軟正黑體" panose="020B0604030504040204" pitchFamily="34" charset="-120"/>
          </a:endParaRPr>
        </a:p>
      </dgm:t>
    </dgm:pt>
    <dgm:pt modelId="{31590A91-A82D-468F-87A1-D30F7537DD2E}" type="parTrans" cxnId="{DA06A9E9-C5BB-4511-89B4-7CE23C1E5EEA}">
      <dgm:prSet/>
      <dgm:spPr/>
      <dgm:t>
        <a:bodyPr/>
        <a:lstStyle/>
        <a:p>
          <a:endParaRPr lang="zh-TW" altLang="en-US"/>
        </a:p>
      </dgm:t>
    </dgm:pt>
    <dgm:pt modelId="{4BE4C51D-DECA-4A68-9C20-438B88257EB0}" type="sibTrans" cxnId="{DA06A9E9-C5BB-4511-89B4-7CE23C1E5EEA}">
      <dgm:prSet/>
      <dgm:spPr/>
      <dgm:t>
        <a:bodyPr/>
        <a:lstStyle/>
        <a:p>
          <a:endParaRPr lang="zh-TW" altLang="en-US"/>
        </a:p>
      </dgm:t>
    </dgm:pt>
    <dgm:pt modelId="{5A54F64F-61AF-47A5-831D-8AC1CA7383DD}">
      <dgm:prSet phldrT="[文字]"/>
      <dgm:spPr/>
      <dgm:t>
        <a:bodyPr/>
        <a:lstStyle/>
        <a:p>
          <a:r>
            <a:rPr lang="zh-TW" altLang="en-US" dirty="0">
              <a:latin typeface="微軟正黑體" panose="020B0604030504040204" pitchFamily="34" charset="-120"/>
              <a:ea typeface="微軟正黑體" panose="020B0604030504040204" pitchFamily="34" charset="-120"/>
            </a:rPr>
            <a:t>以結果為導向學習推理 </a:t>
          </a:r>
          <a:r>
            <a:rPr lang="en-US" altLang="zh-TW" dirty="0">
              <a:latin typeface="微軟正黑體" panose="020B0604030504040204" pitchFamily="34" charset="-120"/>
              <a:ea typeface="微軟正黑體" panose="020B0604030504040204" pitchFamily="34" charset="-120"/>
            </a:rPr>
            <a:t>(Reinforcement Learning, RL)</a:t>
          </a:r>
          <a:endParaRPr lang="zh-TW" altLang="en-US" dirty="0">
            <a:latin typeface="微軟正黑體" panose="020B0604030504040204" pitchFamily="34" charset="-120"/>
            <a:ea typeface="微軟正黑體" panose="020B0604030504040204" pitchFamily="34" charset="-120"/>
          </a:endParaRPr>
        </a:p>
      </dgm:t>
    </dgm:pt>
    <dgm:pt modelId="{F36144AD-73EC-457B-94AC-608A73134915}" type="parTrans" cxnId="{8C5EB406-8B8C-42B5-9089-E5F8FB727053}">
      <dgm:prSet/>
      <dgm:spPr/>
      <dgm:t>
        <a:bodyPr/>
        <a:lstStyle/>
        <a:p>
          <a:endParaRPr lang="zh-TW" altLang="en-US"/>
        </a:p>
      </dgm:t>
    </dgm:pt>
    <dgm:pt modelId="{4296A890-DBDF-4FC6-BFAC-F6532D3FD4FE}" type="sibTrans" cxnId="{8C5EB406-8B8C-42B5-9089-E5F8FB727053}">
      <dgm:prSet/>
      <dgm:spPr/>
      <dgm:t>
        <a:bodyPr/>
        <a:lstStyle/>
        <a:p>
          <a:endParaRPr lang="zh-TW" altLang="en-US"/>
        </a:p>
      </dgm:t>
    </dgm:pt>
    <dgm:pt modelId="{B16436B1-4018-4D9D-A0AE-C50A809EB8D6}" type="pres">
      <dgm:prSet presAssocID="{70CABB9C-EEAC-49D1-B850-16DFB1CD5CC9}" presName="linear" presStyleCnt="0">
        <dgm:presLayoutVars>
          <dgm:animLvl val="lvl"/>
          <dgm:resizeHandles val="exact"/>
        </dgm:presLayoutVars>
      </dgm:prSet>
      <dgm:spPr/>
    </dgm:pt>
    <dgm:pt modelId="{4CF49E66-9299-4C72-A4A4-FEA92323BBDE}" type="pres">
      <dgm:prSet presAssocID="{62805BAC-80B4-438C-B3BB-ED69398F7800}" presName="parentText" presStyleLbl="node1" presStyleIdx="0" presStyleCnt="4">
        <dgm:presLayoutVars>
          <dgm:chMax val="0"/>
          <dgm:bulletEnabled val="1"/>
        </dgm:presLayoutVars>
      </dgm:prSet>
      <dgm:spPr/>
    </dgm:pt>
    <dgm:pt modelId="{DA90E8F7-8319-4F03-B172-B7431DB6B769}" type="pres">
      <dgm:prSet presAssocID="{B07B8024-452C-43B3-AB9B-124FFA849A3B}" presName="spacer" presStyleCnt="0"/>
      <dgm:spPr/>
    </dgm:pt>
    <dgm:pt modelId="{85585557-179E-4916-BBBF-A4F044F8C62A}" type="pres">
      <dgm:prSet presAssocID="{9BA74656-716D-47EF-B3BB-C83D714426FC}" presName="parentText" presStyleLbl="node1" presStyleIdx="1" presStyleCnt="4">
        <dgm:presLayoutVars>
          <dgm:chMax val="0"/>
          <dgm:bulletEnabled val="1"/>
        </dgm:presLayoutVars>
      </dgm:prSet>
      <dgm:spPr/>
    </dgm:pt>
    <dgm:pt modelId="{3E4FDAF4-2E94-40C1-9372-69EEC1AED07C}" type="pres">
      <dgm:prSet presAssocID="{AD7CA0EC-9CDB-4E8D-B2CE-562DFE6329C4}" presName="spacer" presStyleCnt="0"/>
      <dgm:spPr/>
    </dgm:pt>
    <dgm:pt modelId="{5CF0996A-28D1-4BB0-8C10-17E4D5DE3905}" type="pres">
      <dgm:prSet presAssocID="{119A94AC-51C9-4513-9ACE-8326453A54D8}" presName="parentText" presStyleLbl="node1" presStyleIdx="2" presStyleCnt="4">
        <dgm:presLayoutVars>
          <dgm:chMax val="0"/>
          <dgm:bulletEnabled val="1"/>
        </dgm:presLayoutVars>
      </dgm:prSet>
      <dgm:spPr/>
    </dgm:pt>
    <dgm:pt modelId="{979941FA-6213-4CF4-8DB6-5EAA97B42241}" type="pres">
      <dgm:prSet presAssocID="{4BE4C51D-DECA-4A68-9C20-438B88257EB0}" presName="spacer" presStyleCnt="0"/>
      <dgm:spPr/>
    </dgm:pt>
    <dgm:pt modelId="{D662ACB1-F20D-4DD9-A91B-4C5E3775B2B8}" type="pres">
      <dgm:prSet presAssocID="{5A54F64F-61AF-47A5-831D-8AC1CA7383DD}" presName="parentText" presStyleLbl="node1" presStyleIdx="3" presStyleCnt="4">
        <dgm:presLayoutVars>
          <dgm:chMax val="0"/>
          <dgm:bulletEnabled val="1"/>
        </dgm:presLayoutVars>
      </dgm:prSet>
      <dgm:spPr/>
    </dgm:pt>
  </dgm:ptLst>
  <dgm:cxnLst>
    <dgm:cxn modelId="{8C5EB406-8B8C-42B5-9089-E5F8FB727053}" srcId="{70CABB9C-EEAC-49D1-B850-16DFB1CD5CC9}" destId="{5A54F64F-61AF-47A5-831D-8AC1CA7383DD}" srcOrd="3" destOrd="0" parTransId="{F36144AD-73EC-457B-94AC-608A73134915}" sibTransId="{4296A890-DBDF-4FC6-BFAC-F6532D3FD4FE}"/>
    <dgm:cxn modelId="{32208513-BEF5-4E54-B660-3EB04D110526}" srcId="{70CABB9C-EEAC-49D1-B850-16DFB1CD5CC9}" destId="{62805BAC-80B4-438C-B3BB-ED69398F7800}" srcOrd="0" destOrd="0" parTransId="{89B515D3-C9E3-4BFA-9119-34CB11E781D9}" sibTransId="{B07B8024-452C-43B3-AB9B-124FFA849A3B}"/>
    <dgm:cxn modelId="{20628B1E-B928-4F88-9B33-3E5EC5440FC3}" type="presOf" srcId="{9BA74656-716D-47EF-B3BB-C83D714426FC}" destId="{85585557-179E-4916-BBBF-A4F044F8C62A}" srcOrd="0" destOrd="0" presId="urn:microsoft.com/office/officeart/2005/8/layout/vList2"/>
    <dgm:cxn modelId="{B0897B69-EB31-46FB-A380-F67FF9FB0368}" type="presOf" srcId="{62805BAC-80B4-438C-B3BB-ED69398F7800}" destId="{4CF49E66-9299-4C72-A4A4-FEA92323BBDE}" srcOrd="0" destOrd="0" presId="urn:microsoft.com/office/officeart/2005/8/layout/vList2"/>
    <dgm:cxn modelId="{5E003777-78AD-4F0C-8339-3D5BA2A4FC7C}" srcId="{70CABB9C-EEAC-49D1-B850-16DFB1CD5CC9}" destId="{9BA74656-716D-47EF-B3BB-C83D714426FC}" srcOrd="1" destOrd="0" parTransId="{CBF32C7A-80A2-48C7-89BE-D870E8DFCA50}" sibTransId="{AD7CA0EC-9CDB-4E8D-B2CE-562DFE6329C4}"/>
    <dgm:cxn modelId="{09C84CC3-1F11-4632-A3A2-9FD02739B735}" type="presOf" srcId="{119A94AC-51C9-4513-9ACE-8326453A54D8}" destId="{5CF0996A-28D1-4BB0-8C10-17E4D5DE3905}" srcOrd="0" destOrd="0" presId="urn:microsoft.com/office/officeart/2005/8/layout/vList2"/>
    <dgm:cxn modelId="{B3B990C3-E987-4625-A423-E50CF6E07A98}" type="presOf" srcId="{70CABB9C-EEAC-49D1-B850-16DFB1CD5CC9}" destId="{B16436B1-4018-4D9D-A0AE-C50A809EB8D6}" srcOrd="0" destOrd="0" presId="urn:microsoft.com/office/officeart/2005/8/layout/vList2"/>
    <dgm:cxn modelId="{8C1A5FDA-DC35-47F9-A35E-A0BC23C8191A}" type="presOf" srcId="{5A54F64F-61AF-47A5-831D-8AC1CA7383DD}" destId="{D662ACB1-F20D-4DD9-A91B-4C5E3775B2B8}" srcOrd="0" destOrd="0" presId="urn:microsoft.com/office/officeart/2005/8/layout/vList2"/>
    <dgm:cxn modelId="{DA06A9E9-C5BB-4511-89B4-7CE23C1E5EEA}" srcId="{70CABB9C-EEAC-49D1-B850-16DFB1CD5CC9}" destId="{119A94AC-51C9-4513-9ACE-8326453A54D8}" srcOrd="2" destOrd="0" parTransId="{31590A91-A82D-468F-87A1-D30F7537DD2E}" sibTransId="{4BE4C51D-DECA-4A68-9C20-438B88257EB0}"/>
    <dgm:cxn modelId="{DD4193E3-0849-4DD5-94F0-A22293D2D4A5}" type="presParOf" srcId="{B16436B1-4018-4D9D-A0AE-C50A809EB8D6}" destId="{4CF49E66-9299-4C72-A4A4-FEA92323BBDE}" srcOrd="0" destOrd="0" presId="urn:microsoft.com/office/officeart/2005/8/layout/vList2"/>
    <dgm:cxn modelId="{A462E726-36EB-40F1-8BC4-ADF4191B72F5}" type="presParOf" srcId="{B16436B1-4018-4D9D-A0AE-C50A809EB8D6}" destId="{DA90E8F7-8319-4F03-B172-B7431DB6B769}" srcOrd="1" destOrd="0" presId="urn:microsoft.com/office/officeart/2005/8/layout/vList2"/>
    <dgm:cxn modelId="{9706C41B-A645-445B-827B-6C927809BE4E}" type="presParOf" srcId="{B16436B1-4018-4D9D-A0AE-C50A809EB8D6}" destId="{85585557-179E-4916-BBBF-A4F044F8C62A}" srcOrd="2" destOrd="0" presId="urn:microsoft.com/office/officeart/2005/8/layout/vList2"/>
    <dgm:cxn modelId="{2B002129-8D46-476A-98D6-2CC0BD17639A}" type="presParOf" srcId="{B16436B1-4018-4D9D-A0AE-C50A809EB8D6}" destId="{3E4FDAF4-2E94-40C1-9372-69EEC1AED07C}" srcOrd="3" destOrd="0" presId="urn:microsoft.com/office/officeart/2005/8/layout/vList2"/>
    <dgm:cxn modelId="{12917B40-4885-440B-AF12-165B7774159B}" type="presParOf" srcId="{B16436B1-4018-4D9D-A0AE-C50A809EB8D6}" destId="{5CF0996A-28D1-4BB0-8C10-17E4D5DE3905}" srcOrd="4" destOrd="0" presId="urn:microsoft.com/office/officeart/2005/8/layout/vList2"/>
    <dgm:cxn modelId="{4FA72147-3B07-45C3-A548-40705125F243}" type="presParOf" srcId="{B16436B1-4018-4D9D-A0AE-C50A809EB8D6}" destId="{979941FA-6213-4CF4-8DB6-5EAA97B42241}" srcOrd="5" destOrd="0" presId="urn:microsoft.com/office/officeart/2005/8/layout/vList2"/>
    <dgm:cxn modelId="{979ECF68-AC66-40FC-803D-66F3D244A2F9}" type="presParOf" srcId="{B16436B1-4018-4D9D-A0AE-C50A809EB8D6}" destId="{D662ACB1-F20D-4DD9-A91B-4C5E3775B2B8}"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0CABB9C-EEAC-49D1-B850-16DFB1CD5CC9}"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zh-TW" altLang="en-US"/>
        </a:p>
      </dgm:t>
    </dgm:pt>
    <dgm:pt modelId="{62805BAC-80B4-438C-B3BB-ED69398F7800}">
      <dgm:prSet phldrT="[文字]"/>
      <dgm:spPr/>
      <dgm:t>
        <a:bodyPr/>
        <a:lstStyle/>
        <a:p>
          <a:r>
            <a:rPr lang="zh-TW" altLang="en-US">
              <a:latin typeface="微軟正黑體" panose="020B0604030504040204" pitchFamily="34" charset="-120"/>
              <a:ea typeface="微軟正黑體" panose="020B0604030504040204" pitchFamily="34" charset="-120"/>
            </a:rPr>
            <a:t>更強的思維鏈 </a:t>
          </a:r>
          <a:r>
            <a:rPr lang="en-US" altLang="zh-TW">
              <a:latin typeface="微軟正黑體" panose="020B0604030504040204" pitchFamily="34" charset="-120"/>
              <a:ea typeface="微軟正黑體" panose="020B0604030504040204" pitchFamily="34" charset="-120"/>
            </a:rPr>
            <a:t>(Chain-of-Thought, CoT)</a:t>
          </a:r>
          <a:endParaRPr lang="zh-TW" altLang="en-US" dirty="0">
            <a:latin typeface="微軟正黑體" panose="020B0604030504040204" pitchFamily="34" charset="-120"/>
            <a:ea typeface="微軟正黑體" panose="020B0604030504040204" pitchFamily="34" charset="-120"/>
          </a:endParaRPr>
        </a:p>
      </dgm:t>
    </dgm:pt>
    <dgm:pt modelId="{89B515D3-C9E3-4BFA-9119-34CB11E781D9}" type="parTrans" cxnId="{32208513-BEF5-4E54-B660-3EB04D110526}">
      <dgm:prSet/>
      <dgm:spPr/>
      <dgm:t>
        <a:bodyPr/>
        <a:lstStyle/>
        <a:p>
          <a:endParaRPr lang="zh-TW" altLang="en-US"/>
        </a:p>
      </dgm:t>
    </dgm:pt>
    <dgm:pt modelId="{B07B8024-452C-43B3-AB9B-124FFA849A3B}" type="sibTrans" cxnId="{32208513-BEF5-4E54-B660-3EB04D110526}">
      <dgm:prSet/>
      <dgm:spPr/>
      <dgm:t>
        <a:bodyPr/>
        <a:lstStyle/>
        <a:p>
          <a:endParaRPr lang="zh-TW" altLang="en-US"/>
        </a:p>
      </dgm:t>
    </dgm:pt>
    <dgm:pt modelId="{FC1CBB31-0779-4DF2-ACFD-820B06E9FE46}">
      <dgm:prSet phldrT="[文字]"/>
      <dgm:spPr/>
      <dgm:t>
        <a:bodyPr/>
        <a:lstStyle/>
        <a:p>
          <a:r>
            <a:rPr lang="zh-TW" altLang="en-US" dirty="0">
              <a:latin typeface="微軟正黑體" panose="020B0604030504040204" pitchFamily="34" charset="-120"/>
              <a:ea typeface="微軟正黑體" panose="020B0604030504040204" pitchFamily="34" charset="-120"/>
            </a:rPr>
            <a:t>給模型推論工作流程</a:t>
          </a:r>
        </a:p>
      </dgm:t>
    </dgm:pt>
    <dgm:pt modelId="{70A01B69-08A3-4B63-B67A-92002EDBBEF6}" type="parTrans" cxnId="{769E0126-4FCE-4212-9B4E-6D340A15EBA5}">
      <dgm:prSet/>
      <dgm:spPr/>
      <dgm:t>
        <a:bodyPr/>
        <a:lstStyle/>
        <a:p>
          <a:endParaRPr lang="zh-TW" altLang="en-US"/>
        </a:p>
      </dgm:t>
    </dgm:pt>
    <dgm:pt modelId="{BED0927F-CE7C-48FA-A8D6-52D8266C6B7E}" type="sibTrans" cxnId="{769E0126-4FCE-4212-9B4E-6D340A15EBA5}">
      <dgm:prSet/>
      <dgm:spPr/>
      <dgm:t>
        <a:bodyPr/>
        <a:lstStyle/>
        <a:p>
          <a:endParaRPr lang="zh-TW" altLang="en-US"/>
        </a:p>
      </dgm:t>
    </dgm:pt>
    <dgm:pt modelId="{4110121F-7CD7-4E8B-86EC-8241FF272CC5}">
      <dgm:prSet phldrT="[文字]"/>
      <dgm:spPr/>
      <dgm:t>
        <a:bodyPr/>
        <a:lstStyle/>
        <a:p>
          <a:r>
            <a:rPr lang="zh-TW" altLang="en-US" dirty="0">
              <a:latin typeface="微軟正黑體" panose="020B0604030504040204" pitchFamily="34" charset="-120"/>
              <a:ea typeface="微軟正黑體" panose="020B0604030504040204" pitchFamily="34" charset="-120"/>
            </a:rPr>
            <a:t>教模型推理過程 </a:t>
          </a:r>
          <a:r>
            <a:rPr lang="en-US" altLang="zh-TW" dirty="0">
              <a:latin typeface="微軟正黑體" panose="020B0604030504040204" pitchFamily="34" charset="-120"/>
              <a:ea typeface="微軟正黑體" panose="020B0604030504040204" pitchFamily="34" charset="-120"/>
            </a:rPr>
            <a:t>(Imitation Learning)</a:t>
          </a:r>
          <a:endParaRPr lang="zh-TW" altLang="en-US" dirty="0">
            <a:latin typeface="微軟正黑體" panose="020B0604030504040204" pitchFamily="34" charset="-120"/>
            <a:ea typeface="微軟正黑體" panose="020B0604030504040204" pitchFamily="34" charset="-120"/>
          </a:endParaRPr>
        </a:p>
      </dgm:t>
    </dgm:pt>
    <dgm:pt modelId="{8DC2A4E2-2D0F-4EC1-AD7E-4C520EDB439F}" type="parTrans" cxnId="{97EE2C52-AE98-4E40-96EF-27E9D75255C4}">
      <dgm:prSet/>
      <dgm:spPr/>
      <dgm:t>
        <a:bodyPr/>
        <a:lstStyle/>
        <a:p>
          <a:endParaRPr lang="zh-TW" altLang="en-US"/>
        </a:p>
      </dgm:t>
    </dgm:pt>
    <dgm:pt modelId="{63E5C8E1-A0D8-492E-AE14-A3B44B623834}" type="sibTrans" cxnId="{97EE2C52-AE98-4E40-96EF-27E9D75255C4}">
      <dgm:prSet/>
      <dgm:spPr/>
      <dgm:t>
        <a:bodyPr/>
        <a:lstStyle/>
        <a:p>
          <a:endParaRPr lang="zh-TW" altLang="en-US"/>
        </a:p>
      </dgm:t>
    </dgm:pt>
    <dgm:pt modelId="{9CF8EF4D-F641-4704-A31C-0612D4924ED3}">
      <dgm:prSet phldrT="[文字]"/>
      <dgm:spPr/>
      <dgm:t>
        <a:bodyPr/>
        <a:lstStyle/>
        <a:p>
          <a:r>
            <a:rPr lang="zh-TW" altLang="en-US" dirty="0">
              <a:latin typeface="微軟正黑體" panose="020B0604030504040204" pitchFamily="34" charset="-120"/>
              <a:ea typeface="微軟正黑體" panose="020B0604030504040204" pitchFamily="34" charset="-120"/>
            </a:rPr>
            <a:t>以結果為導向學習推理 </a:t>
          </a:r>
          <a:r>
            <a:rPr lang="en-US" altLang="zh-TW" dirty="0">
              <a:latin typeface="微軟正黑體" panose="020B0604030504040204" pitchFamily="34" charset="-120"/>
              <a:ea typeface="微軟正黑體" panose="020B0604030504040204" pitchFamily="34" charset="-120"/>
            </a:rPr>
            <a:t>(Reinforcement Learning, RL)</a:t>
          </a:r>
          <a:endParaRPr lang="zh-TW" altLang="en-US" dirty="0">
            <a:latin typeface="微軟正黑體" panose="020B0604030504040204" pitchFamily="34" charset="-120"/>
            <a:ea typeface="微軟正黑體" panose="020B0604030504040204" pitchFamily="34" charset="-120"/>
          </a:endParaRPr>
        </a:p>
      </dgm:t>
    </dgm:pt>
    <dgm:pt modelId="{33A2E260-111A-417B-8483-C532C6B38E54}" type="parTrans" cxnId="{A50E3F65-0522-46F8-A3A6-093BD9AF1FAD}">
      <dgm:prSet/>
      <dgm:spPr/>
      <dgm:t>
        <a:bodyPr/>
        <a:lstStyle/>
        <a:p>
          <a:endParaRPr lang="zh-TW" altLang="en-US"/>
        </a:p>
      </dgm:t>
    </dgm:pt>
    <dgm:pt modelId="{F503521A-9386-4091-9C83-EEEE88268108}" type="sibTrans" cxnId="{A50E3F65-0522-46F8-A3A6-093BD9AF1FAD}">
      <dgm:prSet/>
      <dgm:spPr/>
      <dgm:t>
        <a:bodyPr/>
        <a:lstStyle/>
        <a:p>
          <a:endParaRPr lang="zh-TW" altLang="en-US"/>
        </a:p>
      </dgm:t>
    </dgm:pt>
    <dgm:pt modelId="{B16436B1-4018-4D9D-A0AE-C50A809EB8D6}" type="pres">
      <dgm:prSet presAssocID="{70CABB9C-EEAC-49D1-B850-16DFB1CD5CC9}" presName="linear" presStyleCnt="0">
        <dgm:presLayoutVars>
          <dgm:animLvl val="lvl"/>
          <dgm:resizeHandles val="exact"/>
        </dgm:presLayoutVars>
      </dgm:prSet>
      <dgm:spPr/>
    </dgm:pt>
    <dgm:pt modelId="{4CF49E66-9299-4C72-A4A4-FEA92323BBDE}" type="pres">
      <dgm:prSet presAssocID="{62805BAC-80B4-438C-B3BB-ED69398F7800}" presName="parentText" presStyleLbl="node1" presStyleIdx="0" presStyleCnt="4">
        <dgm:presLayoutVars>
          <dgm:chMax val="0"/>
          <dgm:bulletEnabled val="1"/>
        </dgm:presLayoutVars>
      </dgm:prSet>
      <dgm:spPr/>
    </dgm:pt>
    <dgm:pt modelId="{DA90E8F7-8319-4F03-B172-B7431DB6B769}" type="pres">
      <dgm:prSet presAssocID="{B07B8024-452C-43B3-AB9B-124FFA849A3B}" presName="spacer" presStyleCnt="0"/>
      <dgm:spPr/>
    </dgm:pt>
    <dgm:pt modelId="{1E50605D-802D-43FF-8307-33D6AA5194EE}" type="pres">
      <dgm:prSet presAssocID="{FC1CBB31-0779-4DF2-ACFD-820B06E9FE46}" presName="parentText" presStyleLbl="node1" presStyleIdx="1" presStyleCnt="4">
        <dgm:presLayoutVars>
          <dgm:chMax val="0"/>
          <dgm:bulletEnabled val="1"/>
        </dgm:presLayoutVars>
      </dgm:prSet>
      <dgm:spPr/>
    </dgm:pt>
    <dgm:pt modelId="{E8C6FD6F-A8B6-4272-931B-28211B463DCA}" type="pres">
      <dgm:prSet presAssocID="{BED0927F-CE7C-48FA-A8D6-52D8266C6B7E}" presName="spacer" presStyleCnt="0"/>
      <dgm:spPr/>
    </dgm:pt>
    <dgm:pt modelId="{2192D427-88BC-437A-A082-54EBC68CA004}" type="pres">
      <dgm:prSet presAssocID="{4110121F-7CD7-4E8B-86EC-8241FF272CC5}" presName="parentText" presStyleLbl="node1" presStyleIdx="2" presStyleCnt="4">
        <dgm:presLayoutVars>
          <dgm:chMax val="0"/>
          <dgm:bulletEnabled val="1"/>
        </dgm:presLayoutVars>
      </dgm:prSet>
      <dgm:spPr/>
    </dgm:pt>
    <dgm:pt modelId="{BC93AE13-1190-49CD-AF80-D3801E182F6B}" type="pres">
      <dgm:prSet presAssocID="{63E5C8E1-A0D8-492E-AE14-A3B44B623834}" presName="spacer" presStyleCnt="0"/>
      <dgm:spPr/>
    </dgm:pt>
    <dgm:pt modelId="{932BA53C-8980-4635-9505-DAEEE5296A98}" type="pres">
      <dgm:prSet presAssocID="{9CF8EF4D-F641-4704-A31C-0612D4924ED3}" presName="parentText" presStyleLbl="node1" presStyleIdx="3" presStyleCnt="4">
        <dgm:presLayoutVars>
          <dgm:chMax val="0"/>
          <dgm:bulletEnabled val="1"/>
        </dgm:presLayoutVars>
      </dgm:prSet>
      <dgm:spPr/>
    </dgm:pt>
  </dgm:ptLst>
  <dgm:cxnLst>
    <dgm:cxn modelId="{32208513-BEF5-4E54-B660-3EB04D110526}" srcId="{70CABB9C-EEAC-49D1-B850-16DFB1CD5CC9}" destId="{62805BAC-80B4-438C-B3BB-ED69398F7800}" srcOrd="0" destOrd="0" parTransId="{89B515D3-C9E3-4BFA-9119-34CB11E781D9}" sibTransId="{B07B8024-452C-43B3-AB9B-124FFA849A3B}"/>
    <dgm:cxn modelId="{C4A8A521-385F-4BB4-9324-F494984DB0F7}" type="presOf" srcId="{4110121F-7CD7-4E8B-86EC-8241FF272CC5}" destId="{2192D427-88BC-437A-A082-54EBC68CA004}" srcOrd="0" destOrd="0" presId="urn:microsoft.com/office/officeart/2005/8/layout/vList2"/>
    <dgm:cxn modelId="{769E0126-4FCE-4212-9B4E-6D340A15EBA5}" srcId="{70CABB9C-EEAC-49D1-B850-16DFB1CD5CC9}" destId="{FC1CBB31-0779-4DF2-ACFD-820B06E9FE46}" srcOrd="1" destOrd="0" parTransId="{70A01B69-08A3-4B63-B67A-92002EDBBEF6}" sibTransId="{BED0927F-CE7C-48FA-A8D6-52D8266C6B7E}"/>
    <dgm:cxn modelId="{CBF86C32-60D7-483E-81EF-48A0C89AE617}" type="presOf" srcId="{9CF8EF4D-F641-4704-A31C-0612D4924ED3}" destId="{932BA53C-8980-4635-9505-DAEEE5296A98}" srcOrd="0" destOrd="0" presId="urn:microsoft.com/office/officeart/2005/8/layout/vList2"/>
    <dgm:cxn modelId="{A50E3F65-0522-46F8-A3A6-093BD9AF1FAD}" srcId="{70CABB9C-EEAC-49D1-B850-16DFB1CD5CC9}" destId="{9CF8EF4D-F641-4704-A31C-0612D4924ED3}" srcOrd="3" destOrd="0" parTransId="{33A2E260-111A-417B-8483-C532C6B38E54}" sibTransId="{F503521A-9386-4091-9C83-EEEE88268108}"/>
    <dgm:cxn modelId="{B0897B69-EB31-46FB-A380-F67FF9FB0368}" type="presOf" srcId="{62805BAC-80B4-438C-B3BB-ED69398F7800}" destId="{4CF49E66-9299-4C72-A4A4-FEA92323BBDE}" srcOrd="0" destOrd="0" presId="urn:microsoft.com/office/officeart/2005/8/layout/vList2"/>
    <dgm:cxn modelId="{97EE2C52-AE98-4E40-96EF-27E9D75255C4}" srcId="{70CABB9C-EEAC-49D1-B850-16DFB1CD5CC9}" destId="{4110121F-7CD7-4E8B-86EC-8241FF272CC5}" srcOrd="2" destOrd="0" parTransId="{8DC2A4E2-2D0F-4EC1-AD7E-4C520EDB439F}" sibTransId="{63E5C8E1-A0D8-492E-AE14-A3B44B623834}"/>
    <dgm:cxn modelId="{F1E6B97F-AFAA-4D2F-86D6-63D1EB3E50FC}" type="presOf" srcId="{FC1CBB31-0779-4DF2-ACFD-820B06E9FE46}" destId="{1E50605D-802D-43FF-8307-33D6AA5194EE}" srcOrd="0" destOrd="0" presId="urn:microsoft.com/office/officeart/2005/8/layout/vList2"/>
    <dgm:cxn modelId="{B3B990C3-E987-4625-A423-E50CF6E07A98}" type="presOf" srcId="{70CABB9C-EEAC-49D1-B850-16DFB1CD5CC9}" destId="{B16436B1-4018-4D9D-A0AE-C50A809EB8D6}" srcOrd="0" destOrd="0" presId="urn:microsoft.com/office/officeart/2005/8/layout/vList2"/>
    <dgm:cxn modelId="{DD4193E3-0849-4DD5-94F0-A22293D2D4A5}" type="presParOf" srcId="{B16436B1-4018-4D9D-A0AE-C50A809EB8D6}" destId="{4CF49E66-9299-4C72-A4A4-FEA92323BBDE}" srcOrd="0" destOrd="0" presId="urn:microsoft.com/office/officeart/2005/8/layout/vList2"/>
    <dgm:cxn modelId="{A462E726-36EB-40F1-8BC4-ADF4191B72F5}" type="presParOf" srcId="{B16436B1-4018-4D9D-A0AE-C50A809EB8D6}" destId="{DA90E8F7-8319-4F03-B172-B7431DB6B769}" srcOrd="1" destOrd="0" presId="urn:microsoft.com/office/officeart/2005/8/layout/vList2"/>
    <dgm:cxn modelId="{BEB0B85B-8457-4A9C-B59C-30BDF0AF2CB2}" type="presParOf" srcId="{B16436B1-4018-4D9D-A0AE-C50A809EB8D6}" destId="{1E50605D-802D-43FF-8307-33D6AA5194EE}" srcOrd="2" destOrd="0" presId="urn:microsoft.com/office/officeart/2005/8/layout/vList2"/>
    <dgm:cxn modelId="{F7FB291C-A4C1-4868-A5EC-C696E13EEDE1}" type="presParOf" srcId="{B16436B1-4018-4D9D-A0AE-C50A809EB8D6}" destId="{E8C6FD6F-A8B6-4272-931B-28211B463DCA}" srcOrd="3" destOrd="0" presId="urn:microsoft.com/office/officeart/2005/8/layout/vList2"/>
    <dgm:cxn modelId="{5750F3D2-E09F-45C5-AC09-EFBDE0131A63}" type="presParOf" srcId="{B16436B1-4018-4D9D-A0AE-C50A809EB8D6}" destId="{2192D427-88BC-437A-A082-54EBC68CA004}" srcOrd="4" destOrd="0" presId="urn:microsoft.com/office/officeart/2005/8/layout/vList2"/>
    <dgm:cxn modelId="{EA0A6483-F06D-4E96-91DD-7CAB8EF38032}" type="presParOf" srcId="{B16436B1-4018-4D9D-A0AE-C50A809EB8D6}" destId="{BC93AE13-1190-49CD-AF80-D3801E182F6B}" srcOrd="5" destOrd="0" presId="urn:microsoft.com/office/officeart/2005/8/layout/vList2"/>
    <dgm:cxn modelId="{CC256B6F-2D33-42E9-8977-152ECAEBA6AE}" type="presParOf" srcId="{B16436B1-4018-4D9D-A0AE-C50A809EB8D6}" destId="{932BA53C-8980-4635-9505-DAEEE5296A98}"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0CABB9C-EEAC-49D1-B850-16DFB1CD5CC9}"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zh-TW" altLang="en-US"/>
        </a:p>
      </dgm:t>
    </dgm:pt>
    <dgm:pt modelId="{35CE8E84-4D64-449D-BB79-3E544A96E8FC}">
      <dgm:prSet phldrT="[文字]"/>
      <dgm:spPr/>
      <dgm:t>
        <a:bodyPr/>
        <a:lstStyle/>
        <a:p>
          <a:r>
            <a:rPr lang="zh-TW" altLang="en-US">
              <a:latin typeface="微軟正黑體" panose="020B0604030504040204" pitchFamily="34" charset="-120"/>
              <a:ea typeface="微軟正黑體" panose="020B0604030504040204" pitchFamily="34" charset="-120"/>
            </a:rPr>
            <a:t>更強的思維鏈 </a:t>
          </a:r>
          <a:r>
            <a:rPr lang="en-US" altLang="zh-TW">
              <a:latin typeface="微軟正黑體" panose="020B0604030504040204" pitchFamily="34" charset="-120"/>
              <a:ea typeface="微軟正黑體" panose="020B0604030504040204" pitchFamily="34" charset="-120"/>
            </a:rPr>
            <a:t>(Chain-of-Thought, CoT)</a:t>
          </a:r>
          <a:endParaRPr lang="zh-TW" altLang="en-US" dirty="0">
            <a:latin typeface="微軟正黑體" panose="020B0604030504040204" pitchFamily="34" charset="-120"/>
            <a:ea typeface="微軟正黑體" panose="020B0604030504040204" pitchFamily="34" charset="-120"/>
          </a:endParaRPr>
        </a:p>
      </dgm:t>
    </dgm:pt>
    <dgm:pt modelId="{C1072219-96D0-489E-9685-0ACF111CDA4F}" type="parTrans" cxnId="{62BF36A8-D7E9-4D5A-949E-17A6DF4BEB0A}">
      <dgm:prSet/>
      <dgm:spPr/>
      <dgm:t>
        <a:bodyPr/>
        <a:lstStyle/>
        <a:p>
          <a:endParaRPr lang="zh-TW" altLang="en-US"/>
        </a:p>
      </dgm:t>
    </dgm:pt>
    <dgm:pt modelId="{EAC65697-14CD-468D-853A-D9696C5D917C}" type="sibTrans" cxnId="{62BF36A8-D7E9-4D5A-949E-17A6DF4BEB0A}">
      <dgm:prSet/>
      <dgm:spPr/>
      <dgm:t>
        <a:bodyPr/>
        <a:lstStyle/>
        <a:p>
          <a:endParaRPr lang="zh-TW" altLang="en-US"/>
        </a:p>
      </dgm:t>
    </dgm:pt>
    <dgm:pt modelId="{AF42DD19-D35D-43CC-BC21-73903032C5FB}">
      <dgm:prSet phldrT="[文字]"/>
      <dgm:spPr/>
      <dgm:t>
        <a:bodyPr/>
        <a:lstStyle/>
        <a:p>
          <a:r>
            <a:rPr lang="zh-TW" altLang="en-US" dirty="0">
              <a:latin typeface="微軟正黑體" panose="020B0604030504040204" pitchFamily="34" charset="-120"/>
              <a:ea typeface="微軟正黑體" panose="020B0604030504040204" pitchFamily="34" charset="-120"/>
            </a:rPr>
            <a:t>給模型推論工作流程</a:t>
          </a:r>
        </a:p>
      </dgm:t>
    </dgm:pt>
    <dgm:pt modelId="{51AF85B1-427D-45AF-8BB3-94B8C62977FA}" type="parTrans" cxnId="{7C8B8792-70AE-484B-9030-6E9417B376F9}">
      <dgm:prSet/>
      <dgm:spPr/>
      <dgm:t>
        <a:bodyPr/>
        <a:lstStyle/>
        <a:p>
          <a:endParaRPr lang="zh-TW" altLang="en-US"/>
        </a:p>
      </dgm:t>
    </dgm:pt>
    <dgm:pt modelId="{C0FDDDD9-72BE-4347-A12F-9B21376BCF88}" type="sibTrans" cxnId="{7C8B8792-70AE-484B-9030-6E9417B376F9}">
      <dgm:prSet/>
      <dgm:spPr/>
      <dgm:t>
        <a:bodyPr/>
        <a:lstStyle/>
        <a:p>
          <a:endParaRPr lang="zh-TW" altLang="en-US"/>
        </a:p>
      </dgm:t>
    </dgm:pt>
    <dgm:pt modelId="{CF2F601A-B4FB-4E33-84B9-64E1850EAD01}">
      <dgm:prSet phldrT="[文字]"/>
      <dgm:spPr/>
      <dgm:t>
        <a:bodyPr/>
        <a:lstStyle/>
        <a:p>
          <a:r>
            <a:rPr lang="zh-TW" altLang="en-US" dirty="0">
              <a:latin typeface="微軟正黑體" panose="020B0604030504040204" pitchFamily="34" charset="-120"/>
              <a:ea typeface="微軟正黑體" panose="020B0604030504040204" pitchFamily="34" charset="-120"/>
            </a:rPr>
            <a:t>教模型推理過程 </a:t>
          </a:r>
          <a:r>
            <a:rPr lang="en-US" altLang="zh-TW" dirty="0">
              <a:latin typeface="微軟正黑體" panose="020B0604030504040204" pitchFamily="34" charset="-120"/>
              <a:ea typeface="微軟正黑體" panose="020B0604030504040204" pitchFamily="34" charset="-120"/>
            </a:rPr>
            <a:t>(Imitation Learning)</a:t>
          </a:r>
          <a:endParaRPr lang="zh-TW" altLang="en-US" dirty="0">
            <a:latin typeface="微軟正黑體" panose="020B0604030504040204" pitchFamily="34" charset="-120"/>
            <a:ea typeface="微軟正黑體" panose="020B0604030504040204" pitchFamily="34" charset="-120"/>
          </a:endParaRPr>
        </a:p>
      </dgm:t>
    </dgm:pt>
    <dgm:pt modelId="{BD5FD82B-79B9-42CE-80D3-020E10589E7D}" type="parTrans" cxnId="{3FB48BB5-EC8D-4EA4-A588-9B2A11D3789F}">
      <dgm:prSet/>
      <dgm:spPr/>
      <dgm:t>
        <a:bodyPr/>
        <a:lstStyle/>
        <a:p>
          <a:endParaRPr lang="zh-TW" altLang="en-US"/>
        </a:p>
      </dgm:t>
    </dgm:pt>
    <dgm:pt modelId="{A09E3277-0413-4995-995F-2D9FDEBCFBB6}" type="sibTrans" cxnId="{3FB48BB5-EC8D-4EA4-A588-9B2A11D3789F}">
      <dgm:prSet/>
      <dgm:spPr/>
      <dgm:t>
        <a:bodyPr/>
        <a:lstStyle/>
        <a:p>
          <a:endParaRPr lang="zh-TW" altLang="en-US"/>
        </a:p>
      </dgm:t>
    </dgm:pt>
    <dgm:pt modelId="{70541697-22B8-4C8D-8356-2A1770F88BB0}">
      <dgm:prSet phldrT="[文字]"/>
      <dgm:spPr/>
      <dgm:t>
        <a:bodyPr/>
        <a:lstStyle/>
        <a:p>
          <a:r>
            <a:rPr lang="zh-TW" altLang="en-US" dirty="0">
              <a:latin typeface="微軟正黑體" panose="020B0604030504040204" pitchFamily="34" charset="-120"/>
              <a:ea typeface="微軟正黑體" panose="020B0604030504040204" pitchFamily="34" charset="-120"/>
            </a:rPr>
            <a:t>以結果為導向學習推理 </a:t>
          </a:r>
          <a:r>
            <a:rPr lang="en-US" altLang="zh-TW" dirty="0">
              <a:latin typeface="微軟正黑體" panose="020B0604030504040204" pitchFamily="34" charset="-120"/>
              <a:ea typeface="微軟正黑體" panose="020B0604030504040204" pitchFamily="34" charset="-120"/>
            </a:rPr>
            <a:t>(Reinforcement Learning, RL)</a:t>
          </a:r>
          <a:endParaRPr lang="zh-TW" altLang="en-US" dirty="0">
            <a:latin typeface="微軟正黑體" panose="020B0604030504040204" pitchFamily="34" charset="-120"/>
            <a:ea typeface="微軟正黑體" panose="020B0604030504040204" pitchFamily="34" charset="-120"/>
          </a:endParaRPr>
        </a:p>
      </dgm:t>
    </dgm:pt>
    <dgm:pt modelId="{F28ADE38-EF2F-4213-82F2-B4F24637A3BF}" type="parTrans" cxnId="{BFFC7757-7659-4582-AE33-F02933876845}">
      <dgm:prSet/>
      <dgm:spPr/>
      <dgm:t>
        <a:bodyPr/>
        <a:lstStyle/>
        <a:p>
          <a:endParaRPr lang="zh-TW" altLang="en-US"/>
        </a:p>
      </dgm:t>
    </dgm:pt>
    <dgm:pt modelId="{44E03979-83B2-4FD6-99B4-935298448448}" type="sibTrans" cxnId="{BFFC7757-7659-4582-AE33-F02933876845}">
      <dgm:prSet/>
      <dgm:spPr/>
      <dgm:t>
        <a:bodyPr/>
        <a:lstStyle/>
        <a:p>
          <a:endParaRPr lang="zh-TW" altLang="en-US"/>
        </a:p>
      </dgm:t>
    </dgm:pt>
    <dgm:pt modelId="{B16436B1-4018-4D9D-A0AE-C50A809EB8D6}" type="pres">
      <dgm:prSet presAssocID="{70CABB9C-EEAC-49D1-B850-16DFB1CD5CC9}" presName="linear" presStyleCnt="0">
        <dgm:presLayoutVars>
          <dgm:animLvl val="lvl"/>
          <dgm:resizeHandles val="exact"/>
        </dgm:presLayoutVars>
      </dgm:prSet>
      <dgm:spPr/>
    </dgm:pt>
    <dgm:pt modelId="{7F93A250-27FB-4ADE-A4C9-AB9FFA562CD4}" type="pres">
      <dgm:prSet presAssocID="{35CE8E84-4D64-449D-BB79-3E544A96E8FC}" presName="parentText" presStyleLbl="node1" presStyleIdx="0" presStyleCnt="4">
        <dgm:presLayoutVars>
          <dgm:chMax val="0"/>
          <dgm:bulletEnabled val="1"/>
        </dgm:presLayoutVars>
      </dgm:prSet>
      <dgm:spPr/>
    </dgm:pt>
    <dgm:pt modelId="{88A212BC-1B5F-41EC-B321-81AC5430030E}" type="pres">
      <dgm:prSet presAssocID="{EAC65697-14CD-468D-853A-D9696C5D917C}" presName="spacer" presStyleCnt="0"/>
      <dgm:spPr/>
    </dgm:pt>
    <dgm:pt modelId="{7224AFA9-BFF8-4D60-8464-8B3385403F39}" type="pres">
      <dgm:prSet presAssocID="{AF42DD19-D35D-43CC-BC21-73903032C5FB}" presName="parentText" presStyleLbl="node1" presStyleIdx="1" presStyleCnt="4">
        <dgm:presLayoutVars>
          <dgm:chMax val="0"/>
          <dgm:bulletEnabled val="1"/>
        </dgm:presLayoutVars>
      </dgm:prSet>
      <dgm:spPr/>
    </dgm:pt>
    <dgm:pt modelId="{88690913-D8E7-4604-B851-98B5EC7513DC}" type="pres">
      <dgm:prSet presAssocID="{C0FDDDD9-72BE-4347-A12F-9B21376BCF88}" presName="spacer" presStyleCnt="0"/>
      <dgm:spPr/>
    </dgm:pt>
    <dgm:pt modelId="{686A6515-54FE-4F8A-AAEB-AC6209F8DEB7}" type="pres">
      <dgm:prSet presAssocID="{CF2F601A-B4FB-4E33-84B9-64E1850EAD01}" presName="parentText" presStyleLbl="node1" presStyleIdx="2" presStyleCnt="4">
        <dgm:presLayoutVars>
          <dgm:chMax val="0"/>
          <dgm:bulletEnabled val="1"/>
        </dgm:presLayoutVars>
      </dgm:prSet>
      <dgm:spPr/>
    </dgm:pt>
    <dgm:pt modelId="{D3F5F16F-6C97-4849-81B4-532AE810634D}" type="pres">
      <dgm:prSet presAssocID="{A09E3277-0413-4995-995F-2D9FDEBCFBB6}" presName="spacer" presStyleCnt="0"/>
      <dgm:spPr/>
    </dgm:pt>
    <dgm:pt modelId="{2128FCF1-0988-4A35-8096-E22B5D23170E}" type="pres">
      <dgm:prSet presAssocID="{70541697-22B8-4C8D-8356-2A1770F88BB0}" presName="parentText" presStyleLbl="node1" presStyleIdx="3" presStyleCnt="4">
        <dgm:presLayoutVars>
          <dgm:chMax val="0"/>
          <dgm:bulletEnabled val="1"/>
        </dgm:presLayoutVars>
      </dgm:prSet>
      <dgm:spPr/>
    </dgm:pt>
  </dgm:ptLst>
  <dgm:cxnLst>
    <dgm:cxn modelId="{A90A363F-5EC8-49ED-9748-A6C8FD7C784A}" type="presOf" srcId="{35CE8E84-4D64-449D-BB79-3E544A96E8FC}" destId="{7F93A250-27FB-4ADE-A4C9-AB9FFA562CD4}" srcOrd="0" destOrd="0" presId="urn:microsoft.com/office/officeart/2005/8/layout/vList2"/>
    <dgm:cxn modelId="{3CB6224F-C3EE-4E72-A228-3E19A5DE8B64}" type="presOf" srcId="{AF42DD19-D35D-43CC-BC21-73903032C5FB}" destId="{7224AFA9-BFF8-4D60-8464-8B3385403F39}" srcOrd="0" destOrd="0" presId="urn:microsoft.com/office/officeart/2005/8/layout/vList2"/>
    <dgm:cxn modelId="{BFFC7757-7659-4582-AE33-F02933876845}" srcId="{70CABB9C-EEAC-49D1-B850-16DFB1CD5CC9}" destId="{70541697-22B8-4C8D-8356-2A1770F88BB0}" srcOrd="3" destOrd="0" parTransId="{F28ADE38-EF2F-4213-82F2-B4F24637A3BF}" sibTransId="{44E03979-83B2-4FD6-99B4-935298448448}"/>
    <dgm:cxn modelId="{444E527C-0AF2-4C8E-8638-404A3D4E819E}" type="presOf" srcId="{70541697-22B8-4C8D-8356-2A1770F88BB0}" destId="{2128FCF1-0988-4A35-8096-E22B5D23170E}" srcOrd="0" destOrd="0" presId="urn:microsoft.com/office/officeart/2005/8/layout/vList2"/>
    <dgm:cxn modelId="{7C8B8792-70AE-484B-9030-6E9417B376F9}" srcId="{70CABB9C-EEAC-49D1-B850-16DFB1CD5CC9}" destId="{AF42DD19-D35D-43CC-BC21-73903032C5FB}" srcOrd="1" destOrd="0" parTransId="{51AF85B1-427D-45AF-8BB3-94B8C62977FA}" sibTransId="{C0FDDDD9-72BE-4347-A12F-9B21376BCF88}"/>
    <dgm:cxn modelId="{62BF36A8-D7E9-4D5A-949E-17A6DF4BEB0A}" srcId="{70CABB9C-EEAC-49D1-B850-16DFB1CD5CC9}" destId="{35CE8E84-4D64-449D-BB79-3E544A96E8FC}" srcOrd="0" destOrd="0" parTransId="{C1072219-96D0-489E-9685-0ACF111CDA4F}" sibTransId="{EAC65697-14CD-468D-853A-D9696C5D917C}"/>
    <dgm:cxn modelId="{3FB48BB5-EC8D-4EA4-A588-9B2A11D3789F}" srcId="{70CABB9C-EEAC-49D1-B850-16DFB1CD5CC9}" destId="{CF2F601A-B4FB-4E33-84B9-64E1850EAD01}" srcOrd="2" destOrd="0" parTransId="{BD5FD82B-79B9-42CE-80D3-020E10589E7D}" sibTransId="{A09E3277-0413-4995-995F-2D9FDEBCFBB6}"/>
    <dgm:cxn modelId="{B3B990C3-E987-4625-A423-E50CF6E07A98}" type="presOf" srcId="{70CABB9C-EEAC-49D1-B850-16DFB1CD5CC9}" destId="{B16436B1-4018-4D9D-A0AE-C50A809EB8D6}" srcOrd="0" destOrd="0" presId="urn:microsoft.com/office/officeart/2005/8/layout/vList2"/>
    <dgm:cxn modelId="{6D7D1BEB-F10B-4F5E-85EE-38B28739A6A0}" type="presOf" srcId="{CF2F601A-B4FB-4E33-84B9-64E1850EAD01}" destId="{686A6515-54FE-4F8A-AAEB-AC6209F8DEB7}" srcOrd="0" destOrd="0" presId="urn:microsoft.com/office/officeart/2005/8/layout/vList2"/>
    <dgm:cxn modelId="{4675DC24-7146-4470-A3A9-0C579AD48FA9}" type="presParOf" srcId="{B16436B1-4018-4D9D-A0AE-C50A809EB8D6}" destId="{7F93A250-27FB-4ADE-A4C9-AB9FFA562CD4}" srcOrd="0" destOrd="0" presId="urn:microsoft.com/office/officeart/2005/8/layout/vList2"/>
    <dgm:cxn modelId="{3EBB24FD-F998-4179-8D21-A588B64B0BBB}" type="presParOf" srcId="{B16436B1-4018-4D9D-A0AE-C50A809EB8D6}" destId="{88A212BC-1B5F-41EC-B321-81AC5430030E}" srcOrd="1" destOrd="0" presId="urn:microsoft.com/office/officeart/2005/8/layout/vList2"/>
    <dgm:cxn modelId="{D9524B56-832A-4370-96CF-5DB00091786F}" type="presParOf" srcId="{B16436B1-4018-4D9D-A0AE-C50A809EB8D6}" destId="{7224AFA9-BFF8-4D60-8464-8B3385403F39}" srcOrd="2" destOrd="0" presId="urn:microsoft.com/office/officeart/2005/8/layout/vList2"/>
    <dgm:cxn modelId="{1065496B-E12C-4A25-8462-F73B15268078}" type="presParOf" srcId="{B16436B1-4018-4D9D-A0AE-C50A809EB8D6}" destId="{88690913-D8E7-4604-B851-98B5EC7513DC}" srcOrd="3" destOrd="0" presId="urn:microsoft.com/office/officeart/2005/8/layout/vList2"/>
    <dgm:cxn modelId="{637834C2-7DFB-4875-96BC-9708BC819CD1}" type="presParOf" srcId="{B16436B1-4018-4D9D-A0AE-C50A809EB8D6}" destId="{686A6515-54FE-4F8A-AAEB-AC6209F8DEB7}" srcOrd="4" destOrd="0" presId="urn:microsoft.com/office/officeart/2005/8/layout/vList2"/>
    <dgm:cxn modelId="{A0D72253-BF1F-4CD2-8A8F-EC1CA4CAEFCB}" type="presParOf" srcId="{B16436B1-4018-4D9D-A0AE-C50A809EB8D6}" destId="{D3F5F16F-6C97-4849-81B4-532AE810634D}" srcOrd="5" destOrd="0" presId="urn:microsoft.com/office/officeart/2005/8/layout/vList2"/>
    <dgm:cxn modelId="{2DE6D009-DC3B-46AB-8483-6F4A9CB9E910}" type="presParOf" srcId="{B16436B1-4018-4D9D-A0AE-C50A809EB8D6}" destId="{2128FCF1-0988-4A35-8096-E22B5D23170E}"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0CABB9C-EEAC-49D1-B850-16DFB1CD5CC9}"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zh-TW" altLang="en-US"/>
        </a:p>
      </dgm:t>
    </dgm:pt>
    <dgm:pt modelId="{62805BAC-80B4-438C-B3BB-ED69398F7800}">
      <dgm:prSet phldrT="[文字]"/>
      <dgm:spPr/>
      <dgm:t>
        <a:bodyPr/>
        <a:lstStyle/>
        <a:p>
          <a:r>
            <a:rPr lang="zh-TW" altLang="en-US">
              <a:latin typeface="微軟正黑體" panose="020B0604030504040204" pitchFamily="34" charset="-120"/>
              <a:ea typeface="微軟正黑體" panose="020B0604030504040204" pitchFamily="34" charset="-120"/>
            </a:rPr>
            <a:t>更強的思維鏈 </a:t>
          </a:r>
          <a:r>
            <a:rPr lang="en-US" altLang="zh-TW">
              <a:latin typeface="微軟正黑體" panose="020B0604030504040204" pitchFamily="34" charset="-120"/>
              <a:ea typeface="微軟正黑體" panose="020B0604030504040204" pitchFamily="34" charset="-120"/>
            </a:rPr>
            <a:t>(Chain-of-Thought, CoT)</a:t>
          </a:r>
          <a:endParaRPr lang="zh-TW" altLang="en-US" dirty="0">
            <a:latin typeface="微軟正黑體" panose="020B0604030504040204" pitchFamily="34" charset="-120"/>
            <a:ea typeface="微軟正黑體" panose="020B0604030504040204" pitchFamily="34" charset="-120"/>
          </a:endParaRPr>
        </a:p>
      </dgm:t>
    </dgm:pt>
    <dgm:pt modelId="{89B515D3-C9E3-4BFA-9119-34CB11E781D9}" type="parTrans" cxnId="{32208513-BEF5-4E54-B660-3EB04D110526}">
      <dgm:prSet/>
      <dgm:spPr/>
      <dgm:t>
        <a:bodyPr/>
        <a:lstStyle/>
        <a:p>
          <a:endParaRPr lang="zh-TW" altLang="en-US"/>
        </a:p>
      </dgm:t>
    </dgm:pt>
    <dgm:pt modelId="{B07B8024-452C-43B3-AB9B-124FFA849A3B}" type="sibTrans" cxnId="{32208513-BEF5-4E54-B660-3EB04D110526}">
      <dgm:prSet/>
      <dgm:spPr/>
      <dgm:t>
        <a:bodyPr/>
        <a:lstStyle/>
        <a:p>
          <a:endParaRPr lang="zh-TW" altLang="en-US"/>
        </a:p>
      </dgm:t>
    </dgm:pt>
    <dgm:pt modelId="{B20F74A7-482E-444D-A231-7966F051C895}">
      <dgm:prSet phldrT="[文字]"/>
      <dgm:spPr/>
      <dgm:t>
        <a:bodyPr/>
        <a:lstStyle/>
        <a:p>
          <a:r>
            <a:rPr lang="zh-TW" altLang="en-US" dirty="0">
              <a:latin typeface="微軟正黑體" panose="020B0604030504040204" pitchFamily="34" charset="-120"/>
              <a:ea typeface="微軟正黑體" panose="020B0604030504040204" pitchFamily="34" charset="-120"/>
            </a:rPr>
            <a:t>給模型推論工作流程</a:t>
          </a:r>
        </a:p>
      </dgm:t>
    </dgm:pt>
    <dgm:pt modelId="{D69FD18F-CBC0-4A0C-905A-C44528C5CC06}" type="parTrans" cxnId="{C38721A0-A222-474F-912F-EF7B09C79FD3}">
      <dgm:prSet/>
      <dgm:spPr/>
      <dgm:t>
        <a:bodyPr/>
        <a:lstStyle/>
        <a:p>
          <a:endParaRPr lang="zh-TW" altLang="en-US"/>
        </a:p>
      </dgm:t>
    </dgm:pt>
    <dgm:pt modelId="{CA9ECA48-CEA4-4795-83F5-7A791FEBC4A0}" type="sibTrans" cxnId="{C38721A0-A222-474F-912F-EF7B09C79FD3}">
      <dgm:prSet/>
      <dgm:spPr/>
      <dgm:t>
        <a:bodyPr/>
        <a:lstStyle/>
        <a:p>
          <a:endParaRPr lang="zh-TW" altLang="en-US"/>
        </a:p>
      </dgm:t>
    </dgm:pt>
    <dgm:pt modelId="{C0FA0CDF-D1F8-473B-8836-38E9035AE8EF}">
      <dgm:prSet phldrT="[文字]"/>
      <dgm:spPr/>
      <dgm:t>
        <a:bodyPr/>
        <a:lstStyle/>
        <a:p>
          <a:r>
            <a:rPr lang="zh-TW" altLang="en-US" dirty="0">
              <a:latin typeface="微軟正黑體" panose="020B0604030504040204" pitchFamily="34" charset="-120"/>
              <a:ea typeface="微軟正黑體" panose="020B0604030504040204" pitchFamily="34" charset="-120"/>
            </a:rPr>
            <a:t>教模型推理過程 </a:t>
          </a:r>
          <a:r>
            <a:rPr lang="en-US" altLang="zh-TW" dirty="0">
              <a:latin typeface="微軟正黑體" panose="020B0604030504040204" pitchFamily="34" charset="-120"/>
              <a:ea typeface="微軟正黑體" panose="020B0604030504040204" pitchFamily="34" charset="-120"/>
            </a:rPr>
            <a:t>(Imitation Learning)</a:t>
          </a:r>
          <a:endParaRPr lang="zh-TW" altLang="en-US" dirty="0">
            <a:latin typeface="微軟正黑體" panose="020B0604030504040204" pitchFamily="34" charset="-120"/>
            <a:ea typeface="微軟正黑體" panose="020B0604030504040204" pitchFamily="34" charset="-120"/>
          </a:endParaRPr>
        </a:p>
      </dgm:t>
    </dgm:pt>
    <dgm:pt modelId="{6FC3498B-E766-476A-A650-5F019A6994A2}" type="parTrans" cxnId="{99863E0E-FC8E-4F0B-978F-6880DB48EEEB}">
      <dgm:prSet/>
      <dgm:spPr/>
      <dgm:t>
        <a:bodyPr/>
        <a:lstStyle/>
        <a:p>
          <a:endParaRPr lang="zh-TW" altLang="en-US"/>
        </a:p>
      </dgm:t>
    </dgm:pt>
    <dgm:pt modelId="{B1354C1C-A455-4D92-B507-13D85467B3C1}" type="sibTrans" cxnId="{99863E0E-FC8E-4F0B-978F-6880DB48EEEB}">
      <dgm:prSet/>
      <dgm:spPr/>
      <dgm:t>
        <a:bodyPr/>
        <a:lstStyle/>
        <a:p>
          <a:endParaRPr lang="zh-TW" altLang="en-US"/>
        </a:p>
      </dgm:t>
    </dgm:pt>
    <dgm:pt modelId="{6886E744-4192-4F4F-B05E-51A503814231}">
      <dgm:prSet phldrT="[文字]"/>
      <dgm:spPr/>
      <dgm:t>
        <a:bodyPr/>
        <a:lstStyle/>
        <a:p>
          <a:r>
            <a:rPr lang="zh-TW" altLang="en-US" dirty="0">
              <a:latin typeface="微軟正黑體" panose="020B0604030504040204" pitchFamily="34" charset="-120"/>
              <a:ea typeface="微軟正黑體" panose="020B0604030504040204" pitchFamily="34" charset="-120"/>
            </a:rPr>
            <a:t>以結果為導向學習推理 </a:t>
          </a:r>
          <a:r>
            <a:rPr lang="en-US" altLang="zh-TW" dirty="0">
              <a:latin typeface="微軟正黑體" panose="020B0604030504040204" pitchFamily="34" charset="-120"/>
              <a:ea typeface="微軟正黑體" panose="020B0604030504040204" pitchFamily="34" charset="-120"/>
            </a:rPr>
            <a:t>(Reinforcement Learning, RL)</a:t>
          </a:r>
          <a:endParaRPr lang="zh-TW" altLang="en-US" dirty="0">
            <a:latin typeface="微軟正黑體" panose="020B0604030504040204" pitchFamily="34" charset="-120"/>
            <a:ea typeface="微軟正黑體" panose="020B0604030504040204" pitchFamily="34" charset="-120"/>
          </a:endParaRPr>
        </a:p>
      </dgm:t>
    </dgm:pt>
    <dgm:pt modelId="{8A071C15-43D5-4257-9B99-34AC1705200B}" type="parTrans" cxnId="{D56A6057-049C-426D-9E3A-160632547EC8}">
      <dgm:prSet/>
      <dgm:spPr/>
      <dgm:t>
        <a:bodyPr/>
        <a:lstStyle/>
        <a:p>
          <a:endParaRPr lang="zh-TW" altLang="en-US"/>
        </a:p>
      </dgm:t>
    </dgm:pt>
    <dgm:pt modelId="{98934FDF-2590-44E6-881F-47BC7A94111D}" type="sibTrans" cxnId="{D56A6057-049C-426D-9E3A-160632547EC8}">
      <dgm:prSet/>
      <dgm:spPr/>
      <dgm:t>
        <a:bodyPr/>
        <a:lstStyle/>
        <a:p>
          <a:endParaRPr lang="zh-TW" altLang="en-US"/>
        </a:p>
      </dgm:t>
    </dgm:pt>
    <dgm:pt modelId="{B16436B1-4018-4D9D-A0AE-C50A809EB8D6}" type="pres">
      <dgm:prSet presAssocID="{70CABB9C-EEAC-49D1-B850-16DFB1CD5CC9}" presName="linear" presStyleCnt="0">
        <dgm:presLayoutVars>
          <dgm:animLvl val="lvl"/>
          <dgm:resizeHandles val="exact"/>
        </dgm:presLayoutVars>
      </dgm:prSet>
      <dgm:spPr/>
    </dgm:pt>
    <dgm:pt modelId="{4CF49E66-9299-4C72-A4A4-FEA92323BBDE}" type="pres">
      <dgm:prSet presAssocID="{62805BAC-80B4-438C-B3BB-ED69398F7800}" presName="parentText" presStyleLbl="node1" presStyleIdx="0" presStyleCnt="4">
        <dgm:presLayoutVars>
          <dgm:chMax val="0"/>
          <dgm:bulletEnabled val="1"/>
        </dgm:presLayoutVars>
      </dgm:prSet>
      <dgm:spPr/>
    </dgm:pt>
    <dgm:pt modelId="{DA90E8F7-8319-4F03-B172-B7431DB6B769}" type="pres">
      <dgm:prSet presAssocID="{B07B8024-452C-43B3-AB9B-124FFA849A3B}" presName="spacer" presStyleCnt="0"/>
      <dgm:spPr/>
    </dgm:pt>
    <dgm:pt modelId="{CEC1F496-78D3-414A-89A5-539F39D3FCA4}" type="pres">
      <dgm:prSet presAssocID="{B20F74A7-482E-444D-A231-7966F051C895}" presName="parentText" presStyleLbl="node1" presStyleIdx="1" presStyleCnt="4">
        <dgm:presLayoutVars>
          <dgm:chMax val="0"/>
          <dgm:bulletEnabled val="1"/>
        </dgm:presLayoutVars>
      </dgm:prSet>
      <dgm:spPr/>
    </dgm:pt>
    <dgm:pt modelId="{F88AFD64-4C76-4CA1-845C-DA0DF1E13751}" type="pres">
      <dgm:prSet presAssocID="{CA9ECA48-CEA4-4795-83F5-7A791FEBC4A0}" presName="spacer" presStyleCnt="0"/>
      <dgm:spPr/>
    </dgm:pt>
    <dgm:pt modelId="{770E9EC3-44DA-4245-8A57-4D7086864B81}" type="pres">
      <dgm:prSet presAssocID="{C0FA0CDF-D1F8-473B-8836-38E9035AE8EF}" presName="parentText" presStyleLbl="node1" presStyleIdx="2" presStyleCnt="4">
        <dgm:presLayoutVars>
          <dgm:chMax val="0"/>
          <dgm:bulletEnabled val="1"/>
        </dgm:presLayoutVars>
      </dgm:prSet>
      <dgm:spPr/>
    </dgm:pt>
    <dgm:pt modelId="{5BEF472A-BFBA-4111-9A77-27F0AD19EEC5}" type="pres">
      <dgm:prSet presAssocID="{B1354C1C-A455-4D92-B507-13D85467B3C1}" presName="spacer" presStyleCnt="0"/>
      <dgm:spPr/>
    </dgm:pt>
    <dgm:pt modelId="{CE233584-46F9-4CF6-9758-5B8FE3131103}" type="pres">
      <dgm:prSet presAssocID="{6886E744-4192-4F4F-B05E-51A503814231}" presName="parentText" presStyleLbl="node1" presStyleIdx="3" presStyleCnt="4">
        <dgm:presLayoutVars>
          <dgm:chMax val="0"/>
          <dgm:bulletEnabled val="1"/>
        </dgm:presLayoutVars>
      </dgm:prSet>
      <dgm:spPr/>
    </dgm:pt>
  </dgm:ptLst>
  <dgm:cxnLst>
    <dgm:cxn modelId="{99863E0E-FC8E-4F0B-978F-6880DB48EEEB}" srcId="{70CABB9C-EEAC-49D1-B850-16DFB1CD5CC9}" destId="{C0FA0CDF-D1F8-473B-8836-38E9035AE8EF}" srcOrd="2" destOrd="0" parTransId="{6FC3498B-E766-476A-A650-5F019A6994A2}" sibTransId="{B1354C1C-A455-4D92-B507-13D85467B3C1}"/>
    <dgm:cxn modelId="{32208513-BEF5-4E54-B660-3EB04D110526}" srcId="{70CABB9C-EEAC-49D1-B850-16DFB1CD5CC9}" destId="{62805BAC-80B4-438C-B3BB-ED69398F7800}" srcOrd="0" destOrd="0" parTransId="{89B515D3-C9E3-4BFA-9119-34CB11E781D9}" sibTransId="{B07B8024-452C-43B3-AB9B-124FFA849A3B}"/>
    <dgm:cxn modelId="{8767E02F-3D06-4030-BAE5-A34F789E0D7C}" type="presOf" srcId="{6886E744-4192-4F4F-B05E-51A503814231}" destId="{CE233584-46F9-4CF6-9758-5B8FE3131103}" srcOrd="0" destOrd="0" presId="urn:microsoft.com/office/officeart/2005/8/layout/vList2"/>
    <dgm:cxn modelId="{B0897B69-EB31-46FB-A380-F67FF9FB0368}" type="presOf" srcId="{62805BAC-80B4-438C-B3BB-ED69398F7800}" destId="{4CF49E66-9299-4C72-A4A4-FEA92323BBDE}" srcOrd="0" destOrd="0" presId="urn:microsoft.com/office/officeart/2005/8/layout/vList2"/>
    <dgm:cxn modelId="{D56A6057-049C-426D-9E3A-160632547EC8}" srcId="{70CABB9C-EEAC-49D1-B850-16DFB1CD5CC9}" destId="{6886E744-4192-4F4F-B05E-51A503814231}" srcOrd="3" destOrd="0" parTransId="{8A071C15-43D5-4257-9B99-34AC1705200B}" sibTransId="{98934FDF-2590-44E6-881F-47BC7A94111D}"/>
    <dgm:cxn modelId="{8A85038C-186D-40C5-BE53-9914A51DB63F}" type="presOf" srcId="{B20F74A7-482E-444D-A231-7966F051C895}" destId="{CEC1F496-78D3-414A-89A5-539F39D3FCA4}" srcOrd="0" destOrd="0" presId="urn:microsoft.com/office/officeart/2005/8/layout/vList2"/>
    <dgm:cxn modelId="{C38721A0-A222-474F-912F-EF7B09C79FD3}" srcId="{70CABB9C-EEAC-49D1-B850-16DFB1CD5CC9}" destId="{B20F74A7-482E-444D-A231-7966F051C895}" srcOrd="1" destOrd="0" parTransId="{D69FD18F-CBC0-4A0C-905A-C44528C5CC06}" sibTransId="{CA9ECA48-CEA4-4795-83F5-7A791FEBC4A0}"/>
    <dgm:cxn modelId="{B3B990C3-E987-4625-A423-E50CF6E07A98}" type="presOf" srcId="{70CABB9C-EEAC-49D1-B850-16DFB1CD5CC9}" destId="{B16436B1-4018-4D9D-A0AE-C50A809EB8D6}" srcOrd="0" destOrd="0" presId="urn:microsoft.com/office/officeart/2005/8/layout/vList2"/>
    <dgm:cxn modelId="{E6DD3DF7-5651-495A-B55F-890B728F88D6}" type="presOf" srcId="{C0FA0CDF-D1F8-473B-8836-38E9035AE8EF}" destId="{770E9EC3-44DA-4245-8A57-4D7086864B81}" srcOrd="0" destOrd="0" presId="urn:microsoft.com/office/officeart/2005/8/layout/vList2"/>
    <dgm:cxn modelId="{DD4193E3-0849-4DD5-94F0-A22293D2D4A5}" type="presParOf" srcId="{B16436B1-4018-4D9D-A0AE-C50A809EB8D6}" destId="{4CF49E66-9299-4C72-A4A4-FEA92323BBDE}" srcOrd="0" destOrd="0" presId="urn:microsoft.com/office/officeart/2005/8/layout/vList2"/>
    <dgm:cxn modelId="{A462E726-36EB-40F1-8BC4-ADF4191B72F5}" type="presParOf" srcId="{B16436B1-4018-4D9D-A0AE-C50A809EB8D6}" destId="{DA90E8F7-8319-4F03-B172-B7431DB6B769}" srcOrd="1" destOrd="0" presId="urn:microsoft.com/office/officeart/2005/8/layout/vList2"/>
    <dgm:cxn modelId="{AE8D1519-CF56-4B66-8F62-56AE93D2624F}" type="presParOf" srcId="{B16436B1-4018-4D9D-A0AE-C50A809EB8D6}" destId="{CEC1F496-78D3-414A-89A5-539F39D3FCA4}" srcOrd="2" destOrd="0" presId="urn:microsoft.com/office/officeart/2005/8/layout/vList2"/>
    <dgm:cxn modelId="{8E1AACF5-D804-4514-B21E-E06EA4CB5067}" type="presParOf" srcId="{B16436B1-4018-4D9D-A0AE-C50A809EB8D6}" destId="{F88AFD64-4C76-4CA1-845C-DA0DF1E13751}" srcOrd="3" destOrd="0" presId="urn:microsoft.com/office/officeart/2005/8/layout/vList2"/>
    <dgm:cxn modelId="{E518D4C3-534D-4168-AC0E-4072625563A4}" type="presParOf" srcId="{B16436B1-4018-4D9D-A0AE-C50A809EB8D6}" destId="{770E9EC3-44DA-4245-8A57-4D7086864B81}" srcOrd="4" destOrd="0" presId="urn:microsoft.com/office/officeart/2005/8/layout/vList2"/>
    <dgm:cxn modelId="{7EF4933F-8486-4DA5-848B-E410D4B0AAB0}" type="presParOf" srcId="{B16436B1-4018-4D9D-A0AE-C50A809EB8D6}" destId="{5BEF472A-BFBA-4111-9A77-27F0AD19EEC5}" srcOrd="5" destOrd="0" presId="urn:microsoft.com/office/officeart/2005/8/layout/vList2"/>
    <dgm:cxn modelId="{2501AD68-D0D7-4D86-AE51-7479DF050387}" type="presParOf" srcId="{B16436B1-4018-4D9D-A0AE-C50A809EB8D6}" destId="{CE233584-46F9-4CF6-9758-5B8FE3131103}"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0CABB9C-EEAC-49D1-B850-16DFB1CD5CC9}"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zh-TW" altLang="en-US"/>
        </a:p>
      </dgm:t>
    </dgm:pt>
    <dgm:pt modelId="{62805BAC-80B4-438C-B3BB-ED69398F7800}">
      <dgm:prSet phldrT="[文字]"/>
      <dgm:spPr/>
      <dgm:t>
        <a:bodyPr/>
        <a:lstStyle/>
        <a:p>
          <a:r>
            <a:rPr lang="zh-TW" altLang="en-US">
              <a:latin typeface="微軟正黑體" panose="020B0604030504040204" pitchFamily="34" charset="-120"/>
              <a:ea typeface="微軟正黑體" panose="020B0604030504040204" pitchFamily="34" charset="-120"/>
            </a:rPr>
            <a:t>更強的思維鏈 </a:t>
          </a:r>
          <a:r>
            <a:rPr lang="en-US" altLang="zh-TW">
              <a:latin typeface="微軟正黑體" panose="020B0604030504040204" pitchFamily="34" charset="-120"/>
              <a:ea typeface="微軟正黑體" panose="020B0604030504040204" pitchFamily="34" charset="-120"/>
            </a:rPr>
            <a:t>(Chain-of-Thought, CoT)</a:t>
          </a:r>
          <a:endParaRPr lang="zh-TW" altLang="en-US" dirty="0">
            <a:latin typeface="微軟正黑體" panose="020B0604030504040204" pitchFamily="34" charset="-120"/>
            <a:ea typeface="微軟正黑體" panose="020B0604030504040204" pitchFamily="34" charset="-120"/>
          </a:endParaRPr>
        </a:p>
      </dgm:t>
    </dgm:pt>
    <dgm:pt modelId="{89B515D3-C9E3-4BFA-9119-34CB11E781D9}" type="parTrans" cxnId="{32208513-BEF5-4E54-B660-3EB04D110526}">
      <dgm:prSet/>
      <dgm:spPr/>
      <dgm:t>
        <a:bodyPr/>
        <a:lstStyle/>
        <a:p>
          <a:endParaRPr lang="zh-TW" altLang="en-US"/>
        </a:p>
      </dgm:t>
    </dgm:pt>
    <dgm:pt modelId="{B07B8024-452C-43B3-AB9B-124FFA849A3B}" type="sibTrans" cxnId="{32208513-BEF5-4E54-B660-3EB04D110526}">
      <dgm:prSet/>
      <dgm:spPr/>
      <dgm:t>
        <a:bodyPr/>
        <a:lstStyle/>
        <a:p>
          <a:endParaRPr lang="zh-TW" altLang="en-US"/>
        </a:p>
      </dgm:t>
    </dgm:pt>
    <dgm:pt modelId="{60FC7278-CD44-4439-80A3-AA496AA0FF7A}">
      <dgm:prSet phldrT="[文字]"/>
      <dgm:spPr/>
      <dgm:t>
        <a:bodyPr/>
        <a:lstStyle/>
        <a:p>
          <a:r>
            <a:rPr lang="zh-TW" altLang="en-US" dirty="0">
              <a:latin typeface="微軟正黑體" panose="020B0604030504040204" pitchFamily="34" charset="-120"/>
              <a:ea typeface="微軟正黑體" panose="020B0604030504040204" pitchFamily="34" charset="-120"/>
            </a:rPr>
            <a:t>給模型推論工作流程</a:t>
          </a:r>
        </a:p>
      </dgm:t>
    </dgm:pt>
    <dgm:pt modelId="{DBB7A28F-0A1F-445B-8AA2-74602EA4DD16}" type="parTrans" cxnId="{4D250298-AEDD-485B-805E-455E5711EE32}">
      <dgm:prSet/>
      <dgm:spPr/>
      <dgm:t>
        <a:bodyPr/>
        <a:lstStyle/>
        <a:p>
          <a:endParaRPr lang="zh-TW" altLang="en-US"/>
        </a:p>
      </dgm:t>
    </dgm:pt>
    <dgm:pt modelId="{719911E0-BD93-4101-8F61-27E56FC9352D}" type="sibTrans" cxnId="{4D250298-AEDD-485B-805E-455E5711EE32}">
      <dgm:prSet/>
      <dgm:spPr/>
      <dgm:t>
        <a:bodyPr/>
        <a:lstStyle/>
        <a:p>
          <a:endParaRPr lang="zh-TW" altLang="en-US"/>
        </a:p>
      </dgm:t>
    </dgm:pt>
    <dgm:pt modelId="{6F558113-58F6-473A-833B-9855CE8A6985}">
      <dgm:prSet phldrT="[文字]"/>
      <dgm:spPr/>
      <dgm:t>
        <a:bodyPr/>
        <a:lstStyle/>
        <a:p>
          <a:r>
            <a:rPr lang="zh-TW" altLang="en-US" dirty="0">
              <a:latin typeface="微軟正黑體" panose="020B0604030504040204" pitchFamily="34" charset="-120"/>
              <a:ea typeface="微軟正黑體" panose="020B0604030504040204" pitchFamily="34" charset="-120"/>
            </a:rPr>
            <a:t>教模型推理過程 </a:t>
          </a:r>
          <a:r>
            <a:rPr lang="en-US" altLang="zh-TW" dirty="0">
              <a:latin typeface="微軟正黑體" panose="020B0604030504040204" pitchFamily="34" charset="-120"/>
              <a:ea typeface="微軟正黑體" panose="020B0604030504040204" pitchFamily="34" charset="-120"/>
            </a:rPr>
            <a:t>(Imitation Learning)</a:t>
          </a:r>
          <a:endParaRPr lang="zh-TW" altLang="en-US" dirty="0">
            <a:latin typeface="微軟正黑體" panose="020B0604030504040204" pitchFamily="34" charset="-120"/>
            <a:ea typeface="微軟正黑體" panose="020B0604030504040204" pitchFamily="34" charset="-120"/>
          </a:endParaRPr>
        </a:p>
      </dgm:t>
    </dgm:pt>
    <dgm:pt modelId="{5C418494-D496-42D1-8A19-6C689F4CBBCB}" type="parTrans" cxnId="{D2BA9D02-C32F-4A2B-887E-8AE464A9FF58}">
      <dgm:prSet/>
      <dgm:spPr/>
      <dgm:t>
        <a:bodyPr/>
        <a:lstStyle/>
        <a:p>
          <a:endParaRPr lang="zh-TW" altLang="en-US"/>
        </a:p>
      </dgm:t>
    </dgm:pt>
    <dgm:pt modelId="{3618EB71-3F1B-4C91-8F85-B0BB016FF35B}" type="sibTrans" cxnId="{D2BA9D02-C32F-4A2B-887E-8AE464A9FF58}">
      <dgm:prSet/>
      <dgm:spPr/>
      <dgm:t>
        <a:bodyPr/>
        <a:lstStyle/>
        <a:p>
          <a:endParaRPr lang="zh-TW" altLang="en-US"/>
        </a:p>
      </dgm:t>
    </dgm:pt>
    <dgm:pt modelId="{F29D1736-33BB-463F-B5AA-D398216F554D}">
      <dgm:prSet phldrT="[文字]"/>
      <dgm:spPr/>
      <dgm:t>
        <a:bodyPr/>
        <a:lstStyle/>
        <a:p>
          <a:r>
            <a:rPr lang="zh-TW" altLang="en-US" dirty="0">
              <a:latin typeface="微軟正黑體" panose="020B0604030504040204" pitchFamily="34" charset="-120"/>
              <a:ea typeface="微軟正黑體" panose="020B0604030504040204" pitchFamily="34" charset="-120"/>
            </a:rPr>
            <a:t>以結果為導向學習推理 </a:t>
          </a:r>
          <a:r>
            <a:rPr lang="en-US" altLang="zh-TW" dirty="0">
              <a:latin typeface="微軟正黑體" panose="020B0604030504040204" pitchFamily="34" charset="-120"/>
              <a:ea typeface="微軟正黑體" panose="020B0604030504040204" pitchFamily="34" charset="-120"/>
            </a:rPr>
            <a:t>(Reinforcement Learning, RL)</a:t>
          </a:r>
          <a:endParaRPr lang="zh-TW" altLang="en-US" dirty="0">
            <a:latin typeface="微軟正黑體" panose="020B0604030504040204" pitchFamily="34" charset="-120"/>
            <a:ea typeface="微軟正黑體" panose="020B0604030504040204" pitchFamily="34" charset="-120"/>
          </a:endParaRPr>
        </a:p>
      </dgm:t>
    </dgm:pt>
    <dgm:pt modelId="{ABF14DA7-BE56-4B2D-9252-8A833D4CD245}" type="parTrans" cxnId="{FCBA064D-4ED0-4D5E-B738-C964D7CD8CE6}">
      <dgm:prSet/>
      <dgm:spPr/>
      <dgm:t>
        <a:bodyPr/>
        <a:lstStyle/>
        <a:p>
          <a:endParaRPr lang="zh-TW" altLang="en-US"/>
        </a:p>
      </dgm:t>
    </dgm:pt>
    <dgm:pt modelId="{3F7A4691-BD9A-40CA-9034-B1557CF0B11C}" type="sibTrans" cxnId="{FCBA064D-4ED0-4D5E-B738-C964D7CD8CE6}">
      <dgm:prSet/>
      <dgm:spPr/>
      <dgm:t>
        <a:bodyPr/>
        <a:lstStyle/>
        <a:p>
          <a:endParaRPr lang="zh-TW" altLang="en-US"/>
        </a:p>
      </dgm:t>
    </dgm:pt>
    <dgm:pt modelId="{B16436B1-4018-4D9D-A0AE-C50A809EB8D6}" type="pres">
      <dgm:prSet presAssocID="{70CABB9C-EEAC-49D1-B850-16DFB1CD5CC9}" presName="linear" presStyleCnt="0">
        <dgm:presLayoutVars>
          <dgm:animLvl val="lvl"/>
          <dgm:resizeHandles val="exact"/>
        </dgm:presLayoutVars>
      </dgm:prSet>
      <dgm:spPr/>
    </dgm:pt>
    <dgm:pt modelId="{4CF49E66-9299-4C72-A4A4-FEA92323BBDE}" type="pres">
      <dgm:prSet presAssocID="{62805BAC-80B4-438C-B3BB-ED69398F7800}" presName="parentText" presStyleLbl="node1" presStyleIdx="0" presStyleCnt="4">
        <dgm:presLayoutVars>
          <dgm:chMax val="0"/>
          <dgm:bulletEnabled val="1"/>
        </dgm:presLayoutVars>
      </dgm:prSet>
      <dgm:spPr/>
    </dgm:pt>
    <dgm:pt modelId="{DA90E8F7-8319-4F03-B172-B7431DB6B769}" type="pres">
      <dgm:prSet presAssocID="{B07B8024-452C-43B3-AB9B-124FFA849A3B}" presName="spacer" presStyleCnt="0"/>
      <dgm:spPr/>
    </dgm:pt>
    <dgm:pt modelId="{505A7950-4C44-4EF2-B2B3-7D0F1DCAC4E6}" type="pres">
      <dgm:prSet presAssocID="{60FC7278-CD44-4439-80A3-AA496AA0FF7A}" presName="parentText" presStyleLbl="node1" presStyleIdx="1" presStyleCnt="4">
        <dgm:presLayoutVars>
          <dgm:chMax val="0"/>
          <dgm:bulletEnabled val="1"/>
        </dgm:presLayoutVars>
      </dgm:prSet>
      <dgm:spPr/>
    </dgm:pt>
    <dgm:pt modelId="{6B65FB1E-4187-48BF-956E-F89EE9F30767}" type="pres">
      <dgm:prSet presAssocID="{719911E0-BD93-4101-8F61-27E56FC9352D}" presName="spacer" presStyleCnt="0"/>
      <dgm:spPr/>
    </dgm:pt>
    <dgm:pt modelId="{5B8EDAC2-D208-492F-807B-7997DE7FDCBC}" type="pres">
      <dgm:prSet presAssocID="{6F558113-58F6-473A-833B-9855CE8A6985}" presName="parentText" presStyleLbl="node1" presStyleIdx="2" presStyleCnt="4">
        <dgm:presLayoutVars>
          <dgm:chMax val="0"/>
          <dgm:bulletEnabled val="1"/>
        </dgm:presLayoutVars>
      </dgm:prSet>
      <dgm:spPr/>
    </dgm:pt>
    <dgm:pt modelId="{E33219B3-F512-441D-B8F7-160AE6D6B16C}" type="pres">
      <dgm:prSet presAssocID="{3618EB71-3F1B-4C91-8F85-B0BB016FF35B}" presName="spacer" presStyleCnt="0"/>
      <dgm:spPr/>
    </dgm:pt>
    <dgm:pt modelId="{C791D1B3-974D-4949-8A63-8BD9547E5D6F}" type="pres">
      <dgm:prSet presAssocID="{F29D1736-33BB-463F-B5AA-D398216F554D}" presName="parentText" presStyleLbl="node1" presStyleIdx="3" presStyleCnt="4">
        <dgm:presLayoutVars>
          <dgm:chMax val="0"/>
          <dgm:bulletEnabled val="1"/>
        </dgm:presLayoutVars>
      </dgm:prSet>
      <dgm:spPr/>
    </dgm:pt>
  </dgm:ptLst>
  <dgm:cxnLst>
    <dgm:cxn modelId="{D2BA9D02-C32F-4A2B-887E-8AE464A9FF58}" srcId="{70CABB9C-EEAC-49D1-B850-16DFB1CD5CC9}" destId="{6F558113-58F6-473A-833B-9855CE8A6985}" srcOrd="2" destOrd="0" parTransId="{5C418494-D496-42D1-8A19-6C689F4CBBCB}" sibTransId="{3618EB71-3F1B-4C91-8F85-B0BB016FF35B}"/>
    <dgm:cxn modelId="{32208513-BEF5-4E54-B660-3EB04D110526}" srcId="{70CABB9C-EEAC-49D1-B850-16DFB1CD5CC9}" destId="{62805BAC-80B4-438C-B3BB-ED69398F7800}" srcOrd="0" destOrd="0" parTransId="{89B515D3-C9E3-4BFA-9119-34CB11E781D9}" sibTransId="{B07B8024-452C-43B3-AB9B-124FFA849A3B}"/>
    <dgm:cxn modelId="{B0897B69-EB31-46FB-A380-F67FF9FB0368}" type="presOf" srcId="{62805BAC-80B4-438C-B3BB-ED69398F7800}" destId="{4CF49E66-9299-4C72-A4A4-FEA92323BBDE}" srcOrd="0" destOrd="0" presId="urn:microsoft.com/office/officeart/2005/8/layout/vList2"/>
    <dgm:cxn modelId="{FCBA064D-4ED0-4D5E-B738-C964D7CD8CE6}" srcId="{70CABB9C-EEAC-49D1-B850-16DFB1CD5CC9}" destId="{F29D1736-33BB-463F-B5AA-D398216F554D}" srcOrd="3" destOrd="0" parTransId="{ABF14DA7-BE56-4B2D-9252-8A833D4CD245}" sibTransId="{3F7A4691-BD9A-40CA-9034-B1557CF0B11C}"/>
    <dgm:cxn modelId="{10A36E89-1714-4915-9605-FE27565DD7CD}" type="presOf" srcId="{F29D1736-33BB-463F-B5AA-D398216F554D}" destId="{C791D1B3-974D-4949-8A63-8BD9547E5D6F}" srcOrd="0" destOrd="0" presId="urn:microsoft.com/office/officeart/2005/8/layout/vList2"/>
    <dgm:cxn modelId="{4D250298-AEDD-485B-805E-455E5711EE32}" srcId="{70CABB9C-EEAC-49D1-B850-16DFB1CD5CC9}" destId="{60FC7278-CD44-4439-80A3-AA496AA0FF7A}" srcOrd="1" destOrd="0" parTransId="{DBB7A28F-0A1F-445B-8AA2-74602EA4DD16}" sibTransId="{719911E0-BD93-4101-8F61-27E56FC9352D}"/>
    <dgm:cxn modelId="{B3B990C3-E987-4625-A423-E50CF6E07A98}" type="presOf" srcId="{70CABB9C-EEAC-49D1-B850-16DFB1CD5CC9}" destId="{B16436B1-4018-4D9D-A0AE-C50A809EB8D6}" srcOrd="0" destOrd="0" presId="urn:microsoft.com/office/officeart/2005/8/layout/vList2"/>
    <dgm:cxn modelId="{CD6B7BD9-6F8B-4E08-AE77-852702786108}" type="presOf" srcId="{6F558113-58F6-473A-833B-9855CE8A6985}" destId="{5B8EDAC2-D208-492F-807B-7997DE7FDCBC}" srcOrd="0" destOrd="0" presId="urn:microsoft.com/office/officeart/2005/8/layout/vList2"/>
    <dgm:cxn modelId="{AA6D7DE0-1560-4B31-A4B3-D582E0E1476B}" type="presOf" srcId="{60FC7278-CD44-4439-80A3-AA496AA0FF7A}" destId="{505A7950-4C44-4EF2-B2B3-7D0F1DCAC4E6}" srcOrd="0" destOrd="0" presId="urn:microsoft.com/office/officeart/2005/8/layout/vList2"/>
    <dgm:cxn modelId="{DD4193E3-0849-4DD5-94F0-A22293D2D4A5}" type="presParOf" srcId="{B16436B1-4018-4D9D-A0AE-C50A809EB8D6}" destId="{4CF49E66-9299-4C72-A4A4-FEA92323BBDE}" srcOrd="0" destOrd="0" presId="urn:microsoft.com/office/officeart/2005/8/layout/vList2"/>
    <dgm:cxn modelId="{A462E726-36EB-40F1-8BC4-ADF4191B72F5}" type="presParOf" srcId="{B16436B1-4018-4D9D-A0AE-C50A809EB8D6}" destId="{DA90E8F7-8319-4F03-B172-B7431DB6B769}" srcOrd="1" destOrd="0" presId="urn:microsoft.com/office/officeart/2005/8/layout/vList2"/>
    <dgm:cxn modelId="{42A6DD04-91E5-44F2-B00F-6622352C0BA2}" type="presParOf" srcId="{B16436B1-4018-4D9D-A0AE-C50A809EB8D6}" destId="{505A7950-4C44-4EF2-B2B3-7D0F1DCAC4E6}" srcOrd="2" destOrd="0" presId="urn:microsoft.com/office/officeart/2005/8/layout/vList2"/>
    <dgm:cxn modelId="{BDC983DE-DB23-44AE-A853-B120E4CB88B5}" type="presParOf" srcId="{B16436B1-4018-4D9D-A0AE-C50A809EB8D6}" destId="{6B65FB1E-4187-48BF-956E-F89EE9F30767}" srcOrd="3" destOrd="0" presId="urn:microsoft.com/office/officeart/2005/8/layout/vList2"/>
    <dgm:cxn modelId="{3F83CCD3-AFBD-4ECD-A7E5-DA5A51507E00}" type="presParOf" srcId="{B16436B1-4018-4D9D-A0AE-C50A809EB8D6}" destId="{5B8EDAC2-D208-492F-807B-7997DE7FDCBC}" srcOrd="4" destOrd="0" presId="urn:microsoft.com/office/officeart/2005/8/layout/vList2"/>
    <dgm:cxn modelId="{117E8CD5-CF5D-4C0D-BEE9-09F255A17A19}" type="presParOf" srcId="{B16436B1-4018-4D9D-A0AE-C50A809EB8D6}" destId="{E33219B3-F512-441D-B8F7-160AE6D6B16C}" srcOrd="5" destOrd="0" presId="urn:microsoft.com/office/officeart/2005/8/layout/vList2"/>
    <dgm:cxn modelId="{CFDCC8DD-7E40-4B72-9B79-481AD927332C}" type="presParOf" srcId="{B16436B1-4018-4D9D-A0AE-C50A809EB8D6}" destId="{C791D1B3-974D-4949-8A63-8BD9547E5D6F}"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0CABB9C-EEAC-49D1-B850-16DFB1CD5CC9}"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zh-TW" altLang="en-US"/>
        </a:p>
      </dgm:t>
    </dgm:pt>
    <dgm:pt modelId="{35CE8E84-4D64-449D-BB79-3E544A96E8FC}">
      <dgm:prSet phldrT="[文字]"/>
      <dgm:spPr/>
      <dgm:t>
        <a:bodyPr/>
        <a:lstStyle/>
        <a:p>
          <a:r>
            <a:rPr lang="zh-TW" altLang="en-US">
              <a:latin typeface="微軟正黑體" panose="020B0604030504040204" pitchFamily="34" charset="-120"/>
              <a:ea typeface="微軟正黑體" panose="020B0604030504040204" pitchFamily="34" charset="-120"/>
            </a:rPr>
            <a:t>更強的思維鏈 </a:t>
          </a:r>
          <a:r>
            <a:rPr lang="en-US" altLang="zh-TW">
              <a:latin typeface="微軟正黑體" panose="020B0604030504040204" pitchFamily="34" charset="-120"/>
              <a:ea typeface="微軟正黑體" panose="020B0604030504040204" pitchFamily="34" charset="-120"/>
            </a:rPr>
            <a:t>(Chain-of-Thought, CoT)</a:t>
          </a:r>
          <a:endParaRPr lang="zh-TW" altLang="en-US" dirty="0">
            <a:latin typeface="微軟正黑體" panose="020B0604030504040204" pitchFamily="34" charset="-120"/>
            <a:ea typeface="微軟正黑體" panose="020B0604030504040204" pitchFamily="34" charset="-120"/>
          </a:endParaRPr>
        </a:p>
      </dgm:t>
    </dgm:pt>
    <dgm:pt modelId="{C1072219-96D0-489E-9685-0ACF111CDA4F}" type="parTrans" cxnId="{62BF36A8-D7E9-4D5A-949E-17A6DF4BEB0A}">
      <dgm:prSet/>
      <dgm:spPr/>
      <dgm:t>
        <a:bodyPr/>
        <a:lstStyle/>
        <a:p>
          <a:endParaRPr lang="zh-TW" altLang="en-US"/>
        </a:p>
      </dgm:t>
    </dgm:pt>
    <dgm:pt modelId="{EAC65697-14CD-468D-853A-D9696C5D917C}" type="sibTrans" cxnId="{62BF36A8-D7E9-4D5A-949E-17A6DF4BEB0A}">
      <dgm:prSet/>
      <dgm:spPr/>
      <dgm:t>
        <a:bodyPr/>
        <a:lstStyle/>
        <a:p>
          <a:endParaRPr lang="zh-TW" altLang="en-US"/>
        </a:p>
      </dgm:t>
    </dgm:pt>
    <dgm:pt modelId="{D7EA75EE-F50F-4E06-9CCB-FCF458DC3740}">
      <dgm:prSet phldrT="[文字]"/>
      <dgm:spPr/>
      <dgm:t>
        <a:bodyPr/>
        <a:lstStyle/>
        <a:p>
          <a:r>
            <a:rPr lang="zh-TW" altLang="en-US" dirty="0">
              <a:latin typeface="微軟正黑體" panose="020B0604030504040204" pitchFamily="34" charset="-120"/>
              <a:ea typeface="微軟正黑體" panose="020B0604030504040204" pitchFamily="34" charset="-120"/>
            </a:rPr>
            <a:t>給模型推論工作流程</a:t>
          </a:r>
        </a:p>
      </dgm:t>
    </dgm:pt>
    <dgm:pt modelId="{135CAC87-989A-49ED-AF0F-67439D38179F}" type="parTrans" cxnId="{3C1F7E07-529C-4B1F-AEAC-695587323062}">
      <dgm:prSet/>
      <dgm:spPr/>
      <dgm:t>
        <a:bodyPr/>
        <a:lstStyle/>
        <a:p>
          <a:endParaRPr lang="zh-TW" altLang="en-US"/>
        </a:p>
      </dgm:t>
    </dgm:pt>
    <dgm:pt modelId="{5C700BBA-3D28-4A2E-8E75-9BC01CB1FFBD}" type="sibTrans" cxnId="{3C1F7E07-529C-4B1F-AEAC-695587323062}">
      <dgm:prSet/>
      <dgm:spPr/>
      <dgm:t>
        <a:bodyPr/>
        <a:lstStyle/>
        <a:p>
          <a:endParaRPr lang="zh-TW" altLang="en-US"/>
        </a:p>
      </dgm:t>
    </dgm:pt>
    <dgm:pt modelId="{56844DB9-1F4C-4C9A-8E21-5CB3136F598E}">
      <dgm:prSet phldrT="[文字]"/>
      <dgm:spPr/>
      <dgm:t>
        <a:bodyPr/>
        <a:lstStyle/>
        <a:p>
          <a:r>
            <a:rPr lang="zh-TW" altLang="en-US" dirty="0">
              <a:latin typeface="微軟正黑體" panose="020B0604030504040204" pitchFamily="34" charset="-120"/>
              <a:ea typeface="微軟正黑體" panose="020B0604030504040204" pitchFamily="34" charset="-120"/>
            </a:rPr>
            <a:t>教模型推理過程 </a:t>
          </a:r>
          <a:r>
            <a:rPr lang="en-US" altLang="zh-TW" dirty="0">
              <a:latin typeface="微軟正黑體" panose="020B0604030504040204" pitchFamily="34" charset="-120"/>
              <a:ea typeface="微軟正黑體" panose="020B0604030504040204" pitchFamily="34" charset="-120"/>
            </a:rPr>
            <a:t>(Imitation Learning)</a:t>
          </a:r>
          <a:endParaRPr lang="zh-TW" altLang="en-US" dirty="0">
            <a:latin typeface="微軟正黑體" panose="020B0604030504040204" pitchFamily="34" charset="-120"/>
            <a:ea typeface="微軟正黑體" panose="020B0604030504040204" pitchFamily="34" charset="-120"/>
          </a:endParaRPr>
        </a:p>
      </dgm:t>
    </dgm:pt>
    <dgm:pt modelId="{BABCD09A-2582-47C8-AE91-81E81D9E4486}" type="parTrans" cxnId="{88BFEAD3-0F5E-4BF4-8C50-412C9AC87E89}">
      <dgm:prSet/>
      <dgm:spPr/>
      <dgm:t>
        <a:bodyPr/>
        <a:lstStyle/>
        <a:p>
          <a:endParaRPr lang="zh-TW" altLang="en-US"/>
        </a:p>
      </dgm:t>
    </dgm:pt>
    <dgm:pt modelId="{27C3EE66-493F-43A4-A1DE-809CCCDDF466}" type="sibTrans" cxnId="{88BFEAD3-0F5E-4BF4-8C50-412C9AC87E89}">
      <dgm:prSet/>
      <dgm:spPr/>
      <dgm:t>
        <a:bodyPr/>
        <a:lstStyle/>
        <a:p>
          <a:endParaRPr lang="zh-TW" altLang="en-US"/>
        </a:p>
      </dgm:t>
    </dgm:pt>
    <dgm:pt modelId="{E5E5C400-F0EC-42E4-A01F-2E062C64FDA1}">
      <dgm:prSet phldrT="[文字]"/>
      <dgm:spPr/>
      <dgm:t>
        <a:bodyPr/>
        <a:lstStyle/>
        <a:p>
          <a:r>
            <a:rPr lang="zh-TW" altLang="en-US" dirty="0">
              <a:latin typeface="微軟正黑體" panose="020B0604030504040204" pitchFamily="34" charset="-120"/>
              <a:ea typeface="微軟正黑體" panose="020B0604030504040204" pitchFamily="34" charset="-120"/>
            </a:rPr>
            <a:t>以結果為導向學習推理 </a:t>
          </a:r>
          <a:r>
            <a:rPr lang="en-US" altLang="zh-TW" dirty="0">
              <a:latin typeface="微軟正黑體" panose="020B0604030504040204" pitchFamily="34" charset="-120"/>
              <a:ea typeface="微軟正黑體" panose="020B0604030504040204" pitchFamily="34" charset="-120"/>
            </a:rPr>
            <a:t>(Reinforcement Learning, RL)</a:t>
          </a:r>
          <a:endParaRPr lang="zh-TW" altLang="en-US" dirty="0">
            <a:latin typeface="微軟正黑體" panose="020B0604030504040204" pitchFamily="34" charset="-120"/>
            <a:ea typeface="微軟正黑體" panose="020B0604030504040204" pitchFamily="34" charset="-120"/>
          </a:endParaRPr>
        </a:p>
      </dgm:t>
    </dgm:pt>
    <dgm:pt modelId="{6B98BC28-0123-40FF-8DA2-196FC82390AD}" type="parTrans" cxnId="{2E8B200A-8455-4B22-B029-B750389EF553}">
      <dgm:prSet/>
      <dgm:spPr/>
      <dgm:t>
        <a:bodyPr/>
        <a:lstStyle/>
        <a:p>
          <a:endParaRPr lang="zh-TW" altLang="en-US"/>
        </a:p>
      </dgm:t>
    </dgm:pt>
    <dgm:pt modelId="{5CD4AEBC-A2F9-4B3E-A00D-2E7F36FA5E37}" type="sibTrans" cxnId="{2E8B200A-8455-4B22-B029-B750389EF553}">
      <dgm:prSet/>
      <dgm:spPr/>
      <dgm:t>
        <a:bodyPr/>
        <a:lstStyle/>
        <a:p>
          <a:endParaRPr lang="zh-TW" altLang="en-US"/>
        </a:p>
      </dgm:t>
    </dgm:pt>
    <dgm:pt modelId="{B16436B1-4018-4D9D-A0AE-C50A809EB8D6}" type="pres">
      <dgm:prSet presAssocID="{70CABB9C-EEAC-49D1-B850-16DFB1CD5CC9}" presName="linear" presStyleCnt="0">
        <dgm:presLayoutVars>
          <dgm:animLvl val="lvl"/>
          <dgm:resizeHandles val="exact"/>
        </dgm:presLayoutVars>
      </dgm:prSet>
      <dgm:spPr/>
    </dgm:pt>
    <dgm:pt modelId="{7F93A250-27FB-4ADE-A4C9-AB9FFA562CD4}" type="pres">
      <dgm:prSet presAssocID="{35CE8E84-4D64-449D-BB79-3E544A96E8FC}" presName="parentText" presStyleLbl="node1" presStyleIdx="0" presStyleCnt="4">
        <dgm:presLayoutVars>
          <dgm:chMax val="0"/>
          <dgm:bulletEnabled val="1"/>
        </dgm:presLayoutVars>
      </dgm:prSet>
      <dgm:spPr/>
    </dgm:pt>
    <dgm:pt modelId="{88A212BC-1B5F-41EC-B321-81AC5430030E}" type="pres">
      <dgm:prSet presAssocID="{EAC65697-14CD-468D-853A-D9696C5D917C}" presName="spacer" presStyleCnt="0"/>
      <dgm:spPr/>
    </dgm:pt>
    <dgm:pt modelId="{5A5E58C4-C521-47F0-84FE-E5E854E0AD4D}" type="pres">
      <dgm:prSet presAssocID="{D7EA75EE-F50F-4E06-9CCB-FCF458DC3740}" presName="parentText" presStyleLbl="node1" presStyleIdx="1" presStyleCnt="4">
        <dgm:presLayoutVars>
          <dgm:chMax val="0"/>
          <dgm:bulletEnabled val="1"/>
        </dgm:presLayoutVars>
      </dgm:prSet>
      <dgm:spPr/>
    </dgm:pt>
    <dgm:pt modelId="{B84B7729-27B6-4D6B-A315-E4CF027AC746}" type="pres">
      <dgm:prSet presAssocID="{5C700BBA-3D28-4A2E-8E75-9BC01CB1FFBD}" presName="spacer" presStyleCnt="0"/>
      <dgm:spPr/>
    </dgm:pt>
    <dgm:pt modelId="{506E59EE-80CC-4275-939B-605A4ABB411B}" type="pres">
      <dgm:prSet presAssocID="{56844DB9-1F4C-4C9A-8E21-5CB3136F598E}" presName="parentText" presStyleLbl="node1" presStyleIdx="2" presStyleCnt="4">
        <dgm:presLayoutVars>
          <dgm:chMax val="0"/>
          <dgm:bulletEnabled val="1"/>
        </dgm:presLayoutVars>
      </dgm:prSet>
      <dgm:spPr/>
    </dgm:pt>
    <dgm:pt modelId="{5E39AA73-A199-4906-8F0D-A5486AEDD2F0}" type="pres">
      <dgm:prSet presAssocID="{27C3EE66-493F-43A4-A1DE-809CCCDDF466}" presName="spacer" presStyleCnt="0"/>
      <dgm:spPr/>
    </dgm:pt>
    <dgm:pt modelId="{922C41AE-502B-48CA-987C-7B27DC11E8C7}" type="pres">
      <dgm:prSet presAssocID="{E5E5C400-F0EC-42E4-A01F-2E062C64FDA1}" presName="parentText" presStyleLbl="node1" presStyleIdx="3" presStyleCnt="4">
        <dgm:presLayoutVars>
          <dgm:chMax val="0"/>
          <dgm:bulletEnabled val="1"/>
        </dgm:presLayoutVars>
      </dgm:prSet>
      <dgm:spPr/>
    </dgm:pt>
  </dgm:ptLst>
  <dgm:cxnLst>
    <dgm:cxn modelId="{3C1F7E07-529C-4B1F-AEAC-695587323062}" srcId="{70CABB9C-EEAC-49D1-B850-16DFB1CD5CC9}" destId="{D7EA75EE-F50F-4E06-9CCB-FCF458DC3740}" srcOrd="1" destOrd="0" parTransId="{135CAC87-989A-49ED-AF0F-67439D38179F}" sibTransId="{5C700BBA-3D28-4A2E-8E75-9BC01CB1FFBD}"/>
    <dgm:cxn modelId="{2E8B200A-8455-4B22-B029-B750389EF553}" srcId="{70CABB9C-EEAC-49D1-B850-16DFB1CD5CC9}" destId="{E5E5C400-F0EC-42E4-A01F-2E062C64FDA1}" srcOrd="3" destOrd="0" parTransId="{6B98BC28-0123-40FF-8DA2-196FC82390AD}" sibTransId="{5CD4AEBC-A2F9-4B3E-A00D-2E7F36FA5E37}"/>
    <dgm:cxn modelId="{A90A363F-5EC8-49ED-9748-A6C8FD7C784A}" type="presOf" srcId="{35CE8E84-4D64-449D-BB79-3E544A96E8FC}" destId="{7F93A250-27FB-4ADE-A4C9-AB9FFA562CD4}" srcOrd="0" destOrd="0" presId="urn:microsoft.com/office/officeart/2005/8/layout/vList2"/>
    <dgm:cxn modelId="{EF9FC19F-8141-4353-A0E2-D2B88327B2C4}" type="presOf" srcId="{D7EA75EE-F50F-4E06-9CCB-FCF458DC3740}" destId="{5A5E58C4-C521-47F0-84FE-E5E854E0AD4D}" srcOrd="0" destOrd="0" presId="urn:microsoft.com/office/officeart/2005/8/layout/vList2"/>
    <dgm:cxn modelId="{62BF36A8-D7E9-4D5A-949E-17A6DF4BEB0A}" srcId="{70CABB9C-EEAC-49D1-B850-16DFB1CD5CC9}" destId="{35CE8E84-4D64-449D-BB79-3E544A96E8FC}" srcOrd="0" destOrd="0" parTransId="{C1072219-96D0-489E-9685-0ACF111CDA4F}" sibTransId="{EAC65697-14CD-468D-853A-D9696C5D917C}"/>
    <dgm:cxn modelId="{3CA844AD-45C7-469C-A917-43FD86E0A385}" type="presOf" srcId="{56844DB9-1F4C-4C9A-8E21-5CB3136F598E}" destId="{506E59EE-80CC-4275-939B-605A4ABB411B}" srcOrd="0" destOrd="0" presId="urn:microsoft.com/office/officeart/2005/8/layout/vList2"/>
    <dgm:cxn modelId="{54AF9EB0-0045-45F0-87F6-E422352CD939}" type="presOf" srcId="{E5E5C400-F0EC-42E4-A01F-2E062C64FDA1}" destId="{922C41AE-502B-48CA-987C-7B27DC11E8C7}" srcOrd="0" destOrd="0" presId="urn:microsoft.com/office/officeart/2005/8/layout/vList2"/>
    <dgm:cxn modelId="{B3B990C3-E987-4625-A423-E50CF6E07A98}" type="presOf" srcId="{70CABB9C-EEAC-49D1-B850-16DFB1CD5CC9}" destId="{B16436B1-4018-4D9D-A0AE-C50A809EB8D6}" srcOrd="0" destOrd="0" presId="urn:microsoft.com/office/officeart/2005/8/layout/vList2"/>
    <dgm:cxn modelId="{88BFEAD3-0F5E-4BF4-8C50-412C9AC87E89}" srcId="{70CABB9C-EEAC-49D1-B850-16DFB1CD5CC9}" destId="{56844DB9-1F4C-4C9A-8E21-5CB3136F598E}" srcOrd="2" destOrd="0" parTransId="{BABCD09A-2582-47C8-AE91-81E81D9E4486}" sibTransId="{27C3EE66-493F-43A4-A1DE-809CCCDDF466}"/>
    <dgm:cxn modelId="{4675DC24-7146-4470-A3A9-0C579AD48FA9}" type="presParOf" srcId="{B16436B1-4018-4D9D-A0AE-C50A809EB8D6}" destId="{7F93A250-27FB-4ADE-A4C9-AB9FFA562CD4}" srcOrd="0" destOrd="0" presId="urn:microsoft.com/office/officeart/2005/8/layout/vList2"/>
    <dgm:cxn modelId="{3EBB24FD-F998-4179-8D21-A588B64B0BBB}" type="presParOf" srcId="{B16436B1-4018-4D9D-A0AE-C50A809EB8D6}" destId="{88A212BC-1B5F-41EC-B321-81AC5430030E}" srcOrd="1" destOrd="0" presId="urn:microsoft.com/office/officeart/2005/8/layout/vList2"/>
    <dgm:cxn modelId="{436154DE-F779-46B2-9393-18EF5A2E35B6}" type="presParOf" srcId="{B16436B1-4018-4D9D-A0AE-C50A809EB8D6}" destId="{5A5E58C4-C521-47F0-84FE-E5E854E0AD4D}" srcOrd="2" destOrd="0" presId="urn:microsoft.com/office/officeart/2005/8/layout/vList2"/>
    <dgm:cxn modelId="{77B17A93-ED7C-4F5C-8CE1-5EE360B70E7D}" type="presParOf" srcId="{B16436B1-4018-4D9D-A0AE-C50A809EB8D6}" destId="{B84B7729-27B6-4D6B-A315-E4CF027AC746}" srcOrd="3" destOrd="0" presId="urn:microsoft.com/office/officeart/2005/8/layout/vList2"/>
    <dgm:cxn modelId="{4FB940C6-9F99-4429-A610-138BAE7C248F}" type="presParOf" srcId="{B16436B1-4018-4D9D-A0AE-C50A809EB8D6}" destId="{506E59EE-80CC-4275-939B-605A4ABB411B}" srcOrd="4" destOrd="0" presId="urn:microsoft.com/office/officeart/2005/8/layout/vList2"/>
    <dgm:cxn modelId="{C18614F0-8044-4C34-8BE0-AAF85BE61125}" type="presParOf" srcId="{B16436B1-4018-4D9D-A0AE-C50A809EB8D6}" destId="{5E39AA73-A199-4906-8F0D-A5486AEDD2F0}" srcOrd="5" destOrd="0" presId="urn:microsoft.com/office/officeart/2005/8/layout/vList2"/>
    <dgm:cxn modelId="{EC0E1EFC-E5F0-42DF-9868-E72A19D0D163}" type="presParOf" srcId="{B16436B1-4018-4D9D-A0AE-C50A809EB8D6}" destId="{922C41AE-502B-48CA-987C-7B27DC11E8C7}"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93A250-27FB-4ADE-A4C9-AB9FFA562CD4}">
      <dsp:nvSpPr>
        <dsp:cNvPr id="0" name=""/>
        <dsp:cNvSpPr/>
      </dsp:nvSpPr>
      <dsp:spPr>
        <a:xfrm>
          <a:off x="0" y="53109"/>
          <a:ext cx="10515600" cy="99216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zh-TW" altLang="en-US" sz="3200" kern="1200" dirty="0">
              <a:latin typeface="微軟正黑體" panose="020B0604030504040204" pitchFamily="34" charset="-120"/>
              <a:ea typeface="微軟正黑體" panose="020B0604030504040204" pitchFamily="34" charset="-120"/>
            </a:rPr>
            <a:t>更強的思維鏈 </a:t>
          </a:r>
          <a:r>
            <a:rPr lang="en-US" altLang="zh-TW" sz="3200" kern="1200" dirty="0">
              <a:latin typeface="微軟正黑體" panose="020B0604030504040204" pitchFamily="34" charset="-120"/>
              <a:ea typeface="微軟正黑體" panose="020B0604030504040204" pitchFamily="34" charset="-120"/>
            </a:rPr>
            <a:t>(Chain-of-Thought, </a:t>
          </a:r>
          <a:r>
            <a:rPr lang="en-US" altLang="zh-TW" sz="3200" kern="1200" dirty="0" err="1">
              <a:latin typeface="微軟正黑體" panose="020B0604030504040204" pitchFamily="34" charset="-120"/>
              <a:ea typeface="微軟正黑體" panose="020B0604030504040204" pitchFamily="34" charset="-120"/>
            </a:rPr>
            <a:t>CoT</a:t>
          </a:r>
          <a:r>
            <a:rPr lang="en-US" altLang="zh-TW" sz="3200" kern="1200" dirty="0">
              <a:latin typeface="微軟正黑體" panose="020B0604030504040204" pitchFamily="34" charset="-120"/>
              <a:ea typeface="微軟正黑體" panose="020B0604030504040204" pitchFamily="34" charset="-120"/>
            </a:rPr>
            <a:t>)</a:t>
          </a:r>
          <a:endParaRPr lang="zh-TW" altLang="en-US" sz="3200" kern="1200" dirty="0">
            <a:latin typeface="微軟正黑體" panose="020B0604030504040204" pitchFamily="34" charset="-120"/>
            <a:ea typeface="微軟正黑體" panose="020B0604030504040204" pitchFamily="34" charset="-120"/>
          </a:endParaRPr>
        </a:p>
      </dsp:txBody>
      <dsp:txXfrm>
        <a:off x="48433" y="101542"/>
        <a:ext cx="10418734" cy="895294"/>
      </dsp:txXfrm>
    </dsp:sp>
    <dsp:sp modelId="{4CF49E66-9299-4C72-A4A4-FEA92323BBDE}">
      <dsp:nvSpPr>
        <dsp:cNvPr id="0" name=""/>
        <dsp:cNvSpPr/>
      </dsp:nvSpPr>
      <dsp:spPr>
        <a:xfrm>
          <a:off x="0" y="1137429"/>
          <a:ext cx="10515600" cy="992160"/>
        </a:xfrm>
        <a:prstGeom prst="roundRect">
          <a:avLst/>
        </a:prstGeom>
        <a:solidFill>
          <a:schemeClr val="accent4">
            <a:hueOff val="3266964"/>
            <a:satOff val="-13592"/>
            <a:lumOff val="32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zh-TW" altLang="en-US" sz="3200" kern="1200" dirty="0">
              <a:latin typeface="微軟正黑體" panose="020B0604030504040204" pitchFamily="34" charset="-120"/>
              <a:ea typeface="微軟正黑體" panose="020B0604030504040204" pitchFamily="34" charset="-120"/>
            </a:rPr>
            <a:t>給模型推論工作流程</a:t>
          </a:r>
        </a:p>
      </dsp:txBody>
      <dsp:txXfrm>
        <a:off x="48433" y="1185862"/>
        <a:ext cx="10418734" cy="895294"/>
      </dsp:txXfrm>
    </dsp:sp>
    <dsp:sp modelId="{F7A92078-A900-4586-8235-4C6551829F2F}">
      <dsp:nvSpPr>
        <dsp:cNvPr id="0" name=""/>
        <dsp:cNvSpPr/>
      </dsp:nvSpPr>
      <dsp:spPr>
        <a:xfrm>
          <a:off x="0" y="2221749"/>
          <a:ext cx="10515600" cy="992160"/>
        </a:xfrm>
        <a:prstGeom prst="roundRect">
          <a:avLst/>
        </a:prstGeom>
        <a:solidFill>
          <a:schemeClr val="accent4">
            <a:hueOff val="6533927"/>
            <a:satOff val="-27185"/>
            <a:lumOff val="64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zh-TW" altLang="en-US" sz="3200" kern="1200" dirty="0">
              <a:latin typeface="微軟正黑體" panose="020B0604030504040204" pitchFamily="34" charset="-120"/>
              <a:ea typeface="微軟正黑體" panose="020B0604030504040204" pitchFamily="34" charset="-120"/>
            </a:rPr>
            <a:t>教模型推理過程 </a:t>
          </a:r>
          <a:r>
            <a:rPr lang="en-US" altLang="zh-TW" sz="3200" kern="1200" dirty="0">
              <a:latin typeface="微軟正黑體" panose="020B0604030504040204" pitchFamily="34" charset="-120"/>
              <a:ea typeface="微軟正黑體" panose="020B0604030504040204" pitchFamily="34" charset="-120"/>
            </a:rPr>
            <a:t>(Imitation Learning)</a:t>
          </a:r>
          <a:endParaRPr lang="zh-TW" altLang="en-US" sz="3200" kern="1200" dirty="0">
            <a:latin typeface="微軟正黑體" panose="020B0604030504040204" pitchFamily="34" charset="-120"/>
            <a:ea typeface="微軟正黑體" panose="020B0604030504040204" pitchFamily="34" charset="-120"/>
          </a:endParaRPr>
        </a:p>
      </dsp:txBody>
      <dsp:txXfrm>
        <a:off x="48433" y="2270182"/>
        <a:ext cx="10418734" cy="895294"/>
      </dsp:txXfrm>
    </dsp:sp>
    <dsp:sp modelId="{8E17338C-2484-4C24-B693-BFF9ED85A14A}">
      <dsp:nvSpPr>
        <dsp:cNvPr id="0" name=""/>
        <dsp:cNvSpPr/>
      </dsp:nvSpPr>
      <dsp:spPr>
        <a:xfrm>
          <a:off x="0" y="3306069"/>
          <a:ext cx="10515600" cy="992160"/>
        </a:xfrm>
        <a:prstGeom prst="roundRect">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zh-TW" altLang="en-US" sz="3200" kern="1200" dirty="0">
              <a:latin typeface="微軟正黑體" panose="020B0604030504040204" pitchFamily="34" charset="-120"/>
              <a:ea typeface="微軟正黑體" panose="020B0604030504040204" pitchFamily="34" charset="-120"/>
            </a:rPr>
            <a:t>以結果為導向學習推理 </a:t>
          </a:r>
          <a:r>
            <a:rPr lang="en-US" altLang="zh-TW" sz="3200" kern="1200" dirty="0">
              <a:latin typeface="微軟正黑體" panose="020B0604030504040204" pitchFamily="34" charset="-120"/>
              <a:ea typeface="微軟正黑體" panose="020B0604030504040204" pitchFamily="34" charset="-120"/>
            </a:rPr>
            <a:t>(Reinforcement Learning, RL)</a:t>
          </a:r>
          <a:endParaRPr lang="zh-TW" altLang="en-US" sz="3200" kern="1200" dirty="0">
            <a:latin typeface="微軟正黑體" panose="020B0604030504040204" pitchFamily="34" charset="-120"/>
            <a:ea typeface="微軟正黑體" panose="020B0604030504040204" pitchFamily="34" charset="-120"/>
          </a:endParaRPr>
        </a:p>
      </dsp:txBody>
      <dsp:txXfrm>
        <a:off x="48433" y="3354502"/>
        <a:ext cx="10418734" cy="8952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F49E66-9299-4C72-A4A4-FEA92323BBDE}">
      <dsp:nvSpPr>
        <dsp:cNvPr id="0" name=""/>
        <dsp:cNvSpPr/>
      </dsp:nvSpPr>
      <dsp:spPr>
        <a:xfrm>
          <a:off x="0" y="53109"/>
          <a:ext cx="10515600" cy="99216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zh-TW" altLang="en-US" sz="3200" kern="1200">
              <a:latin typeface="微軟正黑體" panose="020B0604030504040204" pitchFamily="34" charset="-120"/>
              <a:ea typeface="微軟正黑體" panose="020B0604030504040204" pitchFamily="34" charset="-120"/>
            </a:rPr>
            <a:t>更強的思維鏈 </a:t>
          </a:r>
          <a:r>
            <a:rPr lang="en-US" altLang="zh-TW" sz="3200" kern="1200">
              <a:latin typeface="微軟正黑體" panose="020B0604030504040204" pitchFamily="34" charset="-120"/>
              <a:ea typeface="微軟正黑體" panose="020B0604030504040204" pitchFamily="34" charset="-120"/>
            </a:rPr>
            <a:t>(Chain-of-Thought, CoT)</a:t>
          </a:r>
          <a:endParaRPr lang="zh-TW" altLang="en-US" sz="3200" kern="1200" dirty="0">
            <a:latin typeface="微軟正黑體" panose="020B0604030504040204" pitchFamily="34" charset="-120"/>
            <a:ea typeface="微軟正黑體" panose="020B0604030504040204" pitchFamily="34" charset="-120"/>
          </a:endParaRPr>
        </a:p>
      </dsp:txBody>
      <dsp:txXfrm>
        <a:off x="48433" y="101542"/>
        <a:ext cx="10418734" cy="895294"/>
      </dsp:txXfrm>
    </dsp:sp>
    <dsp:sp modelId="{85585557-179E-4916-BBBF-A4F044F8C62A}">
      <dsp:nvSpPr>
        <dsp:cNvPr id="0" name=""/>
        <dsp:cNvSpPr/>
      </dsp:nvSpPr>
      <dsp:spPr>
        <a:xfrm>
          <a:off x="0" y="1137429"/>
          <a:ext cx="10515600" cy="992160"/>
        </a:xfrm>
        <a:prstGeom prst="roundRect">
          <a:avLst/>
        </a:prstGeom>
        <a:solidFill>
          <a:schemeClr val="accent4">
            <a:hueOff val="3266964"/>
            <a:satOff val="-13592"/>
            <a:lumOff val="32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zh-TW" altLang="en-US" sz="3200" kern="1200" dirty="0">
              <a:latin typeface="微軟正黑體" panose="020B0604030504040204" pitchFamily="34" charset="-120"/>
              <a:ea typeface="微軟正黑體" panose="020B0604030504040204" pitchFamily="34" charset="-120"/>
            </a:rPr>
            <a:t>給模型推論工作流程</a:t>
          </a:r>
        </a:p>
      </dsp:txBody>
      <dsp:txXfrm>
        <a:off x="48433" y="1185862"/>
        <a:ext cx="10418734" cy="895294"/>
      </dsp:txXfrm>
    </dsp:sp>
    <dsp:sp modelId="{5CF0996A-28D1-4BB0-8C10-17E4D5DE3905}">
      <dsp:nvSpPr>
        <dsp:cNvPr id="0" name=""/>
        <dsp:cNvSpPr/>
      </dsp:nvSpPr>
      <dsp:spPr>
        <a:xfrm>
          <a:off x="0" y="2221749"/>
          <a:ext cx="10515600" cy="992160"/>
        </a:xfrm>
        <a:prstGeom prst="roundRect">
          <a:avLst/>
        </a:prstGeom>
        <a:solidFill>
          <a:schemeClr val="accent4">
            <a:hueOff val="6533927"/>
            <a:satOff val="-27185"/>
            <a:lumOff val="64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zh-TW" altLang="en-US" sz="3200" kern="1200" dirty="0">
              <a:latin typeface="微軟正黑體" panose="020B0604030504040204" pitchFamily="34" charset="-120"/>
              <a:ea typeface="微軟正黑體" panose="020B0604030504040204" pitchFamily="34" charset="-120"/>
            </a:rPr>
            <a:t>教模型推理過程 </a:t>
          </a:r>
          <a:r>
            <a:rPr lang="en-US" altLang="zh-TW" sz="3200" kern="1200" dirty="0">
              <a:latin typeface="微軟正黑體" panose="020B0604030504040204" pitchFamily="34" charset="-120"/>
              <a:ea typeface="微軟正黑體" panose="020B0604030504040204" pitchFamily="34" charset="-120"/>
            </a:rPr>
            <a:t>(Imitation Learning)</a:t>
          </a:r>
          <a:endParaRPr lang="zh-TW" altLang="en-US" sz="3200" kern="1200" dirty="0">
            <a:latin typeface="微軟正黑體" panose="020B0604030504040204" pitchFamily="34" charset="-120"/>
            <a:ea typeface="微軟正黑體" panose="020B0604030504040204" pitchFamily="34" charset="-120"/>
          </a:endParaRPr>
        </a:p>
      </dsp:txBody>
      <dsp:txXfrm>
        <a:off x="48433" y="2270182"/>
        <a:ext cx="10418734" cy="895294"/>
      </dsp:txXfrm>
    </dsp:sp>
    <dsp:sp modelId="{D662ACB1-F20D-4DD9-A91B-4C5E3775B2B8}">
      <dsp:nvSpPr>
        <dsp:cNvPr id="0" name=""/>
        <dsp:cNvSpPr/>
      </dsp:nvSpPr>
      <dsp:spPr>
        <a:xfrm>
          <a:off x="0" y="3306069"/>
          <a:ext cx="10515600" cy="992160"/>
        </a:xfrm>
        <a:prstGeom prst="roundRect">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zh-TW" altLang="en-US" sz="3200" kern="1200" dirty="0">
              <a:latin typeface="微軟正黑體" panose="020B0604030504040204" pitchFamily="34" charset="-120"/>
              <a:ea typeface="微軟正黑體" panose="020B0604030504040204" pitchFamily="34" charset="-120"/>
            </a:rPr>
            <a:t>以結果為導向學習推理 </a:t>
          </a:r>
          <a:r>
            <a:rPr lang="en-US" altLang="zh-TW" sz="3200" kern="1200" dirty="0">
              <a:latin typeface="微軟正黑體" panose="020B0604030504040204" pitchFamily="34" charset="-120"/>
              <a:ea typeface="微軟正黑體" panose="020B0604030504040204" pitchFamily="34" charset="-120"/>
            </a:rPr>
            <a:t>(Reinforcement Learning, RL)</a:t>
          </a:r>
          <a:endParaRPr lang="zh-TW" altLang="en-US" sz="3200" kern="1200" dirty="0">
            <a:latin typeface="微軟正黑體" panose="020B0604030504040204" pitchFamily="34" charset="-120"/>
            <a:ea typeface="微軟正黑體" panose="020B0604030504040204" pitchFamily="34" charset="-120"/>
          </a:endParaRPr>
        </a:p>
      </dsp:txBody>
      <dsp:txXfrm>
        <a:off x="48433" y="3354502"/>
        <a:ext cx="10418734" cy="8952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F49E66-9299-4C72-A4A4-FEA92323BBDE}">
      <dsp:nvSpPr>
        <dsp:cNvPr id="0" name=""/>
        <dsp:cNvSpPr/>
      </dsp:nvSpPr>
      <dsp:spPr>
        <a:xfrm>
          <a:off x="0" y="53109"/>
          <a:ext cx="10515600" cy="99216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zh-TW" altLang="en-US" sz="3200" kern="1200">
              <a:latin typeface="微軟正黑體" panose="020B0604030504040204" pitchFamily="34" charset="-120"/>
              <a:ea typeface="微軟正黑體" panose="020B0604030504040204" pitchFamily="34" charset="-120"/>
            </a:rPr>
            <a:t>更強的思維鏈 </a:t>
          </a:r>
          <a:r>
            <a:rPr lang="en-US" altLang="zh-TW" sz="3200" kern="1200">
              <a:latin typeface="微軟正黑體" panose="020B0604030504040204" pitchFamily="34" charset="-120"/>
              <a:ea typeface="微軟正黑體" panose="020B0604030504040204" pitchFamily="34" charset="-120"/>
            </a:rPr>
            <a:t>(Chain-of-Thought, CoT)</a:t>
          </a:r>
          <a:endParaRPr lang="zh-TW" altLang="en-US" sz="3200" kern="1200" dirty="0">
            <a:latin typeface="微軟正黑體" panose="020B0604030504040204" pitchFamily="34" charset="-120"/>
            <a:ea typeface="微軟正黑體" panose="020B0604030504040204" pitchFamily="34" charset="-120"/>
          </a:endParaRPr>
        </a:p>
      </dsp:txBody>
      <dsp:txXfrm>
        <a:off x="48433" y="101542"/>
        <a:ext cx="10418734" cy="895294"/>
      </dsp:txXfrm>
    </dsp:sp>
    <dsp:sp modelId="{1E50605D-802D-43FF-8307-33D6AA5194EE}">
      <dsp:nvSpPr>
        <dsp:cNvPr id="0" name=""/>
        <dsp:cNvSpPr/>
      </dsp:nvSpPr>
      <dsp:spPr>
        <a:xfrm>
          <a:off x="0" y="1137429"/>
          <a:ext cx="10515600" cy="992160"/>
        </a:xfrm>
        <a:prstGeom prst="roundRect">
          <a:avLst/>
        </a:prstGeom>
        <a:solidFill>
          <a:schemeClr val="accent4">
            <a:hueOff val="3266964"/>
            <a:satOff val="-13592"/>
            <a:lumOff val="32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zh-TW" altLang="en-US" sz="3200" kern="1200" dirty="0">
              <a:latin typeface="微軟正黑體" panose="020B0604030504040204" pitchFamily="34" charset="-120"/>
              <a:ea typeface="微軟正黑體" panose="020B0604030504040204" pitchFamily="34" charset="-120"/>
            </a:rPr>
            <a:t>給模型推論工作流程</a:t>
          </a:r>
        </a:p>
      </dsp:txBody>
      <dsp:txXfrm>
        <a:off x="48433" y="1185862"/>
        <a:ext cx="10418734" cy="895294"/>
      </dsp:txXfrm>
    </dsp:sp>
    <dsp:sp modelId="{2192D427-88BC-437A-A082-54EBC68CA004}">
      <dsp:nvSpPr>
        <dsp:cNvPr id="0" name=""/>
        <dsp:cNvSpPr/>
      </dsp:nvSpPr>
      <dsp:spPr>
        <a:xfrm>
          <a:off x="0" y="2221749"/>
          <a:ext cx="10515600" cy="992160"/>
        </a:xfrm>
        <a:prstGeom prst="roundRect">
          <a:avLst/>
        </a:prstGeom>
        <a:solidFill>
          <a:schemeClr val="accent4">
            <a:hueOff val="6533927"/>
            <a:satOff val="-27185"/>
            <a:lumOff val="64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zh-TW" altLang="en-US" sz="3200" kern="1200" dirty="0">
              <a:latin typeface="微軟正黑體" panose="020B0604030504040204" pitchFamily="34" charset="-120"/>
              <a:ea typeface="微軟正黑體" panose="020B0604030504040204" pitchFamily="34" charset="-120"/>
            </a:rPr>
            <a:t>教模型推理過程 </a:t>
          </a:r>
          <a:r>
            <a:rPr lang="en-US" altLang="zh-TW" sz="3200" kern="1200" dirty="0">
              <a:latin typeface="微軟正黑體" panose="020B0604030504040204" pitchFamily="34" charset="-120"/>
              <a:ea typeface="微軟正黑體" panose="020B0604030504040204" pitchFamily="34" charset="-120"/>
            </a:rPr>
            <a:t>(Imitation Learning)</a:t>
          </a:r>
          <a:endParaRPr lang="zh-TW" altLang="en-US" sz="3200" kern="1200" dirty="0">
            <a:latin typeface="微軟正黑體" panose="020B0604030504040204" pitchFamily="34" charset="-120"/>
            <a:ea typeface="微軟正黑體" panose="020B0604030504040204" pitchFamily="34" charset="-120"/>
          </a:endParaRPr>
        </a:p>
      </dsp:txBody>
      <dsp:txXfrm>
        <a:off x="48433" y="2270182"/>
        <a:ext cx="10418734" cy="895294"/>
      </dsp:txXfrm>
    </dsp:sp>
    <dsp:sp modelId="{932BA53C-8980-4635-9505-DAEEE5296A98}">
      <dsp:nvSpPr>
        <dsp:cNvPr id="0" name=""/>
        <dsp:cNvSpPr/>
      </dsp:nvSpPr>
      <dsp:spPr>
        <a:xfrm>
          <a:off x="0" y="3306069"/>
          <a:ext cx="10515600" cy="992160"/>
        </a:xfrm>
        <a:prstGeom prst="roundRect">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zh-TW" altLang="en-US" sz="3200" kern="1200" dirty="0">
              <a:latin typeface="微軟正黑體" panose="020B0604030504040204" pitchFamily="34" charset="-120"/>
              <a:ea typeface="微軟正黑體" panose="020B0604030504040204" pitchFamily="34" charset="-120"/>
            </a:rPr>
            <a:t>以結果為導向學習推理 </a:t>
          </a:r>
          <a:r>
            <a:rPr lang="en-US" altLang="zh-TW" sz="3200" kern="1200" dirty="0">
              <a:latin typeface="微軟正黑體" panose="020B0604030504040204" pitchFamily="34" charset="-120"/>
              <a:ea typeface="微軟正黑體" panose="020B0604030504040204" pitchFamily="34" charset="-120"/>
            </a:rPr>
            <a:t>(Reinforcement Learning, RL)</a:t>
          </a:r>
          <a:endParaRPr lang="zh-TW" altLang="en-US" sz="3200" kern="1200" dirty="0">
            <a:latin typeface="微軟正黑體" panose="020B0604030504040204" pitchFamily="34" charset="-120"/>
            <a:ea typeface="微軟正黑體" panose="020B0604030504040204" pitchFamily="34" charset="-120"/>
          </a:endParaRPr>
        </a:p>
      </dsp:txBody>
      <dsp:txXfrm>
        <a:off x="48433" y="3354502"/>
        <a:ext cx="10418734" cy="89529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93A250-27FB-4ADE-A4C9-AB9FFA562CD4}">
      <dsp:nvSpPr>
        <dsp:cNvPr id="0" name=""/>
        <dsp:cNvSpPr/>
      </dsp:nvSpPr>
      <dsp:spPr>
        <a:xfrm>
          <a:off x="0" y="53109"/>
          <a:ext cx="10515600" cy="99216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zh-TW" altLang="en-US" sz="3200" kern="1200">
              <a:latin typeface="微軟正黑體" panose="020B0604030504040204" pitchFamily="34" charset="-120"/>
              <a:ea typeface="微軟正黑體" panose="020B0604030504040204" pitchFamily="34" charset="-120"/>
            </a:rPr>
            <a:t>更強的思維鏈 </a:t>
          </a:r>
          <a:r>
            <a:rPr lang="en-US" altLang="zh-TW" sz="3200" kern="1200">
              <a:latin typeface="微軟正黑體" panose="020B0604030504040204" pitchFamily="34" charset="-120"/>
              <a:ea typeface="微軟正黑體" panose="020B0604030504040204" pitchFamily="34" charset="-120"/>
            </a:rPr>
            <a:t>(Chain-of-Thought, CoT)</a:t>
          </a:r>
          <a:endParaRPr lang="zh-TW" altLang="en-US" sz="3200" kern="1200" dirty="0">
            <a:latin typeface="微軟正黑體" panose="020B0604030504040204" pitchFamily="34" charset="-120"/>
            <a:ea typeface="微軟正黑體" panose="020B0604030504040204" pitchFamily="34" charset="-120"/>
          </a:endParaRPr>
        </a:p>
      </dsp:txBody>
      <dsp:txXfrm>
        <a:off x="48433" y="101542"/>
        <a:ext cx="10418734" cy="895294"/>
      </dsp:txXfrm>
    </dsp:sp>
    <dsp:sp modelId="{7224AFA9-BFF8-4D60-8464-8B3385403F39}">
      <dsp:nvSpPr>
        <dsp:cNvPr id="0" name=""/>
        <dsp:cNvSpPr/>
      </dsp:nvSpPr>
      <dsp:spPr>
        <a:xfrm>
          <a:off x="0" y="1137429"/>
          <a:ext cx="10515600" cy="992160"/>
        </a:xfrm>
        <a:prstGeom prst="roundRect">
          <a:avLst/>
        </a:prstGeom>
        <a:solidFill>
          <a:schemeClr val="accent4">
            <a:hueOff val="3266964"/>
            <a:satOff val="-13592"/>
            <a:lumOff val="32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zh-TW" altLang="en-US" sz="3200" kern="1200" dirty="0">
              <a:latin typeface="微軟正黑體" panose="020B0604030504040204" pitchFamily="34" charset="-120"/>
              <a:ea typeface="微軟正黑體" panose="020B0604030504040204" pitchFamily="34" charset="-120"/>
            </a:rPr>
            <a:t>給模型推論工作流程</a:t>
          </a:r>
        </a:p>
      </dsp:txBody>
      <dsp:txXfrm>
        <a:off x="48433" y="1185862"/>
        <a:ext cx="10418734" cy="895294"/>
      </dsp:txXfrm>
    </dsp:sp>
    <dsp:sp modelId="{686A6515-54FE-4F8A-AAEB-AC6209F8DEB7}">
      <dsp:nvSpPr>
        <dsp:cNvPr id="0" name=""/>
        <dsp:cNvSpPr/>
      </dsp:nvSpPr>
      <dsp:spPr>
        <a:xfrm>
          <a:off x="0" y="2221749"/>
          <a:ext cx="10515600" cy="992160"/>
        </a:xfrm>
        <a:prstGeom prst="roundRect">
          <a:avLst/>
        </a:prstGeom>
        <a:solidFill>
          <a:schemeClr val="accent4">
            <a:hueOff val="6533927"/>
            <a:satOff val="-27185"/>
            <a:lumOff val="64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zh-TW" altLang="en-US" sz="3200" kern="1200" dirty="0">
              <a:latin typeface="微軟正黑體" panose="020B0604030504040204" pitchFamily="34" charset="-120"/>
              <a:ea typeface="微軟正黑體" panose="020B0604030504040204" pitchFamily="34" charset="-120"/>
            </a:rPr>
            <a:t>教模型推理過程 </a:t>
          </a:r>
          <a:r>
            <a:rPr lang="en-US" altLang="zh-TW" sz="3200" kern="1200" dirty="0">
              <a:latin typeface="微軟正黑體" panose="020B0604030504040204" pitchFamily="34" charset="-120"/>
              <a:ea typeface="微軟正黑體" panose="020B0604030504040204" pitchFamily="34" charset="-120"/>
            </a:rPr>
            <a:t>(Imitation Learning)</a:t>
          </a:r>
          <a:endParaRPr lang="zh-TW" altLang="en-US" sz="3200" kern="1200" dirty="0">
            <a:latin typeface="微軟正黑體" panose="020B0604030504040204" pitchFamily="34" charset="-120"/>
            <a:ea typeface="微軟正黑體" panose="020B0604030504040204" pitchFamily="34" charset="-120"/>
          </a:endParaRPr>
        </a:p>
      </dsp:txBody>
      <dsp:txXfrm>
        <a:off x="48433" y="2270182"/>
        <a:ext cx="10418734" cy="895294"/>
      </dsp:txXfrm>
    </dsp:sp>
    <dsp:sp modelId="{2128FCF1-0988-4A35-8096-E22B5D23170E}">
      <dsp:nvSpPr>
        <dsp:cNvPr id="0" name=""/>
        <dsp:cNvSpPr/>
      </dsp:nvSpPr>
      <dsp:spPr>
        <a:xfrm>
          <a:off x="0" y="3306069"/>
          <a:ext cx="10515600" cy="992160"/>
        </a:xfrm>
        <a:prstGeom prst="roundRect">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zh-TW" altLang="en-US" sz="3200" kern="1200" dirty="0">
              <a:latin typeface="微軟正黑體" panose="020B0604030504040204" pitchFamily="34" charset="-120"/>
              <a:ea typeface="微軟正黑體" panose="020B0604030504040204" pitchFamily="34" charset="-120"/>
            </a:rPr>
            <a:t>以結果為導向學習推理 </a:t>
          </a:r>
          <a:r>
            <a:rPr lang="en-US" altLang="zh-TW" sz="3200" kern="1200" dirty="0">
              <a:latin typeface="微軟正黑體" panose="020B0604030504040204" pitchFamily="34" charset="-120"/>
              <a:ea typeface="微軟正黑體" panose="020B0604030504040204" pitchFamily="34" charset="-120"/>
            </a:rPr>
            <a:t>(Reinforcement Learning, RL)</a:t>
          </a:r>
          <a:endParaRPr lang="zh-TW" altLang="en-US" sz="3200" kern="1200" dirty="0">
            <a:latin typeface="微軟正黑體" panose="020B0604030504040204" pitchFamily="34" charset="-120"/>
            <a:ea typeface="微軟正黑體" panose="020B0604030504040204" pitchFamily="34" charset="-120"/>
          </a:endParaRPr>
        </a:p>
      </dsp:txBody>
      <dsp:txXfrm>
        <a:off x="48433" y="3354502"/>
        <a:ext cx="10418734" cy="89529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F49E66-9299-4C72-A4A4-FEA92323BBDE}">
      <dsp:nvSpPr>
        <dsp:cNvPr id="0" name=""/>
        <dsp:cNvSpPr/>
      </dsp:nvSpPr>
      <dsp:spPr>
        <a:xfrm>
          <a:off x="0" y="53109"/>
          <a:ext cx="10515600" cy="99216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zh-TW" altLang="en-US" sz="3200" kern="1200">
              <a:latin typeface="微軟正黑體" panose="020B0604030504040204" pitchFamily="34" charset="-120"/>
              <a:ea typeface="微軟正黑體" panose="020B0604030504040204" pitchFamily="34" charset="-120"/>
            </a:rPr>
            <a:t>更強的思維鏈 </a:t>
          </a:r>
          <a:r>
            <a:rPr lang="en-US" altLang="zh-TW" sz="3200" kern="1200">
              <a:latin typeface="微軟正黑體" panose="020B0604030504040204" pitchFamily="34" charset="-120"/>
              <a:ea typeface="微軟正黑體" panose="020B0604030504040204" pitchFamily="34" charset="-120"/>
            </a:rPr>
            <a:t>(Chain-of-Thought, CoT)</a:t>
          </a:r>
          <a:endParaRPr lang="zh-TW" altLang="en-US" sz="3200" kern="1200" dirty="0">
            <a:latin typeface="微軟正黑體" panose="020B0604030504040204" pitchFamily="34" charset="-120"/>
            <a:ea typeface="微軟正黑體" panose="020B0604030504040204" pitchFamily="34" charset="-120"/>
          </a:endParaRPr>
        </a:p>
      </dsp:txBody>
      <dsp:txXfrm>
        <a:off x="48433" y="101542"/>
        <a:ext cx="10418734" cy="895294"/>
      </dsp:txXfrm>
    </dsp:sp>
    <dsp:sp modelId="{CEC1F496-78D3-414A-89A5-539F39D3FCA4}">
      <dsp:nvSpPr>
        <dsp:cNvPr id="0" name=""/>
        <dsp:cNvSpPr/>
      </dsp:nvSpPr>
      <dsp:spPr>
        <a:xfrm>
          <a:off x="0" y="1137429"/>
          <a:ext cx="10515600" cy="992160"/>
        </a:xfrm>
        <a:prstGeom prst="roundRect">
          <a:avLst/>
        </a:prstGeom>
        <a:solidFill>
          <a:schemeClr val="accent4">
            <a:hueOff val="3266964"/>
            <a:satOff val="-13592"/>
            <a:lumOff val="32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zh-TW" altLang="en-US" sz="3200" kern="1200" dirty="0">
              <a:latin typeface="微軟正黑體" panose="020B0604030504040204" pitchFamily="34" charset="-120"/>
              <a:ea typeface="微軟正黑體" panose="020B0604030504040204" pitchFamily="34" charset="-120"/>
            </a:rPr>
            <a:t>給模型推論工作流程</a:t>
          </a:r>
        </a:p>
      </dsp:txBody>
      <dsp:txXfrm>
        <a:off x="48433" y="1185862"/>
        <a:ext cx="10418734" cy="895294"/>
      </dsp:txXfrm>
    </dsp:sp>
    <dsp:sp modelId="{770E9EC3-44DA-4245-8A57-4D7086864B81}">
      <dsp:nvSpPr>
        <dsp:cNvPr id="0" name=""/>
        <dsp:cNvSpPr/>
      </dsp:nvSpPr>
      <dsp:spPr>
        <a:xfrm>
          <a:off x="0" y="2221749"/>
          <a:ext cx="10515600" cy="992160"/>
        </a:xfrm>
        <a:prstGeom prst="roundRect">
          <a:avLst/>
        </a:prstGeom>
        <a:solidFill>
          <a:schemeClr val="accent4">
            <a:hueOff val="6533927"/>
            <a:satOff val="-27185"/>
            <a:lumOff val="64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zh-TW" altLang="en-US" sz="3200" kern="1200" dirty="0">
              <a:latin typeface="微軟正黑體" panose="020B0604030504040204" pitchFamily="34" charset="-120"/>
              <a:ea typeface="微軟正黑體" panose="020B0604030504040204" pitchFamily="34" charset="-120"/>
            </a:rPr>
            <a:t>教模型推理過程 </a:t>
          </a:r>
          <a:r>
            <a:rPr lang="en-US" altLang="zh-TW" sz="3200" kern="1200" dirty="0">
              <a:latin typeface="微軟正黑體" panose="020B0604030504040204" pitchFamily="34" charset="-120"/>
              <a:ea typeface="微軟正黑體" panose="020B0604030504040204" pitchFamily="34" charset="-120"/>
            </a:rPr>
            <a:t>(Imitation Learning)</a:t>
          </a:r>
          <a:endParaRPr lang="zh-TW" altLang="en-US" sz="3200" kern="1200" dirty="0">
            <a:latin typeface="微軟正黑體" panose="020B0604030504040204" pitchFamily="34" charset="-120"/>
            <a:ea typeface="微軟正黑體" panose="020B0604030504040204" pitchFamily="34" charset="-120"/>
          </a:endParaRPr>
        </a:p>
      </dsp:txBody>
      <dsp:txXfrm>
        <a:off x="48433" y="2270182"/>
        <a:ext cx="10418734" cy="895294"/>
      </dsp:txXfrm>
    </dsp:sp>
    <dsp:sp modelId="{CE233584-46F9-4CF6-9758-5B8FE3131103}">
      <dsp:nvSpPr>
        <dsp:cNvPr id="0" name=""/>
        <dsp:cNvSpPr/>
      </dsp:nvSpPr>
      <dsp:spPr>
        <a:xfrm>
          <a:off x="0" y="3306069"/>
          <a:ext cx="10515600" cy="992160"/>
        </a:xfrm>
        <a:prstGeom prst="roundRect">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zh-TW" altLang="en-US" sz="3200" kern="1200" dirty="0">
              <a:latin typeface="微軟正黑體" panose="020B0604030504040204" pitchFamily="34" charset="-120"/>
              <a:ea typeface="微軟正黑體" panose="020B0604030504040204" pitchFamily="34" charset="-120"/>
            </a:rPr>
            <a:t>以結果為導向學習推理 </a:t>
          </a:r>
          <a:r>
            <a:rPr lang="en-US" altLang="zh-TW" sz="3200" kern="1200" dirty="0">
              <a:latin typeface="微軟正黑體" panose="020B0604030504040204" pitchFamily="34" charset="-120"/>
              <a:ea typeface="微軟正黑體" panose="020B0604030504040204" pitchFamily="34" charset="-120"/>
            </a:rPr>
            <a:t>(Reinforcement Learning, RL)</a:t>
          </a:r>
          <a:endParaRPr lang="zh-TW" altLang="en-US" sz="3200" kern="1200" dirty="0">
            <a:latin typeface="微軟正黑體" panose="020B0604030504040204" pitchFamily="34" charset="-120"/>
            <a:ea typeface="微軟正黑體" panose="020B0604030504040204" pitchFamily="34" charset="-120"/>
          </a:endParaRPr>
        </a:p>
      </dsp:txBody>
      <dsp:txXfrm>
        <a:off x="48433" y="3354502"/>
        <a:ext cx="10418734" cy="89529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F49E66-9299-4C72-A4A4-FEA92323BBDE}">
      <dsp:nvSpPr>
        <dsp:cNvPr id="0" name=""/>
        <dsp:cNvSpPr/>
      </dsp:nvSpPr>
      <dsp:spPr>
        <a:xfrm>
          <a:off x="0" y="53109"/>
          <a:ext cx="10515600" cy="99216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zh-TW" altLang="en-US" sz="3200" kern="1200">
              <a:latin typeface="微軟正黑體" panose="020B0604030504040204" pitchFamily="34" charset="-120"/>
              <a:ea typeface="微軟正黑體" panose="020B0604030504040204" pitchFamily="34" charset="-120"/>
            </a:rPr>
            <a:t>更強的思維鏈 </a:t>
          </a:r>
          <a:r>
            <a:rPr lang="en-US" altLang="zh-TW" sz="3200" kern="1200">
              <a:latin typeface="微軟正黑體" panose="020B0604030504040204" pitchFamily="34" charset="-120"/>
              <a:ea typeface="微軟正黑體" panose="020B0604030504040204" pitchFamily="34" charset="-120"/>
            </a:rPr>
            <a:t>(Chain-of-Thought, CoT)</a:t>
          </a:r>
          <a:endParaRPr lang="zh-TW" altLang="en-US" sz="3200" kern="1200" dirty="0">
            <a:latin typeface="微軟正黑體" panose="020B0604030504040204" pitchFamily="34" charset="-120"/>
            <a:ea typeface="微軟正黑體" panose="020B0604030504040204" pitchFamily="34" charset="-120"/>
          </a:endParaRPr>
        </a:p>
      </dsp:txBody>
      <dsp:txXfrm>
        <a:off x="48433" y="101542"/>
        <a:ext cx="10418734" cy="895294"/>
      </dsp:txXfrm>
    </dsp:sp>
    <dsp:sp modelId="{505A7950-4C44-4EF2-B2B3-7D0F1DCAC4E6}">
      <dsp:nvSpPr>
        <dsp:cNvPr id="0" name=""/>
        <dsp:cNvSpPr/>
      </dsp:nvSpPr>
      <dsp:spPr>
        <a:xfrm>
          <a:off x="0" y="1137429"/>
          <a:ext cx="10515600" cy="992160"/>
        </a:xfrm>
        <a:prstGeom prst="roundRect">
          <a:avLst/>
        </a:prstGeom>
        <a:solidFill>
          <a:schemeClr val="accent4">
            <a:hueOff val="3266964"/>
            <a:satOff val="-13592"/>
            <a:lumOff val="32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zh-TW" altLang="en-US" sz="3200" kern="1200" dirty="0">
              <a:latin typeface="微軟正黑體" panose="020B0604030504040204" pitchFamily="34" charset="-120"/>
              <a:ea typeface="微軟正黑體" panose="020B0604030504040204" pitchFamily="34" charset="-120"/>
            </a:rPr>
            <a:t>給模型推論工作流程</a:t>
          </a:r>
        </a:p>
      </dsp:txBody>
      <dsp:txXfrm>
        <a:off x="48433" y="1185862"/>
        <a:ext cx="10418734" cy="895294"/>
      </dsp:txXfrm>
    </dsp:sp>
    <dsp:sp modelId="{5B8EDAC2-D208-492F-807B-7997DE7FDCBC}">
      <dsp:nvSpPr>
        <dsp:cNvPr id="0" name=""/>
        <dsp:cNvSpPr/>
      </dsp:nvSpPr>
      <dsp:spPr>
        <a:xfrm>
          <a:off x="0" y="2221749"/>
          <a:ext cx="10515600" cy="992160"/>
        </a:xfrm>
        <a:prstGeom prst="roundRect">
          <a:avLst/>
        </a:prstGeom>
        <a:solidFill>
          <a:schemeClr val="accent4">
            <a:hueOff val="6533927"/>
            <a:satOff val="-27185"/>
            <a:lumOff val="64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zh-TW" altLang="en-US" sz="3200" kern="1200" dirty="0">
              <a:latin typeface="微軟正黑體" panose="020B0604030504040204" pitchFamily="34" charset="-120"/>
              <a:ea typeface="微軟正黑體" panose="020B0604030504040204" pitchFamily="34" charset="-120"/>
            </a:rPr>
            <a:t>教模型推理過程 </a:t>
          </a:r>
          <a:r>
            <a:rPr lang="en-US" altLang="zh-TW" sz="3200" kern="1200" dirty="0">
              <a:latin typeface="微軟正黑體" panose="020B0604030504040204" pitchFamily="34" charset="-120"/>
              <a:ea typeface="微軟正黑體" panose="020B0604030504040204" pitchFamily="34" charset="-120"/>
            </a:rPr>
            <a:t>(Imitation Learning)</a:t>
          </a:r>
          <a:endParaRPr lang="zh-TW" altLang="en-US" sz="3200" kern="1200" dirty="0">
            <a:latin typeface="微軟正黑體" panose="020B0604030504040204" pitchFamily="34" charset="-120"/>
            <a:ea typeface="微軟正黑體" panose="020B0604030504040204" pitchFamily="34" charset="-120"/>
          </a:endParaRPr>
        </a:p>
      </dsp:txBody>
      <dsp:txXfrm>
        <a:off x="48433" y="2270182"/>
        <a:ext cx="10418734" cy="895294"/>
      </dsp:txXfrm>
    </dsp:sp>
    <dsp:sp modelId="{C791D1B3-974D-4949-8A63-8BD9547E5D6F}">
      <dsp:nvSpPr>
        <dsp:cNvPr id="0" name=""/>
        <dsp:cNvSpPr/>
      </dsp:nvSpPr>
      <dsp:spPr>
        <a:xfrm>
          <a:off x="0" y="3306069"/>
          <a:ext cx="10515600" cy="992160"/>
        </a:xfrm>
        <a:prstGeom prst="roundRect">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zh-TW" altLang="en-US" sz="3200" kern="1200" dirty="0">
              <a:latin typeface="微軟正黑體" panose="020B0604030504040204" pitchFamily="34" charset="-120"/>
              <a:ea typeface="微軟正黑體" panose="020B0604030504040204" pitchFamily="34" charset="-120"/>
            </a:rPr>
            <a:t>以結果為導向學習推理 </a:t>
          </a:r>
          <a:r>
            <a:rPr lang="en-US" altLang="zh-TW" sz="3200" kern="1200" dirty="0">
              <a:latin typeface="微軟正黑體" panose="020B0604030504040204" pitchFamily="34" charset="-120"/>
              <a:ea typeface="微軟正黑體" panose="020B0604030504040204" pitchFamily="34" charset="-120"/>
            </a:rPr>
            <a:t>(Reinforcement Learning, RL)</a:t>
          </a:r>
          <a:endParaRPr lang="zh-TW" altLang="en-US" sz="3200" kern="1200" dirty="0">
            <a:latin typeface="微軟正黑體" panose="020B0604030504040204" pitchFamily="34" charset="-120"/>
            <a:ea typeface="微軟正黑體" panose="020B0604030504040204" pitchFamily="34" charset="-120"/>
          </a:endParaRPr>
        </a:p>
      </dsp:txBody>
      <dsp:txXfrm>
        <a:off x="48433" y="3354502"/>
        <a:ext cx="10418734" cy="89529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93A250-27FB-4ADE-A4C9-AB9FFA562CD4}">
      <dsp:nvSpPr>
        <dsp:cNvPr id="0" name=""/>
        <dsp:cNvSpPr/>
      </dsp:nvSpPr>
      <dsp:spPr>
        <a:xfrm>
          <a:off x="0" y="53109"/>
          <a:ext cx="10515600" cy="99216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zh-TW" altLang="en-US" sz="3200" kern="1200">
              <a:latin typeface="微軟正黑體" panose="020B0604030504040204" pitchFamily="34" charset="-120"/>
              <a:ea typeface="微軟正黑體" panose="020B0604030504040204" pitchFamily="34" charset="-120"/>
            </a:rPr>
            <a:t>更強的思維鏈 </a:t>
          </a:r>
          <a:r>
            <a:rPr lang="en-US" altLang="zh-TW" sz="3200" kern="1200">
              <a:latin typeface="微軟正黑體" panose="020B0604030504040204" pitchFamily="34" charset="-120"/>
              <a:ea typeface="微軟正黑體" panose="020B0604030504040204" pitchFamily="34" charset="-120"/>
            </a:rPr>
            <a:t>(Chain-of-Thought, CoT)</a:t>
          </a:r>
          <a:endParaRPr lang="zh-TW" altLang="en-US" sz="3200" kern="1200" dirty="0">
            <a:latin typeface="微軟正黑體" panose="020B0604030504040204" pitchFamily="34" charset="-120"/>
            <a:ea typeface="微軟正黑體" panose="020B0604030504040204" pitchFamily="34" charset="-120"/>
          </a:endParaRPr>
        </a:p>
      </dsp:txBody>
      <dsp:txXfrm>
        <a:off x="48433" y="101542"/>
        <a:ext cx="10418734" cy="895294"/>
      </dsp:txXfrm>
    </dsp:sp>
    <dsp:sp modelId="{5A5E58C4-C521-47F0-84FE-E5E854E0AD4D}">
      <dsp:nvSpPr>
        <dsp:cNvPr id="0" name=""/>
        <dsp:cNvSpPr/>
      </dsp:nvSpPr>
      <dsp:spPr>
        <a:xfrm>
          <a:off x="0" y="1137429"/>
          <a:ext cx="10515600" cy="992160"/>
        </a:xfrm>
        <a:prstGeom prst="roundRect">
          <a:avLst/>
        </a:prstGeom>
        <a:solidFill>
          <a:schemeClr val="accent4">
            <a:hueOff val="3266964"/>
            <a:satOff val="-13592"/>
            <a:lumOff val="32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zh-TW" altLang="en-US" sz="3200" kern="1200" dirty="0">
              <a:latin typeface="微軟正黑體" panose="020B0604030504040204" pitchFamily="34" charset="-120"/>
              <a:ea typeface="微軟正黑體" panose="020B0604030504040204" pitchFamily="34" charset="-120"/>
            </a:rPr>
            <a:t>給模型推論工作流程</a:t>
          </a:r>
        </a:p>
      </dsp:txBody>
      <dsp:txXfrm>
        <a:off x="48433" y="1185862"/>
        <a:ext cx="10418734" cy="895294"/>
      </dsp:txXfrm>
    </dsp:sp>
    <dsp:sp modelId="{506E59EE-80CC-4275-939B-605A4ABB411B}">
      <dsp:nvSpPr>
        <dsp:cNvPr id="0" name=""/>
        <dsp:cNvSpPr/>
      </dsp:nvSpPr>
      <dsp:spPr>
        <a:xfrm>
          <a:off x="0" y="2221749"/>
          <a:ext cx="10515600" cy="992160"/>
        </a:xfrm>
        <a:prstGeom prst="roundRect">
          <a:avLst/>
        </a:prstGeom>
        <a:solidFill>
          <a:schemeClr val="accent4">
            <a:hueOff val="6533927"/>
            <a:satOff val="-27185"/>
            <a:lumOff val="64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zh-TW" altLang="en-US" sz="3200" kern="1200" dirty="0">
              <a:latin typeface="微軟正黑體" panose="020B0604030504040204" pitchFamily="34" charset="-120"/>
              <a:ea typeface="微軟正黑體" panose="020B0604030504040204" pitchFamily="34" charset="-120"/>
            </a:rPr>
            <a:t>教模型推理過程 </a:t>
          </a:r>
          <a:r>
            <a:rPr lang="en-US" altLang="zh-TW" sz="3200" kern="1200" dirty="0">
              <a:latin typeface="微軟正黑體" panose="020B0604030504040204" pitchFamily="34" charset="-120"/>
              <a:ea typeface="微軟正黑體" panose="020B0604030504040204" pitchFamily="34" charset="-120"/>
            </a:rPr>
            <a:t>(Imitation Learning)</a:t>
          </a:r>
          <a:endParaRPr lang="zh-TW" altLang="en-US" sz="3200" kern="1200" dirty="0">
            <a:latin typeface="微軟正黑體" panose="020B0604030504040204" pitchFamily="34" charset="-120"/>
            <a:ea typeface="微軟正黑體" panose="020B0604030504040204" pitchFamily="34" charset="-120"/>
          </a:endParaRPr>
        </a:p>
      </dsp:txBody>
      <dsp:txXfrm>
        <a:off x="48433" y="2270182"/>
        <a:ext cx="10418734" cy="895294"/>
      </dsp:txXfrm>
    </dsp:sp>
    <dsp:sp modelId="{922C41AE-502B-48CA-987C-7B27DC11E8C7}">
      <dsp:nvSpPr>
        <dsp:cNvPr id="0" name=""/>
        <dsp:cNvSpPr/>
      </dsp:nvSpPr>
      <dsp:spPr>
        <a:xfrm>
          <a:off x="0" y="3306069"/>
          <a:ext cx="10515600" cy="992160"/>
        </a:xfrm>
        <a:prstGeom prst="roundRect">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zh-TW" altLang="en-US" sz="3200" kern="1200" dirty="0">
              <a:latin typeface="微軟正黑體" panose="020B0604030504040204" pitchFamily="34" charset="-120"/>
              <a:ea typeface="微軟正黑體" panose="020B0604030504040204" pitchFamily="34" charset="-120"/>
            </a:rPr>
            <a:t>以結果為導向學習推理 </a:t>
          </a:r>
          <a:r>
            <a:rPr lang="en-US" altLang="zh-TW" sz="3200" kern="1200" dirty="0">
              <a:latin typeface="微軟正黑體" panose="020B0604030504040204" pitchFamily="34" charset="-120"/>
              <a:ea typeface="微軟正黑體" panose="020B0604030504040204" pitchFamily="34" charset="-120"/>
            </a:rPr>
            <a:t>(Reinforcement Learning, RL)</a:t>
          </a:r>
          <a:endParaRPr lang="zh-TW" altLang="en-US" sz="3200" kern="1200" dirty="0">
            <a:latin typeface="微軟正黑體" panose="020B0604030504040204" pitchFamily="34" charset="-120"/>
            <a:ea typeface="微軟正黑體" panose="020B0604030504040204" pitchFamily="34" charset="-120"/>
          </a:endParaRPr>
        </a:p>
      </dsp:txBody>
      <dsp:txXfrm>
        <a:off x="48433" y="3354502"/>
        <a:ext cx="10418734" cy="89529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5912CF-4AC4-4833-90A4-B67A70178F31}" type="datetimeFigureOut">
              <a:rPr lang="zh-TW" altLang="en-US" smtClean="0"/>
              <a:t>2025/4/25</a:t>
            </a:fld>
            <a:endParaRPr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BE0A05-0555-40D3-87F7-15B8E1127480}" type="slidenum">
              <a:rPr lang="zh-TW" altLang="en-US" smtClean="0"/>
              <a:t>‹#›</a:t>
            </a:fld>
            <a:endParaRPr lang="zh-TW" altLang="en-US"/>
          </a:p>
        </p:txBody>
      </p:sp>
    </p:spTree>
    <p:extLst>
      <p:ext uri="{BB962C8B-B14F-4D97-AF65-F5344CB8AC3E}">
        <p14:creationId xmlns:p14="http://schemas.microsoft.com/office/powerpoint/2010/main" val="2797271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s://huggingface.co/blog/Kseniase/testtimecompute" TargetMode="External"/><Relationship Id="rId3" Type="http://schemas.openxmlformats.org/officeDocument/2006/relationships/hyperlink" Target="https://arxiv.org/abs/2503.02875" TargetMode="External"/><Relationship Id="rId7" Type="http://schemas.openxmlformats.org/officeDocument/2006/relationships/hyperlink" Target="https://sebastianraschka.com/blog/2025/state-of-llm-reasoning-and-inference-scaling.html"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sebastianraschka.com/blog/2025/first-look-at-reasoning-from-scratch.html" TargetMode="External"/><Relationship Id="rId11" Type="http://schemas.openxmlformats.org/officeDocument/2006/relationships/hyperlink" Target="https://cloudsecurityalliance.org/blog/2024/12/13/test-time-compute" TargetMode="External"/><Relationship Id="rId5" Type="http://schemas.openxmlformats.org/officeDocument/2006/relationships/hyperlink" Target="https://sebastianraschka.com/blog/2025/understanding-reasoning-llms.html" TargetMode="External"/><Relationship Id="rId10" Type="http://schemas.openxmlformats.org/officeDocument/2006/relationships/hyperlink" Target="https://kili-technology.com/large-language-models-llms/llm-reasoning-guide" TargetMode="External"/><Relationship Id="rId4" Type="http://schemas.openxmlformats.org/officeDocument/2006/relationships/hyperlink" Target="https://arxiv.org/abs/2412.09078" TargetMode="External"/><Relationship Id="rId9" Type="http://schemas.openxmlformats.org/officeDocument/2006/relationships/hyperlink" Target="https://newsletter.maartengrootendorst.com/p/a-visual-guide-to-reasoning-llms"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github.com/GAIR-NLP/O1-Journey"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arxiv.org/pdf/2104.03113"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dirty="0">
                <a:solidFill>
                  <a:schemeClr val="bg1"/>
                </a:solidFill>
              </a:rPr>
              <a:t>Todo:: Foundation </a:t>
            </a:r>
            <a:r>
              <a:rPr lang="zh-TW" altLang="en-US" sz="1200" dirty="0">
                <a:solidFill>
                  <a:schemeClr val="bg1"/>
                </a:solidFill>
              </a:rPr>
              <a:t>對 </a:t>
            </a:r>
            <a:r>
              <a:rPr lang="en-US" altLang="zh-TW" sz="1200" dirty="0">
                <a:solidFill>
                  <a:schemeClr val="bg1"/>
                </a:solidFill>
              </a:rPr>
              <a:t>RL</a:t>
            </a:r>
            <a:r>
              <a:rPr lang="zh-TW" altLang="en-US" sz="1200" dirty="0">
                <a:solidFill>
                  <a:schemeClr val="bg1"/>
                </a:solidFill>
              </a:rPr>
              <a:t> 很重要 </a:t>
            </a:r>
            <a:r>
              <a:rPr lang="en-US" altLang="zh-TW" sz="1200" dirty="0">
                <a:solidFill>
                  <a:schemeClr val="bg1"/>
                </a:solidFill>
              </a:rPr>
              <a:t>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dirty="0">
                <a:solidFill>
                  <a:schemeClr val="bg1"/>
                </a:solidFill>
              </a:rPr>
              <a:t>Todo: fix rejection sampling 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dirty="0">
                <a:solidFill>
                  <a:schemeClr val="bg1"/>
                </a:solidFill>
              </a:rPr>
              <a:t>Todo: NV </a:t>
            </a:r>
            <a:r>
              <a:rPr lang="en-US" altLang="zh-TW" sz="1200" dirty="0" err="1">
                <a:solidFill>
                  <a:schemeClr val="bg1"/>
                </a:solidFill>
              </a:rPr>
              <a:t>namotron</a:t>
            </a:r>
            <a:r>
              <a:rPr lang="zh-TW" altLang="en-US" sz="1200" dirty="0">
                <a:solidFill>
                  <a:schemeClr val="bg1"/>
                </a:solidFill>
              </a:rPr>
              <a:t> </a:t>
            </a:r>
            <a:r>
              <a:rPr lang="en-US" altLang="zh-TW" sz="1200" dirty="0">
                <a:solidFill>
                  <a:schemeClr val="bg1"/>
                </a:solidFill>
              </a:rPr>
              <a:t>O X</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Todo: </a:t>
            </a:r>
            <a:r>
              <a:rPr lang="zh-TW" altLang="en-US" dirty="0"/>
              <a:t>從概念上說明 </a:t>
            </a:r>
            <a:r>
              <a:rPr lang="en-US" altLang="zh-TW" sz="1200" dirty="0">
                <a:solidFill>
                  <a:schemeClr val="bg1"/>
                </a:solidFill>
              </a:rPr>
              <a:t>reasoning 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dirty="0">
                <a:solidFill>
                  <a:schemeClr val="bg1"/>
                </a:solidFill>
              </a:rPr>
              <a:t>Todo: fixing </a:t>
            </a:r>
            <a:r>
              <a:rPr lang="en-US" altLang="zh-TW" sz="1200" dirty="0" err="1">
                <a:solidFill>
                  <a:schemeClr val="bg1"/>
                </a:solidFill>
              </a:rPr>
              <a:t>deepseek</a:t>
            </a:r>
            <a:r>
              <a:rPr lang="en-US" altLang="zh-TW" sz="1200" dirty="0">
                <a:solidFill>
                  <a:schemeClr val="bg1"/>
                </a:solidFill>
              </a:rPr>
              <a:t> r1 O done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dirty="0">
                <a:solidFill>
                  <a:schemeClr val="bg1"/>
                </a:solidFill>
              </a:rPr>
              <a:t>Todo: </a:t>
            </a:r>
            <a:r>
              <a:rPr lang="en-US" altLang="zh-TW" b="1" i="0" dirty="0">
                <a:solidFill>
                  <a:srgbClr val="000000"/>
                </a:solidFill>
                <a:effectLst/>
                <a:latin typeface="Lucida Grande"/>
              </a:rPr>
              <a:t>Supervised Chain of Thought (good to read) 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dirty="0">
                <a:solidFill>
                  <a:schemeClr val="bg1"/>
                </a:solidFill>
              </a:rPr>
              <a:t>Todo: </a:t>
            </a:r>
            <a:r>
              <a:rPr lang="zh-TW" altLang="en-US" sz="1200" dirty="0">
                <a:solidFill>
                  <a:schemeClr val="bg1"/>
                </a:solidFill>
              </a:rPr>
              <a:t>要不要講模型學習改自己的錯誤</a:t>
            </a:r>
            <a:r>
              <a:rPr lang="en-US" altLang="zh-TW" sz="1200" dirty="0">
                <a:solidFill>
                  <a:schemeClr val="bg1"/>
                </a:solidFill>
              </a:rPr>
              <a:t>:</a:t>
            </a:r>
            <a:r>
              <a:rPr lang="zh-TW" altLang="en-US" sz="1200" dirty="0">
                <a:solidFill>
                  <a:schemeClr val="bg1"/>
                </a:solidFill>
              </a:rPr>
              <a:t> </a:t>
            </a:r>
            <a:r>
              <a:rPr lang="en-US" altLang="zh-TW" dirty="0">
                <a:latin typeface="Nunito"/>
                <a:ea typeface="Nunito"/>
                <a:cs typeface="Nunito"/>
                <a:sym typeface="Nunito"/>
              </a:rPr>
              <a:t>Self-rewarding correction for mathematical reasoning X</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dirty="0">
                <a:solidFill>
                  <a:schemeClr val="bg1"/>
                </a:solidFill>
              </a:rPr>
              <a:t>Todo: </a:t>
            </a:r>
            <a:r>
              <a:rPr lang="zh-TW" altLang="en-US" sz="1200" dirty="0">
                <a:solidFill>
                  <a:schemeClr val="bg1"/>
                </a:solidFill>
              </a:rPr>
              <a:t>要不要講甚麼是真正的 </a:t>
            </a:r>
            <a:r>
              <a:rPr lang="en-US" altLang="zh-TW" sz="1200" dirty="0">
                <a:solidFill>
                  <a:schemeClr val="bg1"/>
                </a:solidFill>
              </a:rPr>
              <a:t>RL</a:t>
            </a:r>
            <a:r>
              <a:rPr lang="zh-TW" altLang="en-US" sz="1200" dirty="0">
                <a:solidFill>
                  <a:schemeClr val="bg1"/>
                </a:solidFill>
              </a:rPr>
              <a:t> </a:t>
            </a:r>
            <a:r>
              <a:rPr lang="en-US" altLang="zh-TW" sz="1200" dirty="0">
                <a:solidFill>
                  <a:schemeClr val="bg1"/>
                </a:solidFill>
              </a:rPr>
              <a:t>X</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dirty="0">
                <a:solidFill>
                  <a:schemeClr val="bg1"/>
                </a:solidFill>
              </a:rPr>
              <a:t>Todo: </a:t>
            </a:r>
            <a:r>
              <a:rPr lang="zh-TW" altLang="en-US" sz="1200" dirty="0">
                <a:solidFill>
                  <a:schemeClr val="bg1"/>
                </a:solidFill>
              </a:rPr>
              <a:t>要不要講 </a:t>
            </a:r>
            <a:r>
              <a:rPr lang="en-US" altLang="zh-TW" sz="1200" dirty="0">
                <a:solidFill>
                  <a:schemeClr val="bg1"/>
                </a:solidFill>
              </a:rPr>
              <a:t>GRPO</a:t>
            </a:r>
            <a:r>
              <a:rPr lang="zh-TW" altLang="en-US" sz="1200" dirty="0">
                <a:solidFill>
                  <a:schemeClr val="bg1"/>
                </a:solidFill>
              </a:rPr>
              <a:t> </a:t>
            </a:r>
            <a:r>
              <a:rPr lang="en-US" altLang="zh-TW" sz="1200" dirty="0">
                <a:solidFill>
                  <a:schemeClr val="bg1"/>
                </a:solidFill>
              </a:rPr>
              <a:t>X</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dirty="0">
                <a:solidFill>
                  <a:schemeClr val="bg1"/>
                </a:solidFill>
              </a:rPr>
              <a:t>Todo:</a:t>
            </a:r>
            <a:r>
              <a:rPr lang="zh-TW" altLang="en-US" dirty="0"/>
              <a:t>人類一輩子只有四 </a:t>
            </a:r>
            <a:r>
              <a:rPr lang="en-US" altLang="zh-TW" dirty="0"/>
              <a:t>GB</a:t>
            </a:r>
            <a:r>
              <a:rPr lang="zh-TW" altLang="en-US" dirty="0"/>
              <a:t> 的知識</a:t>
            </a:r>
            <a:r>
              <a:rPr lang="en-US" altLang="zh-TW" dirty="0"/>
              <a:t>?</a:t>
            </a:r>
            <a:r>
              <a:rPr lang="zh-TW" altLang="en-US" dirty="0"/>
              <a:t> </a:t>
            </a:r>
            <a:r>
              <a:rPr lang="en-US" altLang="zh-TW" dirty="0"/>
              <a:t>X</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dirty="0">
                <a:solidFill>
                  <a:schemeClr val="bg1"/>
                </a:solidFill>
              </a:rPr>
              <a:t>Todo: </a:t>
            </a:r>
            <a:r>
              <a:rPr lang="zh-TW" altLang="en-US" sz="1200" dirty="0">
                <a:solidFill>
                  <a:schemeClr val="bg1"/>
                </a:solidFill>
              </a:rPr>
              <a:t>從理論上說明 </a:t>
            </a:r>
            <a:r>
              <a:rPr lang="en-US" altLang="zh-TW" sz="1200" dirty="0">
                <a:solidFill>
                  <a:schemeClr val="bg1"/>
                </a:solidFill>
              </a:rPr>
              <a:t>reasoning</a:t>
            </a:r>
            <a:r>
              <a:rPr lang="zh-TW" altLang="en-US" sz="1200" dirty="0">
                <a:solidFill>
                  <a:schemeClr val="bg1"/>
                </a:solidFill>
              </a:rPr>
              <a:t> </a:t>
            </a:r>
            <a:r>
              <a:rPr lang="en-US" altLang="zh-TW" sz="1200" dirty="0">
                <a:solidFill>
                  <a:schemeClr val="bg1"/>
                </a:solidFill>
              </a:rPr>
              <a:t>-&gt; Next time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dirty="0">
                <a:solidFill>
                  <a:schemeClr val="bg1"/>
                </a:solidFill>
              </a:rPr>
              <a:t>Todo: </a:t>
            </a:r>
            <a:r>
              <a:rPr lang="zh-TW" altLang="en-US" sz="1200" dirty="0">
                <a:solidFill>
                  <a:schemeClr val="bg1"/>
                </a:solidFill>
              </a:rPr>
              <a:t>要不要講 </a:t>
            </a:r>
            <a:r>
              <a:rPr lang="en-US" altLang="zh-TW" sz="1200" dirty="0">
                <a:solidFill>
                  <a:schemeClr val="bg1"/>
                </a:solidFill>
              </a:rPr>
              <a:t>MCTS</a:t>
            </a:r>
            <a:r>
              <a:rPr lang="zh-TW" altLang="en-US" sz="1200" dirty="0">
                <a:solidFill>
                  <a:schemeClr val="bg1"/>
                </a:solidFill>
              </a:rPr>
              <a:t> </a:t>
            </a:r>
            <a:r>
              <a:rPr lang="en-US" altLang="zh-TW" sz="1200" dirty="0">
                <a:solidFill>
                  <a:schemeClr val="bg1"/>
                </a:solidFill>
              </a:rPr>
              <a:t>X</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dirty="0">
                <a:solidFill>
                  <a:schemeClr val="bg1"/>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b="1" i="0" dirty="0">
                <a:solidFill>
                  <a:srgbClr val="0F0F0F"/>
                </a:solidFill>
                <a:effectLst/>
                <a:latin typeface="Roboto" panose="02000000000000000000" pitchFamily="2" charset="0"/>
              </a:rPr>
              <a:t>Limitations of attention mechanism, with implications in generalization and optimization: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b="1" i="0" dirty="0">
                <a:solidFill>
                  <a:srgbClr val="0F0F0F"/>
                </a:solidFill>
                <a:effectLst/>
                <a:latin typeface="Roboto" panose="02000000000000000000" pitchFamily="2" charset="0"/>
              </a:rPr>
              <a:t>https://www.youtube.com/watch?v=EMUsZ0OqYCA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dirty="0">
                <a:solidFill>
                  <a:schemeClr val="bg1"/>
                </a:solidFill>
              </a:rPr>
              <a:t>Why chain of thought: https://www.youtube.com/watch?v=_I2yEhxRJlc -&gt; about removing </a:t>
            </a:r>
            <a:r>
              <a:rPr lang="en-US" altLang="zh-TW" sz="1200" dirty="0" err="1">
                <a:solidFill>
                  <a:schemeClr val="bg1"/>
                </a:solidFill>
              </a:rPr>
              <a:t>coT</a:t>
            </a:r>
            <a:endParaRPr lang="en-US" altLang="zh-TW"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dirty="0">
                <a:solidFill>
                  <a:schemeClr val="bg1"/>
                </a:solidFill>
              </a:rPr>
              <a:t>Video: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dirty="0">
                <a:solidFill>
                  <a:schemeClr val="bg1"/>
                </a:solidFill>
              </a:rPr>
              <a:t>https://www.youtube.com/watch?app=desktop&amp;v=fZNNqcN_UQM (not sure good or not)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dirty="0">
                <a:solidFill>
                  <a:schemeClr val="bg1"/>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dirty="0">
                <a:solidFill>
                  <a:schemeClr val="bg1"/>
                </a:solidFill>
              </a:rPr>
              <a:t>檢查作業 </a:t>
            </a:r>
            <a:r>
              <a:rPr lang="en-US" altLang="zh-TW" sz="1200" dirty="0">
                <a:solidFill>
                  <a:schemeClr val="bg1"/>
                </a:solidFill>
              </a:rPr>
              <a:t>3 </a:t>
            </a:r>
            <a:r>
              <a:rPr lang="zh-TW" altLang="en-US" sz="1200" dirty="0">
                <a:solidFill>
                  <a:schemeClr val="bg1"/>
                </a:solidFill>
              </a:rPr>
              <a:t>的問題</a:t>
            </a:r>
            <a:endParaRPr lang="en-US" altLang="zh-TW"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dirty="0">
              <a:solidFill>
                <a:schemeClr val="bg1"/>
              </a:solidFill>
            </a:endParaRPr>
          </a:p>
          <a:p>
            <a:r>
              <a:rPr lang="en-US" altLang="zh-TW" b="0" i="0" dirty="0">
                <a:solidFill>
                  <a:srgbClr val="080809"/>
                </a:solidFill>
                <a:effectLst/>
                <a:latin typeface="inherit"/>
              </a:rPr>
              <a:t>Can 1B LLM Surpass 405B LLM? Rethinking Compute-Optimal Test-Time Scaling, https://arxiv. org/pdf/2502.06703</a:t>
            </a:r>
          </a:p>
          <a:p>
            <a:endParaRPr lang="en-US" altLang="zh-TW" sz="1200" b="0" i="0" dirty="0">
              <a:solidFill>
                <a:srgbClr val="080809"/>
              </a:solidFill>
              <a:effectLst/>
              <a:latin typeface="inherit"/>
            </a:endParaRPr>
          </a:p>
          <a:p>
            <a:r>
              <a:rPr lang="en-US" altLang="zh-TW" b="1" i="0" dirty="0">
                <a:solidFill>
                  <a:srgbClr val="000000"/>
                </a:solidFill>
                <a:effectLst/>
                <a:latin typeface="Lucida Grande"/>
              </a:rPr>
              <a:t>The First Few Tokens Are All You Need: An Efficient and Effective Unsupervised Prefix Fine-Tuning Method for Reasoning Models</a:t>
            </a:r>
          </a:p>
          <a:p>
            <a:r>
              <a:rPr lang="en-US" altLang="zh-TW" dirty="0">
                <a:hlinkClick r:id="rId3"/>
              </a:rPr>
              <a:t>https://arxiv.org/abs/2503.02875</a:t>
            </a:r>
            <a:endParaRPr lang="en-US" altLang="zh-TW" dirty="0"/>
          </a:p>
          <a:p>
            <a:endParaRPr lang="en-US" altLang="zh-TW"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dirty="0">
                <a:solidFill>
                  <a:schemeClr val="bg1"/>
                </a:solidFill>
              </a:rPr>
              <a:t>要不要講對於 </a:t>
            </a:r>
            <a:r>
              <a:rPr lang="en-US" altLang="zh-TW" sz="1200" dirty="0">
                <a:solidFill>
                  <a:schemeClr val="bg1"/>
                </a:solidFill>
              </a:rPr>
              <a:t>self-correction </a:t>
            </a:r>
            <a:r>
              <a:rPr lang="zh-TW" altLang="en-US" sz="1200" dirty="0">
                <a:solidFill>
                  <a:schemeClr val="bg1"/>
                </a:solidFill>
              </a:rPr>
              <a:t>的質疑</a:t>
            </a:r>
            <a:r>
              <a:rPr lang="en-US" altLang="zh-TW" sz="1200" dirty="0">
                <a:solidFill>
                  <a:schemeClr val="bg1"/>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dirty="0">
                <a:solidFill>
                  <a:schemeClr val="bg1"/>
                </a:solidFill>
              </a:rPr>
              <a:t>(1) </a:t>
            </a:r>
            <a:r>
              <a:rPr lang="en-US" altLang="zh-TW" dirty="0"/>
              <a:t>When Can LLMs Actually Correct Their Own Mistakes? A Critical Survey of Self-Correction of LLMs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dirty="0">
                <a:solidFill>
                  <a:schemeClr val="bg1"/>
                </a:solidFill>
              </a:rPr>
              <a:t>(2) </a:t>
            </a:r>
            <a:r>
              <a:rPr lang="en-US" altLang="zh-TW" b="1" i="0" dirty="0">
                <a:solidFill>
                  <a:srgbClr val="000000"/>
                </a:solidFill>
                <a:effectLst/>
                <a:latin typeface="Lucida Grande"/>
              </a:rPr>
              <a:t>Large Language Models Cannot Self-Correct Reasoning Yet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dirty="0">
                <a:solidFill>
                  <a:schemeClr val="bg1"/>
                </a:solidFill>
              </a:rPr>
              <a:t>(3) </a:t>
            </a:r>
            <a:r>
              <a:rPr lang="en-US" altLang="zh-TW" dirty="0"/>
              <a:t>Chain of Thoughtlessness? An Analysis of </a:t>
            </a:r>
            <a:r>
              <a:rPr lang="en-US" altLang="zh-TW" dirty="0" err="1"/>
              <a:t>CoT</a:t>
            </a:r>
            <a:r>
              <a:rPr lang="en-US" altLang="zh-TW" dirty="0"/>
              <a:t> in Planning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dirty="0">
                <a:solidFill>
                  <a:schemeClr val="bg1"/>
                </a:solidFill>
              </a:rPr>
              <a:t>要不要講 </a:t>
            </a:r>
            <a:r>
              <a:rPr lang="en-US" altLang="zh-TW" sz="1200" dirty="0">
                <a:solidFill>
                  <a:schemeClr val="bg1"/>
                </a:solidFill>
              </a:rPr>
              <a:t>sampling </a:t>
            </a:r>
            <a:r>
              <a:rPr lang="zh-TW" altLang="en-US" sz="1200" dirty="0">
                <a:solidFill>
                  <a:schemeClr val="bg1"/>
                </a:solidFill>
              </a:rPr>
              <a:t>的時候需要 </a:t>
            </a:r>
            <a:r>
              <a:rPr lang="en-US" altLang="zh-TW" sz="1200" dirty="0">
                <a:solidFill>
                  <a:schemeClr val="bg1"/>
                </a:solidFill>
              </a:rPr>
              <a:t>diversity:</a:t>
            </a:r>
          </a:p>
          <a:p>
            <a:r>
              <a:rPr lang="en-US" altLang="zh-TW" dirty="0"/>
              <a:t>Forest of thought , </a:t>
            </a:r>
            <a:r>
              <a:rPr lang="en-US" altLang="zh-TW" dirty="0">
                <a:hlinkClick r:id="rId4"/>
              </a:rPr>
              <a:t>https://arxiv.org/abs/2412.09078</a:t>
            </a:r>
            <a:endParaRPr lang="en-US" altLang="zh-TW" dirty="0"/>
          </a:p>
          <a:p>
            <a:r>
              <a:rPr lang="en-US" altLang="zh-TW" b="0" i="0" dirty="0">
                <a:effectLst/>
                <a:latin typeface="-apple-system"/>
              </a:rPr>
              <a:t> Diverse Verifier Tree Search (DVTS)</a:t>
            </a:r>
            <a:endParaRPr lang="zh-TW" alt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dirty="0">
                <a:solidFill>
                  <a:schemeClr val="bg1"/>
                </a:solidFill>
              </a:rPr>
              <a:t>PRM:</a:t>
            </a:r>
            <a:r>
              <a:rPr lang="zh-TW" altLang="en-US" sz="1200" dirty="0">
                <a:solidFill>
                  <a:schemeClr val="bg1"/>
                </a:solidFill>
              </a:rPr>
              <a:t> </a:t>
            </a:r>
            <a:r>
              <a:rPr lang="en-US" altLang="zh-TW" b="1" i="0" dirty="0">
                <a:solidFill>
                  <a:srgbClr val="000000"/>
                </a:solidFill>
                <a:effectLst/>
                <a:latin typeface="Source Sans Pro" panose="020B0503030403020204" pitchFamily="34" charset="0"/>
              </a:rPr>
              <a:t>The Lessons of Developing Process Reward Models in Mathematical Reasoning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dirty="0">
                <a:solidFill>
                  <a:schemeClr val="bg1"/>
                </a:solidFill>
              </a:rPr>
              <a:t>要不要講 </a:t>
            </a:r>
            <a:r>
              <a:rPr lang="en-US" altLang="zh-TW" sz="1200" dirty="0">
                <a:solidFill>
                  <a:schemeClr val="bg1"/>
                </a:solidFill>
              </a:rPr>
              <a:t>large language monkey: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dirty="0">
                <a:solidFill>
                  <a:schemeClr val="bg1"/>
                </a:solidFill>
              </a:rPr>
              <a:t>可能一定需要講</a:t>
            </a:r>
            <a:r>
              <a:rPr lang="en-US" altLang="zh-TW" sz="1200" dirty="0">
                <a:solidFill>
                  <a:schemeClr val="bg1"/>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dirty="0">
                <a:solidFill>
                  <a:schemeClr val="bg1"/>
                </a:solidFill>
              </a:rPr>
              <a:t>為什麼列出思考過程會比較好</a:t>
            </a:r>
            <a:endParaRPr lang="en-US" altLang="zh-TW"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dirty="0">
                <a:solidFill>
                  <a:schemeClr val="bg1"/>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dirty="0">
                <a:solidFill>
                  <a:schemeClr val="bg1"/>
                </a:solidFill>
              </a:rPr>
              <a:t>要不要講 </a:t>
            </a:r>
            <a:r>
              <a:rPr lang="en-US" altLang="zh-TW" sz="1200" dirty="0">
                <a:solidFill>
                  <a:schemeClr val="bg1"/>
                </a:solidFill>
              </a:rPr>
              <a:t>AI agent vs reasoning </a:t>
            </a:r>
            <a:r>
              <a:rPr lang="zh-TW" altLang="en-US" sz="1200" dirty="0">
                <a:solidFill>
                  <a:schemeClr val="bg1"/>
                </a:solidFill>
              </a:rPr>
              <a:t>之間的關係</a:t>
            </a:r>
            <a:r>
              <a:rPr lang="en-US" altLang="zh-TW" sz="1200" dirty="0">
                <a:solidFill>
                  <a:schemeClr val="bg1"/>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dirty="0">
                <a:solidFill>
                  <a:schemeClr val="bg1"/>
                </a:solidFill>
              </a:rPr>
              <a:t>要不要講 </a:t>
            </a:r>
            <a:r>
              <a:rPr lang="en-US" altLang="zh-TW" sz="1200" b="1" dirty="0">
                <a:solidFill>
                  <a:schemeClr val="accent1"/>
                </a:solidFill>
                <a:latin typeface="Calibri"/>
                <a:ea typeface="Calibri"/>
                <a:cs typeface="Calibri"/>
                <a:sym typeface="Calibri"/>
              </a:rPr>
              <a:t>ARC-AGI</a:t>
            </a: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dirty="0">
                <a:solidFill>
                  <a:schemeClr val="bg1"/>
                </a:solidFill>
              </a:rPr>
              <a:t>要不要講 </a:t>
            </a:r>
            <a:r>
              <a:rPr lang="en-US" altLang="zh-TW" sz="1200" dirty="0">
                <a:solidFill>
                  <a:schemeClr val="bg1"/>
                </a:solidFill>
              </a:rPr>
              <a:t>last exam?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dirty="0">
                <a:solidFill>
                  <a:schemeClr val="bg1"/>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dirty="0">
                <a:solidFill>
                  <a:schemeClr val="bg1"/>
                </a:solidFill>
              </a:rPr>
              <a:t>要不要講 </a:t>
            </a:r>
            <a:r>
              <a:rPr lang="en-US" altLang="zh-TW" dirty="0" err="1"/>
              <a:t>Qiguang</a:t>
            </a:r>
            <a:r>
              <a:rPr lang="en-US" altLang="zh-TW" dirty="0"/>
              <a:t> Chen, Libo Qin, </a:t>
            </a:r>
            <a:r>
              <a:rPr lang="en-US" altLang="zh-TW" dirty="0" err="1"/>
              <a:t>Jinhao</a:t>
            </a:r>
            <a:r>
              <a:rPr lang="en-US" altLang="zh-TW" dirty="0"/>
              <a:t> Liu, </a:t>
            </a:r>
            <a:r>
              <a:rPr lang="en-US" altLang="zh-TW" dirty="0" err="1"/>
              <a:t>Dengyun</a:t>
            </a:r>
            <a:r>
              <a:rPr lang="en-US" altLang="zh-TW" dirty="0"/>
              <a:t> Peng, Jiaqi Wang, </a:t>
            </a:r>
            <a:r>
              <a:rPr lang="en-US" altLang="zh-TW" dirty="0" err="1"/>
              <a:t>Mengkang</a:t>
            </a:r>
            <a:r>
              <a:rPr lang="en-US" altLang="zh-TW" dirty="0"/>
              <a:t> Hu, Zhi Chen, Wanxiang Che, and Ting Liu. </a:t>
            </a:r>
            <a:r>
              <a:rPr lang="en-US" altLang="zh-TW" dirty="0" err="1"/>
              <a:t>Ecm</a:t>
            </a:r>
            <a:r>
              <a:rPr lang="en-US" altLang="zh-TW" dirty="0"/>
              <a:t>: A unified electronic circuit model for explaining the emergence of in-context learning and chain-of-thought in large language model. </a:t>
            </a:r>
            <a:r>
              <a:rPr lang="en-US" altLang="zh-TW" dirty="0" err="1"/>
              <a:t>arXiv</a:t>
            </a:r>
            <a:r>
              <a:rPr lang="en-US" altLang="zh-TW" dirty="0"/>
              <a:t> preprint arXiv:2502.03325, 2025</a:t>
            </a:r>
            <a:r>
              <a:rPr lang="zh-TW" altLang="en-US" dirty="0"/>
              <a:t> </a:t>
            </a:r>
            <a:r>
              <a:rPr lang="en-US" altLang="zh-TW" dirty="0"/>
              <a:t>(sampling vs reasoning limitation)</a:t>
            </a:r>
            <a:r>
              <a:rPr lang="zh-TW" altLang="en-US" dirty="0"/>
              <a:t> </a:t>
            </a:r>
            <a:r>
              <a:rPr lang="en-US" altLang="zh-TW" dirty="0"/>
              <a:t>with</a:t>
            </a:r>
            <a:r>
              <a:rPr lang="zh-TW" altLang="en-US" dirty="0"/>
              <a:t> </a:t>
            </a:r>
            <a:r>
              <a:rPr lang="en-US" altLang="zh-TW" dirty="0"/>
              <a:t>formulation</a:t>
            </a:r>
            <a:r>
              <a:rPr lang="zh-TW" altLang="en-US" dirty="0"/>
              <a:t> </a:t>
            </a:r>
            <a:endParaRPr lang="en-US" altLang="zh-TW"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dirty="0">
                <a:solidFill>
                  <a:schemeClr val="bg1"/>
                </a:solidFill>
              </a:rPr>
              <a:t>要不要講 </a:t>
            </a:r>
            <a:r>
              <a:rPr lang="en-US" altLang="zh-TW" sz="1200" dirty="0" err="1">
                <a:solidFill>
                  <a:schemeClr val="bg1"/>
                </a:solidFill>
              </a:rPr>
              <a:t>DeltaBench</a:t>
            </a:r>
            <a:r>
              <a:rPr lang="en-US" altLang="zh-TW" sz="1200" dirty="0">
                <a:solidFill>
                  <a:schemeClr val="bg1"/>
                </a:solidFill>
              </a:rPr>
              <a:t>: https://arxiv.org/pdf/2502.19361 </a:t>
            </a:r>
            <a:r>
              <a:rPr lang="zh-TW" altLang="en-US" sz="1200" dirty="0">
                <a:solidFill>
                  <a:schemeClr val="bg1"/>
                </a:solidFill>
              </a:rPr>
              <a:t>對於 </a:t>
            </a:r>
            <a:r>
              <a:rPr lang="en-US" altLang="zh-TW" sz="1200" dirty="0">
                <a:solidFill>
                  <a:schemeClr val="bg1"/>
                </a:solidFill>
              </a:rPr>
              <a:t>long </a:t>
            </a:r>
            <a:r>
              <a:rPr lang="en-US" altLang="zh-TW" sz="1200" dirty="0" err="1">
                <a:solidFill>
                  <a:schemeClr val="bg1"/>
                </a:solidFill>
              </a:rPr>
              <a:t>CoT</a:t>
            </a:r>
            <a:r>
              <a:rPr lang="en-US" altLang="zh-TW" sz="1200" dirty="0">
                <a:solidFill>
                  <a:schemeClr val="bg1"/>
                </a:solidFill>
              </a:rPr>
              <a:t> </a:t>
            </a:r>
            <a:r>
              <a:rPr lang="zh-TW" altLang="en-US" sz="1200" dirty="0">
                <a:solidFill>
                  <a:schemeClr val="bg1"/>
                </a:solidFill>
              </a:rPr>
              <a:t>內容的分析</a:t>
            </a:r>
            <a:endParaRPr lang="en-US" altLang="zh-TW"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dirty="0">
                <a:solidFill>
                  <a:schemeClr val="bg1"/>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dirty="0">
                <a:solidFill>
                  <a:schemeClr val="bg1"/>
                </a:solidFill>
              </a:rPr>
              <a:t>一堂課搞懂</a:t>
            </a:r>
            <a:endParaRPr lang="en-US" altLang="zh-TW"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dirty="0"/>
              <a:t>Or lean to reasoning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dirty="0"/>
          </a:p>
          <a:p>
            <a:r>
              <a:rPr lang="en-US" altLang="zh-TW" b="1" i="0" dirty="0">
                <a:solidFill>
                  <a:srgbClr val="0F0F0F"/>
                </a:solidFill>
                <a:effectLst/>
                <a:latin typeface="Roboto" panose="02000000000000000000" pitchFamily="2" charset="0"/>
              </a:rPr>
              <a:t>Denny Zhou: LLM Reasoning: Key Ideas and Limitations</a:t>
            </a:r>
          </a:p>
          <a:p>
            <a:r>
              <a:rPr lang="en-US" altLang="zh-TW" dirty="0"/>
              <a:t>https://www.youtube.com/watch?v=-SZAciVbswk</a:t>
            </a:r>
            <a:endParaRPr lang="zh-TW" altLang="en-US" dirty="0"/>
          </a:p>
          <a:p>
            <a:endParaRPr lang="en-US" altLang="zh-TW" dirty="0"/>
          </a:p>
          <a:p>
            <a:endParaRPr lang="en-US" altLang="zh-TW" dirty="0"/>
          </a:p>
          <a:p>
            <a:r>
              <a:rPr lang="en-US" altLang="zh-TW" dirty="0"/>
              <a:t>Good video:</a:t>
            </a:r>
            <a:r>
              <a:rPr lang="zh-TW" altLang="en-US" dirty="0"/>
              <a:t> </a:t>
            </a:r>
            <a:r>
              <a:rPr lang="en-US" altLang="zh-TW" b="1" i="0" dirty="0">
                <a:solidFill>
                  <a:srgbClr val="0F0F0F"/>
                </a:solidFill>
                <a:effectLst/>
                <a:latin typeface="Roboto" panose="02000000000000000000" pitchFamily="2" charset="0"/>
              </a:rPr>
              <a:t>Speculations on Test-Time Scaling (o1)</a:t>
            </a:r>
          </a:p>
          <a:p>
            <a:pPr lvl="1"/>
            <a:r>
              <a:rPr lang="en-US" altLang="zh-TW" dirty="0"/>
              <a:t>https://www.youtube.com/watch?v=6PEJ96k1kiw&amp;t=2162s</a:t>
            </a:r>
            <a:endParaRPr lang="zh-TW" alt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dirty="0"/>
              <a:t>Overview paper:</a:t>
            </a:r>
          </a:p>
          <a:p>
            <a:r>
              <a:rPr lang="en-US" altLang="zh-TW" b="0" i="0" dirty="0">
                <a:solidFill>
                  <a:srgbClr val="333333"/>
                </a:solidFill>
                <a:effectLst/>
                <a:latin typeface="Microsoft JhengHei" panose="020B0604030504040204" pitchFamily="34" charset="-120"/>
                <a:ea typeface="Microsoft JhengHei" panose="020B0604030504040204" pitchFamily="34" charset="-120"/>
              </a:rPr>
              <a:t>A Survey on LLM Complex Reasoning through the Lens of Self-Evolution</a:t>
            </a:r>
          </a:p>
          <a:p>
            <a:r>
              <a:rPr lang="en-US" altLang="zh-TW" b="1" i="0" dirty="0">
                <a:solidFill>
                  <a:srgbClr val="FF0000"/>
                </a:solidFill>
                <a:effectLst/>
                <a:latin typeface="Lucida Grande"/>
              </a:rPr>
              <a:t>Thinking Machines: A Survey of LLM based Reasoning Strategies</a:t>
            </a:r>
            <a:r>
              <a:rPr lang="zh-TW" altLang="en-US" b="1" i="0" dirty="0">
                <a:solidFill>
                  <a:srgbClr val="FF0000"/>
                </a:solidFill>
                <a:effectLst/>
                <a:latin typeface="Lucida Grande"/>
              </a:rPr>
              <a:t> </a:t>
            </a:r>
            <a:r>
              <a:rPr lang="en-US" altLang="zh-TW" b="1" i="0" dirty="0">
                <a:solidFill>
                  <a:srgbClr val="FF0000"/>
                </a:solidFill>
                <a:effectLst/>
                <a:latin typeface="Lucida Grande"/>
              </a:rPr>
              <a:t>1</a:t>
            </a:r>
          </a:p>
          <a:p>
            <a:r>
              <a:rPr lang="en-US" altLang="zh-TW" b="1" i="0" dirty="0">
                <a:solidFill>
                  <a:srgbClr val="000000"/>
                </a:solidFill>
                <a:effectLst/>
                <a:latin typeface="Lucida Grande"/>
              </a:rPr>
              <a:t>Towards Large Reasoning Models: A Survey of Reinforced Reasoning with Large Language Models 7 (large group)</a:t>
            </a:r>
          </a:p>
          <a:p>
            <a:r>
              <a:rPr lang="en-US" altLang="zh-TW" dirty="0">
                <a:solidFill>
                  <a:srgbClr val="FF0000"/>
                </a:solidFill>
              </a:rPr>
              <a:t>LLM Post-Training: A Deep Dive into Reasoning Large Language Models 13</a:t>
            </a:r>
          </a:p>
          <a:p>
            <a:r>
              <a:rPr lang="en-US" altLang="zh-TW" b="0" i="0" dirty="0">
                <a:solidFill>
                  <a:srgbClr val="000000"/>
                </a:solidFill>
                <a:effectLst/>
                <a:latin typeface="var(--headings-font-family)"/>
              </a:rPr>
              <a:t> Towards Reasoning Era: A Survey of Long Chain-of-Thought for Reasoning Large Language Models 12</a:t>
            </a:r>
          </a:p>
          <a:p>
            <a:r>
              <a:rPr lang="en-US" altLang="zh-TW" b="0" i="1" dirty="0">
                <a:solidFill>
                  <a:srgbClr val="FF0000"/>
                </a:solidFill>
                <a:effectLst/>
                <a:latin typeface="archia"/>
              </a:rPr>
              <a:t>Beyond Accuracy: Evaluating the Reasoning Behavior of Large Language Models - A Survey 31 (but old)</a:t>
            </a:r>
            <a:endParaRPr lang="en-US" altLang="zh-TW" b="0" i="0" dirty="0">
              <a:solidFill>
                <a:srgbClr val="FF0000"/>
              </a:solidFill>
              <a:effectLst/>
              <a:latin typeface="var(--headings-font-family)"/>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sz="1200" dirty="0"/>
          </a:p>
          <a:p>
            <a:endParaRPr lang="en-US" altLang="zh-TW" dirty="0"/>
          </a:p>
          <a:p>
            <a:endParaRPr lang="en-US" altLang="zh-TW" dirty="0"/>
          </a:p>
          <a:p>
            <a:r>
              <a:rPr lang="en-US" altLang="zh-TW" dirty="0"/>
              <a:t>Some blog post:</a:t>
            </a:r>
          </a:p>
          <a:p>
            <a:r>
              <a:rPr lang="en-US" altLang="zh-TW" dirty="0">
                <a:hlinkClick r:id="rId5"/>
              </a:rPr>
              <a:t>https://sebastianraschka.com/blog/2025/understanding-reasoning-llms.html</a:t>
            </a:r>
            <a:r>
              <a:rPr lang="zh-TW" altLang="en-US" dirty="0"/>
              <a:t> </a:t>
            </a:r>
            <a:r>
              <a:rPr lang="en-US" altLang="zh-TW" dirty="0"/>
              <a:t>(done)</a:t>
            </a:r>
          </a:p>
          <a:p>
            <a:r>
              <a:rPr lang="en-US" altLang="zh-TW" dirty="0">
                <a:hlinkClick r:id="rId6"/>
              </a:rPr>
              <a:t>https://sebastianraschka.com/blog/2025/first-look-at-reasoning-from-scratch.html</a:t>
            </a:r>
            <a:r>
              <a:rPr lang="en-US" altLang="zh-TW" dirty="0"/>
              <a:t> (need </a:t>
            </a:r>
            <a:r>
              <a:rPr lang="en-US" altLang="zh-TW" dirty="0" err="1"/>
              <a:t>subcribe</a:t>
            </a:r>
            <a:r>
              <a:rPr lang="en-US" altLang="zh-TW" dirty="0"/>
              <a:t>???)</a:t>
            </a:r>
          </a:p>
          <a:p>
            <a:endParaRPr lang="en-US" altLang="zh-TW" dirty="0"/>
          </a:p>
          <a:p>
            <a:r>
              <a:rPr lang="en-US" altLang="zh-TW" dirty="0">
                <a:hlinkClick r:id="rId7"/>
              </a:rPr>
              <a:t>https://sebastianraschka.com/blog/2025/state-of-llm-reasoning-and-inference-scaling.html</a:t>
            </a:r>
            <a:r>
              <a:rPr lang="en-US" altLang="zh-TW" dirty="0"/>
              <a:t> -&gt; 14 papers</a:t>
            </a:r>
          </a:p>
          <a:p>
            <a:endParaRPr lang="en-US" altLang="zh-TW" dirty="0"/>
          </a:p>
          <a:p>
            <a:r>
              <a:rPr lang="en-US" altLang="zh-TW" dirty="0"/>
              <a:t>Good blog:</a:t>
            </a:r>
          </a:p>
          <a:p>
            <a:r>
              <a:rPr lang="en-US" altLang="zh-TW" dirty="0"/>
              <a:t>https://towardsdatascience.com/advanced-prompt-engineering-chain-of-thought-cot-8d8b090bf699/</a:t>
            </a:r>
          </a:p>
          <a:p>
            <a:endParaRPr lang="en-US" altLang="zh-TW" dirty="0"/>
          </a:p>
          <a:p>
            <a:r>
              <a:rPr lang="en-US" altLang="zh-TW" dirty="0"/>
              <a:t>Clear reference:</a:t>
            </a:r>
          </a:p>
          <a:p>
            <a:r>
              <a:rPr lang="en-US" altLang="zh-TW" dirty="0">
                <a:hlinkClick r:id="rId8"/>
              </a:rPr>
              <a:t>https://huggingface.co/blog/Kseniase/testtimecompute</a:t>
            </a:r>
            <a:r>
              <a:rPr lang="zh-TW" altLang="en-US" dirty="0"/>
              <a:t> </a:t>
            </a:r>
            <a:r>
              <a:rPr lang="en-US" altLang="zh-TW" dirty="0"/>
              <a:t>(focus on images)</a:t>
            </a:r>
          </a:p>
          <a:p>
            <a:endParaRPr lang="en-US" altLang="zh-TW" dirty="0"/>
          </a:p>
          <a:p>
            <a:r>
              <a:rPr lang="en-US" altLang="zh-TW" dirty="0">
                <a:hlinkClick r:id="rId9"/>
              </a:rPr>
              <a:t>https://newsletter.maartengrootendorst.com/p/a-visual-guide-to-reasoning-llms</a:t>
            </a:r>
            <a:r>
              <a:rPr lang="en-US" altLang="zh-TW" dirty="0"/>
              <a:t> (this one is pretty clear)</a:t>
            </a:r>
          </a:p>
          <a:p>
            <a:endParaRPr lang="en-US" altLang="zh-TW" dirty="0"/>
          </a:p>
          <a:p>
            <a:r>
              <a:rPr lang="en-US" altLang="zh-TW" dirty="0">
                <a:hlinkClick r:id="rId10"/>
              </a:rPr>
              <a:t>https://kili-technology.com/large-language-models-llms/llm-reasoning-guide</a:t>
            </a:r>
            <a:endParaRPr lang="en-US" altLang="zh-TW" dirty="0"/>
          </a:p>
          <a:p>
            <a:endParaRPr lang="en-US" altLang="zh-TW" dirty="0"/>
          </a:p>
          <a:p>
            <a:endParaRPr lang="en-US" altLang="zh-TW" dirty="0"/>
          </a:p>
          <a:p>
            <a:endParaRPr lang="en-US" altLang="zh-TW" dirty="0"/>
          </a:p>
          <a:p>
            <a:endParaRPr lang="en-US" altLang="zh-TW" dirty="0"/>
          </a:p>
          <a:p>
            <a:r>
              <a:rPr lang="en-US" altLang="zh-TW" dirty="0"/>
              <a:t>Reference (not special):</a:t>
            </a:r>
          </a:p>
          <a:p>
            <a:pPr lvl="1"/>
            <a:r>
              <a:rPr lang="en-US" altLang="zh-TW" dirty="0">
                <a:hlinkClick r:id="rId11"/>
              </a:rPr>
              <a:t>https://cloudsecurityalliance.org/blog/2024/12/13/test-time-compute</a:t>
            </a:r>
            <a:endParaRPr lang="en-US" altLang="zh-TW" dirty="0"/>
          </a:p>
          <a:p>
            <a:pPr lvl="1"/>
            <a:r>
              <a:rPr lang="en-US" altLang="zh-TW" dirty="0"/>
              <a:t>https://www.youtube.com/watch?v=pi7LF-OpO6k</a:t>
            </a:r>
            <a:endParaRPr lang="zh-TW" altLang="en-US" dirty="0"/>
          </a:p>
          <a:p>
            <a:endParaRPr lang="zh-TW" altLang="en-US" dirty="0"/>
          </a:p>
        </p:txBody>
      </p:sp>
      <p:sp>
        <p:nvSpPr>
          <p:cNvPr id="4" name="投影片編號版面配置區 3"/>
          <p:cNvSpPr>
            <a:spLocks noGrp="1"/>
          </p:cNvSpPr>
          <p:nvPr>
            <p:ph type="sldNum" sz="quarter" idx="5"/>
          </p:nvPr>
        </p:nvSpPr>
        <p:spPr/>
        <p:txBody>
          <a:bodyPr/>
          <a:lstStyle/>
          <a:p>
            <a:fld id="{99BE0A05-0555-40D3-87F7-15B8E1127480}" type="slidenum">
              <a:rPr lang="zh-TW" altLang="en-US" smtClean="0"/>
              <a:t>1</a:t>
            </a:fld>
            <a:endParaRPr lang="zh-TW" altLang="en-US"/>
          </a:p>
        </p:txBody>
      </p:sp>
    </p:spTree>
    <p:extLst>
      <p:ext uri="{BB962C8B-B14F-4D97-AF65-F5344CB8AC3E}">
        <p14:creationId xmlns:p14="http://schemas.microsoft.com/office/powerpoint/2010/main" val="15497291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0718B5-D5A9-A5DB-92BD-040E4FC896D8}"/>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A8847955-7725-E62B-CC96-035C1007D0A2}"/>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42FC4895-E7DB-A3AE-D57D-FC56A8BBD7B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Multiple generation / parallel  </a:t>
            </a:r>
            <a:endParaRPr lang="zh-TW" altLang="en-US" dirty="0"/>
          </a:p>
          <a:p>
            <a:endParaRPr lang="zh-TW" altLang="en-US" dirty="0"/>
          </a:p>
        </p:txBody>
      </p:sp>
      <p:sp>
        <p:nvSpPr>
          <p:cNvPr id="4" name="投影片編號版面配置區 3">
            <a:extLst>
              <a:ext uri="{FF2B5EF4-FFF2-40B4-BE49-F238E27FC236}">
                <a16:creationId xmlns:a16="http://schemas.microsoft.com/office/drawing/2014/main" id="{844B1740-1C3C-2D4F-1C71-0FEFC6650C66}"/>
              </a:ext>
            </a:extLst>
          </p:cNvPr>
          <p:cNvSpPr>
            <a:spLocks noGrp="1"/>
          </p:cNvSpPr>
          <p:nvPr>
            <p:ph type="sldNum" sz="quarter" idx="5"/>
          </p:nvPr>
        </p:nvSpPr>
        <p:spPr/>
        <p:txBody>
          <a:bodyPr/>
          <a:lstStyle/>
          <a:p>
            <a:fld id="{99BE0A05-0555-40D3-87F7-15B8E1127480}" type="slidenum">
              <a:rPr lang="zh-TW" altLang="en-US" smtClean="0"/>
              <a:t>15</a:t>
            </a:fld>
            <a:endParaRPr lang="zh-TW" altLang="en-US"/>
          </a:p>
        </p:txBody>
      </p:sp>
    </p:spTree>
    <p:extLst>
      <p:ext uri="{BB962C8B-B14F-4D97-AF65-F5344CB8AC3E}">
        <p14:creationId xmlns:p14="http://schemas.microsoft.com/office/powerpoint/2010/main" val="14968193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MATH</a:t>
            </a:r>
            <a:r>
              <a:rPr lang="zh-TW" altLang="en-US" dirty="0"/>
              <a:t>，一個包含</a:t>
            </a:r>
            <a:r>
              <a:rPr lang="en-US" altLang="zh-TW" dirty="0"/>
              <a:t>12,500</a:t>
            </a:r>
            <a:r>
              <a:rPr lang="zh-TW" altLang="en-US" dirty="0"/>
              <a:t>道具有挑戰性的競賽數學題目的新資料集。</a:t>
            </a:r>
          </a:p>
        </p:txBody>
      </p:sp>
      <p:sp>
        <p:nvSpPr>
          <p:cNvPr id="4" name="投影片編號版面配置區 3"/>
          <p:cNvSpPr>
            <a:spLocks noGrp="1"/>
          </p:cNvSpPr>
          <p:nvPr>
            <p:ph type="sldNum" sz="quarter" idx="5"/>
          </p:nvPr>
        </p:nvSpPr>
        <p:spPr/>
        <p:txBody>
          <a:bodyPr/>
          <a:lstStyle/>
          <a:p>
            <a:fld id="{99BE0A05-0555-40D3-87F7-15B8E1127480}" type="slidenum">
              <a:rPr lang="zh-TW" altLang="en-US" smtClean="0"/>
              <a:t>16</a:t>
            </a:fld>
            <a:endParaRPr lang="zh-TW" altLang="en-US"/>
          </a:p>
        </p:txBody>
      </p:sp>
    </p:spTree>
    <p:extLst>
      <p:ext uri="{BB962C8B-B14F-4D97-AF65-F5344CB8AC3E}">
        <p14:creationId xmlns:p14="http://schemas.microsoft.com/office/powerpoint/2010/main" val="38060033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1578D7-2853-346D-333A-B1E97B142BBD}"/>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F4CD7FDC-2B37-1498-6D44-5E2C39256AA6}"/>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059BD634-C892-0DA5-3855-8B6A190210A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Multiple generation / parallel  </a:t>
            </a:r>
            <a:endParaRPr lang="zh-TW" altLang="en-US" dirty="0"/>
          </a:p>
          <a:p>
            <a:endParaRPr lang="zh-TW" altLang="en-US" dirty="0"/>
          </a:p>
        </p:txBody>
      </p:sp>
      <p:sp>
        <p:nvSpPr>
          <p:cNvPr id="4" name="投影片編號版面配置區 3">
            <a:extLst>
              <a:ext uri="{FF2B5EF4-FFF2-40B4-BE49-F238E27FC236}">
                <a16:creationId xmlns:a16="http://schemas.microsoft.com/office/drawing/2014/main" id="{02A9D58F-DF83-6475-8854-6FD16183E3CB}"/>
              </a:ext>
            </a:extLst>
          </p:cNvPr>
          <p:cNvSpPr>
            <a:spLocks noGrp="1"/>
          </p:cNvSpPr>
          <p:nvPr>
            <p:ph type="sldNum" sz="quarter" idx="5"/>
          </p:nvPr>
        </p:nvSpPr>
        <p:spPr/>
        <p:txBody>
          <a:bodyPr/>
          <a:lstStyle/>
          <a:p>
            <a:fld id="{99BE0A05-0555-40D3-87F7-15B8E1127480}" type="slidenum">
              <a:rPr lang="zh-TW" altLang="en-US" smtClean="0"/>
              <a:t>17</a:t>
            </a:fld>
            <a:endParaRPr lang="zh-TW" altLang="en-US"/>
          </a:p>
        </p:txBody>
      </p:sp>
    </p:spTree>
    <p:extLst>
      <p:ext uri="{BB962C8B-B14F-4D97-AF65-F5344CB8AC3E}">
        <p14:creationId xmlns:p14="http://schemas.microsoft.com/office/powerpoint/2010/main" val="34743910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b="0" i="0" dirty="0">
                <a:effectLst/>
                <a:latin typeface="-apple-system"/>
              </a:rPr>
              <a:t>V-</a:t>
            </a:r>
            <a:r>
              <a:rPr lang="en-US" altLang="zh-TW" b="0" i="0" dirty="0" err="1">
                <a:effectLst/>
                <a:latin typeface="-apple-system"/>
              </a:rPr>
              <a:t>STaR</a:t>
            </a:r>
            <a:r>
              <a:rPr lang="en-US" altLang="zh-TW" b="0" i="0" dirty="0">
                <a:effectLst/>
                <a:latin typeface="-apple-system"/>
              </a:rPr>
              <a:t>[11]</a:t>
            </a:r>
          </a:p>
          <a:p>
            <a:r>
              <a:rPr lang="en-US" altLang="zh-TW" b="0" i="0" dirty="0">
                <a:effectLst/>
                <a:latin typeface="-apple-system"/>
              </a:rPr>
              <a:t>V-</a:t>
            </a:r>
            <a:r>
              <a:rPr lang="en-US" altLang="zh-TW" b="0" i="0" dirty="0" err="1">
                <a:effectLst/>
                <a:latin typeface="-apple-system"/>
              </a:rPr>
              <a:t>STaR</a:t>
            </a:r>
            <a:endParaRPr lang="en-US" altLang="zh-TW" dirty="0"/>
          </a:p>
          <a:p>
            <a:r>
              <a:rPr lang="zh-TW" altLang="en-US" dirty="0"/>
              <a:t>https://arxiv.org/abs/2402.06457</a:t>
            </a:r>
          </a:p>
          <a:p>
            <a:endParaRPr lang="zh-TW" altLang="en-US" dirty="0"/>
          </a:p>
        </p:txBody>
      </p:sp>
      <p:sp>
        <p:nvSpPr>
          <p:cNvPr id="4" name="投影片編號版面配置區 3"/>
          <p:cNvSpPr>
            <a:spLocks noGrp="1"/>
          </p:cNvSpPr>
          <p:nvPr>
            <p:ph type="sldNum" sz="quarter" idx="5"/>
          </p:nvPr>
        </p:nvSpPr>
        <p:spPr/>
        <p:txBody>
          <a:bodyPr/>
          <a:lstStyle/>
          <a:p>
            <a:fld id="{99BE0A05-0555-40D3-87F7-15B8E1127480}" type="slidenum">
              <a:rPr lang="zh-TW" altLang="en-US" smtClean="0"/>
              <a:t>18</a:t>
            </a:fld>
            <a:endParaRPr lang="zh-TW" altLang="en-US"/>
          </a:p>
        </p:txBody>
      </p:sp>
    </p:spTree>
    <p:extLst>
      <p:ext uri="{BB962C8B-B14F-4D97-AF65-F5344CB8AC3E}">
        <p14:creationId xmlns:p14="http://schemas.microsoft.com/office/powerpoint/2010/main" val="19865557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99BE0A05-0555-40D3-87F7-15B8E1127480}" type="slidenum">
              <a:rPr lang="zh-TW" altLang="en-US" smtClean="0"/>
              <a:t>19</a:t>
            </a:fld>
            <a:endParaRPr lang="zh-TW" altLang="en-US"/>
          </a:p>
        </p:txBody>
      </p:sp>
    </p:spTree>
    <p:extLst>
      <p:ext uri="{BB962C8B-B14F-4D97-AF65-F5344CB8AC3E}">
        <p14:creationId xmlns:p14="http://schemas.microsoft.com/office/powerpoint/2010/main" val="8722343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648AF9-9FF2-CC6D-3081-BA9C3E4FD7FD}"/>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7BF433AB-A4F8-A689-1711-DADCFF7E59F0}"/>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B65CC325-886F-7B43-37CD-23B49346E118}"/>
              </a:ext>
            </a:extLst>
          </p:cNvPr>
          <p:cNvSpPr>
            <a:spLocks noGrp="1"/>
          </p:cNvSpPr>
          <p:nvPr>
            <p:ph type="body" idx="1"/>
          </p:nvPr>
        </p:nvSpPr>
        <p:spPr/>
        <p:txBody>
          <a:bodyPr/>
          <a:lstStyle/>
          <a:p>
            <a:r>
              <a:rPr lang="en-US" altLang="zh-TW" dirty="0"/>
              <a:t>Why we need tree?</a:t>
            </a:r>
          </a:p>
          <a:p>
            <a:r>
              <a:rPr lang="en-US" altLang="zh-TW" dirty="0"/>
              <a:t>Diversity X</a:t>
            </a:r>
          </a:p>
          <a:p>
            <a:r>
              <a:rPr lang="en-US" altLang="zh-TW" dirty="0"/>
              <a:t>Prune earlier ? </a:t>
            </a:r>
            <a:endParaRPr lang="zh-TW" altLang="en-US" dirty="0"/>
          </a:p>
        </p:txBody>
      </p:sp>
      <p:sp>
        <p:nvSpPr>
          <p:cNvPr id="4" name="投影片編號版面配置區 3">
            <a:extLst>
              <a:ext uri="{FF2B5EF4-FFF2-40B4-BE49-F238E27FC236}">
                <a16:creationId xmlns:a16="http://schemas.microsoft.com/office/drawing/2014/main" id="{7ABD8BAA-4779-B33A-6465-A0BF97B35931}"/>
              </a:ext>
            </a:extLst>
          </p:cNvPr>
          <p:cNvSpPr>
            <a:spLocks noGrp="1"/>
          </p:cNvSpPr>
          <p:nvPr>
            <p:ph type="sldNum" sz="quarter" idx="5"/>
          </p:nvPr>
        </p:nvSpPr>
        <p:spPr/>
        <p:txBody>
          <a:bodyPr/>
          <a:lstStyle/>
          <a:p>
            <a:fld id="{99BE0A05-0555-40D3-87F7-15B8E1127480}" type="slidenum">
              <a:rPr lang="zh-TW" altLang="en-US" smtClean="0"/>
              <a:t>20</a:t>
            </a:fld>
            <a:endParaRPr lang="zh-TW" altLang="en-US"/>
          </a:p>
        </p:txBody>
      </p:sp>
    </p:spTree>
    <p:extLst>
      <p:ext uri="{BB962C8B-B14F-4D97-AF65-F5344CB8AC3E}">
        <p14:creationId xmlns:p14="http://schemas.microsoft.com/office/powerpoint/2010/main" val="28855816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b="1" i="0" dirty="0">
                <a:solidFill>
                  <a:srgbClr val="000000"/>
                </a:solidFill>
                <a:effectLst/>
                <a:latin typeface="Lucida Grande"/>
              </a:rPr>
              <a:t>Let's Verify Step by Step</a:t>
            </a:r>
          </a:p>
          <a:p>
            <a:endParaRPr lang="zh-TW" altLang="en-US" dirty="0"/>
          </a:p>
        </p:txBody>
      </p:sp>
      <p:sp>
        <p:nvSpPr>
          <p:cNvPr id="4" name="投影片編號版面配置區 3"/>
          <p:cNvSpPr>
            <a:spLocks noGrp="1"/>
          </p:cNvSpPr>
          <p:nvPr>
            <p:ph type="sldNum" sz="quarter" idx="5"/>
          </p:nvPr>
        </p:nvSpPr>
        <p:spPr/>
        <p:txBody>
          <a:bodyPr/>
          <a:lstStyle/>
          <a:p>
            <a:fld id="{99BE0A05-0555-40D3-87F7-15B8E1127480}" type="slidenum">
              <a:rPr lang="zh-TW" altLang="en-US" smtClean="0"/>
              <a:t>22</a:t>
            </a:fld>
            <a:endParaRPr lang="zh-TW" altLang="en-US"/>
          </a:p>
        </p:txBody>
      </p:sp>
    </p:spTree>
    <p:extLst>
      <p:ext uri="{BB962C8B-B14F-4D97-AF65-F5344CB8AC3E}">
        <p14:creationId xmlns:p14="http://schemas.microsoft.com/office/powerpoint/2010/main" val="11167707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latin typeface="微軟正黑體" panose="020B0604030504040204" pitchFamily="34" charset="-120"/>
                <a:ea typeface="微軟正黑體" panose="020B0604030504040204" pitchFamily="34" charset="-120"/>
              </a:rPr>
              <a:t>把回答拆解成多個步驟</a:t>
            </a:r>
            <a:endParaRPr lang="zh-TW" altLang="en-US" dirty="0"/>
          </a:p>
        </p:txBody>
      </p:sp>
      <p:sp>
        <p:nvSpPr>
          <p:cNvPr id="4" name="投影片編號版面配置區 3"/>
          <p:cNvSpPr>
            <a:spLocks noGrp="1"/>
          </p:cNvSpPr>
          <p:nvPr>
            <p:ph type="sldNum" sz="quarter" idx="5"/>
          </p:nvPr>
        </p:nvSpPr>
        <p:spPr/>
        <p:txBody>
          <a:bodyPr/>
          <a:lstStyle/>
          <a:p>
            <a:fld id="{99BE0A05-0555-40D3-87F7-15B8E1127480}" type="slidenum">
              <a:rPr lang="zh-TW" altLang="en-US" smtClean="0"/>
              <a:t>23</a:t>
            </a:fld>
            <a:endParaRPr lang="zh-TW" altLang="en-US"/>
          </a:p>
        </p:txBody>
      </p:sp>
    </p:spTree>
    <p:extLst>
      <p:ext uri="{BB962C8B-B14F-4D97-AF65-F5344CB8AC3E}">
        <p14:creationId xmlns:p14="http://schemas.microsoft.com/office/powerpoint/2010/main" val="18413793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1E3CB6-FC99-6DEF-29F9-F9228E067A3F}"/>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FCDD4F3E-9F30-2303-B8C2-B5A5E7561445}"/>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B8D6DEA4-3127-523D-9C84-A71F302988A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b="1" i="0" dirty="0">
                <a:solidFill>
                  <a:srgbClr val="000000"/>
                </a:solidFill>
                <a:effectLst/>
                <a:latin typeface="Lucida Grande"/>
              </a:rPr>
              <a:t>Let's Verify Step by Step</a:t>
            </a:r>
          </a:p>
          <a:p>
            <a:endParaRPr lang="zh-TW" altLang="en-US" dirty="0"/>
          </a:p>
        </p:txBody>
      </p:sp>
      <p:sp>
        <p:nvSpPr>
          <p:cNvPr id="4" name="投影片編號版面配置區 3">
            <a:extLst>
              <a:ext uri="{FF2B5EF4-FFF2-40B4-BE49-F238E27FC236}">
                <a16:creationId xmlns:a16="http://schemas.microsoft.com/office/drawing/2014/main" id="{1A0F9652-EF24-0720-2C86-4264A0D3492B}"/>
              </a:ext>
            </a:extLst>
          </p:cNvPr>
          <p:cNvSpPr>
            <a:spLocks noGrp="1"/>
          </p:cNvSpPr>
          <p:nvPr>
            <p:ph type="sldNum" sz="quarter" idx="5"/>
          </p:nvPr>
        </p:nvSpPr>
        <p:spPr/>
        <p:txBody>
          <a:bodyPr/>
          <a:lstStyle/>
          <a:p>
            <a:fld id="{99BE0A05-0555-40D3-87F7-15B8E1127480}" type="slidenum">
              <a:rPr lang="zh-TW" altLang="en-US" smtClean="0"/>
              <a:t>24</a:t>
            </a:fld>
            <a:endParaRPr lang="zh-TW" altLang="en-US"/>
          </a:p>
        </p:txBody>
      </p:sp>
    </p:spTree>
    <p:extLst>
      <p:ext uri="{BB962C8B-B14F-4D97-AF65-F5344CB8AC3E}">
        <p14:creationId xmlns:p14="http://schemas.microsoft.com/office/powerpoint/2010/main" val="35832386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There is a mismatch here!</a:t>
            </a:r>
            <a:endParaRPr lang="zh-TW" altLang="en-US" dirty="0"/>
          </a:p>
        </p:txBody>
      </p:sp>
      <p:sp>
        <p:nvSpPr>
          <p:cNvPr id="4" name="投影片編號版面配置區 3"/>
          <p:cNvSpPr>
            <a:spLocks noGrp="1"/>
          </p:cNvSpPr>
          <p:nvPr>
            <p:ph type="sldNum" sz="quarter" idx="5"/>
          </p:nvPr>
        </p:nvSpPr>
        <p:spPr/>
        <p:txBody>
          <a:bodyPr/>
          <a:lstStyle/>
          <a:p>
            <a:fld id="{99BE0A05-0555-40D3-87F7-15B8E1127480}" type="slidenum">
              <a:rPr lang="zh-TW" altLang="en-US" smtClean="0"/>
              <a:t>25</a:t>
            </a:fld>
            <a:endParaRPr lang="zh-TW" altLang="en-US"/>
          </a:p>
        </p:txBody>
      </p:sp>
    </p:spTree>
    <p:extLst>
      <p:ext uri="{BB962C8B-B14F-4D97-AF65-F5344CB8AC3E}">
        <p14:creationId xmlns:p14="http://schemas.microsoft.com/office/powerpoint/2010/main" val="2791212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99BE0A05-0555-40D3-87F7-15B8E1127480}" type="slidenum">
              <a:rPr lang="zh-TW" altLang="en-US" smtClean="0"/>
              <a:t>2</a:t>
            </a:fld>
            <a:endParaRPr lang="zh-TW" altLang="en-US"/>
          </a:p>
        </p:txBody>
      </p:sp>
    </p:spTree>
    <p:extLst>
      <p:ext uri="{BB962C8B-B14F-4D97-AF65-F5344CB8AC3E}">
        <p14:creationId xmlns:p14="http://schemas.microsoft.com/office/powerpoint/2010/main" val="4044481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Self-evaluation guided beam search for reasoning</a:t>
            </a:r>
          </a:p>
          <a:p>
            <a:r>
              <a:rPr lang="en-US" altLang="zh-TW" dirty="0" err="1"/>
              <a:t>Tinghui</a:t>
            </a:r>
            <a:r>
              <a:rPr lang="en-US" altLang="zh-TW" dirty="0"/>
              <a:t> Zhu, Kai Zhang, Jian Xie, and Yu Su. Deductive beam search: Decoding deducible rationale for chain-of-thought reasoning. In First Conference on Language Modeling, July 2024. URL https://openreview.net/forum?id=S1XnUsqwr7.</a:t>
            </a:r>
            <a:endParaRPr lang="zh-TW" altLang="en-US" dirty="0"/>
          </a:p>
        </p:txBody>
      </p:sp>
      <p:sp>
        <p:nvSpPr>
          <p:cNvPr id="4" name="投影片編號版面配置區 3"/>
          <p:cNvSpPr>
            <a:spLocks noGrp="1"/>
          </p:cNvSpPr>
          <p:nvPr>
            <p:ph type="sldNum" sz="quarter" idx="5"/>
          </p:nvPr>
        </p:nvSpPr>
        <p:spPr/>
        <p:txBody>
          <a:bodyPr/>
          <a:lstStyle/>
          <a:p>
            <a:fld id="{99BE0A05-0555-40D3-87F7-15B8E1127480}" type="slidenum">
              <a:rPr lang="zh-TW" altLang="en-US" smtClean="0"/>
              <a:t>27</a:t>
            </a:fld>
            <a:endParaRPr lang="zh-TW" altLang="en-US"/>
          </a:p>
        </p:txBody>
      </p:sp>
    </p:spTree>
    <p:extLst>
      <p:ext uri="{BB962C8B-B14F-4D97-AF65-F5344CB8AC3E}">
        <p14:creationId xmlns:p14="http://schemas.microsoft.com/office/powerpoint/2010/main" val="18643491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dirty="0">
                <a:solidFill>
                  <a:schemeClr val="bg1"/>
                </a:solidFill>
              </a:rPr>
              <a:t>對於 </a:t>
            </a:r>
            <a:r>
              <a:rPr lang="en-US" altLang="zh-TW" sz="1200" dirty="0">
                <a:solidFill>
                  <a:schemeClr val="bg1"/>
                </a:solidFill>
              </a:rPr>
              <a:t>self-correction </a:t>
            </a:r>
            <a:r>
              <a:rPr lang="zh-TW" altLang="en-US" sz="1200" dirty="0">
                <a:solidFill>
                  <a:schemeClr val="bg1"/>
                </a:solidFill>
              </a:rPr>
              <a:t>的質疑</a:t>
            </a:r>
            <a:r>
              <a:rPr lang="en-US" altLang="zh-TW" sz="1200" dirty="0">
                <a:solidFill>
                  <a:schemeClr val="bg1"/>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dirty="0">
                <a:solidFill>
                  <a:schemeClr val="bg1"/>
                </a:solidFill>
              </a:rPr>
              <a:t>要不要講 </a:t>
            </a:r>
            <a:r>
              <a:rPr lang="en-US" altLang="zh-TW" sz="1200" dirty="0">
                <a:solidFill>
                  <a:schemeClr val="bg1"/>
                </a:solidFill>
              </a:rPr>
              <a:t>1B vs 405B</a:t>
            </a: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dirty="0">
                <a:solidFill>
                  <a:schemeClr val="bg1"/>
                </a:solidFill>
              </a:rPr>
              <a:t>要不要講  </a:t>
            </a:r>
            <a:r>
              <a:rPr lang="en-US" altLang="zh-TW" sz="1200" dirty="0">
                <a:solidFill>
                  <a:schemeClr val="bg1"/>
                </a:solidFill>
              </a:rPr>
              <a:t>diversity</a:t>
            </a:r>
          </a:p>
          <a:p>
            <a:endParaRPr lang="zh-TW" altLang="en-US" dirty="0"/>
          </a:p>
        </p:txBody>
      </p:sp>
      <p:sp>
        <p:nvSpPr>
          <p:cNvPr id="4" name="投影片編號版面配置區 3"/>
          <p:cNvSpPr>
            <a:spLocks noGrp="1"/>
          </p:cNvSpPr>
          <p:nvPr>
            <p:ph type="sldNum" sz="quarter" idx="5"/>
          </p:nvPr>
        </p:nvSpPr>
        <p:spPr/>
        <p:txBody>
          <a:bodyPr/>
          <a:lstStyle/>
          <a:p>
            <a:fld id="{99BE0A05-0555-40D3-87F7-15B8E1127480}" type="slidenum">
              <a:rPr lang="zh-TW" altLang="en-US" smtClean="0"/>
              <a:t>28</a:t>
            </a:fld>
            <a:endParaRPr lang="zh-TW" altLang="en-US"/>
          </a:p>
        </p:txBody>
      </p:sp>
    </p:spTree>
    <p:extLst>
      <p:ext uri="{BB962C8B-B14F-4D97-AF65-F5344CB8AC3E}">
        <p14:creationId xmlns:p14="http://schemas.microsoft.com/office/powerpoint/2010/main" val="13371902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Heuristic Search</a:t>
            </a:r>
            <a:endParaRPr lang="en-US" altLang="zh-TW" b="1" i="0" dirty="0">
              <a:solidFill>
                <a:srgbClr val="000000"/>
              </a:solidFill>
              <a:effectLst/>
              <a:latin typeface="Lucida Grand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b="1" i="0" dirty="0">
                <a:solidFill>
                  <a:srgbClr val="000000"/>
                </a:solidFill>
                <a:effectLst/>
                <a:latin typeface="Lucida Grande"/>
              </a:rPr>
              <a:t>Mutual Reasoning Makes Smaller LLMs Stronger Problem-Solvers</a:t>
            </a:r>
          </a:p>
          <a:p>
            <a:endParaRPr lang="zh-TW" altLang="en-US" dirty="0"/>
          </a:p>
        </p:txBody>
      </p:sp>
      <p:sp>
        <p:nvSpPr>
          <p:cNvPr id="4" name="投影片編號版面配置區 3"/>
          <p:cNvSpPr>
            <a:spLocks noGrp="1"/>
          </p:cNvSpPr>
          <p:nvPr>
            <p:ph type="sldNum" sz="quarter" idx="5"/>
          </p:nvPr>
        </p:nvSpPr>
        <p:spPr/>
        <p:txBody>
          <a:bodyPr/>
          <a:lstStyle/>
          <a:p>
            <a:fld id="{99BE0A05-0555-40D3-87F7-15B8E1127480}" type="slidenum">
              <a:rPr lang="zh-TW" altLang="en-US" smtClean="0"/>
              <a:t>29</a:t>
            </a:fld>
            <a:endParaRPr lang="zh-TW" altLang="en-US"/>
          </a:p>
        </p:txBody>
      </p:sp>
    </p:spTree>
    <p:extLst>
      <p:ext uri="{BB962C8B-B14F-4D97-AF65-F5344CB8AC3E}">
        <p14:creationId xmlns:p14="http://schemas.microsoft.com/office/powerpoint/2010/main" val="31124054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217914-3255-BB17-3E49-683DB2392F6C}"/>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37FEBC99-76F6-B5FD-6D3D-830BE4455368}"/>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E9457DAA-4350-26D5-F340-C7C4FAE548A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b="0" i="0" dirty="0">
                <a:solidFill>
                  <a:srgbClr val="111111"/>
                </a:solidFill>
                <a:effectLst/>
                <a:latin typeface="Helvetica" panose="020B0604020202020204" pitchFamily="34" charset="0"/>
              </a:rPr>
              <a:t>Scaling LLM Test-Time Compute Optimally can be More Effective than Scaling Model Parameters</a:t>
            </a: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https://www.youtube.com/watch?v=OXwGp9YeuBg</a:t>
            </a: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https://huggingface.co/spaces/HuggingFaceH4/blogpost-scaling-test-time-compute</a:t>
            </a:r>
            <a:endParaRPr lang="zh-TW" alt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dirty="0"/>
          </a:p>
          <a:p>
            <a:endParaRPr lang="zh-TW" altLang="en-US" dirty="0"/>
          </a:p>
          <a:p>
            <a:endParaRPr lang="zh-TW" altLang="en-US" dirty="0"/>
          </a:p>
        </p:txBody>
      </p:sp>
      <p:sp>
        <p:nvSpPr>
          <p:cNvPr id="4" name="投影片編號版面配置區 3">
            <a:extLst>
              <a:ext uri="{FF2B5EF4-FFF2-40B4-BE49-F238E27FC236}">
                <a16:creationId xmlns:a16="http://schemas.microsoft.com/office/drawing/2014/main" id="{C5436F3A-7F37-E3B9-D00F-AB994B68742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BE0A05-0555-40D3-87F7-15B8E1127480}" type="slidenum">
              <a:rPr kumimoji="0" lang="zh-TW" altLang="en-US" sz="1200" b="0" i="0" u="none" strike="noStrike" kern="1200" cap="none" spc="0" normalizeH="0" baseline="0" noProof="0" smtClean="0">
                <a:ln>
                  <a:noFill/>
                </a:ln>
                <a:solidFill>
                  <a:prstClr val="black"/>
                </a:solidFill>
                <a:effectLst/>
                <a:uLnTx/>
                <a:uFillTx/>
                <a:latin typeface="Aptos" panose="0211000402020202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zh-TW" altLang="en-US" sz="1200" b="0" i="0" u="none" strike="noStrike" kern="1200" cap="none" spc="0" normalizeH="0" baseline="0" noProof="0">
              <a:ln>
                <a:noFill/>
              </a:ln>
              <a:solidFill>
                <a:prstClr val="black"/>
              </a:solidFill>
              <a:effectLst/>
              <a:uLnTx/>
              <a:uFillTx/>
              <a:latin typeface="Aptos" panose="02110004020202020204"/>
              <a:ea typeface="新細明體" panose="02020500000000000000" pitchFamily="18" charset="-120"/>
              <a:cs typeface="+mn-cs"/>
            </a:endParaRPr>
          </a:p>
        </p:txBody>
      </p:sp>
    </p:spTree>
    <p:extLst>
      <p:ext uri="{BB962C8B-B14F-4D97-AF65-F5344CB8AC3E}">
        <p14:creationId xmlns:p14="http://schemas.microsoft.com/office/powerpoint/2010/main" val="8302568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Imitation learning?</a:t>
            </a:r>
          </a:p>
          <a:p>
            <a:endParaRPr lang="zh-TW" altLang="en-US" dirty="0"/>
          </a:p>
        </p:txBody>
      </p:sp>
      <p:sp>
        <p:nvSpPr>
          <p:cNvPr id="4" name="投影片編號版面配置區 3"/>
          <p:cNvSpPr>
            <a:spLocks noGrp="1"/>
          </p:cNvSpPr>
          <p:nvPr>
            <p:ph type="sldNum" sz="quarter" idx="5"/>
          </p:nvPr>
        </p:nvSpPr>
        <p:spPr/>
        <p:txBody>
          <a:bodyPr/>
          <a:lstStyle/>
          <a:p>
            <a:fld id="{99BE0A05-0555-40D3-87F7-15B8E1127480}" type="slidenum">
              <a:rPr lang="zh-TW" altLang="en-US" smtClean="0"/>
              <a:t>32</a:t>
            </a:fld>
            <a:endParaRPr lang="zh-TW" altLang="en-US"/>
          </a:p>
        </p:txBody>
      </p:sp>
    </p:spTree>
    <p:extLst>
      <p:ext uri="{BB962C8B-B14F-4D97-AF65-F5344CB8AC3E}">
        <p14:creationId xmlns:p14="http://schemas.microsoft.com/office/powerpoint/2010/main" val="2070555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0CE940-DE64-4B29-A0AD-BA5902E4F16D}"/>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B218E073-603C-7223-F4D0-EEFA073CB6AD}"/>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A4E4BC3B-2DBC-F867-E775-B8200AC5210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b="1" i="0" dirty="0" err="1">
                <a:solidFill>
                  <a:srgbClr val="000000"/>
                </a:solidFill>
                <a:effectLst/>
                <a:latin typeface="Lucida Grande"/>
              </a:rPr>
              <a:t>rStar</a:t>
            </a:r>
            <a:r>
              <a:rPr lang="en-US" altLang="zh-TW" b="1" i="0" dirty="0">
                <a:solidFill>
                  <a:srgbClr val="000000"/>
                </a:solidFill>
                <a:effectLst/>
                <a:latin typeface="Lucida Grande"/>
              </a:rPr>
              <a:t>-Math</a:t>
            </a:r>
          </a:p>
          <a:p>
            <a:endParaRPr lang="en-US" altLang="zh-TW" dirty="0"/>
          </a:p>
          <a:p>
            <a:r>
              <a:rPr lang="en-US" altLang="zh-TW" dirty="0"/>
              <a:t>Self-evaluation guided beam search for reasoning</a:t>
            </a:r>
          </a:p>
          <a:p>
            <a:r>
              <a:rPr lang="en-US" altLang="zh-TW" dirty="0" err="1"/>
              <a:t>Tinghui</a:t>
            </a:r>
            <a:r>
              <a:rPr lang="en-US" altLang="zh-TW" dirty="0"/>
              <a:t> Zhu, Kai Zhang, Jian Xie, and Yu Su. Deductive beam search: Decoding deducible rationale for chain-of-thought reasoning. In First Conference on Language Modeling, July 2024. URL https://openreview.net/forum?id=S1XnUsqwr7.</a:t>
            </a:r>
            <a:endParaRPr lang="zh-TW" altLang="en-US" dirty="0"/>
          </a:p>
        </p:txBody>
      </p:sp>
      <p:sp>
        <p:nvSpPr>
          <p:cNvPr id="4" name="投影片編號版面配置區 3">
            <a:extLst>
              <a:ext uri="{FF2B5EF4-FFF2-40B4-BE49-F238E27FC236}">
                <a16:creationId xmlns:a16="http://schemas.microsoft.com/office/drawing/2014/main" id="{2D795894-0FDD-63F6-4DBB-67B7B2E3BCC6}"/>
              </a:ext>
            </a:extLst>
          </p:cNvPr>
          <p:cNvSpPr>
            <a:spLocks noGrp="1"/>
          </p:cNvSpPr>
          <p:nvPr>
            <p:ph type="sldNum" sz="quarter" idx="5"/>
          </p:nvPr>
        </p:nvSpPr>
        <p:spPr/>
        <p:txBody>
          <a:bodyPr/>
          <a:lstStyle/>
          <a:p>
            <a:fld id="{99BE0A05-0555-40D3-87F7-15B8E1127480}" type="slidenum">
              <a:rPr lang="zh-TW" altLang="en-US" smtClean="0"/>
              <a:t>34</a:t>
            </a:fld>
            <a:endParaRPr lang="zh-TW" altLang="en-US"/>
          </a:p>
        </p:txBody>
      </p:sp>
    </p:spTree>
    <p:extLst>
      <p:ext uri="{BB962C8B-B14F-4D97-AF65-F5344CB8AC3E}">
        <p14:creationId xmlns:p14="http://schemas.microsoft.com/office/powerpoint/2010/main" val="8511924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A3CF43-7DE2-C568-37AE-9EFFE8D8657D}"/>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27906706-B38A-506C-9B6D-7A6BE13BDD93}"/>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9785C957-E116-3FD8-7F02-24046F8207B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b="1" i="0" dirty="0" err="1">
                <a:solidFill>
                  <a:srgbClr val="000000"/>
                </a:solidFill>
                <a:effectLst/>
                <a:latin typeface="Lucida Grande"/>
              </a:rPr>
              <a:t>rStar</a:t>
            </a:r>
            <a:r>
              <a:rPr lang="en-US" altLang="zh-TW" b="1" i="0" dirty="0">
                <a:solidFill>
                  <a:srgbClr val="000000"/>
                </a:solidFill>
                <a:effectLst/>
                <a:latin typeface="Lucida Grande"/>
              </a:rPr>
              <a:t>-Math</a:t>
            </a:r>
          </a:p>
          <a:p>
            <a:endParaRPr lang="en-US" altLang="zh-TW" dirty="0"/>
          </a:p>
          <a:p>
            <a:r>
              <a:rPr lang="en-US" altLang="zh-TW" dirty="0"/>
              <a:t>Self-evaluation guided beam search for reasoning</a:t>
            </a:r>
          </a:p>
          <a:p>
            <a:r>
              <a:rPr lang="en-US" altLang="zh-TW" dirty="0" err="1"/>
              <a:t>Tinghui</a:t>
            </a:r>
            <a:r>
              <a:rPr lang="en-US" altLang="zh-TW" dirty="0"/>
              <a:t> Zhu, Kai Zhang, Jian Xie, and Yu Su. Deductive beam search: Decoding deducible rationale for chain-of-thought reasoning. In First Conference on Language Modeling, July 2024. URL https://openreview.net/forum?id=S1XnUsqwr7.</a:t>
            </a:r>
            <a:endParaRPr lang="zh-TW" altLang="en-US" dirty="0"/>
          </a:p>
        </p:txBody>
      </p:sp>
      <p:sp>
        <p:nvSpPr>
          <p:cNvPr id="4" name="投影片編號版面配置區 3">
            <a:extLst>
              <a:ext uri="{FF2B5EF4-FFF2-40B4-BE49-F238E27FC236}">
                <a16:creationId xmlns:a16="http://schemas.microsoft.com/office/drawing/2014/main" id="{6C53AAC8-393E-2DD7-8E28-00F918D87D2A}"/>
              </a:ext>
            </a:extLst>
          </p:cNvPr>
          <p:cNvSpPr>
            <a:spLocks noGrp="1"/>
          </p:cNvSpPr>
          <p:nvPr>
            <p:ph type="sldNum" sz="quarter" idx="5"/>
          </p:nvPr>
        </p:nvSpPr>
        <p:spPr/>
        <p:txBody>
          <a:bodyPr/>
          <a:lstStyle/>
          <a:p>
            <a:fld id="{99BE0A05-0555-40D3-87F7-15B8E1127480}" type="slidenum">
              <a:rPr lang="zh-TW" altLang="en-US" smtClean="0"/>
              <a:t>35</a:t>
            </a:fld>
            <a:endParaRPr lang="zh-TW" altLang="en-US"/>
          </a:p>
        </p:txBody>
      </p:sp>
    </p:spTree>
    <p:extLst>
      <p:ext uri="{BB962C8B-B14F-4D97-AF65-F5344CB8AC3E}">
        <p14:creationId xmlns:p14="http://schemas.microsoft.com/office/powerpoint/2010/main" val="17670485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CB7154-69AC-36A7-04A9-4E277C0DB11F}"/>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C5CE5483-17AB-761B-C15D-3966552A41B1}"/>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E373AA4C-EAFD-AAD9-2678-8E88FA86B06C}"/>
              </a:ext>
            </a:extLst>
          </p:cNvPr>
          <p:cNvSpPr>
            <a:spLocks noGrp="1"/>
          </p:cNvSpPr>
          <p:nvPr>
            <p:ph type="body" idx="1"/>
          </p:nvPr>
        </p:nvSpPr>
        <p:spPr/>
        <p:txBody>
          <a:bodyPr/>
          <a:lstStyle/>
          <a:p>
            <a:endParaRPr lang="en-US" altLang="zh-TW" dirty="0"/>
          </a:p>
          <a:p>
            <a:r>
              <a:rPr lang="en-US" altLang="zh-TW" dirty="0"/>
              <a:t>=====</a:t>
            </a:r>
          </a:p>
          <a:p>
            <a:r>
              <a:rPr lang="en-US" altLang="zh-TW" dirty="0"/>
              <a:t>Self-play </a:t>
            </a:r>
            <a:r>
              <a:rPr lang="en-US" altLang="zh-TW" dirty="0" err="1"/>
              <a:t>muTuAl</a:t>
            </a:r>
            <a:r>
              <a:rPr lang="en-US" altLang="zh-TW" dirty="0"/>
              <a:t> Reasoning (</a:t>
            </a:r>
            <a:r>
              <a:rPr lang="en-US" altLang="zh-TW" dirty="0" err="1"/>
              <a:t>rStar</a:t>
            </a:r>
            <a:r>
              <a:rPr lang="en-US" altLang="zh-TW" dirty="0"/>
              <a:t>)</a:t>
            </a:r>
          </a:p>
          <a:p>
            <a:endParaRPr lang="en-US" altLang="zh-TW" dirty="0"/>
          </a:p>
          <a:p>
            <a:r>
              <a:rPr lang="en-US" altLang="zh-TW" dirty="0"/>
              <a:t>Self-evaluation guided beam search for reasoning</a:t>
            </a:r>
          </a:p>
          <a:p>
            <a:r>
              <a:rPr lang="en-US" altLang="zh-TW" dirty="0" err="1"/>
              <a:t>Tinghui</a:t>
            </a:r>
            <a:r>
              <a:rPr lang="en-US" altLang="zh-TW" dirty="0"/>
              <a:t> Zhu, Kai Zhang, Jian Xie, and Yu Su. Deductive beam search: Decoding deducible rationale for chain-of-thought reasoning. In First Conference on Language Modeling, July 2024. URL https://openreview.net/forum?id=S1XnUsqwr7.</a:t>
            </a:r>
            <a:endParaRPr lang="zh-TW" altLang="en-US" dirty="0"/>
          </a:p>
        </p:txBody>
      </p:sp>
      <p:sp>
        <p:nvSpPr>
          <p:cNvPr id="4" name="投影片編號版面配置區 3">
            <a:extLst>
              <a:ext uri="{FF2B5EF4-FFF2-40B4-BE49-F238E27FC236}">
                <a16:creationId xmlns:a16="http://schemas.microsoft.com/office/drawing/2014/main" id="{6668305D-B2C5-CAD0-5D4A-89E9B00FA5E9}"/>
              </a:ext>
            </a:extLst>
          </p:cNvPr>
          <p:cNvSpPr>
            <a:spLocks noGrp="1"/>
          </p:cNvSpPr>
          <p:nvPr>
            <p:ph type="sldNum" sz="quarter" idx="5"/>
          </p:nvPr>
        </p:nvSpPr>
        <p:spPr/>
        <p:txBody>
          <a:bodyPr/>
          <a:lstStyle/>
          <a:p>
            <a:fld id="{99BE0A05-0555-40D3-87F7-15B8E1127480}" type="slidenum">
              <a:rPr lang="zh-TW" altLang="en-US" smtClean="0"/>
              <a:t>37</a:t>
            </a:fld>
            <a:endParaRPr lang="zh-TW" altLang="en-US"/>
          </a:p>
        </p:txBody>
      </p:sp>
    </p:spTree>
    <p:extLst>
      <p:ext uri="{BB962C8B-B14F-4D97-AF65-F5344CB8AC3E}">
        <p14:creationId xmlns:p14="http://schemas.microsoft.com/office/powerpoint/2010/main" val="16083315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b="0" i="0" dirty="0">
                <a:solidFill>
                  <a:srgbClr val="000000"/>
                </a:solidFill>
                <a:effectLst/>
                <a:latin typeface="rival-sans"/>
              </a:rPr>
              <a:t>K. Gandhi, D. H. J. Lee, G. Grand, M. Liu, W. Cheng, A. Sharma, and N. Goodman, “Stream of search (SoS): Learning to search in language,” in </a:t>
            </a:r>
            <a:r>
              <a:rPr lang="en-US" altLang="zh-TW" b="0" i="1" dirty="0">
                <a:solidFill>
                  <a:srgbClr val="000000"/>
                </a:solidFill>
                <a:effectLst/>
                <a:latin typeface="rival-sans"/>
              </a:rPr>
              <a:t>First Conference on Language Modeling</a:t>
            </a:r>
            <a:r>
              <a:rPr lang="en-US" altLang="zh-TW" b="0" i="0" dirty="0">
                <a:solidFill>
                  <a:srgbClr val="000000"/>
                </a:solidFill>
                <a:effectLst/>
                <a:latin typeface="rival-sans"/>
              </a:rPr>
              <a:t>, 2024.</a:t>
            </a:r>
          </a:p>
          <a:p>
            <a:r>
              <a:rPr lang="en-US" altLang="zh-TW" dirty="0"/>
              <a:t>https://www.youtube.com/watch?v=DOeVsVUuX4M</a:t>
            </a:r>
            <a:endParaRPr lang="zh-TW" altLang="en-US" dirty="0"/>
          </a:p>
          <a:p>
            <a:endParaRPr lang="zh-TW" altLang="en-US" dirty="0"/>
          </a:p>
        </p:txBody>
      </p:sp>
      <p:sp>
        <p:nvSpPr>
          <p:cNvPr id="4" name="投影片編號版面配置區 3"/>
          <p:cNvSpPr>
            <a:spLocks noGrp="1"/>
          </p:cNvSpPr>
          <p:nvPr>
            <p:ph type="sldNum" sz="quarter" idx="5"/>
          </p:nvPr>
        </p:nvSpPr>
        <p:spPr/>
        <p:txBody>
          <a:bodyPr/>
          <a:lstStyle/>
          <a:p>
            <a:fld id="{99BE0A05-0555-40D3-87F7-15B8E1127480}" type="slidenum">
              <a:rPr lang="zh-TW" altLang="en-US" smtClean="0"/>
              <a:t>38</a:t>
            </a:fld>
            <a:endParaRPr lang="zh-TW" altLang="en-US"/>
          </a:p>
        </p:txBody>
      </p:sp>
    </p:spTree>
    <p:extLst>
      <p:ext uri="{BB962C8B-B14F-4D97-AF65-F5344CB8AC3E}">
        <p14:creationId xmlns:p14="http://schemas.microsoft.com/office/powerpoint/2010/main" val="31194681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hlinkClick r:id="rId3"/>
              </a:rPr>
              <a:t>https://github.com/GAIR-NLP/O1-Journey</a:t>
            </a:r>
            <a:endParaRPr lang="en-US" altLang="zh-TW" dirty="0"/>
          </a:p>
          <a:p>
            <a:endParaRPr lang="zh-TW" altLang="en-US" dirty="0"/>
          </a:p>
        </p:txBody>
      </p:sp>
      <p:sp>
        <p:nvSpPr>
          <p:cNvPr id="4" name="投影片編號版面配置區 3"/>
          <p:cNvSpPr>
            <a:spLocks noGrp="1"/>
          </p:cNvSpPr>
          <p:nvPr>
            <p:ph type="sldNum" sz="quarter" idx="5"/>
          </p:nvPr>
        </p:nvSpPr>
        <p:spPr/>
        <p:txBody>
          <a:bodyPr/>
          <a:lstStyle/>
          <a:p>
            <a:fld id="{99BE0A05-0555-40D3-87F7-15B8E1127480}" type="slidenum">
              <a:rPr lang="zh-TW" altLang="en-US" smtClean="0"/>
              <a:t>39</a:t>
            </a:fld>
            <a:endParaRPr lang="zh-TW" altLang="en-US"/>
          </a:p>
        </p:txBody>
      </p:sp>
    </p:spTree>
    <p:extLst>
      <p:ext uri="{BB962C8B-B14F-4D97-AF65-F5344CB8AC3E}">
        <p14:creationId xmlns:p14="http://schemas.microsoft.com/office/powerpoint/2010/main" val="3497752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C8024-8A1F-672B-023E-3BCB33C914FE}"/>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01E4978C-1A1B-D3E4-99F7-8644AC25A63C}"/>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21C8F817-0279-D40C-2BBC-D77E908D3BF5}"/>
              </a:ext>
            </a:extLst>
          </p:cNvPr>
          <p:cNvSpPr>
            <a:spLocks noGrp="1"/>
          </p:cNvSpPr>
          <p:nvPr>
            <p:ph type="body" idx="1"/>
          </p:nvPr>
        </p:nvSpPr>
        <p:spPr/>
        <p:txBody>
          <a:bodyPr/>
          <a:lstStyle/>
          <a:p>
            <a:r>
              <a:rPr lang="en-US" altLang="zh-TW" dirty="0">
                <a:latin typeface="微軟正黑體" panose="020B0604030504040204" pitchFamily="34" charset="-120"/>
                <a:ea typeface="微軟正黑體" panose="020B0604030504040204" pitchFamily="34" charset="-120"/>
              </a:rPr>
              <a:t>(Reasoning)</a:t>
            </a:r>
            <a:r>
              <a:rPr lang="zh-TW" altLang="en-US" dirty="0">
                <a:latin typeface="微軟正黑體" panose="020B0604030504040204" pitchFamily="34" charset="-120"/>
                <a:ea typeface="微軟正黑體" panose="020B0604030504040204" pitchFamily="34" charset="-120"/>
              </a:rPr>
              <a:t> </a:t>
            </a:r>
            <a:endParaRPr lang="en-US" altLang="zh-TW" dirty="0"/>
          </a:p>
          <a:p>
            <a:r>
              <a:rPr lang="zh-TW" altLang="en-US" dirty="0"/>
              <a:t>具有某一種共同特色的模型的統稱，不一定代表模型具有人類的能力</a:t>
            </a:r>
            <a:endParaRPr lang="en-US" altLang="zh-TW" dirty="0"/>
          </a:p>
          <a:p>
            <a:endParaRPr lang="en-US" altLang="zh-TW" dirty="0"/>
          </a:p>
          <a:p>
            <a:r>
              <a:rPr lang="zh-TW" altLang="en-US" dirty="0"/>
              <a:t>本來不知道答案，通過 </a:t>
            </a:r>
            <a:r>
              <a:rPr lang="en-US" altLang="zh-TW" dirty="0"/>
              <a:t>“</a:t>
            </a:r>
            <a:r>
              <a:rPr lang="zh-TW" altLang="en-US" dirty="0"/>
              <a:t>思考</a:t>
            </a:r>
            <a:r>
              <a:rPr lang="en-US" altLang="zh-TW" dirty="0"/>
              <a:t>”</a:t>
            </a:r>
            <a:r>
              <a:rPr lang="zh-TW" altLang="en-US" dirty="0"/>
              <a:t> </a:t>
            </a:r>
            <a:r>
              <a:rPr lang="en-US" altLang="zh-TW" dirty="0"/>
              <a:t>(</a:t>
            </a:r>
            <a:r>
              <a:rPr lang="zh-TW" altLang="en-US" dirty="0"/>
              <a:t>腦內小劇場</a:t>
            </a:r>
            <a:r>
              <a:rPr lang="en-US" altLang="zh-TW" dirty="0"/>
              <a:t>)</a:t>
            </a:r>
            <a:r>
              <a:rPr lang="zh-TW" altLang="en-US" dirty="0"/>
              <a:t> 後得到答案</a:t>
            </a:r>
            <a:endParaRPr lang="en-US" altLang="zh-TW" dirty="0"/>
          </a:p>
          <a:p>
            <a:endParaRPr lang="en-US" altLang="zh-TW" dirty="0"/>
          </a:p>
          <a:p>
            <a:r>
              <a:rPr lang="zh-TW" altLang="en-US" dirty="0"/>
              <a:t>舉一個例子</a:t>
            </a:r>
            <a:endParaRPr lang="en-US" altLang="zh-TW" dirty="0"/>
          </a:p>
          <a:p>
            <a:endParaRPr lang="en-US" altLang="zh-TW" dirty="0"/>
          </a:p>
          <a:p>
            <a:endParaRPr lang="en-US" altLang="zh-TW" dirty="0"/>
          </a:p>
          <a:p>
            <a:r>
              <a:rPr lang="en-US" altLang="zh-TW" b="0" i="0" dirty="0">
                <a:solidFill>
                  <a:srgbClr val="363737"/>
                </a:solidFill>
                <a:effectLst/>
                <a:latin typeface="Spectral"/>
              </a:rPr>
              <a:t>instead of having LLMs learn “what” to answer they learn “how” to answer!</a:t>
            </a:r>
            <a:endParaRPr lang="zh-TW" altLang="en-US" dirty="0"/>
          </a:p>
          <a:p>
            <a:endParaRPr lang="zh-TW" altLang="en-US" dirty="0"/>
          </a:p>
        </p:txBody>
      </p:sp>
      <p:sp>
        <p:nvSpPr>
          <p:cNvPr id="4" name="投影片編號版面配置區 3">
            <a:extLst>
              <a:ext uri="{FF2B5EF4-FFF2-40B4-BE49-F238E27FC236}">
                <a16:creationId xmlns:a16="http://schemas.microsoft.com/office/drawing/2014/main" id="{2D4FC4B0-48BA-CD50-647C-425364D520EC}"/>
              </a:ext>
            </a:extLst>
          </p:cNvPr>
          <p:cNvSpPr>
            <a:spLocks noGrp="1"/>
          </p:cNvSpPr>
          <p:nvPr>
            <p:ph type="sldNum" sz="quarter" idx="5"/>
          </p:nvPr>
        </p:nvSpPr>
        <p:spPr/>
        <p:txBody>
          <a:bodyPr/>
          <a:lstStyle/>
          <a:p>
            <a:fld id="{99BE0A05-0555-40D3-87F7-15B8E1127480}" type="slidenum">
              <a:rPr lang="zh-TW" altLang="en-US" smtClean="0"/>
              <a:t>3</a:t>
            </a:fld>
            <a:endParaRPr lang="zh-TW" altLang="en-US"/>
          </a:p>
        </p:txBody>
      </p:sp>
    </p:spTree>
    <p:extLst>
      <p:ext uri="{BB962C8B-B14F-4D97-AF65-F5344CB8AC3E}">
        <p14:creationId xmlns:p14="http://schemas.microsoft.com/office/powerpoint/2010/main" val="40995526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91F15E-B53F-60D8-E382-9AF159E3A8E0}"/>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89CEA8B1-8E75-F031-ED4A-8C9E660E8B4B}"/>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AFA273E9-2090-5299-1BE6-BA58A72BCE0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b="0" i="0" dirty="0">
              <a:solidFill>
                <a:srgbClr val="111111"/>
              </a:solidFill>
              <a:effectLst/>
              <a:latin typeface="Helvetic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b="0" i="0" dirty="0">
                <a:solidFill>
                  <a:srgbClr val="111111"/>
                </a:solidFill>
                <a:effectLst/>
                <a:latin typeface="Helvetica"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b="0" i="0" dirty="0">
                <a:solidFill>
                  <a:srgbClr val="111111"/>
                </a:solidFill>
                <a:effectLst/>
                <a:latin typeface="Helvetica" panose="020B0604020202020204" pitchFamily="34" charset="0"/>
              </a:rPr>
              <a:t>Scaling LLM Test-Time Compute Optimally can be More Effective than Scaling Model Parameters</a:t>
            </a: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https://www.youtube.com/watch?v=OXwGp9YeuBg</a:t>
            </a: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https://huggingface.co/spaces/HuggingFaceH4/blogpost-scaling-test-time-compute</a:t>
            </a:r>
            <a:endParaRPr lang="zh-TW" alt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dirty="0"/>
          </a:p>
          <a:p>
            <a:endParaRPr lang="zh-TW" altLang="en-US" dirty="0"/>
          </a:p>
          <a:p>
            <a:endParaRPr lang="zh-TW" altLang="en-US" dirty="0"/>
          </a:p>
        </p:txBody>
      </p:sp>
      <p:sp>
        <p:nvSpPr>
          <p:cNvPr id="4" name="投影片編號版面配置區 3">
            <a:extLst>
              <a:ext uri="{FF2B5EF4-FFF2-40B4-BE49-F238E27FC236}">
                <a16:creationId xmlns:a16="http://schemas.microsoft.com/office/drawing/2014/main" id="{9B6166C3-35C0-A2BF-12A1-6D16FE1CC54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BE0A05-0555-40D3-87F7-15B8E1127480}" type="slidenum">
              <a:rPr kumimoji="0" lang="zh-TW" altLang="en-US" sz="1200" b="0" i="0" u="none" strike="noStrike" kern="1200" cap="none" spc="0" normalizeH="0" baseline="0" noProof="0" smtClean="0">
                <a:ln>
                  <a:noFill/>
                </a:ln>
                <a:solidFill>
                  <a:prstClr val="black"/>
                </a:solidFill>
                <a:effectLst/>
                <a:uLnTx/>
                <a:uFillTx/>
                <a:latin typeface="Aptos" panose="0211000402020202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zh-TW" altLang="en-US" sz="1200" b="0" i="0" u="none" strike="noStrike" kern="1200" cap="none" spc="0" normalizeH="0" baseline="0" noProof="0">
              <a:ln>
                <a:noFill/>
              </a:ln>
              <a:solidFill>
                <a:prstClr val="black"/>
              </a:solidFill>
              <a:effectLst/>
              <a:uLnTx/>
              <a:uFillTx/>
              <a:latin typeface="Aptos" panose="02110004020202020204"/>
              <a:ea typeface="新細明體" panose="02020500000000000000" pitchFamily="18" charset="-120"/>
              <a:cs typeface="+mn-cs"/>
            </a:endParaRPr>
          </a:p>
        </p:txBody>
      </p:sp>
    </p:spTree>
    <p:extLst>
      <p:ext uri="{BB962C8B-B14F-4D97-AF65-F5344CB8AC3E}">
        <p14:creationId xmlns:p14="http://schemas.microsoft.com/office/powerpoint/2010/main" val="17199373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Someone say RLHF is not a real RL</a:t>
            </a:r>
          </a:p>
          <a:p>
            <a:r>
              <a:rPr lang="en-US" altLang="zh-TW" dirty="0"/>
              <a:t>Another way to look at this</a:t>
            </a:r>
            <a:endParaRPr lang="zh-TW" altLang="en-US" dirty="0"/>
          </a:p>
          <a:p>
            <a:endParaRPr lang="zh-TW" altLang="en-US" dirty="0"/>
          </a:p>
        </p:txBody>
      </p:sp>
      <p:sp>
        <p:nvSpPr>
          <p:cNvPr id="4" name="投影片編號版面配置區 3"/>
          <p:cNvSpPr>
            <a:spLocks noGrp="1"/>
          </p:cNvSpPr>
          <p:nvPr>
            <p:ph type="sldNum" sz="quarter" idx="5"/>
          </p:nvPr>
        </p:nvSpPr>
        <p:spPr/>
        <p:txBody>
          <a:bodyPr/>
          <a:lstStyle/>
          <a:p>
            <a:fld id="{99BE0A05-0555-40D3-87F7-15B8E1127480}" type="slidenum">
              <a:rPr lang="zh-TW" altLang="en-US" smtClean="0"/>
              <a:t>43</a:t>
            </a:fld>
            <a:endParaRPr lang="zh-TW" altLang="en-US"/>
          </a:p>
        </p:txBody>
      </p:sp>
    </p:spTree>
    <p:extLst>
      <p:ext uri="{BB962C8B-B14F-4D97-AF65-F5344CB8AC3E}">
        <p14:creationId xmlns:p14="http://schemas.microsoft.com/office/powerpoint/2010/main" val="21341951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Aha moment</a:t>
            </a:r>
          </a:p>
          <a:p>
            <a:pPr lvl="1"/>
            <a:r>
              <a:rPr lang="en-US" altLang="zh-TW" dirty="0"/>
              <a:t>It learn to verify itself</a:t>
            </a:r>
            <a:endParaRPr lang="zh-TW" altLang="en-US" dirty="0"/>
          </a:p>
          <a:p>
            <a:endParaRPr lang="zh-TW" altLang="en-US" dirty="0"/>
          </a:p>
        </p:txBody>
      </p:sp>
      <p:sp>
        <p:nvSpPr>
          <p:cNvPr id="4" name="投影片編號版面配置區 3"/>
          <p:cNvSpPr>
            <a:spLocks noGrp="1"/>
          </p:cNvSpPr>
          <p:nvPr>
            <p:ph type="sldNum" sz="quarter" idx="5"/>
          </p:nvPr>
        </p:nvSpPr>
        <p:spPr/>
        <p:txBody>
          <a:bodyPr/>
          <a:lstStyle/>
          <a:p>
            <a:fld id="{99BE0A05-0555-40D3-87F7-15B8E1127480}" type="slidenum">
              <a:rPr lang="zh-TW" altLang="en-US" smtClean="0"/>
              <a:t>45</a:t>
            </a:fld>
            <a:endParaRPr lang="zh-TW" altLang="en-US"/>
          </a:p>
        </p:txBody>
      </p:sp>
    </p:spTree>
    <p:extLst>
      <p:ext uri="{BB962C8B-B14F-4D97-AF65-F5344CB8AC3E}">
        <p14:creationId xmlns:p14="http://schemas.microsoft.com/office/powerpoint/2010/main" val="8554087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9C5E2D-E8A2-74B9-54CA-BE5A7C64B292}"/>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3B7ECD2F-1157-3AF9-A1A9-D7C17EB7F37F}"/>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A758F908-952B-AF67-A453-8E4A6F8D5988}"/>
              </a:ext>
            </a:extLst>
          </p:cNvPr>
          <p:cNvSpPr>
            <a:spLocks noGrp="1"/>
          </p:cNvSpPr>
          <p:nvPr>
            <p:ph type="body" idx="1"/>
          </p:nvPr>
        </p:nvSpPr>
        <p:spPr/>
        <p:txBody>
          <a:bodyPr/>
          <a:lstStyle/>
          <a:p>
            <a:r>
              <a:rPr lang="en-US" altLang="zh-TW" dirty="0"/>
              <a:t>Someone say RLHF is not a real RL</a:t>
            </a:r>
          </a:p>
          <a:p>
            <a:r>
              <a:rPr lang="en-US" altLang="zh-TW" dirty="0"/>
              <a:t>Another way to look at this</a:t>
            </a:r>
            <a:endParaRPr lang="zh-TW" altLang="en-US" dirty="0"/>
          </a:p>
          <a:p>
            <a:endParaRPr lang="zh-TW" altLang="en-US" dirty="0"/>
          </a:p>
        </p:txBody>
      </p:sp>
      <p:sp>
        <p:nvSpPr>
          <p:cNvPr id="4" name="投影片編號版面配置區 3">
            <a:extLst>
              <a:ext uri="{FF2B5EF4-FFF2-40B4-BE49-F238E27FC236}">
                <a16:creationId xmlns:a16="http://schemas.microsoft.com/office/drawing/2014/main" id="{886FA49F-F510-E940-4DF0-8556DA61310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BE0A05-0555-40D3-87F7-15B8E1127480}" type="slidenum">
              <a:rPr kumimoji="0" lang="zh-TW" altLang="en-US" sz="1200" b="0" i="0" u="none" strike="noStrike" kern="1200" cap="none" spc="0" normalizeH="0" baseline="0" noProof="0" smtClean="0">
                <a:ln>
                  <a:noFill/>
                </a:ln>
                <a:solidFill>
                  <a:prstClr val="black"/>
                </a:solidFill>
                <a:effectLst/>
                <a:uLnTx/>
                <a:uFillTx/>
                <a:latin typeface="Aptos" panose="0211000402020202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zh-TW" altLang="en-US" sz="1200" b="0" i="0" u="none" strike="noStrike" kern="1200" cap="none" spc="0" normalizeH="0" baseline="0" noProof="0">
              <a:ln>
                <a:noFill/>
              </a:ln>
              <a:solidFill>
                <a:prstClr val="black"/>
              </a:solidFill>
              <a:effectLst/>
              <a:uLnTx/>
              <a:uFillTx/>
              <a:latin typeface="Aptos" panose="02110004020202020204"/>
              <a:ea typeface="新細明體" panose="02020500000000000000" pitchFamily="18" charset="-120"/>
              <a:cs typeface="+mn-cs"/>
            </a:endParaRPr>
          </a:p>
        </p:txBody>
      </p:sp>
    </p:spTree>
    <p:extLst>
      <p:ext uri="{BB962C8B-B14F-4D97-AF65-F5344CB8AC3E}">
        <p14:creationId xmlns:p14="http://schemas.microsoft.com/office/powerpoint/2010/main" val="23623750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99BE0A05-0555-40D3-87F7-15B8E1127480}" type="slidenum">
              <a:rPr lang="zh-TW" altLang="en-US" smtClean="0"/>
              <a:t>47</a:t>
            </a:fld>
            <a:endParaRPr lang="zh-TW" altLang="en-US"/>
          </a:p>
        </p:txBody>
      </p:sp>
    </p:spTree>
    <p:extLst>
      <p:ext uri="{BB962C8B-B14F-4D97-AF65-F5344CB8AC3E}">
        <p14:creationId xmlns:p14="http://schemas.microsoft.com/office/powerpoint/2010/main" val="31935213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A7CF68-1FD6-DBE8-C0A6-1F9FCF8D2CF0}"/>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E82148B3-3A55-6484-4373-2D2B616B50F5}"/>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B5079EEF-E8A9-3105-7EC3-47430D42EFD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dirty="0">
                <a:solidFill>
                  <a:schemeClr val="tx1"/>
                </a:solidFill>
              </a:rPr>
              <a:t>DeepSeek-v3</a:t>
            </a:r>
            <a:endParaRPr lang="zh-TW" altLang="en-US" sz="1200" dirty="0">
              <a:solidFill>
                <a:schemeClr val="tx1"/>
              </a:solidFill>
            </a:endParaRPr>
          </a:p>
          <a:p>
            <a:endParaRPr lang="zh-TW" altLang="en-US" dirty="0"/>
          </a:p>
        </p:txBody>
      </p:sp>
      <p:sp>
        <p:nvSpPr>
          <p:cNvPr id="4" name="投影片編號版面配置區 3">
            <a:extLst>
              <a:ext uri="{FF2B5EF4-FFF2-40B4-BE49-F238E27FC236}">
                <a16:creationId xmlns:a16="http://schemas.microsoft.com/office/drawing/2014/main" id="{7639295C-D701-BFBF-D19D-AEBAF81D39FD}"/>
              </a:ext>
            </a:extLst>
          </p:cNvPr>
          <p:cNvSpPr>
            <a:spLocks noGrp="1"/>
          </p:cNvSpPr>
          <p:nvPr>
            <p:ph type="sldNum" sz="quarter" idx="5"/>
          </p:nvPr>
        </p:nvSpPr>
        <p:spPr/>
        <p:txBody>
          <a:bodyPr/>
          <a:lstStyle/>
          <a:p>
            <a:fld id="{99BE0A05-0555-40D3-87F7-15B8E1127480}" type="slidenum">
              <a:rPr lang="zh-TW" altLang="en-US" smtClean="0"/>
              <a:t>48</a:t>
            </a:fld>
            <a:endParaRPr lang="zh-TW" altLang="en-US"/>
          </a:p>
        </p:txBody>
      </p:sp>
    </p:spTree>
    <p:extLst>
      <p:ext uri="{BB962C8B-B14F-4D97-AF65-F5344CB8AC3E}">
        <p14:creationId xmlns:p14="http://schemas.microsoft.com/office/powerpoint/2010/main" val="7558165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https://oatllm.notion.site/oat-zero</a:t>
            </a:r>
            <a:endParaRPr lang="zh-TW" altLang="en-US" dirty="0"/>
          </a:p>
        </p:txBody>
      </p:sp>
      <p:sp>
        <p:nvSpPr>
          <p:cNvPr id="4" name="投影片編號版面配置區 3"/>
          <p:cNvSpPr>
            <a:spLocks noGrp="1"/>
          </p:cNvSpPr>
          <p:nvPr>
            <p:ph type="sldNum" sz="quarter" idx="5"/>
          </p:nvPr>
        </p:nvSpPr>
        <p:spPr/>
        <p:txBody>
          <a:bodyPr/>
          <a:lstStyle/>
          <a:p>
            <a:fld id="{99BE0A05-0555-40D3-87F7-15B8E1127480}" type="slidenum">
              <a:rPr lang="zh-TW" altLang="en-US" smtClean="0"/>
              <a:t>51</a:t>
            </a:fld>
            <a:endParaRPr lang="zh-TW" altLang="en-US"/>
          </a:p>
        </p:txBody>
      </p:sp>
    </p:spTree>
    <p:extLst>
      <p:ext uri="{BB962C8B-B14F-4D97-AF65-F5344CB8AC3E}">
        <p14:creationId xmlns:p14="http://schemas.microsoft.com/office/powerpoint/2010/main" val="3813983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https://papoef.wordpress.com/wp-content/uploads/2016/05/nature16961-copy.pdf</a:t>
            </a:r>
            <a:endParaRPr lang="zh-TW" altLang="en-US" dirty="0"/>
          </a:p>
        </p:txBody>
      </p:sp>
      <p:sp>
        <p:nvSpPr>
          <p:cNvPr id="4" name="投影片編號版面配置區 3"/>
          <p:cNvSpPr>
            <a:spLocks noGrp="1"/>
          </p:cNvSpPr>
          <p:nvPr>
            <p:ph type="sldNum" sz="quarter" idx="5"/>
          </p:nvPr>
        </p:nvSpPr>
        <p:spPr/>
        <p:txBody>
          <a:bodyPr/>
          <a:lstStyle/>
          <a:p>
            <a:fld id="{99BE0A05-0555-40D3-87F7-15B8E1127480}" type="slidenum">
              <a:rPr lang="zh-TW" altLang="en-US" smtClean="0"/>
              <a:t>4</a:t>
            </a:fld>
            <a:endParaRPr lang="zh-TW" altLang="en-US"/>
          </a:p>
        </p:txBody>
      </p:sp>
    </p:spTree>
    <p:extLst>
      <p:ext uri="{BB962C8B-B14F-4D97-AF65-F5344CB8AC3E}">
        <p14:creationId xmlns:p14="http://schemas.microsoft.com/office/powerpoint/2010/main" val="2781571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b="0" i="0" u="sng" dirty="0">
                <a:solidFill>
                  <a:srgbClr val="363737"/>
                </a:solidFill>
                <a:effectLst/>
                <a:latin typeface="Spectral"/>
                <a:hlinkClick r:id="rId3"/>
              </a:rPr>
              <a:t>Scaling </a:t>
            </a:r>
            <a:r>
              <a:rPr lang="en-US" altLang="zh-TW" b="0" i="0" u="sng" dirty="0" err="1">
                <a:solidFill>
                  <a:srgbClr val="363737"/>
                </a:solidFill>
                <a:effectLst/>
                <a:latin typeface="Spectral"/>
                <a:hlinkClick r:id="rId3"/>
              </a:rPr>
              <a:t>Scaling</a:t>
            </a:r>
            <a:r>
              <a:rPr lang="en-US" altLang="zh-TW" b="0" i="0" u="sng" dirty="0">
                <a:solidFill>
                  <a:srgbClr val="363737"/>
                </a:solidFill>
                <a:effectLst/>
                <a:latin typeface="Spectral"/>
                <a:hlinkClick r:id="rId3"/>
              </a:rPr>
              <a:t> Laws with Board Games</a:t>
            </a:r>
            <a:endParaRPr lang="en-US" altLang="zh-TW" b="0" i="0" u="sng" dirty="0">
              <a:solidFill>
                <a:srgbClr val="363737"/>
              </a:solidFill>
              <a:effectLst/>
              <a:latin typeface="Spectral"/>
            </a:endParaRPr>
          </a:p>
          <a:p>
            <a:endParaRPr lang="en-US" altLang="zh-TW" b="0" i="0" u="sng" dirty="0">
              <a:solidFill>
                <a:srgbClr val="363737"/>
              </a:solidFill>
              <a:effectLst/>
              <a:latin typeface="Spectral"/>
            </a:endParaRPr>
          </a:p>
          <a:p>
            <a:r>
              <a:rPr lang="en-US" altLang="zh-TW" dirty="0"/>
              <a:t>Our intuition was that test-time compute is much ‘cheaper’ than train-time compute, and so we were surprised that one could easily substitute for the other. On reflection however, we believe the key distinction is that an optimization at test time needs only </a:t>
            </a:r>
            <a:r>
              <a:rPr lang="en-US" altLang="zh-TW" dirty="0" err="1"/>
              <a:t>optimise</a:t>
            </a:r>
            <a:r>
              <a:rPr lang="en-US" altLang="zh-TW" dirty="0"/>
              <a:t> over one sample, while train-time compute meanwhile must </a:t>
            </a:r>
            <a:r>
              <a:rPr lang="en-US" altLang="zh-TW" dirty="0" err="1"/>
              <a:t>optimise</a:t>
            </a:r>
            <a:r>
              <a:rPr lang="en-US" altLang="zh-TW" dirty="0"/>
              <a:t> over the entire distribution of samples.</a:t>
            </a:r>
            <a:endParaRPr lang="zh-TW" altLang="en-US" dirty="0"/>
          </a:p>
        </p:txBody>
      </p:sp>
      <p:sp>
        <p:nvSpPr>
          <p:cNvPr id="4" name="投影片編號版面配置區 3"/>
          <p:cNvSpPr>
            <a:spLocks noGrp="1"/>
          </p:cNvSpPr>
          <p:nvPr>
            <p:ph type="sldNum" sz="quarter" idx="5"/>
          </p:nvPr>
        </p:nvSpPr>
        <p:spPr/>
        <p:txBody>
          <a:bodyPr/>
          <a:lstStyle/>
          <a:p>
            <a:fld id="{99BE0A05-0555-40D3-87F7-15B8E1127480}" type="slidenum">
              <a:rPr lang="zh-TW" altLang="en-US" smtClean="0"/>
              <a:t>5</a:t>
            </a:fld>
            <a:endParaRPr lang="zh-TW" altLang="en-US"/>
          </a:p>
        </p:txBody>
      </p:sp>
    </p:spTree>
    <p:extLst>
      <p:ext uri="{BB962C8B-B14F-4D97-AF65-F5344CB8AC3E}">
        <p14:creationId xmlns:p14="http://schemas.microsoft.com/office/powerpoint/2010/main" val="27034110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Nye et al. Show Your Work: Scratchpads for Intermediate Computation with Language Models. arXiv:2112.00114 [</a:t>
            </a:r>
            <a:r>
              <a:rPr lang="en-US" altLang="zh-TW" dirty="0" err="1"/>
              <a:t>cs.LG</a:t>
            </a:r>
            <a:r>
              <a:rPr lang="en-US" altLang="zh-TW" dirty="0"/>
              <a:t>], 20</a:t>
            </a:r>
            <a:endParaRPr lang="zh-TW" altLang="en-US" dirty="0"/>
          </a:p>
          <a:p>
            <a:endParaRPr lang="zh-TW" altLang="en-US" dirty="0"/>
          </a:p>
        </p:txBody>
      </p:sp>
      <p:sp>
        <p:nvSpPr>
          <p:cNvPr id="4" name="投影片編號版面配置區 3"/>
          <p:cNvSpPr>
            <a:spLocks noGrp="1"/>
          </p:cNvSpPr>
          <p:nvPr>
            <p:ph type="sldNum" sz="quarter" idx="5"/>
          </p:nvPr>
        </p:nvSpPr>
        <p:spPr/>
        <p:txBody>
          <a:bodyPr/>
          <a:lstStyle/>
          <a:p>
            <a:fld id="{99BE0A05-0555-40D3-87F7-15B8E1127480}" type="slidenum">
              <a:rPr lang="zh-TW" altLang="en-US" smtClean="0"/>
              <a:t>9</a:t>
            </a:fld>
            <a:endParaRPr lang="zh-TW" altLang="en-US"/>
          </a:p>
        </p:txBody>
      </p:sp>
    </p:spTree>
    <p:extLst>
      <p:ext uri="{BB962C8B-B14F-4D97-AF65-F5344CB8AC3E}">
        <p14:creationId xmlns:p14="http://schemas.microsoft.com/office/powerpoint/2010/main" val="3397171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Add to chain or not to chain??? https://arxiv.org/abs/2409.12183</a:t>
            </a:r>
            <a:endParaRPr lang="zh-TW" altLang="en-US" dirty="0"/>
          </a:p>
        </p:txBody>
      </p:sp>
      <p:sp>
        <p:nvSpPr>
          <p:cNvPr id="4" name="投影片編號版面配置區 3"/>
          <p:cNvSpPr>
            <a:spLocks noGrp="1"/>
          </p:cNvSpPr>
          <p:nvPr>
            <p:ph type="sldNum" sz="quarter" idx="5"/>
          </p:nvPr>
        </p:nvSpPr>
        <p:spPr/>
        <p:txBody>
          <a:bodyPr/>
          <a:lstStyle/>
          <a:p>
            <a:fld id="{99BE0A05-0555-40D3-87F7-15B8E1127480}" type="slidenum">
              <a:rPr lang="zh-TW" altLang="en-US" smtClean="0"/>
              <a:t>11</a:t>
            </a:fld>
            <a:endParaRPr lang="zh-TW" altLang="en-US"/>
          </a:p>
        </p:txBody>
      </p:sp>
    </p:spTree>
    <p:extLst>
      <p:ext uri="{BB962C8B-B14F-4D97-AF65-F5344CB8AC3E}">
        <p14:creationId xmlns:p14="http://schemas.microsoft.com/office/powerpoint/2010/main" val="18097453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b="0" i="0" dirty="0">
                <a:solidFill>
                  <a:srgbClr val="111111"/>
                </a:solidFill>
                <a:effectLst/>
                <a:latin typeface="Helvetica" panose="020B0604020202020204" pitchFamily="34" charset="0"/>
              </a:rPr>
              <a:t>Scaling LLM Test-Time Compute Optimally can be More Effective than Scaling Model Parameters</a:t>
            </a: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https://www.youtube.com/watch?v=OXwGp9YeuBg</a:t>
            </a: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https://huggingface.co/spaces/HuggingFaceH4/blogpost-scaling-test-time-compute</a:t>
            </a:r>
            <a:endParaRPr lang="zh-TW" alt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dirty="0"/>
          </a:p>
          <a:p>
            <a:endParaRPr lang="zh-TW" altLang="en-US" dirty="0"/>
          </a:p>
          <a:p>
            <a:endParaRPr lang="zh-TW" altLang="en-US" dirty="0"/>
          </a:p>
        </p:txBody>
      </p:sp>
      <p:sp>
        <p:nvSpPr>
          <p:cNvPr id="4" name="投影片編號版面配置區 3"/>
          <p:cNvSpPr>
            <a:spLocks noGrp="1"/>
          </p:cNvSpPr>
          <p:nvPr>
            <p:ph type="sldNum" sz="quarter" idx="5"/>
          </p:nvPr>
        </p:nvSpPr>
        <p:spPr/>
        <p:txBody>
          <a:bodyPr/>
          <a:lstStyle/>
          <a:p>
            <a:fld id="{99BE0A05-0555-40D3-87F7-15B8E1127480}" type="slidenum">
              <a:rPr lang="zh-TW" altLang="en-US" smtClean="0"/>
              <a:t>12</a:t>
            </a:fld>
            <a:endParaRPr lang="zh-TW" altLang="en-US"/>
          </a:p>
        </p:txBody>
      </p:sp>
    </p:spTree>
    <p:extLst>
      <p:ext uri="{BB962C8B-B14F-4D97-AF65-F5344CB8AC3E}">
        <p14:creationId xmlns:p14="http://schemas.microsoft.com/office/powerpoint/2010/main" val="27371495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F4E8B7-879C-3F66-1B75-BD9477363A20}"/>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343B0611-87CC-876B-B483-725496C43E96}"/>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F6AD94B0-F33A-75FB-8042-3193044549D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Multiple generation / parallel  </a:t>
            </a:r>
            <a:endParaRPr lang="zh-TW" altLang="en-US" dirty="0"/>
          </a:p>
          <a:p>
            <a:endParaRPr lang="zh-TW" altLang="en-US" dirty="0"/>
          </a:p>
        </p:txBody>
      </p:sp>
      <p:sp>
        <p:nvSpPr>
          <p:cNvPr id="4" name="投影片編號版面配置區 3">
            <a:extLst>
              <a:ext uri="{FF2B5EF4-FFF2-40B4-BE49-F238E27FC236}">
                <a16:creationId xmlns:a16="http://schemas.microsoft.com/office/drawing/2014/main" id="{CBA3F42E-686D-9DEA-E332-DAE4A50BF44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BE0A05-0555-40D3-87F7-15B8E1127480}" type="slidenum">
              <a:rPr kumimoji="0" lang="zh-TW" altLang="en-US" sz="1200" b="0" i="0" u="none" strike="noStrike" kern="1200" cap="none" spc="0" normalizeH="0" baseline="0" noProof="0" smtClean="0">
                <a:ln>
                  <a:noFill/>
                </a:ln>
                <a:solidFill>
                  <a:prstClr val="black"/>
                </a:solidFill>
                <a:effectLst/>
                <a:uLnTx/>
                <a:uFillTx/>
                <a:latin typeface="Aptos" panose="0211000402020202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TW" altLang="en-US" sz="1200" b="0" i="0" u="none" strike="noStrike" kern="1200" cap="none" spc="0" normalizeH="0" baseline="0" noProof="0">
              <a:ln>
                <a:noFill/>
              </a:ln>
              <a:solidFill>
                <a:prstClr val="black"/>
              </a:solidFill>
              <a:effectLst/>
              <a:uLnTx/>
              <a:uFillTx/>
              <a:latin typeface="Aptos" panose="02110004020202020204"/>
              <a:ea typeface="新細明體" panose="02020500000000000000" pitchFamily="18" charset="-120"/>
              <a:cs typeface="+mn-cs"/>
            </a:endParaRPr>
          </a:p>
        </p:txBody>
      </p:sp>
    </p:spTree>
    <p:extLst>
      <p:ext uri="{BB962C8B-B14F-4D97-AF65-F5344CB8AC3E}">
        <p14:creationId xmlns:p14="http://schemas.microsoft.com/office/powerpoint/2010/main" val="4175531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8BA249B-C8E0-B9B1-3546-C05D8BE9F4F1}"/>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a:extLst>
              <a:ext uri="{FF2B5EF4-FFF2-40B4-BE49-F238E27FC236}">
                <a16:creationId xmlns:a16="http://schemas.microsoft.com/office/drawing/2014/main" id="{54557AAC-168F-1706-7BBD-4486C20D53F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id="{68A9845C-4D35-0B50-7534-AD65FBA53028}"/>
              </a:ext>
            </a:extLst>
          </p:cNvPr>
          <p:cNvSpPr>
            <a:spLocks noGrp="1"/>
          </p:cNvSpPr>
          <p:nvPr>
            <p:ph type="dt" sz="half" idx="10"/>
          </p:nvPr>
        </p:nvSpPr>
        <p:spPr/>
        <p:txBody>
          <a:bodyPr/>
          <a:lstStyle/>
          <a:p>
            <a:fld id="{830B7E20-FB7F-4DAE-B559-D6F1E5C9C869}" type="datetimeFigureOut">
              <a:rPr lang="zh-TW" altLang="en-US" smtClean="0"/>
              <a:t>2025/4/25</a:t>
            </a:fld>
            <a:endParaRPr lang="zh-TW" altLang="en-US"/>
          </a:p>
        </p:txBody>
      </p:sp>
      <p:sp>
        <p:nvSpPr>
          <p:cNvPr id="5" name="頁尾版面配置區 4">
            <a:extLst>
              <a:ext uri="{FF2B5EF4-FFF2-40B4-BE49-F238E27FC236}">
                <a16:creationId xmlns:a16="http://schemas.microsoft.com/office/drawing/2014/main" id="{FF0D961E-ED1C-62F6-0B30-51207D3C6DE1}"/>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A9EE52C5-F642-2692-1E44-43677B626893}"/>
              </a:ext>
            </a:extLst>
          </p:cNvPr>
          <p:cNvSpPr>
            <a:spLocks noGrp="1"/>
          </p:cNvSpPr>
          <p:nvPr>
            <p:ph type="sldNum" sz="quarter" idx="12"/>
          </p:nvPr>
        </p:nvSpPr>
        <p:spPr/>
        <p:txBody>
          <a:bodyPr/>
          <a:lstStyle/>
          <a:p>
            <a:fld id="{B9CB5179-0D8E-49E1-8D38-7CE790C850BA}" type="slidenum">
              <a:rPr lang="zh-TW" altLang="en-US" smtClean="0"/>
              <a:t>‹#›</a:t>
            </a:fld>
            <a:endParaRPr lang="zh-TW" altLang="en-US"/>
          </a:p>
        </p:txBody>
      </p:sp>
    </p:spTree>
    <p:extLst>
      <p:ext uri="{BB962C8B-B14F-4D97-AF65-F5344CB8AC3E}">
        <p14:creationId xmlns:p14="http://schemas.microsoft.com/office/powerpoint/2010/main" val="2112077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EAADF06-1007-22C1-9244-29622C5A0896}"/>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id="{1FD81AFC-2E0F-11DF-C2BC-36ABD08B0EF2}"/>
              </a:ext>
            </a:extLst>
          </p:cNvPr>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8B126F6F-C77E-2753-7815-CBCD261929EC}"/>
              </a:ext>
            </a:extLst>
          </p:cNvPr>
          <p:cNvSpPr>
            <a:spLocks noGrp="1"/>
          </p:cNvSpPr>
          <p:nvPr>
            <p:ph type="dt" sz="half" idx="10"/>
          </p:nvPr>
        </p:nvSpPr>
        <p:spPr/>
        <p:txBody>
          <a:bodyPr/>
          <a:lstStyle/>
          <a:p>
            <a:fld id="{830B7E20-FB7F-4DAE-B559-D6F1E5C9C869}" type="datetimeFigureOut">
              <a:rPr lang="zh-TW" altLang="en-US" smtClean="0"/>
              <a:t>2025/4/25</a:t>
            </a:fld>
            <a:endParaRPr lang="zh-TW" altLang="en-US"/>
          </a:p>
        </p:txBody>
      </p:sp>
      <p:sp>
        <p:nvSpPr>
          <p:cNvPr id="5" name="頁尾版面配置區 4">
            <a:extLst>
              <a:ext uri="{FF2B5EF4-FFF2-40B4-BE49-F238E27FC236}">
                <a16:creationId xmlns:a16="http://schemas.microsoft.com/office/drawing/2014/main" id="{133BAD60-2997-A30B-42DF-2B5B43EBC98B}"/>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F645FBD5-932E-5D6F-BBB5-F50A34E5452A}"/>
              </a:ext>
            </a:extLst>
          </p:cNvPr>
          <p:cNvSpPr>
            <a:spLocks noGrp="1"/>
          </p:cNvSpPr>
          <p:nvPr>
            <p:ph type="sldNum" sz="quarter" idx="12"/>
          </p:nvPr>
        </p:nvSpPr>
        <p:spPr/>
        <p:txBody>
          <a:bodyPr/>
          <a:lstStyle/>
          <a:p>
            <a:fld id="{B9CB5179-0D8E-49E1-8D38-7CE790C850BA}" type="slidenum">
              <a:rPr lang="zh-TW" altLang="en-US" smtClean="0"/>
              <a:t>‹#›</a:t>
            </a:fld>
            <a:endParaRPr lang="zh-TW" altLang="en-US"/>
          </a:p>
        </p:txBody>
      </p:sp>
    </p:spTree>
    <p:extLst>
      <p:ext uri="{BB962C8B-B14F-4D97-AF65-F5344CB8AC3E}">
        <p14:creationId xmlns:p14="http://schemas.microsoft.com/office/powerpoint/2010/main" val="2165173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AF96E629-DB60-144E-A18D-4E4BBA30887A}"/>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id="{B633B41A-5C2A-FFF0-7C6F-C61DBFF68306}"/>
              </a:ext>
            </a:extLst>
          </p:cNvPr>
          <p:cNvSpPr>
            <a:spLocks noGrp="1"/>
          </p:cNvSpPr>
          <p:nvPr>
            <p:ph type="body" orient="vert" idx="1"/>
          </p:nvPr>
        </p:nvSpPr>
        <p:spPr>
          <a:xfrm>
            <a:off x="838200" y="365125"/>
            <a:ext cx="7734300"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C5625687-55D8-C28C-C235-C5A6A5CCBF7D}"/>
              </a:ext>
            </a:extLst>
          </p:cNvPr>
          <p:cNvSpPr>
            <a:spLocks noGrp="1"/>
          </p:cNvSpPr>
          <p:nvPr>
            <p:ph type="dt" sz="half" idx="10"/>
          </p:nvPr>
        </p:nvSpPr>
        <p:spPr/>
        <p:txBody>
          <a:bodyPr/>
          <a:lstStyle/>
          <a:p>
            <a:fld id="{830B7E20-FB7F-4DAE-B559-D6F1E5C9C869}" type="datetimeFigureOut">
              <a:rPr lang="zh-TW" altLang="en-US" smtClean="0"/>
              <a:t>2025/4/25</a:t>
            </a:fld>
            <a:endParaRPr lang="zh-TW" altLang="en-US"/>
          </a:p>
        </p:txBody>
      </p:sp>
      <p:sp>
        <p:nvSpPr>
          <p:cNvPr id="5" name="頁尾版面配置區 4">
            <a:extLst>
              <a:ext uri="{FF2B5EF4-FFF2-40B4-BE49-F238E27FC236}">
                <a16:creationId xmlns:a16="http://schemas.microsoft.com/office/drawing/2014/main" id="{3CF17B82-42F0-D798-505A-2EBD74992660}"/>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94C174F0-E0C1-9ED5-6648-76A9468C36EF}"/>
              </a:ext>
            </a:extLst>
          </p:cNvPr>
          <p:cNvSpPr>
            <a:spLocks noGrp="1"/>
          </p:cNvSpPr>
          <p:nvPr>
            <p:ph type="sldNum" sz="quarter" idx="12"/>
          </p:nvPr>
        </p:nvSpPr>
        <p:spPr/>
        <p:txBody>
          <a:bodyPr/>
          <a:lstStyle/>
          <a:p>
            <a:fld id="{B9CB5179-0D8E-49E1-8D38-7CE790C850BA}" type="slidenum">
              <a:rPr lang="zh-TW" altLang="en-US" smtClean="0"/>
              <a:t>‹#›</a:t>
            </a:fld>
            <a:endParaRPr lang="zh-TW" altLang="en-US"/>
          </a:p>
        </p:txBody>
      </p:sp>
    </p:spTree>
    <p:extLst>
      <p:ext uri="{BB962C8B-B14F-4D97-AF65-F5344CB8AC3E}">
        <p14:creationId xmlns:p14="http://schemas.microsoft.com/office/powerpoint/2010/main" val="41269948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6528E1E-2502-22E0-A7E7-BDB57EB9CB77}"/>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a:extLst>
              <a:ext uri="{FF2B5EF4-FFF2-40B4-BE49-F238E27FC236}">
                <a16:creationId xmlns:a16="http://schemas.microsoft.com/office/drawing/2014/main" id="{E5F97ED5-CB05-33C5-4CBC-751C98690AC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id="{B5A70A99-2C3E-6142-9A16-09377D043E70}"/>
              </a:ext>
            </a:extLst>
          </p:cNvPr>
          <p:cNvSpPr>
            <a:spLocks noGrp="1"/>
          </p:cNvSpPr>
          <p:nvPr>
            <p:ph type="dt" sz="half" idx="10"/>
          </p:nvPr>
        </p:nvSpPr>
        <p:spPr/>
        <p:txBody>
          <a:bodyPr/>
          <a:lstStyle/>
          <a:p>
            <a:fld id="{96743108-898D-4E15-8D25-E7346BB2E28F}" type="datetimeFigureOut">
              <a:rPr lang="zh-TW" altLang="en-US" smtClean="0"/>
              <a:t>2025/4/25</a:t>
            </a:fld>
            <a:endParaRPr lang="zh-TW" altLang="en-US"/>
          </a:p>
        </p:txBody>
      </p:sp>
      <p:sp>
        <p:nvSpPr>
          <p:cNvPr id="5" name="頁尾版面配置區 4">
            <a:extLst>
              <a:ext uri="{FF2B5EF4-FFF2-40B4-BE49-F238E27FC236}">
                <a16:creationId xmlns:a16="http://schemas.microsoft.com/office/drawing/2014/main" id="{9EF67C45-9F68-2015-D551-83194014B9B2}"/>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08600CBD-AFA6-433D-BE44-5B615B74498C}"/>
              </a:ext>
            </a:extLst>
          </p:cNvPr>
          <p:cNvSpPr>
            <a:spLocks noGrp="1"/>
          </p:cNvSpPr>
          <p:nvPr>
            <p:ph type="sldNum" sz="quarter" idx="12"/>
          </p:nvPr>
        </p:nvSpPr>
        <p:spPr/>
        <p:txBody>
          <a:bodyPr/>
          <a:lstStyle/>
          <a:p>
            <a:fld id="{4B37DA21-74B5-44F6-851A-18C23CE5BDEB}" type="slidenum">
              <a:rPr lang="zh-TW" altLang="en-US" smtClean="0"/>
              <a:t>‹#›</a:t>
            </a:fld>
            <a:endParaRPr lang="zh-TW" altLang="en-US"/>
          </a:p>
        </p:txBody>
      </p:sp>
    </p:spTree>
    <p:extLst>
      <p:ext uri="{BB962C8B-B14F-4D97-AF65-F5344CB8AC3E}">
        <p14:creationId xmlns:p14="http://schemas.microsoft.com/office/powerpoint/2010/main" val="21264285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FD03533-D113-5F33-BEDF-720E83F6BD6D}"/>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A38594CB-FB23-657B-776D-2A2BC6C2CD7A}"/>
              </a:ext>
            </a:extLst>
          </p:cNvPr>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BA52253A-93DC-B304-E6CC-5AF661D4A30A}"/>
              </a:ext>
            </a:extLst>
          </p:cNvPr>
          <p:cNvSpPr>
            <a:spLocks noGrp="1"/>
          </p:cNvSpPr>
          <p:nvPr>
            <p:ph type="dt" sz="half" idx="10"/>
          </p:nvPr>
        </p:nvSpPr>
        <p:spPr/>
        <p:txBody>
          <a:bodyPr/>
          <a:lstStyle/>
          <a:p>
            <a:fld id="{96743108-898D-4E15-8D25-E7346BB2E28F}" type="datetimeFigureOut">
              <a:rPr lang="zh-TW" altLang="en-US" smtClean="0"/>
              <a:t>2025/4/25</a:t>
            </a:fld>
            <a:endParaRPr lang="zh-TW" altLang="en-US"/>
          </a:p>
        </p:txBody>
      </p:sp>
      <p:sp>
        <p:nvSpPr>
          <p:cNvPr id="5" name="頁尾版面配置區 4">
            <a:extLst>
              <a:ext uri="{FF2B5EF4-FFF2-40B4-BE49-F238E27FC236}">
                <a16:creationId xmlns:a16="http://schemas.microsoft.com/office/drawing/2014/main" id="{CED98628-8DD3-FC0F-D6CC-8FDD6A961B54}"/>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EADC0035-31B2-C4E5-FDD0-49DC70C24527}"/>
              </a:ext>
            </a:extLst>
          </p:cNvPr>
          <p:cNvSpPr>
            <a:spLocks noGrp="1"/>
          </p:cNvSpPr>
          <p:nvPr>
            <p:ph type="sldNum" sz="quarter" idx="12"/>
          </p:nvPr>
        </p:nvSpPr>
        <p:spPr/>
        <p:txBody>
          <a:bodyPr/>
          <a:lstStyle/>
          <a:p>
            <a:fld id="{4B37DA21-74B5-44F6-851A-18C23CE5BDEB}" type="slidenum">
              <a:rPr lang="zh-TW" altLang="en-US" smtClean="0"/>
              <a:t>‹#›</a:t>
            </a:fld>
            <a:endParaRPr lang="zh-TW" altLang="en-US"/>
          </a:p>
        </p:txBody>
      </p:sp>
    </p:spTree>
    <p:extLst>
      <p:ext uri="{BB962C8B-B14F-4D97-AF65-F5344CB8AC3E}">
        <p14:creationId xmlns:p14="http://schemas.microsoft.com/office/powerpoint/2010/main" val="42510287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B3975A4-A3B2-0150-AB67-5F255776C74E}"/>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id="{784B510C-AAF4-DEC0-0FB3-8826C3579C6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日期版面配置區 3">
            <a:extLst>
              <a:ext uri="{FF2B5EF4-FFF2-40B4-BE49-F238E27FC236}">
                <a16:creationId xmlns:a16="http://schemas.microsoft.com/office/drawing/2014/main" id="{708EB3DA-F28A-F0E6-951B-39BA98D4330E}"/>
              </a:ext>
            </a:extLst>
          </p:cNvPr>
          <p:cNvSpPr>
            <a:spLocks noGrp="1"/>
          </p:cNvSpPr>
          <p:nvPr>
            <p:ph type="dt" sz="half" idx="10"/>
          </p:nvPr>
        </p:nvSpPr>
        <p:spPr/>
        <p:txBody>
          <a:bodyPr/>
          <a:lstStyle/>
          <a:p>
            <a:fld id="{96743108-898D-4E15-8D25-E7346BB2E28F}" type="datetimeFigureOut">
              <a:rPr lang="zh-TW" altLang="en-US" smtClean="0"/>
              <a:t>2025/4/25</a:t>
            </a:fld>
            <a:endParaRPr lang="zh-TW" altLang="en-US"/>
          </a:p>
        </p:txBody>
      </p:sp>
      <p:sp>
        <p:nvSpPr>
          <p:cNvPr id="5" name="頁尾版面配置區 4">
            <a:extLst>
              <a:ext uri="{FF2B5EF4-FFF2-40B4-BE49-F238E27FC236}">
                <a16:creationId xmlns:a16="http://schemas.microsoft.com/office/drawing/2014/main" id="{38B2ABF8-94F4-3376-755F-6EE878087320}"/>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2AFD39D5-4A22-B69C-01ED-92E6EC594D6D}"/>
              </a:ext>
            </a:extLst>
          </p:cNvPr>
          <p:cNvSpPr>
            <a:spLocks noGrp="1"/>
          </p:cNvSpPr>
          <p:nvPr>
            <p:ph type="sldNum" sz="quarter" idx="12"/>
          </p:nvPr>
        </p:nvSpPr>
        <p:spPr/>
        <p:txBody>
          <a:bodyPr/>
          <a:lstStyle/>
          <a:p>
            <a:fld id="{4B37DA21-74B5-44F6-851A-18C23CE5BDEB}" type="slidenum">
              <a:rPr lang="zh-TW" altLang="en-US" smtClean="0"/>
              <a:t>‹#›</a:t>
            </a:fld>
            <a:endParaRPr lang="zh-TW" altLang="en-US"/>
          </a:p>
        </p:txBody>
      </p:sp>
    </p:spTree>
    <p:extLst>
      <p:ext uri="{BB962C8B-B14F-4D97-AF65-F5344CB8AC3E}">
        <p14:creationId xmlns:p14="http://schemas.microsoft.com/office/powerpoint/2010/main" val="6349817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C851688-4144-606E-7921-43E0DE1FA29B}"/>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C002CCEB-35C2-1E9C-4EE3-ECB35900D2DA}"/>
              </a:ext>
            </a:extLst>
          </p:cNvPr>
          <p:cNvSpPr>
            <a:spLocks noGrp="1"/>
          </p:cNvSpPr>
          <p:nvPr>
            <p:ph sz="half" idx="1"/>
          </p:nvPr>
        </p:nvSpPr>
        <p:spPr>
          <a:xfrm>
            <a:off x="838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28210F02-F295-DE52-1114-3722496CDA05}"/>
              </a:ext>
            </a:extLst>
          </p:cNvPr>
          <p:cNvSpPr>
            <a:spLocks noGrp="1"/>
          </p:cNvSpPr>
          <p:nvPr>
            <p:ph sz="half" idx="2"/>
          </p:nvPr>
        </p:nvSpPr>
        <p:spPr>
          <a:xfrm>
            <a:off x="6172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id="{E9F32930-F74D-4408-8760-BEBDC9BE8611}"/>
              </a:ext>
            </a:extLst>
          </p:cNvPr>
          <p:cNvSpPr>
            <a:spLocks noGrp="1"/>
          </p:cNvSpPr>
          <p:nvPr>
            <p:ph type="dt" sz="half" idx="10"/>
          </p:nvPr>
        </p:nvSpPr>
        <p:spPr/>
        <p:txBody>
          <a:bodyPr/>
          <a:lstStyle/>
          <a:p>
            <a:fld id="{96743108-898D-4E15-8D25-E7346BB2E28F}" type="datetimeFigureOut">
              <a:rPr lang="zh-TW" altLang="en-US" smtClean="0"/>
              <a:t>2025/4/25</a:t>
            </a:fld>
            <a:endParaRPr lang="zh-TW" altLang="en-US"/>
          </a:p>
        </p:txBody>
      </p:sp>
      <p:sp>
        <p:nvSpPr>
          <p:cNvPr id="6" name="頁尾版面配置區 5">
            <a:extLst>
              <a:ext uri="{FF2B5EF4-FFF2-40B4-BE49-F238E27FC236}">
                <a16:creationId xmlns:a16="http://schemas.microsoft.com/office/drawing/2014/main" id="{95DCAC9E-A773-CC1A-0976-4E42152A9259}"/>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257F056B-92A8-2766-1D0C-F9CBE1100293}"/>
              </a:ext>
            </a:extLst>
          </p:cNvPr>
          <p:cNvSpPr>
            <a:spLocks noGrp="1"/>
          </p:cNvSpPr>
          <p:nvPr>
            <p:ph type="sldNum" sz="quarter" idx="12"/>
          </p:nvPr>
        </p:nvSpPr>
        <p:spPr/>
        <p:txBody>
          <a:bodyPr/>
          <a:lstStyle/>
          <a:p>
            <a:fld id="{4B37DA21-74B5-44F6-851A-18C23CE5BDEB}" type="slidenum">
              <a:rPr lang="zh-TW" altLang="en-US" smtClean="0"/>
              <a:t>‹#›</a:t>
            </a:fld>
            <a:endParaRPr lang="zh-TW" altLang="en-US"/>
          </a:p>
        </p:txBody>
      </p:sp>
    </p:spTree>
    <p:extLst>
      <p:ext uri="{BB962C8B-B14F-4D97-AF65-F5344CB8AC3E}">
        <p14:creationId xmlns:p14="http://schemas.microsoft.com/office/powerpoint/2010/main" val="6380013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0772A8A-795D-D058-058B-95456457B956}"/>
              </a:ext>
            </a:extLst>
          </p:cNvPr>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id="{5CB26B9D-7296-A25E-2549-04C6513B63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a:extLst>
              <a:ext uri="{FF2B5EF4-FFF2-40B4-BE49-F238E27FC236}">
                <a16:creationId xmlns:a16="http://schemas.microsoft.com/office/drawing/2014/main" id="{39871DCD-B6EB-89D5-266C-ACF7056D503C}"/>
              </a:ext>
            </a:extLst>
          </p:cNvPr>
          <p:cNvSpPr>
            <a:spLocks noGrp="1"/>
          </p:cNvSpPr>
          <p:nvPr>
            <p:ph sz="half" idx="2"/>
          </p:nvPr>
        </p:nvSpPr>
        <p:spPr>
          <a:xfrm>
            <a:off x="839788" y="2505075"/>
            <a:ext cx="515778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74D7A1D1-AAE1-5082-6779-DB8B88E2FF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a:extLst>
              <a:ext uri="{FF2B5EF4-FFF2-40B4-BE49-F238E27FC236}">
                <a16:creationId xmlns:a16="http://schemas.microsoft.com/office/drawing/2014/main" id="{2DC7A423-79BB-B6A4-35E3-C6AC5BA049F6}"/>
              </a:ext>
            </a:extLst>
          </p:cNvPr>
          <p:cNvSpPr>
            <a:spLocks noGrp="1"/>
          </p:cNvSpPr>
          <p:nvPr>
            <p:ph sz="quarter" idx="4"/>
          </p:nvPr>
        </p:nvSpPr>
        <p:spPr>
          <a:xfrm>
            <a:off x="6172200" y="2505075"/>
            <a:ext cx="51831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BC2CE699-5A7B-8740-FB3E-9BBCE6523676}"/>
              </a:ext>
            </a:extLst>
          </p:cNvPr>
          <p:cNvSpPr>
            <a:spLocks noGrp="1"/>
          </p:cNvSpPr>
          <p:nvPr>
            <p:ph type="dt" sz="half" idx="10"/>
          </p:nvPr>
        </p:nvSpPr>
        <p:spPr/>
        <p:txBody>
          <a:bodyPr/>
          <a:lstStyle/>
          <a:p>
            <a:fld id="{96743108-898D-4E15-8D25-E7346BB2E28F}" type="datetimeFigureOut">
              <a:rPr lang="zh-TW" altLang="en-US" smtClean="0"/>
              <a:t>2025/4/25</a:t>
            </a:fld>
            <a:endParaRPr lang="zh-TW" altLang="en-US"/>
          </a:p>
        </p:txBody>
      </p:sp>
      <p:sp>
        <p:nvSpPr>
          <p:cNvPr id="8" name="頁尾版面配置區 7">
            <a:extLst>
              <a:ext uri="{FF2B5EF4-FFF2-40B4-BE49-F238E27FC236}">
                <a16:creationId xmlns:a16="http://schemas.microsoft.com/office/drawing/2014/main" id="{7CFE2FB0-58EE-AA79-6D4C-DFA0774168D2}"/>
              </a:ext>
            </a:extLst>
          </p:cNvPr>
          <p:cNvSpPr>
            <a:spLocks noGrp="1"/>
          </p:cNvSpPr>
          <p:nvPr>
            <p:ph type="ftr" sz="quarter" idx="11"/>
          </p:nvPr>
        </p:nvSpPr>
        <p:spPr/>
        <p:txBody>
          <a:bodyPr/>
          <a:lstStyle/>
          <a:p>
            <a:endParaRPr lang="zh-TW" altLang="en-US"/>
          </a:p>
        </p:txBody>
      </p:sp>
      <p:sp>
        <p:nvSpPr>
          <p:cNvPr id="9" name="投影片編號版面配置區 8">
            <a:extLst>
              <a:ext uri="{FF2B5EF4-FFF2-40B4-BE49-F238E27FC236}">
                <a16:creationId xmlns:a16="http://schemas.microsoft.com/office/drawing/2014/main" id="{72214B7C-A226-4338-AAC8-B7D8672A2DB9}"/>
              </a:ext>
            </a:extLst>
          </p:cNvPr>
          <p:cNvSpPr>
            <a:spLocks noGrp="1"/>
          </p:cNvSpPr>
          <p:nvPr>
            <p:ph type="sldNum" sz="quarter" idx="12"/>
          </p:nvPr>
        </p:nvSpPr>
        <p:spPr/>
        <p:txBody>
          <a:bodyPr/>
          <a:lstStyle/>
          <a:p>
            <a:fld id="{4B37DA21-74B5-44F6-851A-18C23CE5BDEB}" type="slidenum">
              <a:rPr lang="zh-TW" altLang="en-US" smtClean="0"/>
              <a:t>‹#›</a:t>
            </a:fld>
            <a:endParaRPr lang="zh-TW" altLang="en-US"/>
          </a:p>
        </p:txBody>
      </p:sp>
    </p:spTree>
    <p:extLst>
      <p:ext uri="{BB962C8B-B14F-4D97-AF65-F5344CB8AC3E}">
        <p14:creationId xmlns:p14="http://schemas.microsoft.com/office/powerpoint/2010/main" val="19631453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EF47830-8D2F-7211-455F-3B43B3955FD6}"/>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id="{9B5960FD-E170-30D0-FF9D-B04E91469218}"/>
              </a:ext>
            </a:extLst>
          </p:cNvPr>
          <p:cNvSpPr>
            <a:spLocks noGrp="1"/>
          </p:cNvSpPr>
          <p:nvPr>
            <p:ph type="dt" sz="half" idx="10"/>
          </p:nvPr>
        </p:nvSpPr>
        <p:spPr/>
        <p:txBody>
          <a:bodyPr/>
          <a:lstStyle/>
          <a:p>
            <a:fld id="{96743108-898D-4E15-8D25-E7346BB2E28F}" type="datetimeFigureOut">
              <a:rPr lang="zh-TW" altLang="en-US" smtClean="0"/>
              <a:t>2025/4/25</a:t>
            </a:fld>
            <a:endParaRPr lang="zh-TW" altLang="en-US"/>
          </a:p>
        </p:txBody>
      </p:sp>
      <p:sp>
        <p:nvSpPr>
          <p:cNvPr id="4" name="頁尾版面配置區 3">
            <a:extLst>
              <a:ext uri="{FF2B5EF4-FFF2-40B4-BE49-F238E27FC236}">
                <a16:creationId xmlns:a16="http://schemas.microsoft.com/office/drawing/2014/main" id="{B0EB0639-671D-6AC2-7387-610C5DF3CACC}"/>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0A5016EA-B6DF-4BE5-A314-975425A3E1AA}"/>
              </a:ext>
            </a:extLst>
          </p:cNvPr>
          <p:cNvSpPr>
            <a:spLocks noGrp="1"/>
          </p:cNvSpPr>
          <p:nvPr>
            <p:ph type="sldNum" sz="quarter" idx="12"/>
          </p:nvPr>
        </p:nvSpPr>
        <p:spPr/>
        <p:txBody>
          <a:bodyPr/>
          <a:lstStyle/>
          <a:p>
            <a:fld id="{4B37DA21-74B5-44F6-851A-18C23CE5BDEB}" type="slidenum">
              <a:rPr lang="zh-TW" altLang="en-US" smtClean="0"/>
              <a:t>‹#›</a:t>
            </a:fld>
            <a:endParaRPr lang="zh-TW" altLang="en-US"/>
          </a:p>
        </p:txBody>
      </p:sp>
    </p:spTree>
    <p:extLst>
      <p:ext uri="{BB962C8B-B14F-4D97-AF65-F5344CB8AC3E}">
        <p14:creationId xmlns:p14="http://schemas.microsoft.com/office/powerpoint/2010/main" val="2004300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ED85C58D-BBBF-61B1-B552-6625207CC174}"/>
              </a:ext>
            </a:extLst>
          </p:cNvPr>
          <p:cNvSpPr>
            <a:spLocks noGrp="1"/>
          </p:cNvSpPr>
          <p:nvPr>
            <p:ph type="dt" sz="half" idx="10"/>
          </p:nvPr>
        </p:nvSpPr>
        <p:spPr/>
        <p:txBody>
          <a:bodyPr/>
          <a:lstStyle/>
          <a:p>
            <a:fld id="{96743108-898D-4E15-8D25-E7346BB2E28F}" type="datetimeFigureOut">
              <a:rPr lang="zh-TW" altLang="en-US" smtClean="0"/>
              <a:t>2025/4/25</a:t>
            </a:fld>
            <a:endParaRPr lang="zh-TW" altLang="en-US"/>
          </a:p>
        </p:txBody>
      </p:sp>
      <p:sp>
        <p:nvSpPr>
          <p:cNvPr id="3" name="頁尾版面配置區 2">
            <a:extLst>
              <a:ext uri="{FF2B5EF4-FFF2-40B4-BE49-F238E27FC236}">
                <a16:creationId xmlns:a16="http://schemas.microsoft.com/office/drawing/2014/main" id="{5757D2E1-76F4-67D2-49E4-36A98FBF45BD}"/>
              </a:ext>
            </a:extLst>
          </p:cNvPr>
          <p:cNvSpPr>
            <a:spLocks noGrp="1"/>
          </p:cNvSpPr>
          <p:nvPr>
            <p:ph type="ftr" sz="quarter" idx="11"/>
          </p:nvPr>
        </p:nvSpPr>
        <p:spPr/>
        <p:txBody>
          <a:bodyPr/>
          <a:lstStyle/>
          <a:p>
            <a:endParaRPr lang="zh-TW" altLang="en-US"/>
          </a:p>
        </p:txBody>
      </p:sp>
      <p:sp>
        <p:nvSpPr>
          <p:cNvPr id="4" name="投影片編號版面配置區 3">
            <a:extLst>
              <a:ext uri="{FF2B5EF4-FFF2-40B4-BE49-F238E27FC236}">
                <a16:creationId xmlns:a16="http://schemas.microsoft.com/office/drawing/2014/main" id="{3C06B129-474E-4D2A-2B03-C77A632702E4}"/>
              </a:ext>
            </a:extLst>
          </p:cNvPr>
          <p:cNvSpPr>
            <a:spLocks noGrp="1"/>
          </p:cNvSpPr>
          <p:nvPr>
            <p:ph type="sldNum" sz="quarter" idx="12"/>
          </p:nvPr>
        </p:nvSpPr>
        <p:spPr/>
        <p:txBody>
          <a:bodyPr/>
          <a:lstStyle/>
          <a:p>
            <a:fld id="{4B37DA21-74B5-44F6-851A-18C23CE5BDEB}" type="slidenum">
              <a:rPr lang="zh-TW" altLang="en-US" smtClean="0"/>
              <a:t>‹#›</a:t>
            </a:fld>
            <a:endParaRPr lang="zh-TW" altLang="en-US"/>
          </a:p>
        </p:txBody>
      </p:sp>
    </p:spTree>
    <p:extLst>
      <p:ext uri="{BB962C8B-B14F-4D97-AF65-F5344CB8AC3E}">
        <p14:creationId xmlns:p14="http://schemas.microsoft.com/office/powerpoint/2010/main" val="3213908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33A1560-F065-07D2-B390-ACAF416B7487}"/>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99DC3240-5C41-4D2B-D8CE-9886B53551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EAA30E95-3160-EC23-F322-899540D1F6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348027B1-76CB-F231-0ADC-D25B53418B3A}"/>
              </a:ext>
            </a:extLst>
          </p:cNvPr>
          <p:cNvSpPr>
            <a:spLocks noGrp="1"/>
          </p:cNvSpPr>
          <p:nvPr>
            <p:ph type="dt" sz="half" idx="10"/>
          </p:nvPr>
        </p:nvSpPr>
        <p:spPr/>
        <p:txBody>
          <a:bodyPr/>
          <a:lstStyle/>
          <a:p>
            <a:fld id="{96743108-898D-4E15-8D25-E7346BB2E28F}" type="datetimeFigureOut">
              <a:rPr lang="zh-TW" altLang="en-US" smtClean="0"/>
              <a:t>2025/4/25</a:t>
            </a:fld>
            <a:endParaRPr lang="zh-TW" altLang="en-US"/>
          </a:p>
        </p:txBody>
      </p:sp>
      <p:sp>
        <p:nvSpPr>
          <p:cNvPr id="6" name="頁尾版面配置區 5">
            <a:extLst>
              <a:ext uri="{FF2B5EF4-FFF2-40B4-BE49-F238E27FC236}">
                <a16:creationId xmlns:a16="http://schemas.microsoft.com/office/drawing/2014/main" id="{3A4DBFF1-D441-984F-428C-5FCDEC5051BA}"/>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393F8379-733E-ABC2-6D08-FC62E52F5387}"/>
              </a:ext>
            </a:extLst>
          </p:cNvPr>
          <p:cNvSpPr>
            <a:spLocks noGrp="1"/>
          </p:cNvSpPr>
          <p:nvPr>
            <p:ph type="sldNum" sz="quarter" idx="12"/>
          </p:nvPr>
        </p:nvSpPr>
        <p:spPr/>
        <p:txBody>
          <a:bodyPr/>
          <a:lstStyle/>
          <a:p>
            <a:fld id="{4B37DA21-74B5-44F6-851A-18C23CE5BDEB}" type="slidenum">
              <a:rPr lang="zh-TW" altLang="en-US" smtClean="0"/>
              <a:t>‹#›</a:t>
            </a:fld>
            <a:endParaRPr lang="zh-TW" altLang="en-US"/>
          </a:p>
        </p:txBody>
      </p:sp>
    </p:spTree>
    <p:extLst>
      <p:ext uri="{BB962C8B-B14F-4D97-AF65-F5344CB8AC3E}">
        <p14:creationId xmlns:p14="http://schemas.microsoft.com/office/powerpoint/2010/main" val="3897880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B43D5BA-4A55-9CF3-7318-31BE69225044}"/>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12FD09D5-FFA5-8CEE-6F62-0E64FE01CCFD}"/>
              </a:ext>
            </a:extLst>
          </p:cNvPr>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B5C5D5C0-0E19-927F-8AEC-E122F5FCC006}"/>
              </a:ext>
            </a:extLst>
          </p:cNvPr>
          <p:cNvSpPr>
            <a:spLocks noGrp="1"/>
          </p:cNvSpPr>
          <p:nvPr>
            <p:ph type="dt" sz="half" idx="10"/>
          </p:nvPr>
        </p:nvSpPr>
        <p:spPr/>
        <p:txBody>
          <a:bodyPr/>
          <a:lstStyle/>
          <a:p>
            <a:fld id="{830B7E20-FB7F-4DAE-B559-D6F1E5C9C869}" type="datetimeFigureOut">
              <a:rPr lang="zh-TW" altLang="en-US" smtClean="0"/>
              <a:t>2025/4/25</a:t>
            </a:fld>
            <a:endParaRPr lang="zh-TW" altLang="en-US"/>
          </a:p>
        </p:txBody>
      </p:sp>
      <p:sp>
        <p:nvSpPr>
          <p:cNvPr id="5" name="頁尾版面配置區 4">
            <a:extLst>
              <a:ext uri="{FF2B5EF4-FFF2-40B4-BE49-F238E27FC236}">
                <a16:creationId xmlns:a16="http://schemas.microsoft.com/office/drawing/2014/main" id="{7BC9DD60-7957-A6B4-00BE-9918CF26D599}"/>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E22E638A-1D10-33D2-9FDB-C45122627261}"/>
              </a:ext>
            </a:extLst>
          </p:cNvPr>
          <p:cNvSpPr>
            <a:spLocks noGrp="1"/>
          </p:cNvSpPr>
          <p:nvPr>
            <p:ph type="sldNum" sz="quarter" idx="12"/>
          </p:nvPr>
        </p:nvSpPr>
        <p:spPr/>
        <p:txBody>
          <a:bodyPr/>
          <a:lstStyle/>
          <a:p>
            <a:fld id="{B9CB5179-0D8E-49E1-8D38-7CE790C850BA}" type="slidenum">
              <a:rPr lang="zh-TW" altLang="en-US" smtClean="0"/>
              <a:t>‹#›</a:t>
            </a:fld>
            <a:endParaRPr lang="zh-TW" altLang="en-US"/>
          </a:p>
        </p:txBody>
      </p:sp>
    </p:spTree>
    <p:extLst>
      <p:ext uri="{BB962C8B-B14F-4D97-AF65-F5344CB8AC3E}">
        <p14:creationId xmlns:p14="http://schemas.microsoft.com/office/powerpoint/2010/main" val="2726912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4AB128A-D528-A250-4228-65C5C77C31DE}"/>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AA99A3F2-4481-840D-3634-07D407A8E73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a16="http://schemas.microsoft.com/office/drawing/2014/main" id="{A300DD8A-2201-4EFE-E96D-E31E8256C8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7D2D935B-5C16-F39B-07A5-926E70D0F88E}"/>
              </a:ext>
            </a:extLst>
          </p:cNvPr>
          <p:cNvSpPr>
            <a:spLocks noGrp="1"/>
          </p:cNvSpPr>
          <p:nvPr>
            <p:ph type="dt" sz="half" idx="10"/>
          </p:nvPr>
        </p:nvSpPr>
        <p:spPr/>
        <p:txBody>
          <a:bodyPr/>
          <a:lstStyle/>
          <a:p>
            <a:fld id="{96743108-898D-4E15-8D25-E7346BB2E28F}" type="datetimeFigureOut">
              <a:rPr lang="zh-TW" altLang="en-US" smtClean="0"/>
              <a:t>2025/4/25</a:t>
            </a:fld>
            <a:endParaRPr lang="zh-TW" altLang="en-US"/>
          </a:p>
        </p:txBody>
      </p:sp>
      <p:sp>
        <p:nvSpPr>
          <p:cNvPr id="6" name="頁尾版面配置區 5">
            <a:extLst>
              <a:ext uri="{FF2B5EF4-FFF2-40B4-BE49-F238E27FC236}">
                <a16:creationId xmlns:a16="http://schemas.microsoft.com/office/drawing/2014/main" id="{8139EC15-3CF2-23D5-15D5-1F1F38E20890}"/>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FFF82327-C60D-F0DF-9F0F-CACB3F7ED1D1}"/>
              </a:ext>
            </a:extLst>
          </p:cNvPr>
          <p:cNvSpPr>
            <a:spLocks noGrp="1"/>
          </p:cNvSpPr>
          <p:nvPr>
            <p:ph type="sldNum" sz="quarter" idx="12"/>
          </p:nvPr>
        </p:nvSpPr>
        <p:spPr/>
        <p:txBody>
          <a:bodyPr/>
          <a:lstStyle/>
          <a:p>
            <a:fld id="{4B37DA21-74B5-44F6-851A-18C23CE5BDEB}" type="slidenum">
              <a:rPr lang="zh-TW" altLang="en-US" smtClean="0"/>
              <a:t>‹#›</a:t>
            </a:fld>
            <a:endParaRPr lang="zh-TW" altLang="en-US"/>
          </a:p>
        </p:txBody>
      </p:sp>
    </p:spTree>
    <p:extLst>
      <p:ext uri="{BB962C8B-B14F-4D97-AF65-F5344CB8AC3E}">
        <p14:creationId xmlns:p14="http://schemas.microsoft.com/office/powerpoint/2010/main" val="35712842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E16F85E-437B-6F01-137E-168B659F5B68}"/>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id="{BBC7EE23-D892-ACE5-CCD4-1E6572343DB5}"/>
              </a:ext>
            </a:extLst>
          </p:cNvPr>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4414490A-4CCB-1B9E-25D0-FC409189665D}"/>
              </a:ext>
            </a:extLst>
          </p:cNvPr>
          <p:cNvSpPr>
            <a:spLocks noGrp="1"/>
          </p:cNvSpPr>
          <p:nvPr>
            <p:ph type="dt" sz="half" idx="10"/>
          </p:nvPr>
        </p:nvSpPr>
        <p:spPr/>
        <p:txBody>
          <a:bodyPr/>
          <a:lstStyle/>
          <a:p>
            <a:fld id="{96743108-898D-4E15-8D25-E7346BB2E28F}" type="datetimeFigureOut">
              <a:rPr lang="zh-TW" altLang="en-US" smtClean="0"/>
              <a:t>2025/4/25</a:t>
            </a:fld>
            <a:endParaRPr lang="zh-TW" altLang="en-US"/>
          </a:p>
        </p:txBody>
      </p:sp>
      <p:sp>
        <p:nvSpPr>
          <p:cNvPr id="5" name="頁尾版面配置區 4">
            <a:extLst>
              <a:ext uri="{FF2B5EF4-FFF2-40B4-BE49-F238E27FC236}">
                <a16:creationId xmlns:a16="http://schemas.microsoft.com/office/drawing/2014/main" id="{ECA2D259-DCEF-FD78-0535-F0C5D52F9752}"/>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B3404550-CC4E-060E-5FA4-C51ABD72FEF8}"/>
              </a:ext>
            </a:extLst>
          </p:cNvPr>
          <p:cNvSpPr>
            <a:spLocks noGrp="1"/>
          </p:cNvSpPr>
          <p:nvPr>
            <p:ph type="sldNum" sz="quarter" idx="12"/>
          </p:nvPr>
        </p:nvSpPr>
        <p:spPr/>
        <p:txBody>
          <a:bodyPr/>
          <a:lstStyle/>
          <a:p>
            <a:fld id="{4B37DA21-74B5-44F6-851A-18C23CE5BDEB}" type="slidenum">
              <a:rPr lang="zh-TW" altLang="en-US" smtClean="0"/>
              <a:t>‹#›</a:t>
            </a:fld>
            <a:endParaRPr lang="zh-TW" altLang="en-US"/>
          </a:p>
        </p:txBody>
      </p:sp>
    </p:spTree>
    <p:extLst>
      <p:ext uri="{BB962C8B-B14F-4D97-AF65-F5344CB8AC3E}">
        <p14:creationId xmlns:p14="http://schemas.microsoft.com/office/powerpoint/2010/main" val="8804076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F89FCB97-894D-5F29-C5D7-5D7ECDD3A030}"/>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id="{1E89C832-86B9-B3B7-E7F8-18BEAD5C3B5D}"/>
              </a:ext>
            </a:extLst>
          </p:cNvPr>
          <p:cNvSpPr>
            <a:spLocks noGrp="1"/>
          </p:cNvSpPr>
          <p:nvPr>
            <p:ph type="body" orient="vert" idx="1"/>
          </p:nvPr>
        </p:nvSpPr>
        <p:spPr>
          <a:xfrm>
            <a:off x="838200" y="365125"/>
            <a:ext cx="7734300"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23A8022B-9AE8-8A07-F549-277EC43FAD84}"/>
              </a:ext>
            </a:extLst>
          </p:cNvPr>
          <p:cNvSpPr>
            <a:spLocks noGrp="1"/>
          </p:cNvSpPr>
          <p:nvPr>
            <p:ph type="dt" sz="half" idx="10"/>
          </p:nvPr>
        </p:nvSpPr>
        <p:spPr/>
        <p:txBody>
          <a:bodyPr/>
          <a:lstStyle/>
          <a:p>
            <a:fld id="{96743108-898D-4E15-8D25-E7346BB2E28F}" type="datetimeFigureOut">
              <a:rPr lang="zh-TW" altLang="en-US" smtClean="0"/>
              <a:t>2025/4/25</a:t>
            </a:fld>
            <a:endParaRPr lang="zh-TW" altLang="en-US"/>
          </a:p>
        </p:txBody>
      </p:sp>
      <p:sp>
        <p:nvSpPr>
          <p:cNvPr id="5" name="頁尾版面配置區 4">
            <a:extLst>
              <a:ext uri="{FF2B5EF4-FFF2-40B4-BE49-F238E27FC236}">
                <a16:creationId xmlns:a16="http://schemas.microsoft.com/office/drawing/2014/main" id="{F6E170E2-81A9-B58D-C7DC-C994C34A10E5}"/>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85E749F5-5285-4B87-AAC3-C49AEC69EC23}"/>
              </a:ext>
            </a:extLst>
          </p:cNvPr>
          <p:cNvSpPr>
            <a:spLocks noGrp="1"/>
          </p:cNvSpPr>
          <p:nvPr>
            <p:ph type="sldNum" sz="quarter" idx="12"/>
          </p:nvPr>
        </p:nvSpPr>
        <p:spPr/>
        <p:txBody>
          <a:bodyPr/>
          <a:lstStyle/>
          <a:p>
            <a:fld id="{4B37DA21-74B5-44F6-851A-18C23CE5BDEB}" type="slidenum">
              <a:rPr lang="zh-TW" altLang="en-US" smtClean="0"/>
              <a:t>‹#›</a:t>
            </a:fld>
            <a:endParaRPr lang="zh-TW" altLang="en-US"/>
          </a:p>
        </p:txBody>
      </p:sp>
    </p:spTree>
    <p:extLst>
      <p:ext uri="{BB962C8B-B14F-4D97-AF65-F5344CB8AC3E}">
        <p14:creationId xmlns:p14="http://schemas.microsoft.com/office/powerpoint/2010/main" val="3337841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EBB4BB7-66A0-E75D-5271-BA6010B759DC}"/>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id="{46A361FC-BCDC-31B4-5BC9-97CBAA4DD7C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zh-TW" altLang="en-US"/>
              <a:t>按一下以編輯母片文字樣式</a:t>
            </a:r>
          </a:p>
        </p:txBody>
      </p:sp>
      <p:sp>
        <p:nvSpPr>
          <p:cNvPr id="4" name="日期版面配置區 3">
            <a:extLst>
              <a:ext uri="{FF2B5EF4-FFF2-40B4-BE49-F238E27FC236}">
                <a16:creationId xmlns:a16="http://schemas.microsoft.com/office/drawing/2014/main" id="{11DD7BF2-ED6F-1FB4-C9FF-57D7AA3CC8B0}"/>
              </a:ext>
            </a:extLst>
          </p:cNvPr>
          <p:cNvSpPr>
            <a:spLocks noGrp="1"/>
          </p:cNvSpPr>
          <p:nvPr>
            <p:ph type="dt" sz="half" idx="10"/>
          </p:nvPr>
        </p:nvSpPr>
        <p:spPr/>
        <p:txBody>
          <a:bodyPr/>
          <a:lstStyle/>
          <a:p>
            <a:fld id="{830B7E20-FB7F-4DAE-B559-D6F1E5C9C869}" type="datetimeFigureOut">
              <a:rPr lang="zh-TW" altLang="en-US" smtClean="0"/>
              <a:t>2025/4/25</a:t>
            </a:fld>
            <a:endParaRPr lang="zh-TW" altLang="en-US"/>
          </a:p>
        </p:txBody>
      </p:sp>
      <p:sp>
        <p:nvSpPr>
          <p:cNvPr id="5" name="頁尾版面配置區 4">
            <a:extLst>
              <a:ext uri="{FF2B5EF4-FFF2-40B4-BE49-F238E27FC236}">
                <a16:creationId xmlns:a16="http://schemas.microsoft.com/office/drawing/2014/main" id="{585844F6-B799-03A7-2E2E-1AEE57F4B9FA}"/>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A919930D-F260-51A1-79D8-2C014ACF0B5E}"/>
              </a:ext>
            </a:extLst>
          </p:cNvPr>
          <p:cNvSpPr>
            <a:spLocks noGrp="1"/>
          </p:cNvSpPr>
          <p:nvPr>
            <p:ph type="sldNum" sz="quarter" idx="12"/>
          </p:nvPr>
        </p:nvSpPr>
        <p:spPr/>
        <p:txBody>
          <a:bodyPr/>
          <a:lstStyle/>
          <a:p>
            <a:fld id="{B9CB5179-0D8E-49E1-8D38-7CE790C850BA}" type="slidenum">
              <a:rPr lang="zh-TW" altLang="en-US" smtClean="0"/>
              <a:t>‹#›</a:t>
            </a:fld>
            <a:endParaRPr lang="zh-TW" altLang="en-US"/>
          </a:p>
        </p:txBody>
      </p:sp>
    </p:spTree>
    <p:extLst>
      <p:ext uri="{BB962C8B-B14F-4D97-AF65-F5344CB8AC3E}">
        <p14:creationId xmlns:p14="http://schemas.microsoft.com/office/powerpoint/2010/main" val="2449173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7513295-9CC1-F008-74F8-202F4BF2A0E9}"/>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77C2F657-9ED0-CF2B-B890-95B3E6A6F4BC}"/>
              </a:ext>
            </a:extLst>
          </p:cNvPr>
          <p:cNvSpPr>
            <a:spLocks noGrp="1"/>
          </p:cNvSpPr>
          <p:nvPr>
            <p:ph sz="half" idx="1"/>
          </p:nvPr>
        </p:nvSpPr>
        <p:spPr>
          <a:xfrm>
            <a:off x="838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C5CA7737-98B3-18D5-ED6D-7258A0ACD434}"/>
              </a:ext>
            </a:extLst>
          </p:cNvPr>
          <p:cNvSpPr>
            <a:spLocks noGrp="1"/>
          </p:cNvSpPr>
          <p:nvPr>
            <p:ph sz="half" idx="2"/>
          </p:nvPr>
        </p:nvSpPr>
        <p:spPr>
          <a:xfrm>
            <a:off x="6172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id="{6EA79462-5841-C0D0-0915-796CFA1DBAAC}"/>
              </a:ext>
            </a:extLst>
          </p:cNvPr>
          <p:cNvSpPr>
            <a:spLocks noGrp="1"/>
          </p:cNvSpPr>
          <p:nvPr>
            <p:ph type="dt" sz="half" idx="10"/>
          </p:nvPr>
        </p:nvSpPr>
        <p:spPr/>
        <p:txBody>
          <a:bodyPr/>
          <a:lstStyle/>
          <a:p>
            <a:fld id="{830B7E20-FB7F-4DAE-B559-D6F1E5C9C869}" type="datetimeFigureOut">
              <a:rPr lang="zh-TW" altLang="en-US" smtClean="0"/>
              <a:t>2025/4/25</a:t>
            </a:fld>
            <a:endParaRPr lang="zh-TW" altLang="en-US"/>
          </a:p>
        </p:txBody>
      </p:sp>
      <p:sp>
        <p:nvSpPr>
          <p:cNvPr id="6" name="頁尾版面配置區 5">
            <a:extLst>
              <a:ext uri="{FF2B5EF4-FFF2-40B4-BE49-F238E27FC236}">
                <a16:creationId xmlns:a16="http://schemas.microsoft.com/office/drawing/2014/main" id="{D36A401B-689A-EC35-928E-495F6AAE14F9}"/>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11487F8B-DA49-6329-8167-6921325F05C5}"/>
              </a:ext>
            </a:extLst>
          </p:cNvPr>
          <p:cNvSpPr>
            <a:spLocks noGrp="1"/>
          </p:cNvSpPr>
          <p:nvPr>
            <p:ph type="sldNum" sz="quarter" idx="12"/>
          </p:nvPr>
        </p:nvSpPr>
        <p:spPr/>
        <p:txBody>
          <a:bodyPr/>
          <a:lstStyle/>
          <a:p>
            <a:fld id="{B9CB5179-0D8E-49E1-8D38-7CE790C850BA}" type="slidenum">
              <a:rPr lang="zh-TW" altLang="en-US" smtClean="0"/>
              <a:t>‹#›</a:t>
            </a:fld>
            <a:endParaRPr lang="zh-TW" altLang="en-US"/>
          </a:p>
        </p:txBody>
      </p:sp>
    </p:spTree>
    <p:extLst>
      <p:ext uri="{BB962C8B-B14F-4D97-AF65-F5344CB8AC3E}">
        <p14:creationId xmlns:p14="http://schemas.microsoft.com/office/powerpoint/2010/main" val="193504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C85DF04-6EE0-DFD4-9FD8-5965974A27B2}"/>
              </a:ext>
            </a:extLst>
          </p:cNvPr>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id="{6FB17730-A92D-AF0D-439A-1E446987F3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a:extLst>
              <a:ext uri="{FF2B5EF4-FFF2-40B4-BE49-F238E27FC236}">
                <a16:creationId xmlns:a16="http://schemas.microsoft.com/office/drawing/2014/main" id="{620B2654-88E4-30BB-404F-B3FAF563F4C1}"/>
              </a:ext>
            </a:extLst>
          </p:cNvPr>
          <p:cNvSpPr>
            <a:spLocks noGrp="1"/>
          </p:cNvSpPr>
          <p:nvPr>
            <p:ph sz="half" idx="2"/>
          </p:nvPr>
        </p:nvSpPr>
        <p:spPr>
          <a:xfrm>
            <a:off x="839788" y="2505075"/>
            <a:ext cx="515778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072E7B72-2422-9450-7DCE-B2D176641B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a:extLst>
              <a:ext uri="{FF2B5EF4-FFF2-40B4-BE49-F238E27FC236}">
                <a16:creationId xmlns:a16="http://schemas.microsoft.com/office/drawing/2014/main" id="{B4B861F7-794C-51D1-F4EA-9D6C3E7CE14E}"/>
              </a:ext>
            </a:extLst>
          </p:cNvPr>
          <p:cNvSpPr>
            <a:spLocks noGrp="1"/>
          </p:cNvSpPr>
          <p:nvPr>
            <p:ph sz="quarter" idx="4"/>
          </p:nvPr>
        </p:nvSpPr>
        <p:spPr>
          <a:xfrm>
            <a:off x="6172200" y="2505075"/>
            <a:ext cx="51831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B5678499-50BC-9D85-DA96-8D32CEE19DBE}"/>
              </a:ext>
            </a:extLst>
          </p:cNvPr>
          <p:cNvSpPr>
            <a:spLocks noGrp="1"/>
          </p:cNvSpPr>
          <p:nvPr>
            <p:ph type="dt" sz="half" idx="10"/>
          </p:nvPr>
        </p:nvSpPr>
        <p:spPr/>
        <p:txBody>
          <a:bodyPr/>
          <a:lstStyle/>
          <a:p>
            <a:fld id="{830B7E20-FB7F-4DAE-B559-D6F1E5C9C869}" type="datetimeFigureOut">
              <a:rPr lang="zh-TW" altLang="en-US" smtClean="0"/>
              <a:t>2025/4/25</a:t>
            </a:fld>
            <a:endParaRPr lang="zh-TW" altLang="en-US"/>
          </a:p>
        </p:txBody>
      </p:sp>
      <p:sp>
        <p:nvSpPr>
          <p:cNvPr id="8" name="頁尾版面配置區 7">
            <a:extLst>
              <a:ext uri="{FF2B5EF4-FFF2-40B4-BE49-F238E27FC236}">
                <a16:creationId xmlns:a16="http://schemas.microsoft.com/office/drawing/2014/main" id="{637A69BF-6D17-1F89-E6BB-3A157C48C557}"/>
              </a:ext>
            </a:extLst>
          </p:cNvPr>
          <p:cNvSpPr>
            <a:spLocks noGrp="1"/>
          </p:cNvSpPr>
          <p:nvPr>
            <p:ph type="ftr" sz="quarter" idx="11"/>
          </p:nvPr>
        </p:nvSpPr>
        <p:spPr/>
        <p:txBody>
          <a:bodyPr/>
          <a:lstStyle/>
          <a:p>
            <a:endParaRPr lang="zh-TW" altLang="en-US"/>
          </a:p>
        </p:txBody>
      </p:sp>
      <p:sp>
        <p:nvSpPr>
          <p:cNvPr id="9" name="投影片編號版面配置區 8">
            <a:extLst>
              <a:ext uri="{FF2B5EF4-FFF2-40B4-BE49-F238E27FC236}">
                <a16:creationId xmlns:a16="http://schemas.microsoft.com/office/drawing/2014/main" id="{BE21D1B7-B1C5-29BC-028D-D24078A6CA03}"/>
              </a:ext>
            </a:extLst>
          </p:cNvPr>
          <p:cNvSpPr>
            <a:spLocks noGrp="1"/>
          </p:cNvSpPr>
          <p:nvPr>
            <p:ph type="sldNum" sz="quarter" idx="12"/>
          </p:nvPr>
        </p:nvSpPr>
        <p:spPr/>
        <p:txBody>
          <a:bodyPr/>
          <a:lstStyle/>
          <a:p>
            <a:fld id="{B9CB5179-0D8E-49E1-8D38-7CE790C850BA}" type="slidenum">
              <a:rPr lang="zh-TW" altLang="en-US" smtClean="0"/>
              <a:t>‹#›</a:t>
            </a:fld>
            <a:endParaRPr lang="zh-TW" altLang="en-US"/>
          </a:p>
        </p:txBody>
      </p:sp>
    </p:spTree>
    <p:extLst>
      <p:ext uri="{BB962C8B-B14F-4D97-AF65-F5344CB8AC3E}">
        <p14:creationId xmlns:p14="http://schemas.microsoft.com/office/powerpoint/2010/main" val="1419972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D8C99D3-9A90-9010-C5E2-18BCE51967FD}"/>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id="{E0A20A43-BA50-CCF7-E6C7-E8C5AC8E5753}"/>
              </a:ext>
            </a:extLst>
          </p:cNvPr>
          <p:cNvSpPr>
            <a:spLocks noGrp="1"/>
          </p:cNvSpPr>
          <p:nvPr>
            <p:ph type="dt" sz="half" idx="10"/>
          </p:nvPr>
        </p:nvSpPr>
        <p:spPr/>
        <p:txBody>
          <a:bodyPr/>
          <a:lstStyle/>
          <a:p>
            <a:fld id="{830B7E20-FB7F-4DAE-B559-D6F1E5C9C869}" type="datetimeFigureOut">
              <a:rPr lang="zh-TW" altLang="en-US" smtClean="0"/>
              <a:t>2025/4/25</a:t>
            </a:fld>
            <a:endParaRPr lang="zh-TW" altLang="en-US"/>
          </a:p>
        </p:txBody>
      </p:sp>
      <p:sp>
        <p:nvSpPr>
          <p:cNvPr id="4" name="頁尾版面配置區 3">
            <a:extLst>
              <a:ext uri="{FF2B5EF4-FFF2-40B4-BE49-F238E27FC236}">
                <a16:creationId xmlns:a16="http://schemas.microsoft.com/office/drawing/2014/main" id="{27A916FB-3223-A453-D350-F8BBA5C453B4}"/>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B950B170-8668-203C-2706-D1BF9C186EFA}"/>
              </a:ext>
            </a:extLst>
          </p:cNvPr>
          <p:cNvSpPr>
            <a:spLocks noGrp="1"/>
          </p:cNvSpPr>
          <p:nvPr>
            <p:ph type="sldNum" sz="quarter" idx="12"/>
          </p:nvPr>
        </p:nvSpPr>
        <p:spPr/>
        <p:txBody>
          <a:bodyPr/>
          <a:lstStyle/>
          <a:p>
            <a:fld id="{B9CB5179-0D8E-49E1-8D38-7CE790C850BA}" type="slidenum">
              <a:rPr lang="zh-TW" altLang="en-US" smtClean="0"/>
              <a:t>‹#›</a:t>
            </a:fld>
            <a:endParaRPr lang="zh-TW" altLang="en-US"/>
          </a:p>
        </p:txBody>
      </p:sp>
    </p:spTree>
    <p:extLst>
      <p:ext uri="{BB962C8B-B14F-4D97-AF65-F5344CB8AC3E}">
        <p14:creationId xmlns:p14="http://schemas.microsoft.com/office/powerpoint/2010/main" val="2947385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252A4408-6CA6-7EF2-CE85-205FA082367E}"/>
              </a:ext>
            </a:extLst>
          </p:cNvPr>
          <p:cNvSpPr>
            <a:spLocks noGrp="1"/>
          </p:cNvSpPr>
          <p:nvPr>
            <p:ph type="dt" sz="half" idx="10"/>
          </p:nvPr>
        </p:nvSpPr>
        <p:spPr/>
        <p:txBody>
          <a:bodyPr/>
          <a:lstStyle/>
          <a:p>
            <a:fld id="{830B7E20-FB7F-4DAE-B559-D6F1E5C9C869}" type="datetimeFigureOut">
              <a:rPr lang="zh-TW" altLang="en-US" smtClean="0"/>
              <a:t>2025/4/25</a:t>
            </a:fld>
            <a:endParaRPr lang="zh-TW" altLang="en-US"/>
          </a:p>
        </p:txBody>
      </p:sp>
      <p:sp>
        <p:nvSpPr>
          <p:cNvPr id="3" name="頁尾版面配置區 2">
            <a:extLst>
              <a:ext uri="{FF2B5EF4-FFF2-40B4-BE49-F238E27FC236}">
                <a16:creationId xmlns:a16="http://schemas.microsoft.com/office/drawing/2014/main" id="{333EEBB6-B462-DED7-20D3-C7619DD8B099}"/>
              </a:ext>
            </a:extLst>
          </p:cNvPr>
          <p:cNvSpPr>
            <a:spLocks noGrp="1"/>
          </p:cNvSpPr>
          <p:nvPr>
            <p:ph type="ftr" sz="quarter" idx="11"/>
          </p:nvPr>
        </p:nvSpPr>
        <p:spPr/>
        <p:txBody>
          <a:bodyPr/>
          <a:lstStyle/>
          <a:p>
            <a:endParaRPr lang="zh-TW" altLang="en-US"/>
          </a:p>
        </p:txBody>
      </p:sp>
      <p:sp>
        <p:nvSpPr>
          <p:cNvPr id="4" name="投影片編號版面配置區 3">
            <a:extLst>
              <a:ext uri="{FF2B5EF4-FFF2-40B4-BE49-F238E27FC236}">
                <a16:creationId xmlns:a16="http://schemas.microsoft.com/office/drawing/2014/main" id="{3C07D9E5-F226-4B23-3703-84AB1EFCADD3}"/>
              </a:ext>
            </a:extLst>
          </p:cNvPr>
          <p:cNvSpPr>
            <a:spLocks noGrp="1"/>
          </p:cNvSpPr>
          <p:nvPr>
            <p:ph type="sldNum" sz="quarter" idx="12"/>
          </p:nvPr>
        </p:nvSpPr>
        <p:spPr/>
        <p:txBody>
          <a:bodyPr/>
          <a:lstStyle/>
          <a:p>
            <a:fld id="{B9CB5179-0D8E-49E1-8D38-7CE790C850BA}" type="slidenum">
              <a:rPr lang="zh-TW" altLang="en-US" smtClean="0"/>
              <a:t>‹#›</a:t>
            </a:fld>
            <a:endParaRPr lang="zh-TW" altLang="en-US"/>
          </a:p>
        </p:txBody>
      </p:sp>
    </p:spTree>
    <p:extLst>
      <p:ext uri="{BB962C8B-B14F-4D97-AF65-F5344CB8AC3E}">
        <p14:creationId xmlns:p14="http://schemas.microsoft.com/office/powerpoint/2010/main" val="3018455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CB39565-0261-88B6-A939-A9F18ACFBA89}"/>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652CB5C2-2F6C-3B24-FA51-2A8002721E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65032F88-B051-9EA3-1D59-622896A704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3B240914-6E76-13DA-762C-A9886242AA14}"/>
              </a:ext>
            </a:extLst>
          </p:cNvPr>
          <p:cNvSpPr>
            <a:spLocks noGrp="1"/>
          </p:cNvSpPr>
          <p:nvPr>
            <p:ph type="dt" sz="half" idx="10"/>
          </p:nvPr>
        </p:nvSpPr>
        <p:spPr/>
        <p:txBody>
          <a:bodyPr/>
          <a:lstStyle/>
          <a:p>
            <a:fld id="{830B7E20-FB7F-4DAE-B559-D6F1E5C9C869}" type="datetimeFigureOut">
              <a:rPr lang="zh-TW" altLang="en-US" smtClean="0"/>
              <a:t>2025/4/25</a:t>
            </a:fld>
            <a:endParaRPr lang="zh-TW" altLang="en-US"/>
          </a:p>
        </p:txBody>
      </p:sp>
      <p:sp>
        <p:nvSpPr>
          <p:cNvPr id="6" name="頁尾版面配置區 5">
            <a:extLst>
              <a:ext uri="{FF2B5EF4-FFF2-40B4-BE49-F238E27FC236}">
                <a16:creationId xmlns:a16="http://schemas.microsoft.com/office/drawing/2014/main" id="{7F5D8426-52CE-994B-3E05-D81031AF78C8}"/>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9616AE1B-BA08-01D6-4131-996177D501DE}"/>
              </a:ext>
            </a:extLst>
          </p:cNvPr>
          <p:cNvSpPr>
            <a:spLocks noGrp="1"/>
          </p:cNvSpPr>
          <p:nvPr>
            <p:ph type="sldNum" sz="quarter" idx="12"/>
          </p:nvPr>
        </p:nvSpPr>
        <p:spPr/>
        <p:txBody>
          <a:bodyPr/>
          <a:lstStyle/>
          <a:p>
            <a:fld id="{B9CB5179-0D8E-49E1-8D38-7CE790C850BA}" type="slidenum">
              <a:rPr lang="zh-TW" altLang="en-US" smtClean="0"/>
              <a:t>‹#›</a:t>
            </a:fld>
            <a:endParaRPr lang="zh-TW" altLang="en-US"/>
          </a:p>
        </p:txBody>
      </p:sp>
    </p:spTree>
    <p:extLst>
      <p:ext uri="{BB962C8B-B14F-4D97-AF65-F5344CB8AC3E}">
        <p14:creationId xmlns:p14="http://schemas.microsoft.com/office/powerpoint/2010/main" val="2014605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EFF4C5F-EE2B-B5D7-2B26-EC6E0D280389}"/>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6BF6449B-2145-8A7C-E3AC-8AABFFC666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a16="http://schemas.microsoft.com/office/drawing/2014/main" id="{1F65D16F-BDB0-6C7F-78EB-5BABC4ADCD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C1D850B1-5D31-C621-3231-B4F4FD724A06}"/>
              </a:ext>
            </a:extLst>
          </p:cNvPr>
          <p:cNvSpPr>
            <a:spLocks noGrp="1"/>
          </p:cNvSpPr>
          <p:nvPr>
            <p:ph type="dt" sz="half" idx="10"/>
          </p:nvPr>
        </p:nvSpPr>
        <p:spPr/>
        <p:txBody>
          <a:bodyPr/>
          <a:lstStyle/>
          <a:p>
            <a:fld id="{830B7E20-FB7F-4DAE-B559-D6F1E5C9C869}" type="datetimeFigureOut">
              <a:rPr lang="zh-TW" altLang="en-US" smtClean="0"/>
              <a:t>2025/4/25</a:t>
            </a:fld>
            <a:endParaRPr lang="zh-TW" altLang="en-US"/>
          </a:p>
        </p:txBody>
      </p:sp>
      <p:sp>
        <p:nvSpPr>
          <p:cNvPr id="6" name="頁尾版面配置區 5">
            <a:extLst>
              <a:ext uri="{FF2B5EF4-FFF2-40B4-BE49-F238E27FC236}">
                <a16:creationId xmlns:a16="http://schemas.microsoft.com/office/drawing/2014/main" id="{DCE4AE81-2C66-84A0-FAF2-0C59392D3719}"/>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9E38363C-A63A-DDAE-3162-7A52B4F13A65}"/>
              </a:ext>
            </a:extLst>
          </p:cNvPr>
          <p:cNvSpPr>
            <a:spLocks noGrp="1"/>
          </p:cNvSpPr>
          <p:nvPr>
            <p:ph type="sldNum" sz="quarter" idx="12"/>
          </p:nvPr>
        </p:nvSpPr>
        <p:spPr/>
        <p:txBody>
          <a:bodyPr/>
          <a:lstStyle/>
          <a:p>
            <a:fld id="{B9CB5179-0D8E-49E1-8D38-7CE790C850BA}" type="slidenum">
              <a:rPr lang="zh-TW" altLang="en-US" smtClean="0"/>
              <a:t>‹#›</a:t>
            </a:fld>
            <a:endParaRPr lang="zh-TW" altLang="en-US"/>
          </a:p>
        </p:txBody>
      </p:sp>
    </p:spTree>
    <p:extLst>
      <p:ext uri="{BB962C8B-B14F-4D97-AF65-F5344CB8AC3E}">
        <p14:creationId xmlns:p14="http://schemas.microsoft.com/office/powerpoint/2010/main" val="4094862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A88373BE-6AFA-3FE2-85B2-1348E14A00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a:extLst>
              <a:ext uri="{FF2B5EF4-FFF2-40B4-BE49-F238E27FC236}">
                <a16:creationId xmlns:a16="http://schemas.microsoft.com/office/drawing/2014/main" id="{42B3930E-14C4-5AD7-DAD4-847005102F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671D0685-D973-F862-CA82-3D9F33FB99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30B7E20-FB7F-4DAE-B559-D6F1E5C9C869}" type="datetimeFigureOut">
              <a:rPr lang="zh-TW" altLang="en-US" smtClean="0"/>
              <a:t>2025/4/25</a:t>
            </a:fld>
            <a:endParaRPr lang="zh-TW" altLang="en-US"/>
          </a:p>
        </p:txBody>
      </p:sp>
      <p:sp>
        <p:nvSpPr>
          <p:cNvPr id="5" name="頁尾版面配置區 4">
            <a:extLst>
              <a:ext uri="{FF2B5EF4-FFF2-40B4-BE49-F238E27FC236}">
                <a16:creationId xmlns:a16="http://schemas.microsoft.com/office/drawing/2014/main" id="{72DEC4E6-E263-85CC-1D94-1C9C5E4C92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zh-TW" altLang="en-US"/>
          </a:p>
        </p:txBody>
      </p:sp>
      <p:sp>
        <p:nvSpPr>
          <p:cNvPr id="6" name="投影片編號版面配置區 5">
            <a:extLst>
              <a:ext uri="{FF2B5EF4-FFF2-40B4-BE49-F238E27FC236}">
                <a16:creationId xmlns:a16="http://schemas.microsoft.com/office/drawing/2014/main" id="{E0C7A61D-D5D6-06AE-BC8E-84B9BAD339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9CB5179-0D8E-49E1-8D38-7CE790C850BA}" type="slidenum">
              <a:rPr lang="zh-TW" altLang="en-US" smtClean="0"/>
              <a:t>‹#›</a:t>
            </a:fld>
            <a:endParaRPr lang="zh-TW" altLang="en-US"/>
          </a:p>
        </p:txBody>
      </p:sp>
    </p:spTree>
    <p:extLst>
      <p:ext uri="{BB962C8B-B14F-4D97-AF65-F5344CB8AC3E}">
        <p14:creationId xmlns:p14="http://schemas.microsoft.com/office/powerpoint/2010/main" val="543291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B0C9992B-5F39-9D8C-FA0D-1636F6593A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a:extLst>
              <a:ext uri="{FF2B5EF4-FFF2-40B4-BE49-F238E27FC236}">
                <a16:creationId xmlns:a16="http://schemas.microsoft.com/office/drawing/2014/main" id="{88321BBC-82BB-81B7-08D1-3DB2908C2E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F2DBA233-D803-D5DF-7BC5-14E2A95A42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743108-898D-4E15-8D25-E7346BB2E28F}" type="datetimeFigureOut">
              <a:rPr lang="zh-TW" altLang="en-US" smtClean="0"/>
              <a:t>2025/4/25</a:t>
            </a:fld>
            <a:endParaRPr lang="zh-TW" altLang="en-US"/>
          </a:p>
        </p:txBody>
      </p:sp>
      <p:sp>
        <p:nvSpPr>
          <p:cNvPr id="5" name="頁尾版面配置區 4">
            <a:extLst>
              <a:ext uri="{FF2B5EF4-FFF2-40B4-BE49-F238E27FC236}">
                <a16:creationId xmlns:a16="http://schemas.microsoft.com/office/drawing/2014/main" id="{15DB2B78-99FD-EE04-E785-7CFBC74681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a:extLst>
              <a:ext uri="{FF2B5EF4-FFF2-40B4-BE49-F238E27FC236}">
                <a16:creationId xmlns:a16="http://schemas.microsoft.com/office/drawing/2014/main" id="{80119407-06D0-B407-F3A6-C39673F8F7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37DA21-74B5-44F6-851A-18C23CE5BDEB}" type="slidenum">
              <a:rPr lang="zh-TW" altLang="en-US" smtClean="0"/>
              <a:t>‹#›</a:t>
            </a:fld>
            <a:endParaRPr lang="zh-TW" altLang="en-US"/>
          </a:p>
        </p:txBody>
      </p:sp>
    </p:spTree>
    <p:extLst>
      <p:ext uri="{BB962C8B-B14F-4D97-AF65-F5344CB8AC3E}">
        <p14:creationId xmlns:p14="http://schemas.microsoft.com/office/powerpoint/2010/main" val="4111127185"/>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3.png"/></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0.xml"/><Relationship Id="rId1" Type="http://schemas.openxmlformats.org/officeDocument/2006/relationships/slideLayout" Target="../slideLayouts/slideLayout1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image" Target="../media/image23.png"/><Relationship Id="rId4" Type="http://schemas.openxmlformats.org/officeDocument/2006/relationships/image" Target="../media/image22.png"/></Relationships>
</file>

<file path=ppt/slides/_rels/slide4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image" Target="../media/image23.png"/><Relationship Id="rId4" Type="http://schemas.openxmlformats.org/officeDocument/2006/relationships/image" Target="../media/image22.png"/></Relationships>
</file>

<file path=ppt/slides/_rels/slide4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5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6A15A88-001A-4EEF-8984-D87E643599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標題 1">
            <a:extLst>
              <a:ext uri="{FF2B5EF4-FFF2-40B4-BE49-F238E27FC236}">
                <a16:creationId xmlns:a16="http://schemas.microsoft.com/office/drawing/2014/main" id="{4D001CB5-8A71-CDF9-96AF-D780F718E613}"/>
              </a:ext>
            </a:extLst>
          </p:cNvPr>
          <p:cNvSpPr>
            <a:spLocks noGrp="1"/>
          </p:cNvSpPr>
          <p:nvPr>
            <p:ph type="ctrTitle"/>
          </p:nvPr>
        </p:nvSpPr>
        <p:spPr>
          <a:xfrm>
            <a:off x="4144166" y="2096245"/>
            <a:ext cx="7339012" cy="2665509"/>
          </a:xfrm>
        </p:spPr>
        <p:txBody>
          <a:bodyPr>
            <a:noAutofit/>
          </a:bodyPr>
          <a:lstStyle/>
          <a:p>
            <a:pPr algn="r"/>
            <a:r>
              <a:rPr lang="zh-TW" altLang="en-US" sz="7200" dirty="0">
                <a:solidFill>
                  <a:schemeClr val="bg1"/>
                </a:solidFill>
                <a:latin typeface="微軟正黑體" panose="020B0604030504040204" pitchFamily="34" charset="-120"/>
                <a:ea typeface="微軟正黑體" panose="020B0604030504040204" pitchFamily="34" charset="-120"/>
              </a:rPr>
              <a:t>會進行</a:t>
            </a:r>
            <a:br>
              <a:rPr lang="en-US" altLang="zh-TW" sz="7200" dirty="0">
                <a:solidFill>
                  <a:schemeClr val="bg1"/>
                </a:solidFill>
                <a:latin typeface="微軟正黑體" panose="020B0604030504040204" pitchFamily="34" charset="-120"/>
                <a:ea typeface="微軟正黑體" panose="020B0604030504040204" pitchFamily="34" charset="-120"/>
              </a:rPr>
            </a:br>
            <a:r>
              <a:rPr lang="zh-TW" altLang="en-US" sz="7200" dirty="0">
                <a:solidFill>
                  <a:schemeClr val="bg1"/>
                </a:solidFill>
                <a:latin typeface="微軟正黑體" panose="020B0604030504040204" pitchFamily="34" charset="-120"/>
                <a:ea typeface="微軟正黑體" panose="020B0604030504040204" pitchFamily="34" charset="-120"/>
              </a:rPr>
              <a:t>「</a:t>
            </a:r>
            <a:r>
              <a:rPr lang="zh-TW" altLang="en-US" sz="7200" dirty="0">
                <a:solidFill>
                  <a:srgbClr val="FFFF00"/>
                </a:solidFill>
                <a:latin typeface="微軟正黑體" panose="020B0604030504040204" pitchFamily="34" charset="-120"/>
                <a:ea typeface="微軟正黑體" panose="020B0604030504040204" pitchFamily="34" charset="-120"/>
              </a:rPr>
              <a:t>深度思考</a:t>
            </a:r>
            <a:r>
              <a:rPr lang="zh-TW" altLang="en-US" sz="7200" dirty="0">
                <a:solidFill>
                  <a:schemeClr val="bg1"/>
                </a:solidFill>
                <a:latin typeface="微軟正黑體" panose="020B0604030504040204" pitchFamily="34" charset="-120"/>
                <a:ea typeface="微軟正黑體" panose="020B0604030504040204" pitchFamily="34" charset="-120"/>
              </a:rPr>
              <a:t>」的</a:t>
            </a:r>
            <a:br>
              <a:rPr lang="en-US" altLang="zh-TW" sz="7200" dirty="0">
                <a:solidFill>
                  <a:schemeClr val="bg1"/>
                </a:solidFill>
                <a:latin typeface="微軟正黑體" panose="020B0604030504040204" pitchFamily="34" charset="-120"/>
                <a:ea typeface="微軟正黑體" panose="020B0604030504040204" pitchFamily="34" charset="-120"/>
              </a:rPr>
            </a:br>
            <a:r>
              <a:rPr lang="zh-TW" altLang="en-US" sz="7200" dirty="0">
                <a:solidFill>
                  <a:schemeClr val="bg1"/>
                </a:solidFill>
                <a:latin typeface="微軟正黑體" panose="020B0604030504040204" pitchFamily="34" charset="-120"/>
                <a:ea typeface="微軟正黑體" panose="020B0604030504040204" pitchFamily="34" charset="-120"/>
              </a:rPr>
              <a:t>大型語言模型</a:t>
            </a:r>
          </a:p>
        </p:txBody>
      </p:sp>
      <p:grpSp>
        <p:nvGrpSpPr>
          <p:cNvPr id="16" name="Group 15">
            <a:extLst>
              <a:ext uri="{FF2B5EF4-FFF2-40B4-BE49-F238E27FC236}">
                <a16:creationId xmlns:a16="http://schemas.microsoft.com/office/drawing/2014/main" id="{A7900967-84CA-47B4-9F1C-E787BAC1496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effectLst>
            <a:outerShdw blurRad="381000" dist="152400" algn="l" rotWithShape="0">
              <a:prstClr val="black">
                <a:alpha val="10000"/>
              </a:prstClr>
            </a:outerShdw>
          </a:effectLst>
        </p:grpSpPr>
        <p:sp>
          <p:nvSpPr>
            <p:cNvPr id="17" name="Freeform: Shape 16">
              <a:extLst>
                <a:ext uri="{FF2B5EF4-FFF2-40B4-BE49-F238E27FC236}">
                  <a16:creationId xmlns:a16="http://schemas.microsoft.com/office/drawing/2014/main" id="{CAB3C749-6482-440B-9386-94091006D6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3C5C6B36-2238-4BBF-87F8-B1B3F5DD56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圖片 8" descr="一張含有 圖畫, 寫生, 美工圖案, 卡通 的圖片&#10;&#10;AI 產生的內容可能不正確。">
            <a:extLst>
              <a:ext uri="{FF2B5EF4-FFF2-40B4-BE49-F238E27FC236}">
                <a16:creationId xmlns:a16="http://schemas.microsoft.com/office/drawing/2014/main" id="{91497A78-43CB-D7CF-8EFE-EB996F346AAB}"/>
              </a:ext>
            </a:extLst>
          </p:cNvPr>
          <p:cNvPicPr>
            <a:picLocks noChangeAspect="1"/>
          </p:cNvPicPr>
          <p:nvPr/>
        </p:nvPicPr>
        <p:blipFill>
          <a:blip r:embed="rId4"/>
          <a:srcRect r="579"/>
          <a:stretch/>
        </p:blipFill>
        <p:spPr>
          <a:xfrm>
            <a:off x="1" y="10"/>
            <a:ext cx="4551219" cy="6857990"/>
          </a:xfrm>
          <a:custGeom>
            <a:avLst/>
            <a:gdLst/>
            <a:ahLst/>
            <a:cxnLst/>
            <a:rect l="l" t="t" r="r" b="b"/>
            <a:pathLst>
              <a:path w="4551219" h="6858000">
                <a:moveTo>
                  <a:pt x="4194211" y="6564619"/>
                </a:moveTo>
                <a:lnTo>
                  <a:pt x="4194211" y="6564620"/>
                </a:lnTo>
                <a:cubicBezTo>
                  <a:pt x="4204498" y="6575478"/>
                  <a:pt x="4210595" y="6582146"/>
                  <a:pt x="4216690" y="6588625"/>
                </a:cubicBezTo>
                <a:lnTo>
                  <a:pt x="4233312" y="6625224"/>
                </a:lnTo>
                <a:lnTo>
                  <a:pt x="4226218" y="6662539"/>
                </a:lnTo>
                <a:lnTo>
                  <a:pt x="4226217" y="6662540"/>
                </a:lnTo>
                <a:lnTo>
                  <a:pt x="4226216" y="6662543"/>
                </a:lnTo>
                <a:lnTo>
                  <a:pt x="4214767" y="6683026"/>
                </a:lnTo>
                <a:lnTo>
                  <a:pt x="4211619" y="6702975"/>
                </a:lnTo>
                <a:lnTo>
                  <a:pt x="4211619" y="6702976"/>
                </a:lnTo>
                <a:cubicBezTo>
                  <a:pt x="4212024" y="6716168"/>
                  <a:pt x="4217168" y="6729218"/>
                  <a:pt x="4225455" y="6742552"/>
                </a:cubicBezTo>
                <a:lnTo>
                  <a:pt x="4225456" y="6742554"/>
                </a:lnTo>
                <a:lnTo>
                  <a:pt x="4244933" y="6812061"/>
                </a:lnTo>
                <a:lnTo>
                  <a:pt x="4244933" y="6812063"/>
                </a:lnTo>
                <a:lnTo>
                  <a:pt x="4244933" y="6812062"/>
                </a:lnTo>
                <a:lnTo>
                  <a:pt x="4244933" y="6812061"/>
                </a:lnTo>
                <a:lnTo>
                  <a:pt x="4240159" y="6776799"/>
                </a:lnTo>
                <a:lnTo>
                  <a:pt x="4225456" y="6742554"/>
                </a:lnTo>
                <a:lnTo>
                  <a:pt x="4225455" y="6742551"/>
                </a:lnTo>
                <a:lnTo>
                  <a:pt x="4211619" y="6702975"/>
                </a:lnTo>
                <a:lnTo>
                  <a:pt x="4226216" y="6662543"/>
                </a:lnTo>
                <a:lnTo>
                  <a:pt x="4226217" y="6662541"/>
                </a:lnTo>
                <a:lnTo>
                  <a:pt x="4226218" y="6662539"/>
                </a:lnTo>
                <a:lnTo>
                  <a:pt x="4233301" y="6645551"/>
                </a:lnTo>
                <a:lnTo>
                  <a:pt x="4233312" y="6625224"/>
                </a:lnTo>
                <a:lnTo>
                  <a:pt x="4233312" y="6625223"/>
                </a:lnTo>
                <a:cubicBezTo>
                  <a:pt x="4231216" y="6611340"/>
                  <a:pt x="4225168" y="6597577"/>
                  <a:pt x="4216690" y="6588624"/>
                </a:cubicBezTo>
                <a:close/>
                <a:moveTo>
                  <a:pt x="4274532" y="6438980"/>
                </a:moveTo>
                <a:lnTo>
                  <a:pt x="4254602" y="6463839"/>
                </a:lnTo>
                <a:lnTo>
                  <a:pt x="4254600" y="6463848"/>
                </a:lnTo>
                <a:lnTo>
                  <a:pt x="4240803" y="6513011"/>
                </a:lnTo>
                <a:lnTo>
                  <a:pt x="4221998" y="6546193"/>
                </a:lnTo>
                <a:lnTo>
                  <a:pt x="4221998" y="6546194"/>
                </a:lnTo>
                <a:lnTo>
                  <a:pt x="4238336" y="6521803"/>
                </a:lnTo>
                <a:lnTo>
                  <a:pt x="4240803" y="6513011"/>
                </a:lnTo>
                <a:lnTo>
                  <a:pt x="4243614" y="6508051"/>
                </a:lnTo>
                <a:lnTo>
                  <a:pt x="4254600" y="6463848"/>
                </a:lnTo>
                <a:lnTo>
                  <a:pt x="4254602" y="6463840"/>
                </a:lnTo>
                <a:cubicBezTo>
                  <a:pt x="4257553" y="6451649"/>
                  <a:pt x="4265030" y="6444076"/>
                  <a:pt x="4274532" y="6438980"/>
                </a:cubicBezTo>
                <a:close/>
                <a:moveTo>
                  <a:pt x="4360506" y="6365203"/>
                </a:moveTo>
                <a:lnTo>
                  <a:pt x="4359224" y="6387909"/>
                </a:lnTo>
                <a:lnTo>
                  <a:pt x="4357461" y="6391548"/>
                </a:lnTo>
                <a:lnTo>
                  <a:pt x="4349806" y="6407331"/>
                </a:lnTo>
                <a:lnTo>
                  <a:pt x="4349806" y="6407332"/>
                </a:lnTo>
                <a:lnTo>
                  <a:pt x="4357461" y="6391548"/>
                </a:lnTo>
                <a:lnTo>
                  <a:pt x="4359225" y="6387909"/>
                </a:lnTo>
                <a:close/>
                <a:moveTo>
                  <a:pt x="4121437" y="4221390"/>
                </a:moveTo>
                <a:lnTo>
                  <a:pt x="4121437" y="4221391"/>
                </a:lnTo>
                <a:cubicBezTo>
                  <a:pt x="4122199" y="4232060"/>
                  <a:pt x="4122389" y="4243872"/>
                  <a:pt x="4127153" y="4253014"/>
                </a:cubicBezTo>
                <a:cubicBezTo>
                  <a:pt x="4139346" y="4277401"/>
                  <a:pt x="4154966" y="4300070"/>
                  <a:pt x="4166969" y="4324645"/>
                </a:cubicBezTo>
                <a:lnTo>
                  <a:pt x="4175923" y="4363890"/>
                </a:lnTo>
                <a:lnTo>
                  <a:pt x="4175161" y="4482003"/>
                </a:lnTo>
                <a:cubicBezTo>
                  <a:pt x="4172493" y="4546775"/>
                  <a:pt x="4171921" y="4612499"/>
                  <a:pt x="4115151" y="4659173"/>
                </a:cubicBezTo>
                <a:cubicBezTo>
                  <a:pt x="4110579" y="4662985"/>
                  <a:pt x="4107911" y="4671175"/>
                  <a:pt x="4107149" y="4677654"/>
                </a:cubicBezTo>
                <a:cubicBezTo>
                  <a:pt x="4103530" y="4707563"/>
                  <a:pt x="4103148" y="4738234"/>
                  <a:pt x="4097242" y="4767763"/>
                </a:cubicBezTo>
                <a:cubicBezTo>
                  <a:pt x="4094861" y="4779574"/>
                  <a:pt x="4094052" y="4790386"/>
                  <a:pt x="4095933" y="4800482"/>
                </a:cubicBezTo>
                <a:lnTo>
                  <a:pt x="4095933" y="4800483"/>
                </a:lnTo>
                <a:cubicBezTo>
                  <a:pt x="4097814" y="4810580"/>
                  <a:pt x="4102387" y="4819963"/>
                  <a:pt x="4110769" y="4828916"/>
                </a:cubicBezTo>
                <a:lnTo>
                  <a:pt x="4132950" y="4863342"/>
                </a:lnTo>
                <a:lnTo>
                  <a:pt x="4140479" y="4889274"/>
                </a:lnTo>
                <a:lnTo>
                  <a:pt x="4138774" y="4912167"/>
                </a:lnTo>
                <a:cubicBezTo>
                  <a:pt x="4137059" y="4919977"/>
                  <a:pt x="4136702" y="4927121"/>
                  <a:pt x="4137372" y="4933803"/>
                </a:cubicBezTo>
                <a:lnTo>
                  <a:pt x="4137372" y="4933804"/>
                </a:lnTo>
                <a:lnTo>
                  <a:pt x="4142131" y="4952672"/>
                </a:lnTo>
                <a:lnTo>
                  <a:pt x="4144924" y="4957453"/>
                </a:lnTo>
                <a:lnTo>
                  <a:pt x="4146202" y="4961455"/>
                </a:lnTo>
                <a:cubicBezTo>
                  <a:pt x="4150713" y="4970096"/>
                  <a:pt x="4156419" y="4978393"/>
                  <a:pt x="4162206" y="4987037"/>
                </a:cubicBezTo>
                <a:cubicBezTo>
                  <a:pt x="4173445" y="5003801"/>
                  <a:pt x="4187543" y="5022852"/>
                  <a:pt x="4188685" y="5041521"/>
                </a:cubicBezTo>
                <a:cubicBezTo>
                  <a:pt x="4189304" y="5052095"/>
                  <a:pt x="4192222" y="5062299"/>
                  <a:pt x="4195901" y="5072375"/>
                </a:cubicBezTo>
                <a:lnTo>
                  <a:pt x="4201805" y="5087442"/>
                </a:lnTo>
                <a:lnTo>
                  <a:pt x="4214832" y="5133219"/>
                </a:lnTo>
                <a:lnTo>
                  <a:pt x="4214833" y="5133224"/>
                </a:lnTo>
                <a:lnTo>
                  <a:pt x="4208118" y="5166112"/>
                </a:lnTo>
                <a:lnTo>
                  <a:pt x="4208118" y="5166113"/>
                </a:lnTo>
                <a:cubicBezTo>
                  <a:pt x="4207356" y="5167637"/>
                  <a:pt x="4207928" y="5169780"/>
                  <a:pt x="4208809" y="5172090"/>
                </a:cubicBezTo>
                <a:lnTo>
                  <a:pt x="4211356" y="5179067"/>
                </a:lnTo>
                <a:cubicBezTo>
                  <a:pt x="4214976" y="5196594"/>
                  <a:pt x="4215024" y="5213597"/>
                  <a:pt x="4211190" y="5229433"/>
                </a:cubicBezTo>
                <a:lnTo>
                  <a:pt x="4200644" y="5248928"/>
                </a:lnTo>
                <a:lnTo>
                  <a:pt x="4187733" y="5272795"/>
                </a:lnTo>
                <a:cubicBezTo>
                  <a:pt x="4176088" y="5285440"/>
                  <a:pt x="4168382" y="5298594"/>
                  <a:pt x="4163830" y="5312287"/>
                </a:cubicBezTo>
                <a:lnTo>
                  <a:pt x="4162774" y="5321350"/>
                </a:lnTo>
                <a:lnTo>
                  <a:pt x="4160300" y="5326162"/>
                </a:lnTo>
                <a:lnTo>
                  <a:pt x="4158854" y="5355013"/>
                </a:lnTo>
                <a:lnTo>
                  <a:pt x="4158854" y="5355014"/>
                </a:lnTo>
                <a:cubicBezTo>
                  <a:pt x="4159503" y="5364882"/>
                  <a:pt x="4161206" y="5375002"/>
                  <a:pt x="4163730" y="5385384"/>
                </a:cubicBezTo>
                <a:cubicBezTo>
                  <a:pt x="4166969" y="5398721"/>
                  <a:pt x="4169255" y="5412057"/>
                  <a:pt x="4171921" y="5425582"/>
                </a:cubicBezTo>
                <a:cubicBezTo>
                  <a:pt x="4175731" y="5443870"/>
                  <a:pt x="4179733" y="5462351"/>
                  <a:pt x="4183543" y="5480637"/>
                </a:cubicBezTo>
                <a:lnTo>
                  <a:pt x="4188067" y="5507667"/>
                </a:lnTo>
                <a:lnTo>
                  <a:pt x="4177448" y="5531691"/>
                </a:lnTo>
                <a:lnTo>
                  <a:pt x="4177447" y="5531692"/>
                </a:lnTo>
                <a:cubicBezTo>
                  <a:pt x="4170398" y="5537599"/>
                  <a:pt x="4167206" y="5542648"/>
                  <a:pt x="4167302" y="5547577"/>
                </a:cubicBezTo>
                <a:lnTo>
                  <a:pt x="4167302" y="5547578"/>
                </a:lnTo>
                <a:cubicBezTo>
                  <a:pt x="4167397" y="5552507"/>
                  <a:pt x="4170779" y="5557317"/>
                  <a:pt x="4176875" y="5562746"/>
                </a:cubicBezTo>
                <a:cubicBezTo>
                  <a:pt x="4219548" y="5600467"/>
                  <a:pt x="4246219" y="5646189"/>
                  <a:pt x="4248123" y="5704483"/>
                </a:cubicBezTo>
                <a:cubicBezTo>
                  <a:pt x="4248505" y="5716485"/>
                  <a:pt x="4251171" y="5728678"/>
                  <a:pt x="4254029" y="5740488"/>
                </a:cubicBezTo>
                <a:cubicBezTo>
                  <a:pt x="4255744" y="5747728"/>
                  <a:pt x="4257650" y="5756493"/>
                  <a:pt x="4262794" y="5760873"/>
                </a:cubicBezTo>
                <a:cubicBezTo>
                  <a:pt x="4302037" y="5794974"/>
                  <a:pt x="4329280" y="5837457"/>
                  <a:pt x="4351189" y="5883751"/>
                </a:cubicBezTo>
                <a:lnTo>
                  <a:pt x="4351191" y="5883755"/>
                </a:lnTo>
                <a:lnTo>
                  <a:pt x="4369094" y="5935945"/>
                </a:lnTo>
                <a:lnTo>
                  <a:pt x="4369096" y="5935949"/>
                </a:lnTo>
                <a:lnTo>
                  <a:pt x="4365476" y="5993289"/>
                </a:lnTo>
                <a:lnTo>
                  <a:pt x="4365475" y="5993290"/>
                </a:lnTo>
                <a:cubicBezTo>
                  <a:pt x="4364334" y="6004530"/>
                  <a:pt x="4364524" y="6017484"/>
                  <a:pt x="4358999" y="6026439"/>
                </a:cubicBezTo>
                <a:cubicBezTo>
                  <a:pt x="4341662" y="6054824"/>
                  <a:pt x="4322994" y="6082257"/>
                  <a:pt x="4302799" y="6108737"/>
                </a:cubicBezTo>
                <a:cubicBezTo>
                  <a:pt x="4294131" y="6120073"/>
                  <a:pt x="4289178" y="6126883"/>
                  <a:pt x="4289107" y="6133313"/>
                </a:cubicBezTo>
                <a:lnTo>
                  <a:pt x="4289107" y="6133314"/>
                </a:lnTo>
                <a:lnTo>
                  <a:pt x="4292807" y="6143189"/>
                </a:lnTo>
                <a:lnTo>
                  <a:pt x="4304703" y="6155599"/>
                </a:lnTo>
                <a:lnTo>
                  <a:pt x="4304706" y="6155602"/>
                </a:lnTo>
                <a:cubicBezTo>
                  <a:pt x="4326994" y="6175797"/>
                  <a:pt x="4338614" y="6200944"/>
                  <a:pt x="4343376" y="6228756"/>
                </a:cubicBezTo>
                <a:lnTo>
                  <a:pt x="4360713" y="6361539"/>
                </a:lnTo>
                <a:lnTo>
                  <a:pt x="4360713" y="6361538"/>
                </a:lnTo>
                <a:cubicBezTo>
                  <a:pt x="4357093" y="6317150"/>
                  <a:pt x="4350808" y="6272763"/>
                  <a:pt x="4343376" y="6228755"/>
                </a:cubicBezTo>
                <a:cubicBezTo>
                  <a:pt x="4338614" y="6200943"/>
                  <a:pt x="4326994" y="6175796"/>
                  <a:pt x="4304706" y="6155601"/>
                </a:cubicBezTo>
                <a:lnTo>
                  <a:pt x="4304703" y="6155599"/>
                </a:lnTo>
                <a:lnTo>
                  <a:pt x="4289107" y="6133314"/>
                </a:lnTo>
                <a:lnTo>
                  <a:pt x="4302799" y="6108738"/>
                </a:lnTo>
                <a:cubicBezTo>
                  <a:pt x="4322994" y="6082258"/>
                  <a:pt x="4341662" y="6054825"/>
                  <a:pt x="4358999" y="6026440"/>
                </a:cubicBezTo>
                <a:cubicBezTo>
                  <a:pt x="4364524" y="6017485"/>
                  <a:pt x="4364334" y="6004531"/>
                  <a:pt x="4365475" y="5993291"/>
                </a:cubicBezTo>
                <a:lnTo>
                  <a:pt x="4365476" y="5993289"/>
                </a:lnTo>
                <a:lnTo>
                  <a:pt x="4368929" y="5964476"/>
                </a:lnTo>
                <a:lnTo>
                  <a:pt x="4369096" y="5935949"/>
                </a:lnTo>
                <a:lnTo>
                  <a:pt x="4369096" y="5935948"/>
                </a:lnTo>
                <a:lnTo>
                  <a:pt x="4369094" y="5935945"/>
                </a:lnTo>
                <a:lnTo>
                  <a:pt x="4362214" y="5909350"/>
                </a:lnTo>
                <a:lnTo>
                  <a:pt x="4351191" y="5883755"/>
                </a:lnTo>
                <a:lnTo>
                  <a:pt x="4351189" y="5883750"/>
                </a:lnTo>
                <a:cubicBezTo>
                  <a:pt x="4329280" y="5837456"/>
                  <a:pt x="4302037" y="5794973"/>
                  <a:pt x="4262794" y="5760872"/>
                </a:cubicBezTo>
                <a:cubicBezTo>
                  <a:pt x="4257650" y="5756492"/>
                  <a:pt x="4255744" y="5747727"/>
                  <a:pt x="4254029" y="5740487"/>
                </a:cubicBezTo>
                <a:cubicBezTo>
                  <a:pt x="4251171" y="5728677"/>
                  <a:pt x="4248505" y="5716484"/>
                  <a:pt x="4248123" y="5704482"/>
                </a:cubicBezTo>
                <a:cubicBezTo>
                  <a:pt x="4246219" y="5646188"/>
                  <a:pt x="4219548" y="5600466"/>
                  <a:pt x="4176875" y="5562745"/>
                </a:cubicBezTo>
                <a:lnTo>
                  <a:pt x="4167302" y="5547577"/>
                </a:lnTo>
                <a:lnTo>
                  <a:pt x="4177447" y="5531693"/>
                </a:lnTo>
                <a:lnTo>
                  <a:pt x="4177448" y="5531691"/>
                </a:lnTo>
                <a:lnTo>
                  <a:pt x="4185847" y="5520421"/>
                </a:lnTo>
                <a:lnTo>
                  <a:pt x="4188067" y="5507667"/>
                </a:lnTo>
                <a:lnTo>
                  <a:pt x="4188067" y="5507666"/>
                </a:lnTo>
                <a:cubicBezTo>
                  <a:pt x="4188020" y="5498831"/>
                  <a:pt x="4185448" y="5489496"/>
                  <a:pt x="4183543" y="5480636"/>
                </a:cubicBezTo>
                <a:cubicBezTo>
                  <a:pt x="4179733" y="5462350"/>
                  <a:pt x="4175731" y="5443869"/>
                  <a:pt x="4171921" y="5425581"/>
                </a:cubicBezTo>
                <a:cubicBezTo>
                  <a:pt x="4169255" y="5412056"/>
                  <a:pt x="4166969" y="5398720"/>
                  <a:pt x="4163730" y="5385383"/>
                </a:cubicBezTo>
                <a:lnTo>
                  <a:pt x="4158854" y="5355013"/>
                </a:lnTo>
                <a:lnTo>
                  <a:pt x="4162774" y="5321350"/>
                </a:lnTo>
                <a:lnTo>
                  <a:pt x="4187733" y="5272796"/>
                </a:lnTo>
                <a:lnTo>
                  <a:pt x="4200644" y="5248928"/>
                </a:lnTo>
                <a:lnTo>
                  <a:pt x="4211191" y="5229432"/>
                </a:lnTo>
                <a:lnTo>
                  <a:pt x="4211356" y="5179067"/>
                </a:lnTo>
                <a:lnTo>
                  <a:pt x="4211356" y="5179066"/>
                </a:lnTo>
                <a:cubicBezTo>
                  <a:pt x="4210880" y="5176875"/>
                  <a:pt x="4209690" y="5174399"/>
                  <a:pt x="4208809" y="5172089"/>
                </a:cubicBezTo>
                <a:lnTo>
                  <a:pt x="4208118" y="5166113"/>
                </a:lnTo>
                <a:lnTo>
                  <a:pt x="4214833" y="5133224"/>
                </a:lnTo>
                <a:lnTo>
                  <a:pt x="4214833" y="5133223"/>
                </a:lnTo>
                <a:lnTo>
                  <a:pt x="4214832" y="5133219"/>
                </a:lnTo>
                <a:lnTo>
                  <a:pt x="4207690" y="5102460"/>
                </a:lnTo>
                <a:lnTo>
                  <a:pt x="4201805" y="5087442"/>
                </a:lnTo>
                <a:lnTo>
                  <a:pt x="4201799" y="5087422"/>
                </a:lnTo>
                <a:cubicBezTo>
                  <a:pt x="4195713" y="5072410"/>
                  <a:pt x="4189614" y="5057380"/>
                  <a:pt x="4188685" y="5041520"/>
                </a:cubicBezTo>
                <a:cubicBezTo>
                  <a:pt x="4187543" y="5022851"/>
                  <a:pt x="4173445" y="5003800"/>
                  <a:pt x="4162206" y="4987036"/>
                </a:cubicBezTo>
                <a:lnTo>
                  <a:pt x="4144924" y="4957453"/>
                </a:lnTo>
                <a:lnTo>
                  <a:pt x="4137372" y="4933804"/>
                </a:lnTo>
                <a:lnTo>
                  <a:pt x="4138774" y="4912168"/>
                </a:lnTo>
                <a:cubicBezTo>
                  <a:pt x="4140536" y="4904357"/>
                  <a:pt x="4141048" y="4896713"/>
                  <a:pt x="4140479" y="4889275"/>
                </a:cubicBezTo>
                <a:lnTo>
                  <a:pt x="4140479" y="4889274"/>
                </a:lnTo>
                <a:lnTo>
                  <a:pt x="4135701" y="4867613"/>
                </a:lnTo>
                <a:lnTo>
                  <a:pt x="4132950" y="4863342"/>
                </a:lnTo>
                <a:lnTo>
                  <a:pt x="4131200" y="4857316"/>
                </a:lnTo>
                <a:cubicBezTo>
                  <a:pt x="4126057" y="4847213"/>
                  <a:pt x="4119056" y="4837702"/>
                  <a:pt x="4110769" y="4828915"/>
                </a:cubicBezTo>
                <a:lnTo>
                  <a:pt x="4095933" y="4800482"/>
                </a:lnTo>
                <a:lnTo>
                  <a:pt x="4097242" y="4767764"/>
                </a:lnTo>
                <a:cubicBezTo>
                  <a:pt x="4103148" y="4738235"/>
                  <a:pt x="4103530" y="4707564"/>
                  <a:pt x="4107149" y="4677655"/>
                </a:cubicBezTo>
                <a:cubicBezTo>
                  <a:pt x="4107911" y="4671176"/>
                  <a:pt x="4110579" y="4662986"/>
                  <a:pt x="4115151" y="4659174"/>
                </a:cubicBezTo>
                <a:cubicBezTo>
                  <a:pt x="4171921" y="4612500"/>
                  <a:pt x="4172493" y="4546776"/>
                  <a:pt x="4175161" y="4482004"/>
                </a:cubicBezTo>
                <a:cubicBezTo>
                  <a:pt x="4176875" y="4442761"/>
                  <a:pt x="4176875" y="4403325"/>
                  <a:pt x="4175923" y="4363890"/>
                </a:cubicBezTo>
                <a:lnTo>
                  <a:pt x="4175923" y="4363889"/>
                </a:lnTo>
                <a:cubicBezTo>
                  <a:pt x="4175731" y="4350553"/>
                  <a:pt x="4172683" y="4336456"/>
                  <a:pt x="4166969" y="4324644"/>
                </a:cubicBezTo>
                <a:cubicBezTo>
                  <a:pt x="4154966" y="4300069"/>
                  <a:pt x="4139346" y="4277400"/>
                  <a:pt x="4127153" y="4253013"/>
                </a:cubicBezTo>
                <a:close/>
                <a:moveTo>
                  <a:pt x="4190328" y="2836171"/>
                </a:moveTo>
                <a:lnTo>
                  <a:pt x="4181637" y="2848792"/>
                </a:lnTo>
                <a:cubicBezTo>
                  <a:pt x="4176637" y="2865009"/>
                  <a:pt x="4170779" y="2881306"/>
                  <a:pt x="4166033" y="2897784"/>
                </a:cubicBezTo>
                <a:lnTo>
                  <a:pt x="4165004" y="2903549"/>
                </a:lnTo>
                <a:lnTo>
                  <a:pt x="4161730" y="2914327"/>
                </a:lnTo>
                <a:lnTo>
                  <a:pt x="4157099" y="2947858"/>
                </a:lnTo>
                <a:lnTo>
                  <a:pt x="4157098" y="2947861"/>
                </a:lnTo>
                <a:lnTo>
                  <a:pt x="4157098" y="2947862"/>
                </a:lnTo>
                <a:cubicBezTo>
                  <a:pt x="4156729" y="2959156"/>
                  <a:pt x="4157729" y="2970575"/>
                  <a:pt x="4160682" y="2982148"/>
                </a:cubicBezTo>
                <a:lnTo>
                  <a:pt x="4172375" y="3077401"/>
                </a:lnTo>
                <a:lnTo>
                  <a:pt x="4159920" y="3172653"/>
                </a:lnTo>
                <a:cubicBezTo>
                  <a:pt x="4134011" y="3276479"/>
                  <a:pt x="4106579" y="3380304"/>
                  <a:pt x="4112293" y="3489466"/>
                </a:cubicBezTo>
                <a:cubicBezTo>
                  <a:pt x="4113245" y="3507562"/>
                  <a:pt x="4101624" y="3529089"/>
                  <a:pt x="4090194" y="3544712"/>
                </a:cubicBezTo>
                <a:cubicBezTo>
                  <a:pt x="4079336" y="3559667"/>
                  <a:pt x="4073477" y="3566811"/>
                  <a:pt x="4072572" y="3574407"/>
                </a:cubicBezTo>
                <a:lnTo>
                  <a:pt x="4072572" y="3574408"/>
                </a:lnTo>
                <a:cubicBezTo>
                  <a:pt x="4071667" y="3582004"/>
                  <a:pt x="4075716" y="3590053"/>
                  <a:pt x="4084670" y="3606817"/>
                </a:cubicBezTo>
                <a:cubicBezTo>
                  <a:pt x="4089052" y="3614819"/>
                  <a:pt x="4091718" y="3624725"/>
                  <a:pt x="4098196" y="3630632"/>
                </a:cubicBezTo>
                <a:lnTo>
                  <a:pt x="4115925" y="3654415"/>
                </a:lnTo>
                <a:lnTo>
                  <a:pt x="4118836" y="3665923"/>
                </a:lnTo>
                <a:lnTo>
                  <a:pt x="4122437" y="3680163"/>
                </a:lnTo>
                <a:lnTo>
                  <a:pt x="4118389" y="3734836"/>
                </a:lnTo>
                <a:lnTo>
                  <a:pt x="4118389" y="3734837"/>
                </a:lnTo>
                <a:cubicBezTo>
                  <a:pt x="4117437" y="3741315"/>
                  <a:pt x="4116103" y="3749125"/>
                  <a:pt x="4118771" y="3754652"/>
                </a:cubicBezTo>
                <a:lnTo>
                  <a:pt x="4125128" y="3789775"/>
                </a:lnTo>
                <a:lnTo>
                  <a:pt x="4110197" y="3822471"/>
                </a:lnTo>
                <a:cubicBezTo>
                  <a:pt x="4103149" y="3831901"/>
                  <a:pt x="4097529" y="3842045"/>
                  <a:pt x="4095862" y="3852618"/>
                </a:cubicBezTo>
                <a:lnTo>
                  <a:pt x="4095862" y="3852619"/>
                </a:lnTo>
                <a:lnTo>
                  <a:pt x="4096642" y="3868763"/>
                </a:lnTo>
                <a:lnTo>
                  <a:pt x="4105245" y="3885336"/>
                </a:lnTo>
                <a:lnTo>
                  <a:pt x="4105245" y="3885338"/>
                </a:lnTo>
                <a:cubicBezTo>
                  <a:pt x="4114961" y="3897721"/>
                  <a:pt x="4122367" y="3910318"/>
                  <a:pt x="4127626" y="3923124"/>
                </a:cubicBezTo>
                <a:lnTo>
                  <a:pt x="4137130" y="3962159"/>
                </a:lnTo>
                <a:lnTo>
                  <a:pt x="4121438" y="4043837"/>
                </a:lnTo>
                <a:lnTo>
                  <a:pt x="4121437" y="4043838"/>
                </a:lnTo>
                <a:cubicBezTo>
                  <a:pt x="4112674" y="4063841"/>
                  <a:pt x="4107292" y="4083701"/>
                  <a:pt x="4106316" y="4103824"/>
                </a:cubicBezTo>
                <a:lnTo>
                  <a:pt x="4106316" y="4103825"/>
                </a:lnTo>
                <a:lnTo>
                  <a:pt x="4108283" y="4134255"/>
                </a:lnTo>
                <a:lnTo>
                  <a:pt x="4117627" y="4165381"/>
                </a:lnTo>
                <a:lnTo>
                  <a:pt x="4117627" y="4165383"/>
                </a:lnTo>
                <a:lnTo>
                  <a:pt x="4121532" y="4192387"/>
                </a:lnTo>
                <a:lnTo>
                  <a:pt x="4121532" y="4192386"/>
                </a:lnTo>
                <a:cubicBezTo>
                  <a:pt x="4121628" y="4182766"/>
                  <a:pt x="4121056" y="4173479"/>
                  <a:pt x="4117627" y="4165382"/>
                </a:cubicBezTo>
                <a:lnTo>
                  <a:pt x="4117627" y="4165381"/>
                </a:lnTo>
                <a:lnTo>
                  <a:pt x="4106316" y="4103825"/>
                </a:lnTo>
                <a:lnTo>
                  <a:pt x="4121437" y="4043839"/>
                </a:lnTo>
                <a:lnTo>
                  <a:pt x="4121438" y="4043837"/>
                </a:lnTo>
                <a:lnTo>
                  <a:pt x="4134740" y="4002409"/>
                </a:lnTo>
                <a:lnTo>
                  <a:pt x="4137130" y="3962159"/>
                </a:lnTo>
                <a:lnTo>
                  <a:pt x="4137130" y="3962158"/>
                </a:lnTo>
                <a:cubicBezTo>
                  <a:pt x="4134868" y="3935726"/>
                  <a:pt x="4124677" y="3910103"/>
                  <a:pt x="4105245" y="3885337"/>
                </a:cubicBezTo>
                <a:lnTo>
                  <a:pt x="4105245" y="3885336"/>
                </a:lnTo>
                <a:lnTo>
                  <a:pt x="4095862" y="3852619"/>
                </a:lnTo>
                <a:lnTo>
                  <a:pt x="4110197" y="3822472"/>
                </a:lnTo>
                <a:cubicBezTo>
                  <a:pt x="4118389" y="3811613"/>
                  <a:pt x="4123533" y="3800896"/>
                  <a:pt x="4125128" y="3789776"/>
                </a:cubicBezTo>
                <a:lnTo>
                  <a:pt x="4125128" y="3789775"/>
                </a:lnTo>
                <a:cubicBezTo>
                  <a:pt x="4126724" y="3778654"/>
                  <a:pt x="4124771" y="3767129"/>
                  <a:pt x="4118771" y="3754651"/>
                </a:cubicBezTo>
                <a:lnTo>
                  <a:pt x="4118389" y="3734837"/>
                </a:lnTo>
                <a:lnTo>
                  <a:pt x="4122437" y="3680163"/>
                </a:lnTo>
                <a:lnTo>
                  <a:pt x="4122437" y="3680162"/>
                </a:lnTo>
                <a:lnTo>
                  <a:pt x="4118836" y="3665923"/>
                </a:lnTo>
                <a:lnTo>
                  <a:pt x="4115925" y="3654415"/>
                </a:lnTo>
                <a:lnTo>
                  <a:pt x="4115925" y="3654415"/>
                </a:lnTo>
                <a:lnTo>
                  <a:pt x="4115925" y="3654415"/>
                </a:lnTo>
                <a:cubicBezTo>
                  <a:pt x="4112115" y="3646122"/>
                  <a:pt x="4106436" y="3638156"/>
                  <a:pt x="4098196" y="3630631"/>
                </a:cubicBezTo>
                <a:cubicBezTo>
                  <a:pt x="4091718" y="3624724"/>
                  <a:pt x="4089052" y="3614818"/>
                  <a:pt x="4084670" y="3606816"/>
                </a:cubicBezTo>
                <a:cubicBezTo>
                  <a:pt x="4080193" y="3598434"/>
                  <a:pt x="4076942" y="3592231"/>
                  <a:pt x="4074924" y="3587173"/>
                </a:cubicBezTo>
                <a:lnTo>
                  <a:pt x="4072572" y="3574407"/>
                </a:lnTo>
                <a:lnTo>
                  <a:pt x="4077651" y="3562320"/>
                </a:lnTo>
                <a:cubicBezTo>
                  <a:pt x="4080586" y="3557715"/>
                  <a:pt x="4084765" y="3552190"/>
                  <a:pt x="4090194" y="3544713"/>
                </a:cubicBezTo>
                <a:cubicBezTo>
                  <a:pt x="4101624" y="3529090"/>
                  <a:pt x="4113245" y="3507563"/>
                  <a:pt x="4112293" y="3489467"/>
                </a:cubicBezTo>
                <a:cubicBezTo>
                  <a:pt x="4106579" y="3380305"/>
                  <a:pt x="4134011" y="3276480"/>
                  <a:pt x="4159920" y="3172654"/>
                </a:cubicBezTo>
                <a:cubicBezTo>
                  <a:pt x="4167922" y="3140649"/>
                  <a:pt x="4172160" y="3109025"/>
                  <a:pt x="4172375" y="3077401"/>
                </a:cubicBezTo>
                <a:lnTo>
                  <a:pt x="4172375" y="3077400"/>
                </a:lnTo>
                <a:cubicBezTo>
                  <a:pt x="4172589" y="3045776"/>
                  <a:pt x="4168779" y="3014152"/>
                  <a:pt x="4160682" y="2982147"/>
                </a:cubicBezTo>
                <a:lnTo>
                  <a:pt x="4157098" y="2947862"/>
                </a:lnTo>
                <a:lnTo>
                  <a:pt x="4157099" y="2947858"/>
                </a:lnTo>
                <a:lnTo>
                  <a:pt x="4165004" y="2903549"/>
                </a:lnTo>
                <a:lnTo>
                  <a:pt x="4181637" y="2848793"/>
                </a:lnTo>
                <a:cubicBezTo>
                  <a:pt x="4182970" y="2844316"/>
                  <a:pt x="4186256" y="2839982"/>
                  <a:pt x="4190328" y="2836172"/>
                </a:cubicBezTo>
                <a:close/>
                <a:moveTo>
                  <a:pt x="3705842" y="1508457"/>
                </a:moveTo>
                <a:lnTo>
                  <a:pt x="3677748" y="1596213"/>
                </a:lnTo>
                <a:cubicBezTo>
                  <a:pt x="3675271" y="1604978"/>
                  <a:pt x="3676796" y="1615836"/>
                  <a:pt x="3679653" y="1624980"/>
                </a:cubicBezTo>
                <a:cubicBezTo>
                  <a:pt x="3689369" y="1656223"/>
                  <a:pt x="3713754" y="1676036"/>
                  <a:pt x="3736234" y="1697753"/>
                </a:cubicBezTo>
                <a:cubicBezTo>
                  <a:pt x="3746141" y="1707279"/>
                  <a:pt x="3753189" y="1720423"/>
                  <a:pt x="3758903" y="1733188"/>
                </a:cubicBezTo>
                <a:cubicBezTo>
                  <a:pt x="3773574" y="1766335"/>
                  <a:pt x="3786718" y="1800246"/>
                  <a:pt x="3800624" y="1833775"/>
                </a:cubicBezTo>
                <a:cubicBezTo>
                  <a:pt x="3801958" y="1837013"/>
                  <a:pt x="3805387" y="1839679"/>
                  <a:pt x="3808245" y="1842158"/>
                </a:cubicBezTo>
                <a:cubicBezTo>
                  <a:pt x="3838346" y="1866922"/>
                  <a:pt x="3868635" y="1891497"/>
                  <a:pt x="3898736" y="1916454"/>
                </a:cubicBezTo>
                <a:cubicBezTo>
                  <a:pt x="3904450" y="1921216"/>
                  <a:pt x="3908642" y="1928076"/>
                  <a:pt x="3914166" y="1933219"/>
                </a:cubicBezTo>
                <a:cubicBezTo>
                  <a:pt x="3921786" y="1940459"/>
                  <a:pt x="3929027" y="1949603"/>
                  <a:pt x="3938171" y="1953413"/>
                </a:cubicBezTo>
                <a:cubicBezTo>
                  <a:pt x="3966936" y="1965224"/>
                  <a:pt x="3979320" y="1987894"/>
                  <a:pt x="3984654" y="2016469"/>
                </a:cubicBezTo>
                <a:cubicBezTo>
                  <a:pt x="3989607" y="2042570"/>
                  <a:pt x="3993799" y="2068669"/>
                  <a:pt x="3999513" y="2094578"/>
                </a:cubicBezTo>
                <a:cubicBezTo>
                  <a:pt x="4006371" y="2126201"/>
                  <a:pt x="4013801" y="2157636"/>
                  <a:pt x="4022184" y="2188879"/>
                </a:cubicBezTo>
                <a:cubicBezTo>
                  <a:pt x="4025804" y="2202404"/>
                  <a:pt x="4029994" y="2216692"/>
                  <a:pt x="4037424" y="2228314"/>
                </a:cubicBezTo>
                <a:cubicBezTo>
                  <a:pt x="4057999" y="2260890"/>
                  <a:pt x="4071905" y="2295753"/>
                  <a:pt x="4066381" y="2334044"/>
                </a:cubicBezTo>
                <a:cubicBezTo>
                  <a:pt x="4061999" y="2364715"/>
                  <a:pt x="4073239" y="2390434"/>
                  <a:pt x="4090766" y="2409485"/>
                </a:cubicBezTo>
                <a:cubicBezTo>
                  <a:pt x="4098720" y="2418154"/>
                  <a:pt x="4104233" y="2426976"/>
                  <a:pt x="4107867" y="2435912"/>
                </a:cubicBezTo>
                <a:lnTo>
                  <a:pt x="4113698" y="2463017"/>
                </a:lnTo>
                <a:lnTo>
                  <a:pt x="4105056" y="2518262"/>
                </a:lnTo>
                <a:lnTo>
                  <a:pt x="4105055" y="2518263"/>
                </a:lnTo>
                <a:cubicBezTo>
                  <a:pt x="4102388" y="2527789"/>
                  <a:pt x="4101244" y="2536456"/>
                  <a:pt x="4101411" y="2545005"/>
                </a:cubicBezTo>
                <a:lnTo>
                  <a:pt x="4101411" y="2545006"/>
                </a:lnTo>
                <a:cubicBezTo>
                  <a:pt x="4101577" y="2553555"/>
                  <a:pt x="4103054" y="2561985"/>
                  <a:pt x="4105625" y="2571034"/>
                </a:cubicBezTo>
                <a:cubicBezTo>
                  <a:pt x="4117627" y="2612945"/>
                  <a:pt x="4150204" y="2640950"/>
                  <a:pt x="4178779" y="2668001"/>
                </a:cubicBezTo>
                <a:cubicBezTo>
                  <a:pt x="4203164" y="2691054"/>
                  <a:pt x="4216880" y="2716963"/>
                  <a:pt x="4227170" y="2745348"/>
                </a:cubicBezTo>
                <a:lnTo>
                  <a:pt x="4227170" y="2745351"/>
                </a:lnTo>
                <a:lnTo>
                  <a:pt x="4233090" y="2778005"/>
                </a:lnTo>
                <a:lnTo>
                  <a:pt x="4232670" y="2785439"/>
                </a:lnTo>
                <a:lnTo>
                  <a:pt x="4222591" y="2811779"/>
                </a:lnTo>
                <a:lnTo>
                  <a:pt x="4222587" y="2811786"/>
                </a:lnTo>
                <a:lnTo>
                  <a:pt x="4222588" y="2811786"/>
                </a:lnTo>
                <a:lnTo>
                  <a:pt x="4222591" y="2811779"/>
                </a:lnTo>
                <a:lnTo>
                  <a:pt x="4232241" y="2793022"/>
                </a:lnTo>
                <a:lnTo>
                  <a:pt x="4232670" y="2785439"/>
                </a:lnTo>
                <a:lnTo>
                  <a:pt x="4233870" y="2782304"/>
                </a:lnTo>
                <a:lnTo>
                  <a:pt x="4233090" y="2778005"/>
                </a:lnTo>
                <a:lnTo>
                  <a:pt x="4233500" y="2770757"/>
                </a:lnTo>
                <a:lnTo>
                  <a:pt x="4227170" y="2745351"/>
                </a:lnTo>
                <a:lnTo>
                  <a:pt x="4227170" y="2745347"/>
                </a:lnTo>
                <a:cubicBezTo>
                  <a:pt x="4216880" y="2716962"/>
                  <a:pt x="4203164" y="2691053"/>
                  <a:pt x="4178779" y="2668000"/>
                </a:cubicBezTo>
                <a:cubicBezTo>
                  <a:pt x="4150204" y="2640949"/>
                  <a:pt x="4117627" y="2612944"/>
                  <a:pt x="4105625" y="2571033"/>
                </a:cubicBezTo>
                <a:lnTo>
                  <a:pt x="4101411" y="2545006"/>
                </a:lnTo>
                <a:lnTo>
                  <a:pt x="4105055" y="2518264"/>
                </a:lnTo>
                <a:lnTo>
                  <a:pt x="4105056" y="2518262"/>
                </a:lnTo>
                <a:lnTo>
                  <a:pt x="4111636" y="2490550"/>
                </a:lnTo>
                <a:lnTo>
                  <a:pt x="4113698" y="2463017"/>
                </a:lnTo>
                <a:lnTo>
                  <a:pt x="4113698" y="2463016"/>
                </a:lnTo>
                <a:cubicBezTo>
                  <a:pt x="4112817" y="2444776"/>
                  <a:pt x="4106674" y="2426821"/>
                  <a:pt x="4090766" y="2409484"/>
                </a:cubicBezTo>
                <a:cubicBezTo>
                  <a:pt x="4073239" y="2390433"/>
                  <a:pt x="4061999" y="2364714"/>
                  <a:pt x="4066381" y="2334043"/>
                </a:cubicBezTo>
                <a:cubicBezTo>
                  <a:pt x="4071905" y="2295752"/>
                  <a:pt x="4057999" y="2260889"/>
                  <a:pt x="4037424" y="2228313"/>
                </a:cubicBezTo>
                <a:cubicBezTo>
                  <a:pt x="4029994" y="2216691"/>
                  <a:pt x="4025804" y="2202403"/>
                  <a:pt x="4022184" y="2188878"/>
                </a:cubicBezTo>
                <a:cubicBezTo>
                  <a:pt x="4013801" y="2157635"/>
                  <a:pt x="4006371" y="2126200"/>
                  <a:pt x="3999513" y="2094577"/>
                </a:cubicBezTo>
                <a:cubicBezTo>
                  <a:pt x="3993799" y="2068668"/>
                  <a:pt x="3989607" y="2042569"/>
                  <a:pt x="3984654" y="2016468"/>
                </a:cubicBezTo>
                <a:cubicBezTo>
                  <a:pt x="3979320" y="1987893"/>
                  <a:pt x="3966936" y="1965223"/>
                  <a:pt x="3938171" y="1953412"/>
                </a:cubicBezTo>
                <a:cubicBezTo>
                  <a:pt x="3929027" y="1949602"/>
                  <a:pt x="3921786" y="1940458"/>
                  <a:pt x="3914166" y="1933218"/>
                </a:cubicBezTo>
                <a:cubicBezTo>
                  <a:pt x="3908642" y="1928075"/>
                  <a:pt x="3904450" y="1921215"/>
                  <a:pt x="3898736" y="1916453"/>
                </a:cubicBezTo>
                <a:cubicBezTo>
                  <a:pt x="3868635" y="1891496"/>
                  <a:pt x="3838346" y="1866921"/>
                  <a:pt x="3808245" y="1842157"/>
                </a:cubicBezTo>
                <a:cubicBezTo>
                  <a:pt x="3805387" y="1839678"/>
                  <a:pt x="3801958" y="1837012"/>
                  <a:pt x="3800624" y="1833774"/>
                </a:cubicBezTo>
                <a:cubicBezTo>
                  <a:pt x="3786718" y="1800245"/>
                  <a:pt x="3773575" y="1766334"/>
                  <a:pt x="3758903" y="1733187"/>
                </a:cubicBezTo>
                <a:cubicBezTo>
                  <a:pt x="3753189" y="1720422"/>
                  <a:pt x="3746141" y="1707278"/>
                  <a:pt x="3736235" y="1697752"/>
                </a:cubicBezTo>
                <a:cubicBezTo>
                  <a:pt x="3713755" y="1676035"/>
                  <a:pt x="3689369" y="1656222"/>
                  <a:pt x="3679653" y="1624979"/>
                </a:cubicBezTo>
                <a:cubicBezTo>
                  <a:pt x="3676797" y="1615835"/>
                  <a:pt x="3675272" y="1604977"/>
                  <a:pt x="3677749" y="1596212"/>
                </a:cubicBezTo>
                <a:close/>
                <a:moveTo>
                  <a:pt x="3724447" y="1459072"/>
                </a:moveTo>
                <a:lnTo>
                  <a:pt x="3724446" y="1459073"/>
                </a:lnTo>
                <a:lnTo>
                  <a:pt x="3715229" y="1481571"/>
                </a:lnTo>
                <a:close/>
                <a:moveTo>
                  <a:pt x="3743640" y="1268757"/>
                </a:moveTo>
                <a:cubicBezTo>
                  <a:pt x="3744092" y="1275401"/>
                  <a:pt x="3745664" y="1281688"/>
                  <a:pt x="3748807" y="1286069"/>
                </a:cubicBezTo>
                <a:cubicBezTo>
                  <a:pt x="3763380" y="1306929"/>
                  <a:pt x="3769620" y="1328552"/>
                  <a:pt x="3771144" y="1350627"/>
                </a:cubicBezTo>
                <a:lnTo>
                  <a:pt x="3765550" y="1413839"/>
                </a:lnTo>
                <a:lnTo>
                  <a:pt x="3771145" y="1350626"/>
                </a:lnTo>
                <a:cubicBezTo>
                  <a:pt x="3769620" y="1328551"/>
                  <a:pt x="3763381" y="1306929"/>
                  <a:pt x="3748807" y="1286068"/>
                </a:cubicBezTo>
                <a:close/>
                <a:moveTo>
                  <a:pt x="3685369" y="773034"/>
                </a:moveTo>
                <a:lnTo>
                  <a:pt x="3685369" y="773035"/>
                </a:lnTo>
                <a:cubicBezTo>
                  <a:pt x="3687655" y="800276"/>
                  <a:pt x="3690893" y="827329"/>
                  <a:pt x="3693369" y="854379"/>
                </a:cubicBezTo>
                <a:cubicBezTo>
                  <a:pt x="3695655" y="878956"/>
                  <a:pt x="3696417" y="903722"/>
                  <a:pt x="3724422" y="915343"/>
                </a:cubicBezTo>
                <a:cubicBezTo>
                  <a:pt x="3728804" y="917059"/>
                  <a:pt x="3732042" y="922773"/>
                  <a:pt x="3734900" y="927155"/>
                </a:cubicBezTo>
                <a:cubicBezTo>
                  <a:pt x="3778908" y="994785"/>
                  <a:pt x="3777764" y="1030980"/>
                  <a:pt x="3731280" y="1097087"/>
                </a:cubicBezTo>
                <a:cubicBezTo>
                  <a:pt x="3726518" y="1103945"/>
                  <a:pt x="3723088" y="1118613"/>
                  <a:pt x="3726898" y="1123185"/>
                </a:cubicBezTo>
                <a:cubicBezTo>
                  <a:pt x="3742710" y="1142617"/>
                  <a:pt x="3749759" y="1162953"/>
                  <a:pt x="3751617" y="1184028"/>
                </a:cubicBezTo>
                <a:cubicBezTo>
                  <a:pt x="3749759" y="1162953"/>
                  <a:pt x="3742711" y="1142616"/>
                  <a:pt x="3726899" y="1123184"/>
                </a:cubicBezTo>
                <a:cubicBezTo>
                  <a:pt x="3723089" y="1118612"/>
                  <a:pt x="3726519" y="1103944"/>
                  <a:pt x="3731281" y="1097086"/>
                </a:cubicBezTo>
                <a:cubicBezTo>
                  <a:pt x="3777765" y="1030979"/>
                  <a:pt x="3778909" y="994784"/>
                  <a:pt x="3734901" y="927154"/>
                </a:cubicBezTo>
                <a:cubicBezTo>
                  <a:pt x="3732043" y="922772"/>
                  <a:pt x="3728805" y="917058"/>
                  <a:pt x="3724423" y="915342"/>
                </a:cubicBezTo>
                <a:cubicBezTo>
                  <a:pt x="3696417" y="903721"/>
                  <a:pt x="3695655" y="878955"/>
                  <a:pt x="3693369" y="854378"/>
                </a:cubicBezTo>
                <a:close/>
                <a:moveTo>
                  <a:pt x="3740770" y="517850"/>
                </a:moveTo>
                <a:lnTo>
                  <a:pt x="3731852" y="556047"/>
                </a:lnTo>
                <a:cubicBezTo>
                  <a:pt x="3729756" y="564048"/>
                  <a:pt x="3724232" y="572622"/>
                  <a:pt x="3725374" y="580050"/>
                </a:cubicBezTo>
                <a:cubicBezTo>
                  <a:pt x="3728708" y="601578"/>
                  <a:pt x="3726279" y="622200"/>
                  <a:pt x="3721993" y="642537"/>
                </a:cubicBezTo>
                <a:lnTo>
                  <a:pt x="3709470" y="694927"/>
                </a:lnTo>
                <a:lnTo>
                  <a:pt x="3721994" y="642536"/>
                </a:lnTo>
                <a:cubicBezTo>
                  <a:pt x="3726280" y="622200"/>
                  <a:pt x="3728709" y="601577"/>
                  <a:pt x="3725375" y="580049"/>
                </a:cubicBezTo>
                <a:cubicBezTo>
                  <a:pt x="3724233" y="572621"/>
                  <a:pt x="3729757" y="564047"/>
                  <a:pt x="3731853" y="556046"/>
                </a:cubicBezTo>
                <a:close/>
                <a:moveTo>
                  <a:pt x="3754065" y="298168"/>
                </a:moveTo>
                <a:lnTo>
                  <a:pt x="3739283" y="313532"/>
                </a:lnTo>
                <a:lnTo>
                  <a:pt x="3739283" y="313532"/>
                </a:lnTo>
                <a:lnTo>
                  <a:pt x="3739282" y="313533"/>
                </a:lnTo>
                <a:cubicBezTo>
                  <a:pt x="3735090" y="316389"/>
                  <a:pt x="3737376" y="330298"/>
                  <a:pt x="3738710" y="338870"/>
                </a:cubicBezTo>
                <a:lnTo>
                  <a:pt x="3738716" y="338898"/>
                </a:lnTo>
                <a:lnTo>
                  <a:pt x="3748617" y="395639"/>
                </a:lnTo>
                <a:lnTo>
                  <a:pt x="3744807" y="367327"/>
                </a:lnTo>
                <a:lnTo>
                  <a:pt x="3738716" y="338898"/>
                </a:lnTo>
                <a:lnTo>
                  <a:pt x="3738711" y="338869"/>
                </a:lnTo>
                <a:cubicBezTo>
                  <a:pt x="3738044" y="334583"/>
                  <a:pt x="3737139" y="328963"/>
                  <a:pt x="3736925" y="324057"/>
                </a:cubicBezTo>
                <a:lnTo>
                  <a:pt x="3739283" y="313532"/>
                </a:lnTo>
                <a:close/>
                <a:moveTo>
                  <a:pt x="3761610" y="281567"/>
                </a:moveTo>
                <a:lnTo>
                  <a:pt x="3756715" y="295414"/>
                </a:lnTo>
                <a:lnTo>
                  <a:pt x="3756716" y="295414"/>
                </a:lnTo>
                <a:close/>
                <a:moveTo>
                  <a:pt x="3748290" y="24485"/>
                </a:moveTo>
                <a:lnTo>
                  <a:pt x="3746027" y="74128"/>
                </a:lnTo>
                <a:cubicBezTo>
                  <a:pt x="3746950" y="91491"/>
                  <a:pt x="3749260" y="108702"/>
                  <a:pt x="3751951" y="125860"/>
                </a:cubicBezTo>
                <a:lnTo>
                  <a:pt x="3756346" y="153386"/>
                </a:lnTo>
                <a:lnTo>
                  <a:pt x="3764619" y="228943"/>
                </a:lnTo>
                <a:lnTo>
                  <a:pt x="3760160" y="177270"/>
                </a:lnTo>
                <a:lnTo>
                  <a:pt x="3756346" y="153386"/>
                </a:lnTo>
                <a:lnTo>
                  <a:pt x="3756147" y="151568"/>
                </a:lnTo>
                <a:cubicBezTo>
                  <a:pt x="3751917" y="125875"/>
                  <a:pt x="3747412" y="100173"/>
                  <a:pt x="3746028" y="74128"/>
                </a:cubicBezTo>
                <a:close/>
                <a:moveTo>
                  <a:pt x="3745709" y="0"/>
                </a:moveTo>
                <a:lnTo>
                  <a:pt x="3748427" y="21485"/>
                </a:lnTo>
                <a:lnTo>
                  <a:pt x="3745709" y="0"/>
                </a:lnTo>
                <a:lnTo>
                  <a:pt x="4209817" y="0"/>
                </a:lnTo>
                <a:lnTo>
                  <a:pt x="4208690" y="2816"/>
                </a:lnTo>
                <a:cubicBezTo>
                  <a:pt x="4200308" y="21485"/>
                  <a:pt x="4197640" y="43011"/>
                  <a:pt x="4194592" y="63586"/>
                </a:cubicBezTo>
                <a:cubicBezTo>
                  <a:pt x="4189067" y="101307"/>
                  <a:pt x="4185637" y="139218"/>
                  <a:pt x="4180685" y="176938"/>
                </a:cubicBezTo>
                <a:cubicBezTo>
                  <a:pt x="4179541" y="184940"/>
                  <a:pt x="4177447" y="194084"/>
                  <a:pt x="4172683" y="200181"/>
                </a:cubicBezTo>
                <a:cubicBezTo>
                  <a:pt x="4140678" y="241900"/>
                  <a:pt x="4131725" y="292578"/>
                  <a:pt x="4134771" y="340773"/>
                </a:cubicBezTo>
                <a:cubicBezTo>
                  <a:pt x="4137060" y="378685"/>
                  <a:pt x="4138774" y="415834"/>
                  <a:pt x="4135536" y="453363"/>
                </a:cubicBezTo>
                <a:cubicBezTo>
                  <a:pt x="4135344" y="456221"/>
                  <a:pt x="4135726" y="460031"/>
                  <a:pt x="4137250" y="462125"/>
                </a:cubicBezTo>
                <a:cubicBezTo>
                  <a:pt x="4147346" y="475080"/>
                  <a:pt x="4148108" y="488606"/>
                  <a:pt x="4149822" y="505181"/>
                </a:cubicBezTo>
                <a:cubicBezTo>
                  <a:pt x="4152300" y="528614"/>
                  <a:pt x="4150584" y="550140"/>
                  <a:pt x="4146394" y="571859"/>
                </a:cubicBezTo>
                <a:cubicBezTo>
                  <a:pt x="4143346" y="587671"/>
                  <a:pt x="4137060" y="603672"/>
                  <a:pt x="4129057" y="617771"/>
                </a:cubicBezTo>
                <a:cubicBezTo>
                  <a:pt x="4117817" y="637391"/>
                  <a:pt x="4113437" y="656254"/>
                  <a:pt x="4128295" y="674922"/>
                </a:cubicBezTo>
                <a:cubicBezTo>
                  <a:pt x="4144108" y="695115"/>
                  <a:pt x="4138584" y="717976"/>
                  <a:pt x="4139154" y="740267"/>
                </a:cubicBezTo>
                <a:cubicBezTo>
                  <a:pt x="4139346" y="749981"/>
                  <a:pt x="4138964" y="760269"/>
                  <a:pt x="4141440" y="769604"/>
                </a:cubicBezTo>
                <a:cubicBezTo>
                  <a:pt x="4148490" y="796654"/>
                  <a:pt x="4159158" y="822755"/>
                  <a:pt x="4163920" y="850188"/>
                </a:cubicBezTo>
                <a:cubicBezTo>
                  <a:pt x="4166587" y="865429"/>
                  <a:pt x="4161824" y="882383"/>
                  <a:pt x="4158396" y="898197"/>
                </a:cubicBezTo>
                <a:cubicBezTo>
                  <a:pt x="4154776" y="914199"/>
                  <a:pt x="4149252" y="930010"/>
                  <a:pt x="4143536" y="945443"/>
                </a:cubicBezTo>
                <a:cubicBezTo>
                  <a:pt x="4139726" y="955919"/>
                  <a:pt x="4136106" y="967349"/>
                  <a:pt x="4129247" y="975732"/>
                </a:cubicBezTo>
                <a:cubicBezTo>
                  <a:pt x="4113627" y="994784"/>
                  <a:pt x="4110959" y="1014405"/>
                  <a:pt x="4119151" y="1036886"/>
                </a:cubicBezTo>
                <a:cubicBezTo>
                  <a:pt x="4120485" y="1040314"/>
                  <a:pt x="4120485" y="1044314"/>
                  <a:pt x="4120675" y="1048124"/>
                </a:cubicBezTo>
                <a:cubicBezTo>
                  <a:pt x="4124675" y="1109090"/>
                  <a:pt x="4127153" y="1170050"/>
                  <a:pt x="4133249" y="1230632"/>
                </a:cubicBezTo>
                <a:cubicBezTo>
                  <a:pt x="4135726" y="1255205"/>
                  <a:pt x="4146584" y="1278828"/>
                  <a:pt x="4153442" y="1303023"/>
                </a:cubicBezTo>
                <a:cubicBezTo>
                  <a:pt x="4154776" y="1307977"/>
                  <a:pt x="4156872" y="1313503"/>
                  <a:pt x="4155918" y="1318455"/>
                </a:cubicBezTo>
                <a:cubicBezTo>
                  <a:pt x="4146394" y="1372367"/>
                  <a:pt x="4160300" y="1422853"/>
                  <a:pt x="4178589" y="1472574"/>
                </a:cubicBezTo>
                <a:cubicBezTo>
                  <a:pt x="4180495" y="1477716"/>
                  <a:pt x="4179923" y="1484003"/>
                  <a:pt x="4179541" y="1489719"/>
                </a:cubicBezTo>
                <a:cubicBezTo>
                  <a:pt x="4178209" y="1505723"/>
                  <a:pt x="4171541" y="1523058"/>
                  <a:pt x="4175541" y="1537536"/>
                </a:cubicBezTo>
                <a:cubicBezTo>
                  <a:pt x="4186591" y="1576018"/>
                  <a:pt x="4199926" y="1614119"/>
                  <a:pt x="4216690" y="1650316"/>
                </a:cubicBezTo>
                <a:cubicBezTo>
                  <a:pt x="4233645" y="1687085"/>
                  <a:pt x="4247933" y="1721184"/>
                  <a:pt x="4230789" y="1763286"/>
                </a:cubicBezTo>
                <a:cubicBezTo>
                  <a:pt x="4223548" y="1781193"/>
                  <a:pt x="4228693" y="1804815"/>
                  <a:pt x="4230597" y="1825392"/>
                </a:cubicBezTo>
                <a:cubicBezTo>
                  <a:pt x="4232121" y="1840440"/>
                  <a:pt x="4240696" y="1854919"/>
                  <a:pt x="4240696" y="1869779"/>
                </a:cubicBezTo>
                <a:cubicBezTo>
                  <a:pt x="4240696" y="1909407"/>
                  <a:pt x="4250791" y="1944648"/>
                  <a:pt x="4271366" y="1978939"/>
                </a:cubicBezTo>
                <a:cubicBezTo>
                  <a:pt x="4279367" y="1992278"/>
                  <a:pt x="4274032" y="2013042"/>
                  <a:pt x="4276128" y="2030377"/>
                </a:cubicBezTo>
                <a:cubicBezTo>
                  <a:pt x="4278604" y="2048667"/>
                  <a:pt x="4280890" y="2067524"/>
                  <a:pt x="4286418" y="2085053"/>
                </a:cubicBezTo>
                <a:cubicBezTo>
                  <a:pt x="4300895" y="2130392"/>
                  <a:pt x="4317278" y="2175162"/>
                  <a:pt x="4332518" y="2220311"/>
                </a:cubicBezTo>
                <a:cubicBezTo>
                  <a:pt x="4345093" y="2257458"/>
                  <a:pt x="4335186" y="2294038"/>
                  <a:pt x="4329853" y="2330805"/>
                </a:cubicBezTo>
                <a:cubicBezTo>
                  <a:pt x="4326422" y="2353858"/>
                  <a:pt x="4318230" y="2375382"/>
                  <a:pt x="4330422" y="2401291"/>
                </a:cubicBezTo>
                <a:cubicBezTo>
                  <a:pt x="4342044" y="2426058"/>
                  <a:pt x="4339377" y="2457491"/>
                  <a:pt x="4345663" y="2485306"/>
                </a:cubicBezTo>
                <a:cubicBezTo>
                  <a:pt x="4350997" y="2508741"/>
                  <a:pt x="4359572" y="2531408"/>
                  <a:pt x="4367953" y="2554078"/>
                </a:cubicBezTo>
                <a:cubicBezTo>
                  <a:pt x="4379384" y="2584941"/>
                  <a:pt x="4391384" y="2615420"/>
                  <a:pt x="4385670" y="2649142"/>
                </a:cubicBezTo>
                <a:cubicBezTo>
                  <a:pt x="4379192" y="2687435"/>
                  <a:pt x="4403577" y="2713722"/>
                  <a:pt x="4419771" y="2743825"/>
                </a:cubicBezTo>
                <a:cubicBezTo>
                  <a:pt x="4430819" y="2764589"/>
                  <a:pt x="4439012" y="2787258"/>
                  <a:pt x="4445870" y="2809929"/>
                </a:cubicBezTo>
                <a:cubicBezTo>
                  <a:pt x="4454824" y="2840218"/>
                  <a:pt x="4460158" y="2871461"/>
                  <a:pt x="4468921" y="2901942"/>
                </a:cubicBezTo>
                <a:cubicBezTo>
                  <a:pt x="4482065" y="2948046"/>
                  <a:pt x="4492353" y="2994721"/>
                  <a:pt x="4485113" y="3042727"/>
                </a:cubicBezTo>
                <a:cubicBezTo>
                  <a:pt x="4481875" y="3064826"/>
                  <a:pt x="4482065" y="3085402"/>
                  <a:pt x="4486829" y="3107499"/>
                </a:cubicBezTo>
                <a:cubicBezTo>
                  <a:pt x="4494639" y="3143694"/>
                  <a:pt x="4495592" y="3180843"/>
                  <a:pt x="4524738" y="3209992"/>
                </a:cubicBezTo>
                <a:cubicBezTo>
                  <a:pt x="4535027" y="3220279"/>
                  <a:pt x="4537693" y="3238757"/>
                  <a:pt x="4543028" y="3253808"/>
                </a:cubicBezTo>
                <a:cubicBezTo>
                  <a:pt x="4549315" y="3271144"/>
                  <a:pt x="4546075" y="3283907"/>
                  <a:pt x="4527787" y="3293243"/>
                </a:cubicBezTo>
                <a:cubicBezTo>
                  <a:pt x="4519596" y="3297433"/>
                  <a:pt x="4511594" y="3309436"/>
                  <a:pt x="4510260" y="3318770"/>
                </a:cubicBezTo>
                <a:cubicBezTo>
                  <a:pt x="4506260" y="3346775"/>
                  <a:pt x="4512166" y="3372494"/>
                  <a:pt x="4525122" y="3399545"/>
                </a:cubicBezTo>
                <a:cubicBezTo>
                  <a:pt x="4537313" y="3424882"/>
                  <a:pt x="4535979" y="3456507"/>
                  <a:pt x="4540741" y="3485274"/>
                </a:cubicBezTo>
                <a:cubicBezTo>
                  <a:pt x="4544171" y="3505656"/>
                  <a:pt x="4551219" y="3526041"/>
                  <a:pt x="4551219" y="3546616"/>
                </a:cubicBezTo>
                <a:cubicBezTo>
                  <a:pt x="4551219" y="3572145"/>
                  <a:pt x="4545123" y="3597481"/>
                  <a:pt x="4542837" y="3623200"/>
                </a:cubicBezTo>
                <a:cubicBezTo>
                  <a:pt x="4540933" y="3643203"/>
                  <a:pt x="4541695" y="3663588"/>
                  <a:pt x="4539409" y="3683590"/>
                </a:cubicBezTo>
                <a:cubicBezTo>
                  <a:pt x="4537693" y="3699975"/>
                  <a:pt x="4533313" y="3716167"/>
                  <a:pt x="4529694" y="3732360"/>
                </a:cubicBezTo>
                <a:cubicBezTo>
                  <a:pt x="4528359" y="3738266"/>
                  <a:pt x="4523214" y="3744172"/>
                  <a:pt x="4523976" y="3749505"/>
                </a:cubicBezTo>
                <a:cubicBezTo>
                  <a:pt x="4532169" y="3802466"/>
                  <a:pt x="4495592" y="3840568"/>
                  <a:pt x="4479399" y="3885337"/>
                </a:cubicBezTo>
                <a:cubicBezTo>
                  <a:pt x="4462252" y="3932393"/>
                  <a:pt x="4435964" y="3977924"/>
                  <a:pt x="4443774" y="4030502"/>
                </a:cubicBezTo>
                <a:cubicBezTo>
                  <a:pt x="4448536" y="4062317"/>
                  <a:pt x="4459586" y="4092988"/>
                  <a:pt x="4466255" y="4124613"/>
                </a:cubicBezTo>
                <a:cubicBezTo>
                  <a:pt x="4468541" y="4135853"/>
                  <a:pt x="4468159" y="4148426"/>
                  <a:pt x="4465873" y="4159666"/>
                </a:cubicBezTo>
                <a:cubicBezTo>
                  <a:pt x="4455394" y="4213960"/>
                  <a:pt x="4453871" y="4267492"/>
                  <a:pt x="4471017" y="4320836"/>
                </a:cubicBezTo>
                <a:cubicBezTo>
                  <a:pt x="4473875" y="4329978"/>
                  <a:pt x="4476541" y="4339694"/>
                  <a:pt x="4476541" y="4349221"/>
                </a:cubicBezTo>
                <a:cubicBezTo>
                  <a:pt x="4476541" y="4401418"/>
                  <a:pt x="4472541" y="4452664"/>
                  <a:pt x="4453871" y="4502578"/>
                </a:cubicBezTo>
                <a:cubicBezTo>
                  <a:pt x="4447584" y="4519342"/>
                  <a:pt x="4451584" y="4539727"/>
                  <a:pt x="4450060" y="4558206"/>
                </a:cubicBezTo>
                <a:cubicBezTo>
                  <a:pt x="4448728" y="4575350"/>
                  <a:pt x="4448156" y="4592877"/>
                  <a:pt x="4443774" y="4609451"/>
                </a:cubicBezTo>
                <a:cubicBezTo>
                  <a:pt x="4437298" y="4633646"/>
                  <a:pt x="4436536" y="4656125"/>
                  <a:pt x="4442250" y="4681082"/>
                </a:cubicBezTo>
                <a:cubicBezTo>
                  <a:pt x="4447584" y="4704894"/>
                  <a:pt x="4444919" y="4730613"/>
                  <a:pt x="4445108" y="4755380"/>
                </a:cubicBezTo>
                <a:cubicBezTo>
                  <a:pt x="4445298" y="4783003"/>
                  <a:pt x="4445488" y="4810626"/>
                  <a:pt x="4444537" y="4838249"/>
                </a:cubicBezTo>
                <a:cubicBezTo>
                  <a:pt x="4444156" y="4849299"/>
                  <a:pt x="4436536" y="4861872"/>
                  <a:pt x="4439584" y="4871018"/>
                </a:cubicBezTo>
                <a:cubicBezTo>
                  <a:pt x="4449870" y="4900545"/>
                  <a:pt x="4437488" y="4930074"/>
                  <a:pt x="4443012" y="4959601"/>
                </a:cubicBezTo>
                <a:cubicBezTo>
                  <a:pt x="4445870" y="4974081"/>
                  <a:pt x="4438060" y="4990464"/>
                  <a:pt x="4437298" y="5006085"/>
                </a:cubicBezTo>
                <a:cubicBezTo>
                  <a:pt x="4435964" y="5031613"/>
                  <a:pt x="4436536" y="5057140"/>
                  <a:pt x="4436154" y="5082669"/>
                </a:cubicBezTo>
                <a:cubicBezTo>
                  <a:pt x="4435964" y="5091051"/>
                  <a:pt x="4435203" y="5099244"/>
                  <a:pt x="4434819" y="5107626"/>
                </a:cubicBezTo>
                <a:cubicBezTo>
                  <a:pt x="4434439" y="5115056"/>
                  <a:pt x="4432725" y="5122866"/>
                  <a:pt x="4434057" y="5129915"/>
                </a:cubicBezTo>
                <a:cubicBezTo>
                  <a:pt x="4438822" y="5155444"/>
                  <a:pt x="4446632" y="5180590"/>
                  <a:pt x="4449680" y="5206307"/>
                </a:cubicBezTo>
                <a:cubicBezTo>
                  <a:pt x="4452346" y="5228596"/>
                  <a:pt x="4448728" y="5251649"/>
                  <a:pt x="4450632" y="5274128"/>
                </a:cubicBezTo>
                <a:cubicBezTo>
                  <a:pt x="4453871" y="5313753"/>
                  <a:pt x="4459586" y="5353378"/>
                  <a:pt x="4463207" y="5393004"/>
                </a:cubicBezTo>
                <a:cubicBezTo>
                  <a:pt x="4463968" y="5401578"/>
                  <a:pt x="4459204" y="5410530"/>
                  <a:pt x="4458824" y="5419294"/>
                </a:cubicBezTo>
                <a:cubicBezTo>
                  <a:pt x="4457872" y="5446727"/>
                  <a:pt x="4457680" y="5474160"/>
                  <a:pt x="4457110" y="5501593"/>
                </a:cubicBezTo>
                <a:cubicBezTo>
                  <a:pt x="4456918" y="5517214"/>
                  <a:pt x="4457490" y="5533026"/>
                  <a:pt x="4455776" y="5548459"/>
                </a:cubicBezTo>
                <a:cubicBezTo>
                  <a:pt x="4453490" y="5568841"/>
                  <a:pt x="4450060" y="5587320"/>
                  <a:pt x="4464920" y="5606371"/>
                </a:cubicBezTo>
                <a:cubicBezTo>
                  <a:pt x="4487972" y="5635710"/>
                  <a:pt x="4479018" y="5673049"/>
                  <a:pt x="4484351" y="5706958"/>
                </a:cubicBezTo>
                <a:cubicBezTo>
                  <a:pt x="4485685" y="5715722"/>
                  <a:pt x="4485875" y="5724677"/>
                  <a:pt x="4487399" y="5733439"/>
                </a:cubicBezTo>
                <a:cubicBezTo>
                  <a:pt x="4490257" y="5749633"/>
                  <a:pt x="4493495" y="5765634"/>
                  <a:pt x="4496736" y="5781829"/>
                </a:cubicBezTo>
                <a:cubicBezTo>
                  <a:pt x="4497306" y="5784685"/>
                  <a:pt x="4497498" y="5787923"/>
                  <a:pt x="4498450" y="5790591"/>
                </a:cubicBezTo>
                <a:cubicBezTo>
                  <a:pt x="4506450" y="5815168"/>
                  <a:pt x="4515594" y="5839360"/>
                  <a:pt x="4522072" y="5864317"/>
                </a:cubicBezTo>
                <a:cubicBezTo>
                  <a:pt x="4525311" y="5876510"/>
                  <a:pt x="4525693" y="5890036"/>
                  <a:pt x="4523976" y="5902609"/>
                </a:cubicBezTo>
                <a:cubicBezTo>
                  <a:pt x="4519024" y="5939376"/>
                  <a:pt x="4516928" y="5975763"/>
                  <a:pt x="4524168" y="6012722"/>
                </a:cubicBezTo>
                <a:cubicBezTo>
                  <a:pt x="4527025" y="6027391"/>
                  <a:pt x="4522263" y="6043775"/>
                  <a:pt x="4520548" y="6059396"/>
                </a:cubicBezTo>
                <a:cubicBezTo>
                  <a:pt x="4515976" y="6096735"/>
                  <a:pt x="4511022" y="6134074"/>
                  <a:pt x="4506642" y="6171604"/>
                </a:cubicBezTo>
                <a:cubicBezTo>
                  <a:pt x="4503975" y="6195036"/>
                  <a:pt x="4502450" y="6218659"/>
                  <a:pt x="4499785" y="6242092"/>
                </a:cubicBezTo>
                <a:cubicBezTo>
                  <a:pt x="4496544" y="6269143"/>
                  <a:pt x="4491591" y="6296004"/>
                  <a:pt x="4488923" y="6323057"/>
                </a:cubicBezTo>
                <a:cubicBezTo>
                  <a:pt x="4485875" y="6353918"/>
                  <a:pt x="4485305" y="6384971"/>
                  <a:pt x="4482065" y="6415832"/>
                </a:cubicBezTo>
                <a:cubicBezTo>
                  <a:pt x="4475779" y="6472224"/>
                  <a:pt x="4468349" y="6528423"/>
                  <a:pt x="4461300" y="6584811"/>
                </a:cubicBezTo>
                <a:cubicBezTo>
                  <a:pt x="4454442" y="6639487"/>
                  <a:pt x="4448346" y="6694163"/>
                  <a:pt x="4439775" y="6748457"/>
                </a:cubicBezTo>
                <a:cubicBezTo>
                  <a:pt x="4436154" y="6771318"/>
                  <a:pt x="4426247" y="6793034"/>
                  <a:pt x="4420723" y="6815515"/>
                </a:cubicBezTo>
                <a:lnTo>
                  <a:pt x="4411023" y="6858000"/>
                </a:lnTo>
                <a:lnTo>
                  <a:pt x="4238770" y="6858000"/>
                </a:lnTo>
                <a:lnTo>
                  <a:pt x="0" y="6858000"/>
                </a:lnTo>
                <a:lnTo>
                  <a:pt x="0" y="1"/>
                </a:lnTo>
                <a:close/>
              </a:path>
            </a:pathLst>
          </a:custGeom>
        </p:spPr>
      </p:pic>
    </p:spTree>
    <p:extLst>
      <p:ext uri="{BB962C8B-B14F-4D97-AF65-F5344CB8AC3E}">
        <p14:creationId xmlns:p14="http://schemas.microsoft.com/office/powerpoint/2010/main" val="1693285839"/>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5F8F240-F213-8A1A-5B73-385D47AF7463}"/>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6A00033C-E241-E27C-3104-B96E4984C6C7}"/>
              </a:ext>
            </a:extLst>
          </p:cNvPr>
          <p:cNvSpPr>
            <a:spLocks noGrp="1"/>
          </p:cNvSpPr>
          <p:nvPr>
            <p:ph idx="1"/>
          </p:nvPr>
        </p:nvSpPr>
        <p:spPr/>
        <p:txBody>
          <a:bodyPr/>
          <a:lstStyle/>
          <a:p>
            <a:endParaRPr lang="zh-TW" altLang="en-US"/>
          </a:p>
        </p:txBody>
      </p:sp>
      <p:pic>
        <p:nvPicPr>
          <p:cNvPr id="5" name="圖片 4">
            <a:extLst>
              <a:ext uri="{FF2B5EF4-FFF2-40B4-BE49-F238E27FC236}">
                <a16:creationId xmlns:a16="http://schemas.microsoft.com/office/drawing/2014/main" id="{C2127F1F-1572-ABD8-D251-56F40C546D35}"/>
              </a:ext>
            </a:extLst>
          </p:cNvPr>
          <p:cNvPicPr>
            <a:picLocks noChangeAspect="1"/>
          </p:cNvPicPr>
          <p:nvPr/>
        </p:nvPicPr>
        <p:blipFill>
          <a:blip r:embed="rId2"/>
          <a:stretch>
            <a:fillRect/>
          </a:stretch>
        </p:blipFill>
        <p:spPr>
          <a:xfrm>
            <a:off x="2109345" y="2819400"/>
            <a:ext cx="8008049" cy="3977769"/>
          </a:xfrm>
          <a:prstGeom prst="rect">
            <a:avLst/>
          </a:prstGeom>
        </p:spPr>
      </p:pic>
      <p:pic>
        <p:nvPicPr>
          <p:cNvPr id="7" name="圖片 6">
            <a:extLst>
              <a:ext uri="{FF2B5EF4-FFF2-40B4-BE49-F238E27FC236}">
                <a16:creationId xmlns:a16="http://schemas.microsoft.com/office/drawing/2014/main" id="{1DE3ED0C-2B82-F6FB-599F-1C9C0AAEBA90}"/>
              </a:ext>
            </a:extLst>
          </p:cNvPr>
          <p:cNvPicPr>
            <a:picLocks noChangeAspect="1"/>
          </p:cNvPicPr>
          <p:nvPr/>
        </p:nvPicPr>
        <p:blipFill>
          <a:blip r:embed="rId3"/>
          <a:stretch>
            <a:fillRect/>
          </a:stretch>
        </p:blipFill>
        <p:spPr>
          <a:xfrm>
            <a:off x="2109346" y="113378"/>
            <a:ext cx="8450500" cy="2439843"/>
          </a:xfrm>
          <a:prstGeom prst="rect">
            <a:avLst/>
          </a:prstGeom>
        </p:spPr>
      </p:pic>
    </p:spTree>
    <p:extLst>
      <p:ext uri="{BB962C8B-B14F-4D97-AF65-F5344CB8AC3E}">
        <p14:creationId xmlns:p14="http://schemas.microsoft.com/office/powerpoint/2010/main" val="989475031"/>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59CFC56-4447-16B1-AE48-338154487D66}"/>
              </a:ext>
            </a:extLst>
          </p:cNvPr>
          <p:cNvSpPr>
            <a:spLocks noGrp="1"/>
          </p:cNvSpPr>
          <p:nvPr>
            <p:ph type="title"/>
          </p:nvPr>
        </p:nvSpPr>
        <p:spPr/>
        <p:txBody>
          <a:bodyPr/>
          <a:lstStyle/>
          <a:p>
            <a:endParaRPr lang="zh-TW" altLang="en-US"/>
          </a:p>
        </p:txBody>
      </p:sp>
      <p:pic>
        <p:nvPicPr>
          <p:cNvPr id="5" name="圖片 4">
            <a:extLst>
              <a:ext uri="{FF2B5EF4-FFF2-40B4-BE49-F238E27FC236}">
                <a16:creationId xmlns:a16="http://schemas.microsoft.com/office/drawing/2014/main" id="{38BE2623-645B-BC84-FB30-05FE79349F94}"/>
              </a:ext>
            </a:extLst>
          </p:cNvPr>
          <p:cNvPicPr>
            <a:picLocks noChangeAspect="1"/>
          </p:cNvPicPr>
          <p:nvPr/>
        </p:nvPicPr>
        <p:blipFill>
          <a:blip r:embed="rId3"/>
          <a:stretch>
            <a:fillRect/>
          </a:stretch>
        </p:blipFill>
        <p:spPr>
          <a:xfrm>
            <a:off x="423416" y="162496"/>
            <a:ext cx="9290052" cy="4638103"/>
          </a:xfrm>
          <a:prstGeom prst="rect">
            <a:avLst/>
          </a:prstGeom>
        </p:spPr>
      </p:pic>
      <p:pic>
        <p:nvPicPr>
          <p:cNvPr id="7" name="圖片 6">
            <a:extLst>
              <a:ext uri="{FF2B5EF4-FFF2-40B4-BE49-F238E27FC236}">
                <a16:creationId xmlns:a16="http://schemas.microsoft.com/office/drawing/2014/main" id="{1F75111C-D10C-03F4-F712-EA8F1AED6353}"/>
              </a:ext>
            </a:extLst>
          </p:cNvPr>
          <p:cNvPicPr>
            <a:picLocks noChangeAspect="1"/>
          </p:cNvPicPr>
          <p:nvPr/>
        </p:nvPicPr>
        <p:blipFill>
          <a:blip r:embed="rId4"/>
          <a:stretch>
            <a:fillRect/>
          </a:stretch>
        </p:blipFill>
        <p:spPr>
          <a:xfrm>
            <a:off x="1910554" y="1275905"/>
            <a:ext cx="8217698" cy="4351338"/>
          </a:xfrm>
          <a:prstGeom prst="rect">
            <a:avLst/>
          </a:prstGeom>
        </p:spPr>
      </p:pic>
      <p:pic>
        <p:nvPicPr>
          <p:cNvPr id="8" name="圖片 7">
            <a:extLst>
              <a:ext uri="{FF2B5EF4-FFF2-40B4-BE49-F238E27FC236}">
                <a16:creationId xmlns:a16="http://schemas.microsoft.com/office/drawing/2014/main" id="{0A127BC3-EE94-4DE5-7760-D9AC80C0A84E}"/>
              </a:ext>
            </a:extLst>
          </p:cNvPr>
          <p:cNvPicPr>
            <a:picLocks noChangeAspect="1"/>
          </p:cNvPicPr>
          <p:nvPr/>
        </p:nvPicPr>
        <p:blipFill>
          <a:blip r:embed="rId5"/>
          <a:stretch>
            <a:fillRect/>
          </a:stretch>
        </p:blipFill>
        <p:spPr>
          <a:xfrm>
            <a:off x="4315766" y="2295970"/>
            <a:ext cx="10513088" cy="4351338"/>
          </a:xfrm>
          <a:prstGeom prst="rect">
            <a:avLst/>
          </a:prstGeom>
        </p:spPr>
      </p:pic>
      <p:sp>
        <p:nvSpPr>
          <p:cNvPr id="9" name="矩形 8">
            <a:extLst>
              <a:ext uri="{FF2B5EF4-FFF2-40B4-BE49-F238E27FC236}">
                <a16:creationId xmlns:a16="http://schemas.microsoft.com/office/drawing/2014/main" id="{0C10D7B7-4096-F76A-6887-1E8A848C8919}"/>
              </a:ext>
            </a:extLst>
          </p:cNvPr>
          <p:cNvSpPr/>
          <p:nvPr/>
        </p:nvSpPr>
        <p:spPr>
          <a:xfrm>
            <a:off x="9497961" y="2861638"/>
            <a:ext cx="4107857" cy="117987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a:extLst>
              <a:ext uri="{FF2B5EF4-FFF2-40B4-BE49-F238E27FC236}">
                <a16:creationId xmlns:a16="http://schemas.microsoft.com/office/drawing/2014/main" id="{88A424DD-43B7-3CDF-2309-C65FF1B0464C}"/>
              </a:ext>
            </a:extLst>
          </p:cNvPr>
          <p:cNvSpPr/>
          <p:nvPr/>
        </p:nvSpPr>
        <p:spPr>
          <a:xfrm>
            <a:off x="4411016" y="3790602"/>
            <a:ext cx="10867237" cy="285670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文字方塊 5">
            <a:extLst>
              <a:ext uri="{FF2B5EF4-FFF2-40B4-BE49-F238E27FC236}">
                <a16:creationId xmlns:a16="http://schemas.microsoft.com/office/drawing/2014/main" id="{FAD99DC6-C7B9-C84C-DF40-1F57DFC8A8CA}"/>
              </a:ext>
            </a:extLst>
          </p:cNvPr>
          <p:cNvSpPr txBox="1"/>
          <p:nvPr/>
        </p:nvSpPr>
        <p:spPr>
          <a:xfrm>
            <a:off x="491207" y="5765107"/>
            <a:ext cx="3824559" cy="830997"/>
          </a:xfrm>
          <a:prstGeom prst="rect">
            <a:avLst/>
          </a:prstGeom>
          <a:noFill/>
        </p:spPr>
        <p:txBody>
          <a:bodyPr wrap="square" rtlCol="0">
            <a:spAutoFit/>
          </a:bodyPr>
          <a:lstStyle/>
          <a:p>
            <a:r>
              <a:rPr lang="zh-TW" altLang="en-US" sz="2400" dirty="0">
                <a:latin typeface="微軟正黑體" panose="020B0604030504040204" pitchFamily="34" charset="-120"/>
                <a:ea typeface="微軟正黑體" panose="020B0604030504040204" pitchFamily="34" charset="-120"/>
              </a:rPr>
              <a:t>不是所有模型都有能力根據複雜指令做 </a:t>
            </a:r>
            <a:r>
              <a:rPr lang="en-US" altLang="zh-TW" sz="2400" dirty="0">
                <a:latin typeface="微軟正黑體" panose="020B0604030504040204" pitchFamily="34" charset="-120"/>
                <a:ea typeface="微軟正黑體" panose="020B0604030504040204" pitchFamily="34" charset="-120"/>
              </a:rPr>
              <a:t>Long </a:t>
            </a:r>
            <a:r>
              <a:rPr lang="en-US" altLang="zh-TW" sz="2400" dirty="0" err="1">
                <a:latin typeface="微軟正黑體" panose="020B0604030504040204" pitchFamily="34" charset="-120"/>
                <a:ea typeface="微軟正黑體" panose="020B0604030504040204" pitchFamily="34" charset="-120"/>
              </a:rPr>
              <a:t>CoT</a:t>
            </a:r>
            <a:endParaRPr lang="zh-TW" altLang="en-US" sz="24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895777090"/>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230B2A-77CC-9266-8876-6773F7BD5DD3}"/>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E197479C-9B3F-EE67-FDB8-915CB28DA8C6}"/>
              </a:ext>
            </a:extLst>
          </p:cNvPr>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打造「推理」語言模型的方法</a:t>
            </a:r>
          </a:p>
        </p:txBody>
      </p:sp>
      <p:graphicFrame>
        <p:nvGraphicFramePr>
          <p:cNvPr id="4" name="內容版面配置區 3">
            <a:extLst>
              <a:ext uri="{FF2B5EF4-FFF2-40B4-BE49-F238E27FC236}">
                <a16:creationId xmlns:a16="http://schemas.microsoft.com/office/drawing/2014/main" id="{DD6E6224-C9A8-ABD0-33B6-E1ECFBCC3A25}"/>
              </a:ext>
            </a:extLst>
          </p:cNvPr>
          <p:cNvGraphicFramePr>
            <a:graphicFrameLocks noGrp="1"/>
          </p:cNvGraphicFramePr>
          <p:nvPr>
            <p:ph idx="1"/>
            <p:extLst>
              <p:ext uri="{D42A27DB-BD31-4B8C-83A1-F6EECF244321}">
                <p14:modId xmlns:p14="http://schemas.microsoft.com/office/powerpoint/2010/main" val="4567598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矩形: 圓角 6">
            <a:extLst>
              <a:ext uri="{FF2B5EF4-FFF2-40B4-BE49-F238E27FC236}">
                <a16:creationId xmlns:a16="http://schemas.microsoft.com/office/drawing/2014/main" id="{45814493-158C-0313-C791-451DA98A9192}"/>
              </a:ext>
            </a:extLst>
          </p:cNvPr>
          <p:cNvSpPr/>
          <p:nvPr/>
        </p:nvSpPr>
        <p:spPr>
          <a:xfrm>
            <a:off x="838200" y="2970461"/>
            <a:ext cx="10515600" cy="908234"/>
          </a:xfrm>
          <a:prstGeom prst="roundRect">
            <a:avLst>
              <a:gd name="adj" fmla="val 7857"/>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135492150"/>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458912-6DC4-DF32-D229-058C51FBB274}"/>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787A9C4A-3549-5D4E-4996-B303CFCCC308}"/>
              </a:ext>
            </a:extLst>
          </p:cNvPr>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如何 </a:t>
            </a:r>
            <a:r>
              <a:rPr lang="en-US" altLang="zh-TW" dirty="0">
                <a:latin typeface="微軟正黑體" panose="020B0604030504040204" pitchFamily="34" charset="-120"/>
                <a:ea typeface="微軟正黑體" panose="020B0604030504040204" pitchFamily="34" charset="-120"/>
              </a:rPr>
              <a:t>Explore</a:t>
            </a:r>
            <a:r>
              <a:rPr lang="zh-TW" altLang="en-US" dirty="0">
                <a:latin typeface="微軟正黑體" panose="020B0604030504040204" pitchFamily="34" charset="-120"/>
                <a:ea typeface="微軟正黑體" panose="020B0604030504040204" pitchFamily="34" charset="-120"/>
              </a:rPr>
              <a:t>？同一個問題多試幾次</a:t>
            </a:r>
          </a:p>
        </p:txBody>
      </p:sp>
      <p:pic>
        <p:nvPicPr>
          <p:cNvPr id="4" name="Picture 2">
            <a:extLst>
              <a:ext uri="{FF2B5EF4-FFF2-40B4-BE49-F238E27FC236}">
                <a16:creationId xmlns:a16="http://schemas.microsoft.com/office/drawing/2014/main" id="{81005FEB-B0E1-1EE2-182D-F0ED1A3469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6354" y="3159328"/>
            <a:ext cx="1219200" cy="121920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直線單箭頭接點 4">
            <a:extLst>
              <a:ext uri="{FF2B5EF4-FFF2-40B4-BE49-F238E27FC236}">
                <a16:creationId xmlns:a16="http://schemas.microsoft.com/office/drawing/2014/main" id="{15F1E649-1F00-F275-F1F2-E1F4B812C337}"/>
              </a:ext>
            </a:extLst>
          </p:cNvPr>
          <p:cNvCxnSpPr>
            <a:cxnSpLocks/>
          </p:cNvCxnSpPr>
          <p:nvPr/>
        </p:nvCxnSpPr>
        <p:spPr>
          <a:xfrm>
            <a:off x="1867766" y="3835459"/>
            <a:ext cx="120015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矩形: 圓角 8">
            <a:extLst>
              <a:ext uri="{FF2B5EF4-FFF2-40B4-BE49-F238E27FC236}">
                <a16:creationId xmlns:a16="http://schemas.microsoft.com/office/drawing/2014/main" id="{4C3FA7AF-D6D0-7EC5-70B6-A8D1755B975E}"/>
              </a:ext>
            </a:extLst>
          </p:cNvPr>
          <p:cNvSpPr/>
          <p:nvPr/>
        </p:nvSpPr>
        <p:spPr>
          <a:xfrm>
            <a:off x="259547" y="3542477"/>
            <a:ext cx="1524000" cy="590544"/>
          </a:xfrm>
          <a:prstGeom prst="roundRect">
            <a:avLst/>
          </a:prstGeom>
          <a:solidFill>
            <a:schemeClr val="accent2">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Aptos" panose="02110004020202020204"/>
                <a:ea typeface="新細明體" panose="02020500000000000000" pitchFamily="18" charset="-120"/>
                <a:cs typeface="+mn-cs"/>
              </a:rPr>
              <a:t>input</a:t>
            </a:r>
            <a:endParaRPr kumimoji="0" lang="zh-TW" altLang="en-US" sz="2400" b="0" i="0" u="none" strike="noStrike" kern="1200" cap="none" spc="0" normalizeH="0" baseline="0" noProof="0" dirty="0">
              <a:ln>
                <a:noFill/>
              </a:ln>
              <a:solidFill>
                <a:prstClr val="black"/>
              </a:solidFill>
              <a:effectLst/>
              <a:uLnTx/>
              <a:uFillTx/>
              <a:latin typeface="Aptos" panose="02110004020202020204"/>
              <a:ea typeface="新細明體" panose="02020500000000000000" pitchFamily="18" charset="-120"/>
              <a:cs typeface="+mn-cs"/>
            </a:endParaRPr>
          </a:p>
        </p:txBody>
      </p:sp>
      <p:sp>
        <p:nvSpPr>
          <p:cNvPr id="10" name="矩形: 圓角 9">
            <a:extLst>
              <a:ext uri="{FF2B5EF4-FFF2-40B4-BE49-F238E27FC236}">
                <a16:creationId xmlns:a16="http://schemas.microsoft.com/office/drawing/2014/main" id="{685D80E3-3156-12A6-D6F3-F1B292BD5CE9}"/>
              </a:ext>
            </a:extLst>
          </p:cNvPr>
          <p:cNvSpPr/>
          <p:nvPr/>
        </p:nvSpPr>
        <p:spPr>
          <a:xfrm>
            <a:off x="5860247" y="2321310"/>
            <a:ext cx="1524000" cy="590544"/>
          </a:xfrm>
          <a:prstGeom prst="roundRect">
            <a:avLst/>
          </a:prstGeom>
          <a:solidFill>
            <a:schemeClr val="accent3">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Aptos" panose="02110004020202020204"/>
                <a:ea typeface="新細明體" panose="02020500000000000000" pitchFamily="18" charset="-120"/>
                <a:cs typeface="+mn-cs"/>
              </a:rPr>
              <a:t>output 1</a:t>
            </a:r>
            <a:endParaRPr kumimoji="0" lang="zh-TW" altLang="en-US" sz="2400" b="0" i="0" u="none" strike="noStrike" kern="1200" cap="none" spc="0" normalizeH="0" baseline="0" noProof="0" dirty="0">
              <a:ln>
                <a:noFill/>
              </a:ln>
              <a:solidFill>
                <a:prstClr val="black"/>
              </a:solidFill>
              <a:effectLst/>
              <a:uLnTx/>
              <a:uFillTx/>
              <a:latin typeface="Aptos" panose="02110004020202020204"/>
              <a:ea typeface="新細明體" panose="02020500000000000000" pitchFamily="18" charset="-120"/>
              <a:cs typeface="+mn-cs"/>
            </a:endParaRPr>
          </a:p>
        </p:txBody>
      </p:sp>
      <p:sp>
        <p:nvSpPr>
          <p:cNvPr id="11" name="矩形: 圓角 10">
            <a:extLst>
              <a:ext uri="{FF2B5EF4-FFF2-40B4-BE49-F238E27FC236}">
                <a16:creationId xmlns:a16="http://schemas.microsoft.com/office/drawing/2014/main" id="{50940040-42F0-2DDB-51AE-1A03F280378C}"/>
              </a:ext>
            </a:extLst>
          </p:cNvPr>
          <p:cNvSpPr/>
          <p:nvPr/>
        </p:nvSpPr>
        <p:spPr>
          <a:xfrm>
            <a:off x="5860247" y="3596830"/>
            <a:ext cx="1524000" cy="590544"/>
          </a:xfrm>
          <a:prstGeom prst="roundRect">
            <a:avLst/>
          </a:prstGeom>
          <a:solidFill>
            <a:schemeClr val="accent4">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Aptos" panose="02110004020202020204"/>
                <a:ea typeface="新細明體" panose="02020500000000000000" pitchFamily="18" charset="-120"/>
                <a:cs typeface="+mn-cs"/>
              </a:rPr>
              <a:t>output 2</a:t>
            </a:r>
            <a:endParaRPr kumimoji="0" lang="zh-TW" altLang="en-US" sz="2400" b="0" i="0" u="none" strike="noStrike" kern="1200" cap="none" spc="0" normalizeH="0" baseline="0" noProof="0" dirty="0">
              <a:ln>
                <a:noFill/>
              </a:ln>
              <a:solidFill>
                <a:prstClr val="black"/>
              </a:solidFill>
              <a:effectLst/>
              <a:uLnTx/>
              <a:uFillTx/>
              <a:latin typeface="Aptos" panose="02110004020202020204"/>
              <a:ea typeface="新細明體" panose="02020500000000000000" pitchFamily="18" charset="-120"/>
              <a:cs typeface="+mn-cs"/>
            </a:endParaRPr>
          </a:p>
        </p:txBody>
      </p:sp>
      <p:sp>
        <p:nvSpPr>
          <p:cNvPr id="12" name="矩形: 圓角 11">
            <a:extLst>
              <a:ext uri="{FF2B5EF4-FFF2-40B4-BE49-F238E27FC236}">
                <a16:creationId xmlns:a16="http://schemas.microsoft.com/office/drawing/2014/main" id="{8A4E9108-2F18-3D94-9F4B-BE6B7757BEA6}"/>
              </a:ext>
            </a:extLst>
          </p:cNvPr>
          <p:cNvSpPr/>
          <p:nvPr/>
        </p:nvSpPr>
        <p:spPr>
          <a:xfrm>
            <a:off x="5860247" y="4872350"/>
            <a:ext cx="1524000" cy="590544"/>
          </a:xfrm>
          <a:prstGeom prst="roundRect">
            <a:avLst/>
          </a:prstGeom>
          <a:solidFill>
            <a:schemeClr val="accent5">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Aptos" panose="02110004020202020204"/>
                <a:ea typeface="新細明體" panose="02020500000000000000" pitchFamily="18" charset="-120"/>
                <a:cs typeface="+mn-cs"/>
              </a:rPr>
              <a:t>output 3</a:t>
            </a:r>
            <a:endParaRPr kumimoji="0" lang="zh-TW" altLang="en-US" sz="2400" b="0" i="0" u="none" strike="noStrike" kern="1200" cap="none" spc="0" normalizeH="0" baseline="0" noProof="0" dirty="0">
              <a:ln>
                <a:noFill/>
              </a:ln>
              <a:solidFill>
                <a:prstClr val="black"/>
              </a:solidFill>
              <a:effectLst/>
              <a:uLnTx/>
              <a:uFillTx/>
              <a:latin typeface="Aptos" panose="02110004020202020204"/>
              <a:ea typeface="新細明體" panose="02020500000000000000" pitchFamily="18" charset="-120"/>
              <a:cs typeface="+mn-cs"/>
            </a:endParaRPr>
          </a:p>
        </p:txBody>
      </p:sp>
      <p:cxnSp>
        <p:nvCxnSpPr>
          <p:cNvPr id="13" name="直線單箭頭接點 12">
            <a:extLst>
              <a:ext uri="{FF2B5EF4-FFF2-40B4-BE49-F238E27FC236}">
                <a16:creationId xmlns:a16="http://schemas.microsoft.com/office/drawing/2014/main" id="{931CDB6E-8A58-F593-A06F-A12191FB571A}"/>
              </a:ext>
            </a:extLst>
          </p:cNvPr>
          <p:cNvCxnSpPr>
            <a:cxnSpLocks/>
          </p:cNvCxnSpPr>
          <p:nvPr/>
        </p:nvCxnSpPr>
        <p:spPr>
          <a:xfrm>
            <a:off x="4591916" y="3892102"/>
            <a:ext cx="120015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線單箭頭接點 13">
            <a:extLst>
              <a:ext uri="{FF2B5EF4-FFF2-40B4-BE49-F238E27FC236}">
                <a16:creationId xmlns:a16="http://schemas.microsoft.com/office/drawing/2014/main" id="{D4FAC2B9-F3C4-7948-83CA-F66BFC94150D}"/>
              </a:ext>
            </a:extLst>
          </p:cNvPr>
          <p:cNvCxnSpPr>
            <a:cxnSpLocks/>
          </p:cNvCxnSpPr>
          <p:nvPr/>
        </p:nvCxnSpPr>
        <p:spPr>
          <a:xfrm flipV="1">
            <a:off x="4583257" y="2616582"/>
            <a:ext cx="1208809" cy="102572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線單箭頭接點 16">
            <a:extLst>
              <a:ext uri="{FF2B5EF4-FFF2-40B4-BE49-F238E27FC236}">
                <a16:creationId xmlns:a16="http://schemas.microsoft.com/office/drawing/2014/main" id="{4858C59A-AE40-3CB6-5F79-5D8B850AB146}"/>
              </a:ext>
            </a:extLst>
          </p:cNvPr>
          <p:cNvCxnSpPr>
            <a:cxnSpLocks/>
          </p:cNvCxnSpPr>
          <p:nvPr/>
        </p:nvCxnSpPr>
        <p:spPr>
          <a:xfrm>
            <a:off x="4583256" y="4242865"/>
            <a:ext cx="1208809" cy="102572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7878589"/>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E4CDE16-2C04-4485-4F92-730080107685}"/>
              </a:ext>
            </a:extLst>
          </p:cNvPr>
          <p:cNvSpPr>
            <a:spLocks noGrp="1"/>
          </p:cNvSpPr>
          <p:nvPr>
            <p:ph type="title"/>
          </p:nvPr>
        </p:nvSpPr>
        <p:spPr/>
        <p:txBody>
          <a:bodyPr/>
          <a:lstStyle/>
          <a:p>
            <a:r>
              <a:rPr lang="en-US" altLang="zh-TW" i="0" dirty="0">
                <a:solidFill>
                  <a:srgbClr val="000000"/>
                </a:solidFill>
                <a:effectLst/>
                <a:latin typeface="Lucida Grande"/>
              </a:rPr>
              <a:t>“Large Language Monkeys”</a:t>
            </a:r>
            <a:endParaRPr lang="zh-TW" altLang="en-US" dirty="0"/>
          </a:p>
        </p:txBody>
      </p:sp>
      <p:sp>
        <p:nvSpPr>
          <p:cNvPr id="5" name="文字方塊 4">
            <a:extLst>
              <a:ext uri="{FF2B5EF4-FFF2-40B4-BE49-F238E27FC236}">
                <a16:creationId xmlns:a16="http://schemas.microsoft.com/office/drawing/2014/main" id="{0DA80E6A-8B57-F676-30A3-6118520EB203}"/>
              </a:ext>
            </a:extLst>
          </p:cNvPr>
          <p:cNvSpPr txBox="1"/>
          <p:nvPr/>
        </p:nvSpPr>
        <p:spPr>
          <a:xfrm>
            <a:off x="7724887" y="1013392"/>
            <a:ext cx="3610769" cy="369332"/>
          </a:xfrm>
          <a:prstGeom prst="rect">
            <a:avLst/>
          </a:prstGeom>
          <a:noFill/>
        </p:spPr>
        <p:txBody>
          <a:bodyPr wrap="square">
            <a:spAutoFit/>
          </a:bodyPr>
          <a:lstStyle/>
          <a:p>
            <a:r>
              <a:rPr lang="zh-TW" altLang="en-US" dirty="0"/>
              <a:t>https://arxiv.org/abs/2407.21787</a:t>
            </a:r>
          </a:p>
        </p:txBody>
      </p:sp>
      <p:pic>
        <p:nvPicPr>
          <p:cNvPr id="7" name="圖片 6">
            <a:extLst>
              <a:ext uri="{FF2B5EF4-FFF2-40B4-BE49-F238E27FC236}">
                <a16:creationId xmlns:a16="http://schemas.microsoft.com/office/drawing/2014/main" id="{FE3B2C7F-F0A1-F471-E20A-C97E16F91E0C}"/>
              </a:ext>
            </a:extLst>
          </p:cNvPr>
          <p:cNvPicPr>
            <a:picLocks noChangeAspect="1"/>
          </p:cNvPicPr>
          <p:nvPr/>
        </p:nvPicPr>
        <p:blipFill>
          <a:blip r:embed="rId2"/>
          <a:stretch>
            <a:fillRect/>
          </a:stretch>
        </p:blipFill>
        <p:spPr>
          <a:xfrm>
            <a:off x="5448799" y="1863725"/>
            <a:ext cx="6215357" cy="4461588"/>
          </a:xfrm>
          <a:prstGeom prst="rect">
            <a:avLst/>
          </a:prstGeom>
        </p:spPr>
      </p:pic>
      <p:pic>
        <p:nvPicPr>
          <p:cNvPr id="9" name="圖片 8">
            <a:extLst>
              <a:ext uri="{FF2B5EF4-FFF2-40B4-BE49-F238E27FC236}">
                <a16:creationId xmlns:a16="http://schemas.microsoft.com/office/drawing/2014/main" id="{E3F792E5-5754-05BE-CAD0-52133CBAF0AE}"/>
              </a:ext>
            </a:extLst>
          </p:cNvPr>
          <p:cNvPicPr>
            <a:picLocks noChangeAspect="1"/>
          </p:cNvPicPr>
          <p:nvPr/>
        </p:nvPicPr>
        <p:blipFill>
          <a:blip r:embed="rId3"/>
          <a:stretch>
            <a:fillRect/>
          </a:stretch>
        </p:blipFill>
        <p:spPr>
          <a:xfrm>
            <a:off x="972371" y="4520783"/>
            <a:ext cx="3833998" cy="648000"/>
          </a:xfrm>
          <a:prstGeom prst="rect">
            <a:avLst/>
          </a:prstGeom>
        </p:spPr>
      </p:pic>
      <p:pic>
        <p:nvPicPr>
          <p:cNvPr id="11" name="圖片 10">
            <a:extLst>
              <a:ext uri="{FF2B5EF4-FFF2-40B4-BE49-F238E27FC236}">
                <a16:creationId xmlns:a16="http://schemas.microsoft.com/office/drawing/2014/main" id="{8C3F8193-6D73-0FED-341F-87B1DD680E9A}"/>
              </a:ext>
            </a:extLst>
          </p:cNvPr>
          <p:cNvPicPr>
            <a:picLocks noChangeAspect="1"/>
          </p:cNvPicPr>
          <p:nvPr/>
        </p:nvPicPr>
        <p:blipFill>
          <a:blip r:embed="rId4"/>
          <a:stretch>
            <a:fillRect/>
          </a:stretch>
        </p:blipFill>
        <p:spPr>
          <a:xfrm>
            <a:off x="387092" y="5413523"/>
            <a:ext cx="5004557" cy="648000"/>
          </a:xfrm>
          <a:prstGeom prst="rect">
            <a:avLst/>
          </a:prstGeom>
        </p:spPr>
      </p:pic>
      <p:pic>
        <p:nvPicPr>
          <p:cNvPr id="4" name="圖片 3">
            <a:extLst>
              <a:ext uri="{FF2B5EF4-FFF2-40B4-BE49-F238E27FC236}">
                <a16:creationId xmlns:a16="http://schemas.microsoft.com/office/drawing/2014/main" id="{CC7F281A-6FA4-F96D-B168-8464B191171D}"/>
              </a:ext>
            </a:extLst>
          </p:cNvPr>
          <p:cNvPicPr>
            <a:picLocks noChangeAspect="1"/>
          </p:cNvPicPr>
          <p:nvPr/>
        </p:nvPicPr>
        <p:blipFill>
          <a:blip r:embed="rId5"/>
          <a:stretch>
            <a:fillRect/>
          </a:stretch>
        </p:blipFill>
        <p:spPr>
          <a:xfrm>
            <a:off x="972371" y="1382724"/>
            <a:ext cx="3392776" cy="2466262"/>
          </a:xfrm>
          <a:prstGeom prst="rect">
            <a:avLst/>
          </a:prstGeom>
        </p:spPr>
      </p:pic>
    </p:spTree>
    <p:extLst>
      <p:ext uri="{BB962C8B-B14F-4D97-AF65-F5344CB8AC3E}">
        <p14:creationId xmlns:p14="http://schemas.microsoft.com/office/powerpoint/2010/main" val="4056415159"/>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F4DB3D-78E0-5154-27A9-3D88524AD68A}"/>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42756792-BE3A-F9FA-21EE-69CFE3AFC39D}"/>
              </a:ext>
            </a:extLst>
          </p:cNvPr>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如何 </a:t>
            </a:r>
            <a:r>
              <a:rPr lang="en-US" altLang="zh-TW" dirty="0">
                <a:latin typeface="微軟正黑體" panose="020B0604030504040204" pitchFamily="34" charset="-120"/>
                <a:ea typeface="微軟正黑體" panose="020B0604030504040204" pitchFamily="34" charset="-120"/>
              </a:rPr>
              <a:t>Explore</a:t>
            </a:r>
            <a:r>
              <a:rPr lang="zh-TW" altLang="en-US" dirty="0">
                <a:latin typeface="微軟正黑體" panose="020B0604030504040204" pitchFamily="34" charset="-120"/>
                <a:ea typeface="微軟正黑體" panose="020B0604030504040204" pitchFamily="34" charset="-120"/>
              </a:rPr>
              <a:t>？同一個問題多試幾次</a:t>
            </a:r>
          </a:p>
        </p:txBody>
      </p:sp>
      <p:pic>
        <p:nvPicPr>
          <p:cNvPr id="4" name="Picture 2">
            <a:extLst>
              <a:ext uri="{FF2B5EF4-FFF2-40B4-BE49-F238E27FC236}">
                <a16:creationId xmlns:a16="http://schemas.microsoft.com/office/drawing/2014/main" id="{DCC9EAED-F4AD-3A43-C43E-766DA57F14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6354" y="3216478"/>
            <a:ext cx="1219200" cy="121920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直線單箭頭接點 4">
            <a:extLst>
              <a:ext uri="{FF2B5EF4-FFF2-40B4-BE49-F238E27FC236}">
                <a16:creationId xmlns:a16="http://schemas.microsoft.com/office/drawing/2014/main" id="{1B0C6568-9DC4-E3CB-FFA4-695F593CFCAB}"/>
              </a:ext>
            </a:extLst>
          </p:cNvPr>
          <p:cNvCxnSpPr>
            <a:cxnSpLocks/>
          </p:cNvCxnSpPr>
          <p:nvPr/>
        </p:nvCxnSpPr>
        <p:spPr>
          <a:xfrm>
            <a:off x="1867766" y="3892609"/>
            <a:ext cx="120015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矩形: 圓角 8">
            <a:extLst>
              <a:ext uri="{FF2B5EF4-FFF2-40B4-BE49-F238E27FC236}">
                <a16:creationId xmlns:a16="http://schemas.microsoft.com/office/drawing/2014/main" id="{71915C50-7FB7-3CEB-0239-A702E981350D}"/>
              </a:ext>
            </a:extLst>
          </p:cNvPr>
          <p:cNvSpPr/>
          <p:nvPr/>
        </p:nvSpPr>
        <p:spPr>
          <a:xfrm>
            <a:off x="259547" y="3599627"/>
            <a:ext cx="1524000" cy="590544"/>
          </a:xfrm>
          <a:prstGeom prst="roundRect">
            <a:avLst/>
          </a:prstGeom>
          <a:solidFill>
            <a:schemeClr val="accent2">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input</a:t>
            </a:r>
            <a:endParaRPr lang="zh-TW" altLang="en-US" sz="2400" dirty="0">
              <a:solidFill>
                <a:schemeClr val="tx1"/>
              </a:solidFill>
            </a:endParaRPr>
          </a:p>
        </p:txBody>
      </p:sp>
      <p:sp>
        <p:nvSpPr>
          <p:cNvPr id="10" name="矩形: 圓角 9">
            <a:extLst>
              <a:ext uri="{FF2B5EF4-FFF2-40B4-BE49-F238E27FC236}">
                <a16:creationId xmlns:a16="http://schemas.microsoft.com/office/drawing/2014/main" id="{8123436F-F1AB-3135-5216-2B2E62D5D0DC}"/>
              </a:ext>
            </a:extLst>
          </p:cNvPr>
          <p:cNvSpPr/>
          <p:nvPr/>
        </p:nvSpPr>
        <p:spPr>
          <a:xfrm>
            <a:off x="5860247" y="2378460"/>
            <a:ext cx="1524000" cy="590544"/>
          </a:xfrm>
          <a:prstGeom prst="roundRect">
            <a:avLst/>
          </a:prstGeom>
          <a:solidFill>
            <a:schemeClr val="accent3">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output 1</a:t>
            </a:r>
            <a:endParaRPr lang="zh-TW" altLang="en-US" sz="2400" dirty="0">
              <a:solidFill>
                <a:schemeClr val="tx1"/>
              </a:solidFill>
            </a:endParaRPr>
          </a:p>
        </p:txBody>
      </p:sp>
      <p:sp>
        <p:nvSpPr>
          <p:cNvPr id="11" name="矩形: 圓角 10">
            <a:extLst>
              <a:ext uri="{FF2B5EF4-FFF2-40B4-BE49-F238E27FC236}">
                <a16:creationId xmlns:a16="http://schemas.microsoft.com/office/drawing/2014/main" id="{6115AC0E-E99C-FC42-DE61-D4FBFE0C3235}"/>
              </a:ext>
            </a:extLst>
          </p:cNvPr>
          <p:cNvSpPr/>
          <p:nvPr/>
        </p:nvSpPr>
        <p:spPr>
          <a:xfrm>
            <a:off x="5860247" y="3653980"/>
            <a:ext cx="1524000" cy="590544"/>
          </a:xfrm>
          <a:prstGeom prst="roundRect">
            <a:avLst/>
          </a:prstGeom>
          <a:solidFill>
            <a:schemeClr val="accent4">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output 2</a:t>
            </a:r>
            <a:endParaRPr lang="zh-TW" altLang="en-US" sz="2400" dirty="0">
              <a:solidFill>
                <a:schemeClr val="tx1"/>
              </a:solidFill>
            </a:endParaRPr>
          </a:p>
        </p:txBody>
      </p:sp>
      <p:sp>
        <p:nvSpPr>
          <p:cNvPr id="12" name="矩形: 圓角 11">
            <a:extLst>
              <a:ext uri="{FF2B5EF4-FFF2-40B4-BE49-F238E27FC236}">
                <a16:creationId xmlns:a16="http://schemas.microsoft.com/office/drawing/2014/main" id="{6F8037F3-BB35-FC66-48AE-07B049FE2A05}"/>
              </a:ext>
            </a:extLst>
          </p:cNvPr>
          <p:cNvSpPr/>
          <p:nvPr/>
        </p:nvSpPr>
        <p:spPr>
          <a:xfrm>
            <a:off x="5860247" y="4929500"/>
            <a:ext cx="1524000" cy="590544"/>
          </a:xfrm>
          <a:prstGeom prst="roundRect">
            <a:avLst/>
          </a:prstGeom>
          <a:solidFill>
            <a:schemeClr val="accent5">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output 3</a:t>
            </a:r>
            <a:endParaRPr lang="zh-TW" altLang="en-US" sz="2400" dirty="0">
              <a:solidFill>
                <a:schemeClr val="tx1"/>
              </a:solidFill>
            </a:endParaRPr>
          </a:p>
        </p:txBody>
      </p:sp>
      <p:cxnSp>
        <p:nvCxnSpPr>
          <p:cNvPr id="13" name="直線單箭頭接點 12">
            <a:extLst>
              <a:ext uri="{FF2B5EF4-FFF2-40B4-BE49-F238E27FC236}">
                <a16:creationId xmlns:a16="http://schemas.microsoft.com/office/drawing/2014/main" id="{D3D7B4F5-E6D7-1492-82A8-B10A8BC509E7}"/>
              </a:ext>
            </a:extLst>
          </p:cNvPr>
          <p:cNvCxnSpPr>
            <a:cxnSpLocks/>
          </p:cNvCxnSpPr>
          <p:nvPr/>
        </p:nvCxnSpPr>
        <p:spPr>
          <a:xfrm>
            <a:off x="4591916" y="3949252"/>
            <a:ext cx="120015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線單箭頭接點 13">
            <a:extLst>
              <a:ext uri="{FF2B5EF4-FFF2-40B4-BE49-F238E27FC236}">
                <a16:creationId xmlns:a16="http://schemas.microsoft.com/office/drawing/2014/main" id="{A311346F-ABF1-B988-5BB8-347B42BC0DF4}"/>
              </a:ext>
            </a:extLst>
          </p:cNvPr>
          <p:cNvCxnSpPr>
            <a:cxnSpLocks/>
          </p:cNvCxnSpPr>
          <p:nvPr/>
        </p:nvCxnSpPr>
        <p:spPr>
          <a:xfrm flipV="1">
            <a:off x="4583257" y="2673732"/>
            <a:ext cx="1208809" cy="102572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線單箭頭接點 16">
            <a:extLst>
              <a:ext uri="{FF2B5EF4-FFF2-40B4-BE49-F238E27FC236}">
                <a16:creationId xmlns:a16="http://schemas.microsoft.com/office/drawing/2014/main" id="{222884FE-DAF4-A2BB-1C10-277F77D7B2FA}"/>
              </a:ext>
            </a:extLst>
          </p:cNvPr>
          <p:cNvCxnSpPr>
            <a:cxnSpLocks/>
          </p:cNvCxnSpPr>
          <p:nvPr/>
        </p:nvCxnSpPr>
        <p:spPr>
          <a:xfrm>
            <a:off x="4583256" y="4300015"/>
            <a:ext cx="1208809" cy="102572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右大括弧 2">
            <a:extLst>
              <a:ext uri="{FF2B5EF4-FFF2-40B4-BE49-F238E27FC236}">
                <a16:creationId xmlns:a16="http://schemas.microsoft.com/office/drawing/2014/main" id="{C34932F7-0328-942E-C342-4D753A9419E9}"/>
              </a:ext>
            </a:extLst>
          </p:cNvPr>
          <p:cNvSpPr/>
          <p:nvPr/>
        </p:nvSpPr>
        <p:spPr>
          <a:xfrm>
            <a:off x="7452428" y="2091877"/>
            <a:ext cx="876300" cy="3714750"/>
          </a:xfrm>
          <a:prstGeom prst="rightBrace">
            <a:avLst>
              <a:gd name="adj1" fmla="val 47463"/>
              <a:gd name="adj2" fmla="val 50000"/>
            </a:avLst>
          </a:prstGeom>
          <a:ln w="381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zh-TW" altLang="en-US"/>
          </a:p>
        </p:txBody>
      </p:sp>
      <p:sp>
        <p:nvSpPr>
          <p:cNvPr id="6" name="文字方塊 5">
            <a:extLst>
              <a:ext uri="{FF2B5EF4-FFF2-40B4-BE49-F238E27FC236}">
                <a16:creationId xmlns:a16="http://schemas.microsoft.com/office/drawing/2014/main" id="{1F066CE6-4E29-7F11-4594-E8F74E93A21D}"/>
              </a:ext>
            </a:extLst>
          </p:cNvPr>
          <p:cNvSpPr txBox="1"/>
          <p:nvPr/>
        </p:nvSpPr>
        <p:spPr>
          <a:xfrm>
            <a:off x="8435009" y="2483234"/>
            <a:ext cx="2766391" cy="830997"/>
          </a:xfrm>
          <a:prstGeom prst="rect">
            <a:avLst/>
          </a:prstGeom>
          <a:noFill/>
        </p:spPr>
        <p:txBody>
          <a:bodyPr wrap="square" rtlCol="0">
            <a:spAutoFit/>
          </a:bodyPr>
          <a:lstStyle/>
          <a:p>
            <a:r>
              <a:rPr lang="en-US" altLang="zh-TW" sz="2400" dirty="0"/>
              <a:t>Majority Vote</a:t>
            </a:r>
          </a:p>
          <a:p>
            <a:r>
              <a:rPr lang="en-US" altLang="zh-TW" sz="2400" dirty="0"/>
              <a:t>(Self-consistency)</a:t>
            </a:r>
            <a:endParaRPr lang="zh-TW" altLang="en-US" sz="2400" dirty="0"/>
          </a:p>
        </p:txBody>
      </p:sp>
      <p:sp>
        <p:nvSpPr>
          <p:cNvPr id="8" name="文字方塊 7">
            <a:extLst>
              <a:ext uri="{FF2B5EF4-FFF2-40B4-BE49-F238E27FC236}">
                <a16:creationId xmlns:a16="http://schemas.microsoft.com/office/drawing/2014/main" id="{15972B8F-612D-F72C-E6AD-3B5D32F5DE73}"/>
              </a:ext>
            </a:extLst>
          </p:cNvPr>
          <p:cNvSpPr txBox="1"/>
          <p:nvPr/>
        </p:nvSpPr>
        <p:spPr>
          <a:xfrm>
            <a:off x="8435009" y="3322843"/>
            <a:ext cx="3619500" cy="369332"/>
          </a:xfrm>
          <a:prstGeom prst="rect">
            <a:avLst/>
          </a:prstGeom>
          <a:noFill/>
        </p:spPr>
        <p:txBody>
          <a:bodyPr wrap="square">
            <a:spAutoFit/>
          </a:bodyPr>
          <a:lstStyle/>
          <a:p>
            <a:r>
              <a:rPr lang="zh-TW" altLang="en-US" dirty="0"/>
              <a:t>https://arxiv.org/abs/2203.11171</a:t>
            </a:r>
          </a:p>
        </p:txBody>
      </p:sp>
      <p:sp>
        <p:nvSpPr>
          <p:cNvPr id="15" name="文字方塊 14">
            <a:extLst>
              <a:ext uri="{FF2B5EF4-FFF2-40B4-BE49-F238E27FC236}">
                <a16:creationId xmlns:a16="http://schemas.microsoft.com/office/drawing/2014/main" id="{86E27C03-A93A-4559-2468-9401672F5B08}"/>
              </a:ext>
            </a:extLst>
          </p:cNvPr>
          <p:cNvSpPr txBox="1"/>
          <p:nvPr/>
        </p:nvSpPr>
        <p:spPr>
          <a:xfrm>
            <a:off x="8396909" y="3929362"/>
            <a:ext cx="3375991" cy="830997"/>
          </a:xfrm>
          <a:prstGeom prst="rect">
            <a:avLst/>
          </a:prstGeom>
          <a:noFill/>
        </p:spPr>
        <p:txBody>
          <a:bodyPr wrap="square" rtlCol="0">
            <a:spAutoFit/>
          </a:bodyPr>
          <a:lstStyle/>
          <a:p>
            <a:r>
              <a:rPr lang="en-US" altLang="zh-TW" sz="2400" dirty="0"/>
              <a:t>Confidence </a:t>
            </a:r>
          </a:p>
          <a:p>
            <a:r>
              <a:rPr lang="en-US" altLang="zh-TW" sz="2400" dirty="0"/>
              <a:t>(used in </a:t>
            </a:r>
            <a:r>
              <a:rPr lang="en-US" altLang="zh-TW" sz="2400" dirty="0" err="1"/>
              <a:t>CoT</a:t>
            </a:r>
            <a:r>
              <a:rPr lang="en-US" altLang="zh-TW" sz="2400" dirty="0"/>
              <a:t> decoding)</a:t>
            </a:r>
            <a:endParaRPr lang="zh-TW" altLang="en-US" sz="2400" dirty="0"/>
          </a:p>
        </p:txBody>
      </p:sp>
      <p:sp>
        <p:nvSpPr>
          <p:cNvPr id="18" name="文字方塊 17">
            <a:extLst>
              <a:ext uri="{FF2B5EF4-FFF2-40B4-BE49-F238E27FC236}">
                <a16:creationId xmlns:a16="http://schemas.microsoft.com/office/drawing/2014/main" id="{818335E2-D5F9-AC1D-E7DF-E11777A4C6CE}"/>
              </a:ext>
            </a:extLst>
          </p:cNvPr>
          <p:cNvSpPr txBox="1"/>
          <p:nvPr/>
        </p:nvSpPr>
        <p:spPr>
          <a:xfrm>
            <a:off x="8396909" y="4812879"/>
            <a:ext cx="6096000" cy="369332"/>
          </a:xfrm>
          <a:prstGeom prst="rect">
            <a:avLst/>
          </a:prstGeom>
          <a:noFill/>
        </p:spPr>
        <p:txBody>
          <a:bodyPr wrap="square">
            <a:spAutoFit/>
          </a:bodyPr>
          <a:lstStyle/>
          <a:p>
            <a:r>
              <a:rPr lang="zh-TW" altLang="en-US" dirty="0"/>
              <a:t>https://arxiv.org/abs/2402.10200</a:t>
            </a:r>
          </a:p>
        </p:txBody>
      </p:sp>
      <p:sp>
        <p:nvSpPr>
          <p:cNvPr id="20" name="文字方塊 19">
            <a:extLst>
              <a:ext uri="{FF2B5EF4-FFF2-40B4-BE49-F238E27FC236}">
                <a16:creationId xmlns:a16="http://schemas.microsoft.com/office/drawing/2014/main" id="{C94D4E13-4128-0901-E354-1AB5E4C5BF2B}"/>
              </a:ext>
            </a:extLst>
          </p:cNvPr>
          <p:cNvSpPr txBox="1"/>
          <p:nvPr/>
        </p:nvSpPr>
        <p:spPr>
          <a:xfrm>
            <a:off x="8396909" y="5410503"/>
            <a:ext cx="4667250" cy="369332"/>
          </a:xfrm>
          <a:prstGeom prst="rect">
            <a:avLst/>
          </a:prstGeom>
          <a:noFill/>
        </p:spPr>
        <p:txBody>
          <a:bodyPr wrap="square">
            <a:spAutoFit/>
          </a:bodyPr>
          <a:lstStyle/>
          <a:p>
            <a:r>
              <a:rPr lang="zh-TW" altLang="en-US" dirty="0">
                <a:latin typeface="微軟正黑體" panose="020B0604030504040204" pitchFamily="34" charset="-120"/>
                <a:ea typeface="微軟正黑體" panose="020B0604030504040204" pitchFamily="34" charset="-120"/>
              </a:rPr>
              <a:t>把答案放到 </a:t>
            </a:r>
            <a:r>
              <a:rPr lang="en-US" altLang="zh-TW" dirty="0">
                <a:latin typeface="微軟正黑體" panose="020B0604030504040204" pitchFamily="34" charset="-120"/>
                <a:ea typeface="微軟正黑體" panose="020B0604030504040204" pitchFamily="34" charset="-120"/>
              </a:rPr>
              <a:t>&lt;answer&gt;&lt;/answer&gt; </a:t>
            </a:r>
            <a:endParaRPr lang="zh-TW" altLang="en-US" dirty="0">
              <a:latin typeface="微軟正黑體" panose="020B0604030504040204" pitchFamily="34" charset="-120"/>
              <a:ea typeface="微軟正黑體" panose="020B0604030504040204" pitchFamily="34" charset="-120"/>
            </a:endParaRPr>
          </a:p>
        </p:txBody>
      </p:sp>
      <p:sp>
        <p:nvSpPr>
          <p:cNvPr id="7" name="文字方塊 6">
            <a:extLst>
              <a:ext uri="{FF2B5EF4-FFF2-40B4-BE49-F238E27FC236}">
                <a16:creationId xmlns:a16="http://schemas.microsoft.com/office/drawing/2014/main" id="{BBEDF431-4646-1FB3-5DA9-152E1CA21BA0}"/>
              </a:ext>
            </a:extLst>
          </p:cNvPr>
          <p:cNvSpPr txBox="1"/>
          <p:nvPr/>
        </p:nvSpPr>
        <p:spPr>
          <a:xfrm>
            <a:off x="7890578" y="1503148"/>
            <a:ext cx="3443909" cy="523220"/>
          </a:xfrm>
          <a:prstGeom prst="rect">
            <a:avLst/>
          </a:prstGeom>
          <a:noFill/>
        </p:spPr>
        <p:txBody>
          <a:bodyPr wrap="square" rtlCol="0">
            <a:spAutoFit/>
          </a:bodyPr>
          <a:lstStyle/>
          <a:p>
            <a:r>
              <a:rPr lang="zh-TW" altLang="en-US" sz="2800" dirty="0">
                <a:latin typeface="微軟正黑體" panose="020B0604030504040204" pitchFamily="34" charset="-120"/>
                <a:ea typeface="微軟正黑體" panose="020B0604030504040204" pitchFamily="34" charset="-120"/>
              </a:rPr>
              <a:t>如何選出正確答案來？</a:t>
            </a:r>
          </a:p>
        </p:txBody>
      </p:sp>
    </p:spTree>
    <p:extLst>
      <p:ext uri="{BB962C8B-B14F-4D97-AF65-F5344CB8AC3E}">
        <p14:creationId xmlns:p14="http://schemas.microsoft.com/office/powerpoint/2010/main" val="14649868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8" grpId="0"/>
      <p:bldP spid="15" grpId="0"/>
      <p:bldP spid="18" grpId="0"/>
      <p:bldP spid="20"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B742419-2F98-92EE-4F1C-381306583A64}"/>
              </a:ext>
            </a:extLst>
          </p:cNvPr>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如何 </a:t>
            </a:r>
            <a:r>
              <a:rPr lang="en-US" altLang="zh-TW" dirty="0">
                <a:latin typeface="微軟正黑體" panose="020B0604030504040204" pitchFamily="34" charset="-120"/>
                <a:ea typeface="微軟正黑體" panose="020B0604030504040204" pitchFamily="34" charset="-120"/>
              </a:rPr>
              <a:t>Explore</a:t>
            </a:r>
            <a:r>
              <a:rPr lang="zh-TW" altLang="en-US" dirty="0">
                <a:latin typeface="微軟正黑體" panose="020B0604030504040204" pitchFamily="34" charset="-120"/>
                <a:ea typeface="微軟正黑體" panose="020B0604030504040204" pitchFamily="34" charset="-120"/>
              </a:rPr>
              <a:t>？同一個問題多試幾次</a:t>
            </a:r>
            <a:endParaRPr lang="zh-TW" altLang="en-US" dirty="0"/>
          </a:p>
        </p:txBody>
      </p:sp>
      <p:sp>
        <p:nvSpPr>
          <p:cNvPr id="5" name="文字方塊 4">
            <a:extLst>
              <a:ext uri="{FF2B5EF4-FFF2-40B4-BE49-F238E27FC236}">
                <a16:creationId xmlns:a16="http://schemas.microsoft.com/office/drawing/2014/main" id="{72F01469-181E-0FCA-C822-2236CAD01C67}"/>
              </a:ext>
            </a:extLst>
          </p:cNvPr>
          <p:cNvSpPr txBox="1"/>
          <p:nvPr/>
        </p:nvSpPr>
        <p:spPr>
          <a:xfrm>
            <a:off x="1438275" y="6241531"/>
            <a:ext cx="931545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dirty="0"/>
              <a:t>https://huggingface.co/spaces/HuggingFaceH4/blogpost-scaling-test-time-compute</a:t>
            </a:r>
            <a:endParaRPr lang="zh-TW" altLang="en-US" dirty="0"/>
          </a:p>
        </p:txBody>
      </p:sp>
      <p:pic>
        <p:nvPicPr>
          <p:cNvPr id="7" name="圖片 6">
            <a:extLst>
              <a:ext uri="{FF2B5EF4-FFF2-40B4-BE49-F238E27FC236}">
                <a16:creationId xmlns:a16="http://schemas.microsoft.com/office/drawing/2014/main" id="{CE3D5DEA-2C3D-5D9A-9E36-B835A42B56F7}"/>
              </a:ext>
            </a:extLst>
          </p:cNvPr>
          <p:cNvPicPr>
            <a:picLocks noChangeAspect="1"/>
          </p:cNvPicPr>
          <p:nvPr/>
        </p:nvPicPr>
        <p:blipFill>
          <a:blip r:embed="rId3"/>
          <a:stretch>
            <a:fillRect/>
          </a:stretch>
        </p:blipFill>
        <p:spPr>
          <a:xfrm>
            <a:off x="2109010" y="1565511"/>
            <a:ext cx="7801906" cy="4590655"/>
          </a:xfrm>
          <a:prstGeom prst="rect">
            <a:avLst/>
          </a:prstGeom>
        </p:spPr>
      </p:pic>
    </p:spTree>
    <p:extLst>
      <p:ext uri="{BB962C8B-B14F-4D97-AF65-F5344CB8AC3E}">
        <p14:creationId xmlns:p14="http://schemas.microsoft.com/office/powerpoint/2010/main" val="48272943"/>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4167CD-6C23-1080-8CAA-26E9DE4CE334}"/>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349B054B-0F63-11A9-2BEC-4A45733A1EEB}"/>
              </a:ext>
            </a:extLst>
          </p:cNvPr>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加上 </a:t>
            </a:r>
            <a:r>
              <a:rPr lang="en-US" altLang="zh-TW" dirty="0">
                <a:latin typeface="微軟正黑體" panose="020B0604030504040204" pitchFamily="34" charset="-120"/>
                <a:ea typeface="微軟正黑體" panose="020B0604030504040204" pitchFamily="34" charset="-120"/>
              </a:rPr>
              <a:t>Verification </a:t>
            </a:r>
            <a:endParaRPr lang="zh-TW" altLang="en-US" dirty="0">
              <a:latin typeface="微軟正黑體" panose="020B0604030504040204" pitchFamily="34" charset="-120"/>
              <a:ea typeface="微軟正黑體" panose="020B0604030504040204" pitchFamily="34" charset="-120"/>
            </a:endParaRPr>
          </a:p>
        </p:txBody>
      </p:sp>
      <p:pic>
        <p:nvPicPr>
          <p:cNvPr id="4" name="Picture 2">
            <a:extLst>
              <a:ext uri="{FF2B5EF4-FFF2-40B4-BE49-F238E27FC236}">
                <a16:creationId xmlns:a16="http://schemas.microsoft.com/office/drawing/2014/main" id="{1966F36A-6DC8-92AC-A86C-0FB47C2966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6354" y="3159328"/>
            <a:ext cx="1219200" cy="121920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直線單箭頭接點 4">
            <a:extLst>
              <a:ext uri="{FF2B5EF4-FFF2-40B4-BE49-F238E27FC236}">
                <a16:creationId xmlns:a16="http://schemas.microsoft.com/office/drawing/2014/main" id="{8995157D-AACA-634B-4622-B5E39DD22EAD}"/>
              </a:ext>
            </a:extLst>
          </p:cNvPr>
          <p:cNvCxnSpPr>
            <a:cxnSpLocks/>
          </p:cNvCxnSpPr>
          <p:nvPr/>
        </p:nvCxnSpPr>
        <p:spPr>
          <a:xfrm>
            <a:off x="1867766" y="3835459"/>
            <a:ext cx="120015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矩形: 圓角 8">
            <a:extLst>
              <a:ext uri="{FF2B5EF4-FFF2-40B4-BE49-F238E27FC236}">
                <a16:creationId xmlns:a16="http://schemas.microsoft.com/office/drawing/2014/main" id="{E9E85623-78A8-5CCA-EAB6-3598682BC193}"/>
              </a:ext>
            </a:extLst>
          </p:cNvPr>
          <p:cNvSpPr/>
          <p:nvPr/>
        </p:nvSpPr>
        <p:spPr>
          <a:xfrm>
            <a:off x="259547" y="3542477"/>
            <a:ext cx="1524000" cy="590544"/>
          </a:xfrm>
          <a:prstGeom prst="roundRect">
            <a:avLst/>
          </a:prstGeom>
          <a:solidFill>
            <a:schemeClr val="accent2">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input</a:t>
            </a:r>
            <a:endParaRPr lang="zh-TW" altLang="en-US" sz="2400" dirty="0">
              <a:solidFill>
                <a:schemeClr val="tx1"/>
              </a:solidFill>
            </a:endParaRPr>
          </a:p>
        </p:txBody>
      </p:sp>
      <p:sp>
        <p:nvSpPr>
          <p:cNvPr id="10" name="矩形: 圓角 9">
            <a:extLst>
              <a:ext uri="{FF2B5EF4-FFF2-40B4-BE49-F238E27FC236}">
                <a16:creationId xmlns:a16="http://schemas.microsoft.com/office/drawing/2014/main" id="{45D40F01-FB86-9BAA-99F6-661EF56AB216}"/>
              </a:ext>
            </a:extLst>
          </p:cNvPr>
          <p:cNvSpPr/>
          <p:nvPr/>
        </p:nvSpPr>
        <p:spPr>
          <a:xfrm>
            <a:off x="5860247" y="2321310"/>
            <a:ext cx="1524000" cy="590544"/>
          </a:xfrm>
          <a:prstGeom prst="roundRect">
            <a:avLst/>
          </a:prstGeom>
          <a:solidFill>
            <a:schemeClr val="accent3">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output 1</a:t>
            </a:r>
            <a:endParaRPr lang="zh-TW" altLang="en-US" sz="2400" dirty="0">
              <a:solidFill>
                <a:schemeClr val="tx1"/>
              </a:solidFill>
            </a:endParaRPr>
          </a:p>
        </p:txBody>
      </p:sp>
      <p:sp>
        <p:nvSpPr>
          <p:cNvPr id="11" name="矩形: 圓角 10">
            <a:extLst>
              <a:ext uri="{FF2B5EF4-FFF2-40B4-BE49-F238E27FC236}">
                <a16:creationId xmlns:a16="http://schemas.microsoft.com/office/drawing/2014/main" id="{458B8C94-EE04-36A2-5C29-0B51555056B2}"/>
              </a:ext>
            </a:extLst>
          </p:cNvPr>
          <p:cNvSpPr/>
          <p:nvPr/>
        </p:nvSpPr>
        <p:spPr>
          <a:xfrm>
            <a:off x="5860247" y="3596830"/>
            <a:ext cx="1524000" cy="590544"/>
          </a:xfrm>
          <a:prstGeom prst="roundRect">
            <a:avLst/>
          </a:prstGeom>
          <a:solidFill>
            <a:schemeClr val="accent4">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output 2</a:t>
            </a:r>
            <a:endParaRPr lang="zh-TW" altLang="en-US" sz="2400" dirty="0">
              <a:solidFill>
                <a:schemeClr val="tx1"/>
              </a:solidFill>
            </a:endParaRPr>
          </a:p>
        </p:txBody>
      </p:sp>
      <p:sp>
        <p:nvSpPr>
          <p:cNvPr id="12" name="矩形: 圓角 11">
            <a:extLst>
              <a:ext uri="{FF2B5EF4-FFF2-40B4-BE49-F238E27FC236}">
                <a16:creationId xmlns:a16="http://schemas.microsoft.com/office/drawing/2014/main" id="{5687165A-1869-6B8F-46B8-E49BA662AE90}"/>
              </a:ext>
            </a:extLst>
          </p:cNvPr>
          <p:cNvSpPr/>
          <p:nvPr/>
        </p:nvSpPr>
        <p:spPr>
          <a:xfrm>
            <a:off x="5860247" y="4872350"/>
            <a:ext cx="1524000" cy="590544"/>
          </a:xfrm>
          <a:prstGeom prst="roundRect">
            <a:avLst/>
          </a:prstGeom>
          <a:solidFill>
            <a:schemeClr val="accent5">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output 3</a:t>
            </a:r>
            <a:endParaRPr lang="zh-TW" altLang="en-US" sz="2400" dirty="0">
              <a:solidFill>
                <a:schemeClr val="tx1"/>
              </a:solidFill>
            </a:endParaRPr>
          </a:p>
        </p:txBody>
      </p:sp>
      <p:cxnSp>
        <p:nvCxnSpPr>
          <p:cNvPr id="13" name="直線單箭頭接點 12">
            <a:extLst>
              <a:ext uri="{FF2B5EF4-FFF2-40B4-BE49-F238E27FC236}">
                <a16:creationId xmlns:a16="http://schemas.microsoft.com/office/drawing/2014/main" id="{67534E4F-4A83-812C-3850-6421006207FE}"/>
              </a:ext>
            </a:extLst>
          </p:cNvPr>
          <p:cNvCxnSpPr>
            <a:cxnSpLocks/>
          </p:cNvCxnSpPr>
          <p:nvPr/>
        </p:nvCxnSpPr>
        <p:spPr>
          <a:xfrm>
            <a:off x="4591916" y="3892102"/>
            <a:ext cx="120015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線單箭頭接點 13">
            <a:extLst>
              <a:ext uri="{FF2B5EF4-FFF2-40B4-BE49-F238E27FC236}">
                <a16:creationId xmlns:a16="http://schemas.microsoft.com/office/drawing/2014/main" id="{82B595EA-3904-6937-2A5F-EE2627375243}"/>
              </a:ext>
            </a:extLst>
          </p:cNvPr>
          <p:cNvCxnSpPr>
            <a:cxnSpLocks/>
          </p:cNvCxnSpPr>
          <p:nvPr/>
        </p:nvCxnSpPr>
        <p:spPr>
          <a:xfrm flipV="1">
            <a:off x="4583257" y="2616582"/>
            <a:ext cx="1208809" cy="102572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線單箭頭接點 16">
            <a:extLst>
              <a:ext uri="{FF2B5EF4-FFF2-40B4-BE49-F238E27FC236}">
                <a16:creationId xmlns:a16="http://schemas.microsoft.com/office/drawing/2014/main" id="{CDB8790D-58C7-D9A0-0BDE-993E5FDA342E}"/>
              </a:ext>
            </a:extLst>
          </p:cNvPr>
          <p:cNvCxnSpPr>
            <a:cxnSpLocks/>
          </p:cNvCxnSpPr>
          <p:nvPr/>
        </p:nvCxnSpPr>
        <p:spPr>
          <a:xfrm>
            <a:off x="4583256" y="4242865"/>
            <a:ext cx="1208809" cy="102572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矩形: 圓角 6">
            <a:extLst>
              <a:ext uri="{FF2B5EF4-FFF2-40B4-BE49-F238E27FC236}">
                <a16:creationId xmlns:a16="http://schemas.microsoft.com/office/drawing/2014/main" id="{73EAEFAC-5663-F543-B689-ECAA2F1B3AB7}"/>
              </a:ext>
            </a:extLst>
          </p:cNvPr>
          <p:cNvSpPr/>
          <p:nvPr/>
        </p:nvSpPr>
        <p:spPr>
          <a:xfrm>
            <a:off x="8626187" y="1152038"/>
            <a:ext cx="1524000" cy="590544"/>
          </a:xfrm>
          <a:prstGeom prst="roundRect">
            <a:avLst/>
          </a:prstGeom>
          <a:solidFill>
            <a:schemeClr val="accent2">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Verifier</a:t>
            </a:r>
            <a:endParaRPr lang="zh-TW" altLang="en-US" sz="2400" dirty="0">
              <a:solidFill>
                <a:schemeClr val="tx1"/>
              </a:solidFill>
            </a:endParaRPr>
          </a:p>
        </p:txBody>
      </p:sp>
      <p:cxnSp>
        <p:nvCxnSpPr>
          <p:cNvPr id="16" name="直線單箭頭接點 15">
            <a:extLst>
              <a:ext uri="{FF2B5EF4-FFF2-40B4-BE49-F238E27FC236}">
                <a16:creationId xmlns:a16="http://schemas.microsoft.com/office/drawing/2014/main" id="{884BE278-F552-5DFE-405E-EC7F8B6E461F}"/>
              </a:ext>
            </a:extLst>
          </p:cNvPr>
          <p:cNvCxnSpPr>
            <a:cxnSpLocks/>
          </p:cNvCxnSpPr>
          <p:nvPr/>
        </p:nvCxnSpPr>
        <p:spPr>
          <a:xfrm>
            <a:off x="8054687" y="1453212"/>
            <a:ext cx="53340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線單箭頭接點 19">
            <a:extLst>
              <a:ext uri="{FF2B5EF4-FFF2-40B4-BE49-F238E27FC236}">
                <a16:creationId xmlns:a16="http://schemas.microsoft.com/office/drawing/2014/main" id="{64779BED-ABB3-DF23-DDE3-167097FA09B4}"/>
              </a:ext>
            </a:extLst>
          </p:cNvPr>
          <p:cNvCxnSpPr>
            <a:cxnSpLocks/>
          </p:cNvCxnSpPr>
          <p:nvPr/>
        </p:nvCxnSpPr>
        <p:spPr>
          <a:xfrm>
            <a:off x="10150187" y="1452418"/>
            <a:ext cx="53340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矩形: 圓角 20">
            <a:extLst>
              <a:ext uri="{FF2B5EF4-FFF2-40B4-BE49-F238E27FC236}">
                <a16:creationId xmlns:a16="http://schemas.microsoft.com/office/drawing/2014/main" id="{41D53D30-33A2-2E4B-B8DD-DA102211B37F}"/>
              </a:ext>
            </a:extLst>
          </p:cNvPr>
          <p:cNvSpPr/>
          <p:nvPr/>
        </p:nvSpPr>
        <p:spPr>
          <a:xfrm>
            <a:off x="6738279" y="1152038"/>
            <a:ext cx="1208809" cy="590544"/>
          </a:xfrm>
          <a:prstGeom prst="roundRect">
            <a:avLst/>
          </a:prstGeom>
          <a:solidFill>
            <a:schemeClr val="bg2"/>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output</a:t>
            </a:r>
            <a:endParaRPr lang="zh-TW" altLang="en-US" sz="2400" dirty="0">
              <a:solidFill>
                <a:schemeClr val="tx1"/>
              </a:solidFill>
            </a:endParaRPr>
          </a:p>
        </p:txBody>
      </p:sp>
      <p:sp>
        <p:nvSpPr>
          <p:cNvPr id="22" name="文字方塊 21">
            <a:extLst>
              <a:ext uri="{FF2B5EF4-FFF2-40B4-BE49-F238E27FC236}">
                <a16:creationId xmlns:a16="http://schemas.microsoft.com/office/drawing/2014/main" id="{F19AF823-4571-9BC9-DD33-703E055E1054}"/>
              </a:ext>
            </a:extLst>
          </p:cNvPr>
          <p:cNvSpPr txBox="1"/>
          <p:nvPr/>
        </p:nvSpPr>
        <p:spPr>
          <a:xfrm>
            <a:off x="10683587" y="1197427"/>
            <a:ext cx="1208809" cy="461665"/>
          </a:xfrm>
          <a:prstGeom prst="rect">
            <a:avLst/>
          </a:prstGeom>
          <a:noFill/>
        </p:spPr>
        <p:txBody>
          <a:bodyPr wrap="square" rtlCol="0">
            <a:spAutoFit/>
          </a:bodyPr>
          <a:lstStyle/>
          <a:p>
            <a:r>
              <a:rPr lang="en-US" altLang="zh-TW" sz="2400" dirty="0"/>
              <a:t>score</a:t>
            </a:r>
            <a:endParaRPr lang="zh-TW" altLang="en-US" sz="2400" dirty="0"/>
          </a:p>
        </p:txBody>
      </p:sp>
      <p:sp>
        <p:nvSpPr>
          <p:cNvPr id="23" name="矩形: 圓角 22">
            <a:extLst>
              <a:ext uri="{FF2B5EF4-FFF2-40B4-BE49-F238E27FC236}">
                <a16:creationId xmlns:a16="http://schemas.microsoft.com/office/drawing/2014/main" id="{3A9058A6-E586-7A46-6551-481CC15ADD0D}"/>
              </a:ext>
            </a:extLst>
          </p:cNvPr>
          <p:cNvSpPr/>
          <p:nvPr/>
        </p:nvSpPr>
        <p:spPr>
          <a:xfrm>
            <a:off x="8092787" y="2318973"/>
            <a:ext cx="1524000" cy="590544"/>
          </a:xfrm>
          <a:prstGeom prst="roundRect">
            <a:avLst/>
          </a:prstGeom>
          <a:solidFill>
            <a:schemeClr val="accent2">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Verifier</a:t>
            </a:r>
            <a:endParaRPr lang="zh-TW" altLang="en-US" sz="2400" dirty="0">
              <a:solidFill>
                <a:schemeClr val="tx1"/>
              </a:solidFill>
            </a:endParaRPr>
          </a:p>
        </p:txBody>
      </p:sp>
      <p:cxnSp>
        <p:nvCxnSpPr>
          <p:cNvPr id="24" name="直線單箭頭接點 23">
            <a:extLst>
              <a:ext uri="{FF2B5EF4-FFF2-40B4-BE49-F238E27FC236}">
                <a16:creationId xmlns:a16="http://schemas.microsoft.com/office/drawing/2014/main" id="{7AD08AB7-1874-4AE5-81B0-6F8F50F49CBB}"/>
              </a:ext>
            </a:extLst>
          </p:cNvPr>
          <p:cNvCxnSpPr>
            <a:cxnSpLocks/>
          </p:cNvCxnSpPr>
          <p:nvPr/>
        </p:nvCxnSpPr>
        <p:spPr>
          <a:xfrm>
            <a:off x="7521287" y="2620147"/>
            <a:ext cx="53340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線單箭頭接點 24">
            <a:extLst>
              <a:ext uri="{FF2B5EF4-FFF2-40B4-BE49-F238E27FC236}">
                <a16:creationId xmlns:a16="http://schemas.microsoft.com/office/drawing/2014/main" id="{4229E131-9351-D63F-9620-5B7AB0A09691}"/>
              </a:ext>
            </a:extLst>
          </p:cNvPr>
          <p:cNvCxnSpPr>
            <a:cxnSpLocks/>
          </p:cNvCxnSpPr>
          <p:nvPr/>
        </p:nvCxnSpPr>
        <p:spPr>
          <a:xfrm>
            <a:off x="9616787" y="2619353"/>
            <a:ext cx="53340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文字方塊 25">
            <a:extLst>
              <a:ext uri="{FF2B5EF4-FFF2-40B4-BE49-F238E27FC236}">
                <a16:creationId xmlns:a16="http://schemas.microsoft.com/office/drawing/2014/main" id="{E6FF25F3-971E-4260-91BD-ED37232EF23E}"/>
              </a:ext>
            </a:extLst>
          </p:cNvPr>
          <p:cNvSpPr txBox="1"/>
          <p:nvPr/>
        </p:nvSpPr>
        <p:spPr>
          <a:xfrm>
            <a:off x="10150187" y="2364362"/>
            <a:ext cx="1208809" cy="461665"/>
          </a:xfrm>
          <a:prstGeom prst="rect">
            <a:avLst/>
          </a:prstGeom>
          <a:noFill/>
        </p:spPr>
        <p:txBody>
          <a:bodyPr wrap="square" rtlCol="0">
            <a:spAutoFit/>
          </a:bodyPr>
          <a:lstStyle/>
          <a:p>
            <a:r>
              <a:rPr lang="en-US" altLang="zh-TW" sz="2400" dirty="0"/>
              <a:t>0.1</a:t>
            </a:r>
            <a:endParaRPr lang="zh-TW" altLang="en-US" sz="2400" dirty="0"/>
          </a:p>
        </p:txBody>
      </p:sp>
      <p:sp>
        <p:nvSpPr>
          <p:cNvPr id="27" name="矩形: 圓角 26">
            <a:extLst>
              <a:ext uri="{FF2B5EF4-FFF2-40B4-BE49-F238E27FC236}">
                <a16:creationId xmlns:a16="http://schemas.microsoft.com/office/drawing/2014/main" id="{FAC83B82-DCCB-875E-FEE0-7051F8875C93}"/>
              </a:ext>
            </a:extLst>
          </p:cNvPr>
          <p:cNvSpPr/>
          <p:nvPr/>
        </p:nvSpPr>
        <p:spPr>
          <a:xfrm>
            <a:off x="8092787" y="3572929"/>
            <a:ext cx="1524000" cy="590544"/>
          </a:xfrm>
          <a:prstGeom prst="roundRect">
            <a:avLst/>
          </a:prstGeom>
          <a:solidFill>
            <a:schemeClr val="accent2">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Verifier</a:t>
            </a:r>
            <a:endParaRPr lang="zh-TW" altLang="en-US" sz="2400" dirty="0">
              <a:solidFill>
                <a:schemeClr val="tx1"/>
              </a:solidFill>
            </a:endParaRPr>
          </a:p>
        </p:txBody>
      </p:sp>
      <p:cxnSp>
        <p:nvCxnSpPr>
          <p:cNvPr id="28" name="直線單箭頭接點 27">
            <a:extLst>
              <a:ext uri="{FF2B5EF4-FFF2-40B4-BE49-F238E27FC236}">
                <a16:creationId xmlns:a16="http://schemas.microsoft.com/office/drawing/2014/main" id="{AEE8660E-387E-F55F-6B98-CAC73DBBBEBD}"/>
              </a:ext>
            </a:extLst>
          </p:cNvPr>
          <p:cNvCxnSpPr>
            <a:cxnSpLocks/>
          </p:cNvCxnSpPr>
          <p:nvPr/>
        </p:nvCxnSpPr>
        <p:spPr>
          <a:xfrm>
            <a:off x="7521287" y="3874103"/>
            <a:ext cx="53340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線單箭頭接點 28">
            <a:extLst>
              <a:ext uri="{FF2B5EF4-FFF2-40B4-BE49-F238E27FC236}">
                <a16:creationId xmlns:a16="http://schemas.microsoft.com/office/drawing/2014/main" id="{6F1E5658-BD1B-2118-A1BC-305345C0EB57}"/>
              </a:ext>
            </a:extLst>
          </p:cNvPr>
          <p:cNvCxnSpPr>
            <a:cxnSpLocks/>
          </p:cNvCxnSpPr>
          <p:nvPr/>
        </p:nvCxnSpPr>
        <p:spPr>
          <a:xfrm>
            <a:off x="9616787" y="3873309"/>
            <a:ext cx="53340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文字方塊 29">
            <a:extLst>
              <a:ext uri="{FF2B5EF4-FFF2-40B4-BE49-F238E27FC236}">
                <a16:creationId xmlns:a16="http://schemas.microsoft.com/office/drawing/2014/main" id="{E3602CDC-79C1-80F4-6A24-B876CC376E80}"/>
              </a:ext>
            </a:extLst>
          </p:cNvPr>
          <p:cNvSpPr txBox="1"/>
          <p:nvPr/>
        </p:nvSpPr>
        <p:spPr>
          <a:xfrm>
            <a:off x="10150187" y="3618318"/>
            <a:ext cx="1208809" cy="461665"/>
          </a:xfrm>
          <a:prstGeom prst="rect">
            <a:avLst/>
          </a:prstGeom>
          <a:noFill/>
        </p:spPr>
        <p:txBody>
          <a:bodyPr wrap="square" rtlCol="0">
            <a:spAutoFit/>
          </a:bodyPr>
          <a:lstStyle/>
          <a:p>
            <a:r>
              <a:rPr lang="en-US" altLang="zh-TW" sz="2400" dirty="0"/>
              <a:t>0.9</a:t>
            </a:r>
            <a:endParaRPr lang="zh-TW" altLang="en-US" sz="2400" dirty="0"/>
          </a:p>
        </p:txBody>
      </p:sp>
      <p:sp>
        <p:nvSpPr>
          <p:cNvPr id="31" name="矩形: 圓角 30">
            <a:extLst>
              <a:ext uri="{FF2B5EF4-FFF2-40B4-BE49-F238E27FC236}">
                <a16:creationId xmlns:a16="http://schemas.microsoft.com/office/drawing/2014/main" id="{33C0D56A-5022-C96F-88CB-2710E797D3B8}"/>
              </a:ext>
            </a:extLst>
          </p:cNvPr>
          <p:cNvSpPr/>
          <p:nvPr/>
        </p:nvSpPr>
        <p:spPr>
          <a:xfrm>
            <a:off x="8092787" y="4837102"/>
            <a:ext cx="1524000" cy="590544"/>
          </a:xfrm>
          <a:prstGeom prst="roundRect">
            <a:avLst/>
          </a:prstGeom>
          <a:solidFill>
            <a:schemeClr val="accent2">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Verifier</a:t>
            </a:r>
            <a:endParaRPr lang="zh-TW" altLang="en-US" sz="2400" dirty="0">
              <a:solidFill>
                <a:schemeClr val="tx1"/>
              </a:solidFill>
            </a:endParaRPr>
          </a:p>
        </p:txBody>
      </p:sp>
      <p:cxnSp>
        <p:nvCxnSpPr>
          <p:cNvPr id="32" name="直線單箭頭接點 31">
            <a:extLst>
              <a:ext uri="{FF2B5EF4-FFF2-40B4-BE49-F238E27FC236}">
                <a16:creationId xmlns:a16="http://schemas.microsoft.com/office/drawing/2014/main" id="{8D709A05-C7AA-12AB-CFCD-0D9368DB514D}"/>
              </a:ext>
            </a:extLst>
          </p:cNvPr>
          <p:cNvCxnSpPr>
            <a:cxnSpLocks/>
          </p:cNvCxnSpPr>
          <p:nvPr/>
        </p:nvCxnSpPr>
        <p:spPr>
          <a:xfrm>
            <a:off x="7521287" y="5138276"/>
            <a:ext cx="53340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線單箭頭接點 32">
            <a:extLst>
              <a:ext uri="{FF2B5EF4-FFF2-40B4-BE49-F238E27FC236}">
                <a16:creationId xmlns:a16="http://schemas.microsoft.com/office/drawing/2014/main" id="{B0CDE8EE-0675-B524-8408-CA2F0A5945DC}"/>
              </a:ext>
            </a:extLst>
          </p:cNvPr>
          <p:cNvCxnSpPr>
            <a:cxnSpLocks/>
          </p:cNvCxnSpPr>
          <p:nvPr/>
        </p:nvCxnSpPr>
        <p:spPr>
          <a:xfrm>
            <a:off x="9616787" y="5137482"/>
            <a:ext cx="53340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文字方塊 33">
            <a:extLst>
              <a:ext uri="{FF2B5EF4-FFF2-40B4-BE49-F238E27FC236}">
                <a16:creationId xmlns:a16="http://schemas.microsoft.com/office/drawing/2014/main" id="{55BAF652-2C43-1366-805C-92B3E9E3E134}"/>
              </a:ext>
            </a:extLst>
          </p:cNvPr>
          <p:cNvSpPr txBox="1"/>
          <p:nvPr/>
        </p:nvSpPr>
        <p:spPr>
          <a:xfrm>
            <a:off x="10150187" y="4901541"/>
            <a:ext cx="1208809" cy="461665"/>
          </a:xfrm>
          <a:prstGeom prst="rect">
            <a:avLst/>
          </a:prstGeom>
          <a:noFill/>
        </p:spPr>
        <p:txBody>
          <a:bodyPr wrap="square" rtlCol="0">
            <a:spAutoFit/>
          </a:bodyPr>
          <a:lstStyle/>
          <a:p>
            <a:r>
              <a:rPr lang="en-US" altLang="zh-TW" sz="2400" dirty="0"/>
              <a:t>0.2</a:t>
            </a:r>
            <a:endParaRPr lang="zh-TW" altLang="en-US" sz="2400" dirty="0"/>
          </a:p>
        </p:txBody>
      </p:sp>
      <p:sp>
        <p:nvSpPr>
          <p:cNvPr id="35" name="矩形: 圓角 34">
            <a:extLst>
              <a:ext uri="{FF2B5EF4-FFF2-40B4-BE49-F238E27FC236}">
                <a16:creationId xmlns:a16="http://schemas.microsoft.com/office/drawing/2014/main" id="{B2E1CA13-3E99-66DD-DB7F-A14BA82FDFC3}"/>
              </a:ext>
            </a:extLst>
          </p:cNvPr>
          <p:cNvSpPr/>
          <p:nvPr/>
        </p:nvSpPr>
        <p:spPr>
          <a:xfrm>
            <a:off x="5505450" y="3351702"/>
            <a:ext cx="5314950" cy="1025728"/>
          </a:xfrm>
          <a:prstGeom prst="roundRect">
            <a:avLst/>
          </a:prstGeom>
          <a:noFill/>
          <a:ln w="57150">
            <a:solidFill>
              <a:schemeClr val="tx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6" name="文字方塊 35">
            <a:extLst>
              <a:ext uri="{FF2B5EF4-FFF2-40B4-BE49-F238E27FC236}">
                <a16:creationId xmlns:a16="http://schemas.microsoft.com/office/drawing/2014/main" id="{6555FAED-7778-9A50-C9B9-8CBAAFC37185}"/>
              </a:ext>
            </a:extLst>
          </p:cNvPr>
          <p:cNvSpPr txBox="1"/>
          <p:nvPr/>
        </p:nvSpPr>
        <p:spPr>
          <a:xfrm>
            <a:off x="1686809" y="4901541"/>
            <a:ext cx="1942234" cy="523220"/>
          </a:xfrm>
          <a:prstGeom prst="rect">
            <a:avLst/>
          </a:prstGeom>
          <a:noFill/>
        </p:spPr>
        <p:txBody>
          <a:bodyPr wrap="square" rtlCol="0">
            <a:spAutoFit/>
          </a:bodyPr>
          <a:lstStyle/>
          <a:p>
            <a:r>
              <a:rPr lang="en-US" altLang="zh-TW" sz="2800" b="1" u="sng" dirty="0"/>
              <a:t>Best-of-N</a:t>
            </a:r>
            <a:endParaRPr lang="zh-TW" altLang="en-US" sz="2800" b="1" u="sng" dirty="0"/>
          </a:p>
        </p:txBody>
      </p:sp>
      <p:sp>
        <p:nvSpPr>
          <p:cNvPr id="38" name="文字方塊 37">
            <a:extLst>
              <a:ext uri="{FF2B5EF4-FFF2-40B4-BE49-F238E27FC236}">
                <a16:creationId xmlns:a16="http://schemas.microsoft.com/office/drawing/2014/main" id="{3EF61A77-C855-3829-B96E-DA923FCBF606}"/>
              </a:ext>
            </a:extLst>
          </p:cNvPr>
          <p:cNvSpPr txBox="1"/>
          <p:nvPr/>
        </p:nvSpPr>
        <p:spPr>
          <a:xfrm>
            <a:off x="843099" y="5462894"/>
            <a:ext cx="3740157" cy="369332"/>
          </a:xfrm>
          <a:prstGeom prst="rect">
            <a:avLst/>
          </a:prstGeom>
          <a:noFill/>
        </p:spPr>
        <p:txBody>
          <a:bodyPr wrap="square">
            <a:spAutoFit/>
          </a:bodyPr>
          <a:lstStyle/>
          <a:p>
            <a:r>
              <a:rPr lang="zh-TW" altLang="en-US" dirty="0"/>
              <a:t>https://arxiv.org/abs/2110.14168</a:t>
            </a:r>
          </a:p>
        </p:txBody>
      </p:sp>
      <p:sp>
        <p:nvSpPr>
          <p:cNvPr id="3" name="文字方塊 2">
            <a:extLst>
              <a:ext uri="{FF2B5EF4-FFF2-40B4-BE49-F238E27FC236}">
                <a16:creationId xmlns:a16="http://schemas.microsoft.com/office/drawing/2014/main" id="{DA968256-34F1-D755-B106-2BE55FA16FB3}"/>
              </a:ext>
            </a:extLst>
          </p:cNvPr>
          <p:cNvSpPr txBox="1"/>
          <p:nvPr/>
        </p:nvSpPr>
        <p:spPr>
          <a:xfrm>
            <a:off x="8481056" y="704535"/>
            <a:ext cx="1814261" cy="369332"/>
          </a:xfrm>
          <a:prstGeom prst="rect">
            <a:avLst/>
          </a:prstGeom>
          <a:noFill/>
        </p:spPr>
        <p:txBody>
          <a:bodyPr wrap="square" rtlCol="0">
            <a:spAutoFit/>
          </a:bodyPr>
          <a:lstStyle/>
          <a:p>
            <a:pPr algn="ctr"/>
            <a:r>
              <a:rPr lang="zh-TW" altLang="en-US" dirty="0">
                <a:latin typeface="微軟正黑體" panose="020B0604030504040204" pitchFamily="34" charset="-120"/>
                <a:ea typeface="微軟正黑體" panose="020B0604030504040204" pitchFamily="34" charset="-120"/>
              </a:rPr>
              <a:t>也是語言模型</a:t>
            </a:r>
          </a:p>
        </p:txBody>
      </p:sp>
    </p:spTree>
    <p:extLst>
      <p:ext uri="{BB962C8B-B14F-4D97-AF65-F5344CB8AC3E}">
        <p14:creationId xmlns:p14="http://schemas.microsoft.com/office/powerpoint/2010/main" val="1076292060"/>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6" grpId="0"/>
      <p:bldP spid="27" grpId="0" animBg="1"/>
      <p:bldP spid="30" grpId="0"/>
      <p:bldP spid="31" grpId="0" animBg="1"/>
      <p:bldP spid="34" grpId="0"/>
      <p:bldP spid="35" grpId="0" animBg="1"/>
      <p:bldP spid="36" grpId="0"/>
      <p:bldP spid="3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F094E6A-AAFA-6284-E433-274401B74B90}"/>
              </a:ext>
            </a:extLst>
          </p:cNvPr>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加上 </a:t>
            </a:r>
            <a:r>
              <a:rPr lang="en-US" altLang="zh-TW" dirty="0">
                <a:latin typeface="微軟正黑體" panose="020B0604030504040204" pitchFamily="34" charset="-120"/>
                <a:ea typeface="微軟正黑體" panose="020B0604030504040204" pitchFamily="34" charset="-120"/>
              </a:rPr>
              <a:t>Verification </a:t>
            </a:r>
            <a:endParaRPr lang="zh-TW" altLang="en-US" dirty="0"/>
          </a:p>
        </p:txBody>
      </p:sp>
      <p:pic>
        <p:nvPicPr>
          <p:cNvPr id="8" name="Picture 2">
            <a:extLst>
              <a:ext uri="{FF2B5EF4-FFF2-40B4-BE49-F238E27FC236}">
                <a16:creationId xmlns:a16="http://schemas.microsoft.com/office/drawing/2014/main" id="{D9CBCDE1-E05D-72A6-ADA3-BD0A485880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9728" y="3641948"/>
            <a:ext cx="1219200" cy="1219200"/>
          </a:xfrm>
          <a:prstGeom prst="rect">
            <a:avLst/>
          </a:prstGeom>
          <a:noFill/>
          <a:extLst>
            <a:ext uri="{909E8E84-426E-40DD-AFC4-6F175D3DCCD1}">
              <a14:hiddenFill xmlns:a14="http://schemas.microsoft.com/office/drawing/2010/main">
                <a:solidFill>
                  <a:srgbClr val="FFFFFF"/>
                </a:solidFill>
              </a14:hiddenFill>
            </a:ext>
          </a:extLst>
        </p:spPr>
      </p:pic>
      <p:cxnSp>
        <p:nvCxnSpPr>
          <p:cNvPr id="9" name="直線單箭頭接點 8">
            <a:extLst>
              <a:ext uri="{FF2B5EF4-FFF2-40B4-BE49-F238E27FC236}">
                <a16:creationId xmlns:a16="http://schemas.microsoft.com/office/drawing/2014/main" id="{B87F5410-3F8E-C622-C68A-D05C595923C5}"/>
              </a:ext>
            </a:extLst>
          </p:cNvPr>
          <p:cNvCxnSpPr>
            <a:cxnSpLocks/>
          </p:cNvCxnSpPr>
          <p:nvPr/>
        </p:nvCxnSpPr>
        <p:spPr>
          <a:xfrm>
            <a:off x="1453448" y="4318079"/>
            <a:ext cx="574098"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矩形: 圓角 9">
            <a:extLst>
              <a:ext uri="{FF2B5EF4-FFF2-40B4-BE49-F238E27FC236}">
                <a16:creationId xmlns:a16="http://schemas.microsoft.com/office/drawing/2014/main" id="{174DF7CD-E72A-3180-D1A7-F24239863A93}"/>
              </a:ext>
            </a:extLst>
          </p:cNvPr>
          <p:cNvSpPr/>
          <p:nvPr/>
        </p:nvSpPr>
        <p:spPr>
          <a:xfrm>
            <a:off x="266440" y="4022807"/>
            <a:ext cx="1101698" cy="590544"/>
          </a:xfrm>
          <a:prstGeom prst="roundRect">
            <a:avLst/>
          </a:prstGeom>
          <a:solidFill>
            <a:schemeClr val="accent1">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input</a:t>
            </a:r>
            <a:endParaRPr lang="zh-TW" altLang="en-US" sz="2400" dirty="0">
              <a:solidFill>
                <a:schemeClr val="tx1"/>
              </a:solidFill>
            </a:endParaRPr>
          </a:p>
        </p:txBody>
      </p:sp>
      <p:sp>
        <p:nvSpPr>
          <p:cNvPr id="11" name="矩形: 圓角 10">
            <a:extLst>
              <a:ext uri="{FF2B5EF4-FFF2-40B4-BE49-F238E27FC236}">
                <a16:creationId xmlns:a16="http://schemas.microsoft.com/office/drawing/2014/main" id="{63FC2CFB-0865-3123-C8C2-58FBA0F3A1B6}"/>
              </a:ext>
            </a:extLst>
          </p:cNvPr>
          <p:cNvSpPr/>
          <p:nvPr/>
        </p:nvSpPr>
        <p:spPr>
          <a:xfrm>
            <a:off x="4258764" y="2803930"/>
            <a:ext cx="1524000" cy="590544"/>
          </a:xfrm>
          <a:prstGeom prst="roundRect">
            <a:avLst/>
          </a:prstGeom>
          <a:solidFill>
            <a:schemeClr val="accent5">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output 1</a:t>
            </a:r>
            <a:endParaRPr lang="zh-TW" altLang="en-US" sz="2400" dirty="0">
              <a:solidFill>
                <a:schemeClr val="tx1"/>
              </a:solidFill>
            </a:endParaRPr>
          </a:p>
        </p:txBody>
      </p:sp>
      <p:sp>
        <p:nvSpPr>
          <p:cNvPr id="12" name="矩形: 圓角 11">
            <a:extLst>
              <a:ext uri="{FF2B5EF4-FFF2-40B4-BE49-F238E27FC236}">
                <a16:creationId xmlns:a16="http://schemas.microsoft.com/office/drawing/2014/main" id="{CD14E4EC-D593-A363-9770-6DF99C6C9721}"/>
              </a:ext>
            </a:extLst>
          </p:cNvPr>
          <p:cNvSpPr/>
          <p:nvPr/>
        </p:nvSpPr>
        <p:spPr>
          <a:xfrm>
            <a:off x="4258764" y="4079450"/>
            <a:ext cx="1524000" cy="590544"/>
          </a:xfrm>
          <a:prstGeom prst="roundRect">
            <a:avLst/>
          </a:prstGeom>
          <a:solidFill>
            <a:schemeClr val="tx2">
              <a:lumMod val="10000"/>
              <a:lumOff val="9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output 2</a:t>
            </a:r>
            <a:endParaRPr lang="zh-TW" altLang="en-US" sz="2400" dirty="0">
              <a:solidFill>
                <a:schemeClr val="tx1"/>
              </a:solidFill>
            </a:endParaRPr>
          </a:p>
        </p:txBody>
      </p:sp>
      <p:sp>
        <p:nvSpPr>
          <p:cNvPr id="13" name="矩形: 圓角 12">
            <a:extLst>
              <a:ext uri="{FF2B5EF4-FFF2-40B4-BE49-F238E27FC236}">
                <a16:creationId xmlns:a16="http://schemas.microsoft.com/office/drawing/2014/main" id="{82B89247-F1CF-942F-9325-16C2F1B8334C}"/>
              </a:ext>
            </a:extLst>
          </p:cNvPr>
          <p:cNvSpPr/>
          <p:nvPr/>
        </p:nvSpPr>
        <p:spPr>
          <a:xfrm>
            <a:off x="4258764" y="5354970"/>
            <a:ext cx="1524000" cy="590544"/>
          </a:xfrm>
          <a:prstGeom prst="roundRect">
            <a:avLst/>
          </a:prstGeom>
          <a:solidFill>
            <a:schemeClr val="accent6">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output 3</a:t>
            </a:r>
            <a:endParaRPr lang="zh-TW" altLang="en-US" sz="2400" dirty="0">
              <a:solidFill>
                <a:schemeClr val="tx1"/>
              </a:solidFill>
            </a:endParaRPr>
          </a:p>
        </p:txBody>
      </p:sp>
      <p:cxnSp>
        <p:nvCxnSpPr>
          <p:cNvPr id="14" name="直線單箭頭接點 13">
            <a:extLst>
              <a:ext uri="{FF2B5EF4-FFF2-40B4-BE49-F238E27FC236}">
                <a16:creationId xmlns:a16="http://schemas.microsoft.com/office/drawing/2014/main" id="{D947FE70-CF5D-6AF5-1FB1-BE6CA409175C}"/>
              </a:ext>
            </a:extLst>
          </p:cNvPr>
          <p:cNvCxnSpPr>
            <a:cxnSpLocks/>
          </p:cNvCxnSpPr>
          <p:nvPr/>
        </p:nvCxnSpPr>
        <p:spPr>
          <a:xfrm>
            <a:off x="3335067" y="4374722"/>
            <a:ext cx="799233"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線單箭頭接點 14">
            <a:extLst>
              <a:ext uri="{FF2B5EF4-FFF2-40B4-BE49-F238E27FC236}">
                <a16:creationId xmlns:a16="http://schemas.microsoft.com/office/drawing/2014/main" id="{B47AFCE0-CC42-2C8B-6F3A-0D85F26F0B95}"/>
              </a:ext>
            </a:extLst>
          </p:cNvPr>
          <p:cNvCxnSpPr>
            <a:cxnSpLocks/>
          </p:cNvCxnSpPr>
          <p:nvPr/>
        </p:nvCxnSpPr>
        <p:spPr>
          <a:xfrm flipV="1">
            <a:off x="3335067" y="3097755"/>
            <a:ext cx="783271" cy="102717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線單箭頭接點 21">
            <a:extLst>
              <a:ext uri="{FF2B5EF4-FFF2-40B4-BE49-F238E27FC236}">
                <a16:creationId xmlns:a16="http://schemas.microsoft.com/office/drawing/2014/main" id="{07AD3101-4C32-CF7F-791D-D3F89A74A02B}"/>
              </a:ext>
            </a:extLst>
          </p:cNvPr>
          <p:cNvCxnSpPr>
            <a:cxnSpLocks/>
          </p:cNvCxnSpPr>
          <p:nvPr/>
        </p:nvCxnSpPr>
        <p:spPr>
          <a:xfrm>
            <a:off x="3343726" y="4670486"/>
            <a:ext cx="783271" cy="102717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矩形: 圓角 23">
            <a:extLst>
              <a:ext uri="{FF2B5EF4-FFF2-40B4-BE49-F238E27FC236}">
                <a16:creationId xmlns:a16="http://schemas.microsoft.com/office/drawing/2014/main" id="{8C755B24-771A-4F2C-82AC-799B61448851}"/>
              </a:ext>
            </a:extLst>
          </p:cNvPr>
          <p:cNvSpPr/>
          <p:nvPr/>
        </p:nvSpPr>
        <p:spPr>
          <a:xfrm>
            <a:off x="4118338" y="1734761"/>
            <a:ext cx="2176443" cy="590544"/>
          </a:xfrm>
          <a:prstGeom prst="roundRect">
            <a:avLst/>
          </a:prstGeom>
          <a:solidFill>
            <a:srgbClr val="FFFF00"/>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ground truth</a:t>
            </a:r>
            <a:endParaRPr lang="zh-TW" altLang="en-US" sz="2400" dirty="0">
              <a:solidFill>
                <a:schemeClr val="tx1"/>
              </a:solidFill>
            </a:endParaRPr>
          </a:p>
        </p:txBody>
      </p:sp>
      <p:pic>
        <p:nvPicPr>
          <p:cNvPr id="4098" name="Picture 2">
            <a:extLst>
              <a:ext uri="{FF2B5EF4-FFF2-40B4-BE49-F238E27FC236}">
                <a16:creationId xmlns:a16="http://schemas.microsoft.com/office/drawing/2014/main" id="{3533067B-8A2E-CD99-91C3-05D3256BF4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3190" y="4073014"/>
            <a:ext cx="590545" cy="590545"/>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a:extLst>
              <a:ext uri="{FF2B5EF4-FFF2-40B4-BE49-F238E27FC236}">
                <a16:creationId xmlns:a16="http://schemas.microsoft.com/office/drawing/2014/main" id="{FFCA0728-1F18-00C7-332D-B05FA7EE529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20608" y="2831907"/>
            <a:ext cx="590545" cy="59054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3">
            <a:extLst>
              <a:ext uri="{FF2B5EF4-FFF2-40B4-BE49-F238E27FC236}">
                <a16:creationId xmlns:a16="http://schemas.microsoft.com/office/drawing/2014/main" id="{6B02A3CE-7F33-816B-9889-662C10B07EC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23190" y="5354970"/>
            <a:ext cx="590545" cy="590545"/>
          </a:xfrm>
          <a:prstGeom prst="rect">
            <a:avLst/>
          </a:prstGeom>
          <a:noFill/>
          <a:extLst>
            <a:ext uri="{909E8E84-426E-40DD-AFC4-6F175D3DCCD1}">
              <a14:hiddenFill xmlns:a14="http://schemas.microsoft.com/office/drawing/2010/main">
                <a:solidFill>
                  <a:srgbClr val="FFFFFF"/>
                </a:solidFill>
              </a14:hiddenFill>
            </a:ext>
          </a:extLst>
        </p:spPr>
      </p:pic>
      <p:sp>
        <p:nvSpPr>
          <p:cNvPr id="26" name="矩形: 圓角 25">
            <a:extLst>
              <a:ext uri="{FF2B5EF4-FFF2-40B4-BE49-F238E27FC236}">
                <a16:creationId xmlns:a16="http://schemas.microsoft.com/office/drawing/2014/main" id="{78F637D5-75B4-3C53-743B-30CC027E188C}"/>
              </a:ext>
            </a:extLst>
          </p:cNvPr>
          <p:cNvSpPr/>
          <p:nvPr/>
        </p:nvSpPr>
        <p:spPr>
          <a:xfrm>
            <a:off x="9279084" y="2796892"/>
            <a:ext cx="1524000" cy="590544"/>
          </a:xfrm>
          <a:prstGeom prst="roundRect">
            <a:avLst/>
          </a:prstGeom>
          <a:solidFill>
            <a:schemeClr val="accent2">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Verifier</a:t>
            </a:r>
            <a:endParaRPr lang="zh-TW" altLang="en-US" sz="2400" dirty="0">
              <a:solidFill>
                <a:schemeClr val="tx1"/>
              </a:solidFill>
            </a:endParaRPr>
          </a:p>
        </p:txBody>
      </p:sp>
      <p:cxnSp>
        <p:nvCxnSpPr>
          <p:cNvPr id="27" name="直線單箭頭接點 26">
            <a:extLst>
              <a:ext uri="{FF2B5EF4-FFF2-40B4-BE49-F238E27FC236}">
                <a16:creationId xmlns:a16="http://schemas.microsoft.com/office/drawing/2014/main" id="{EA0B2B94-1143-7B2F-7386-029C8A74893B}"/>
              </a:ext>
            </a:extLst>
          </p:cNvPr>
          <p:cNvCxnSpPr>
            <a:cxnSpLocks/>
          </p:cNvCxnSpPr>
          <p:nvPr/>
        </p:nvCxnSpPr>
        <p:spPr>
          <a:xfrm>
            <a:off x="8707584" y="3077284"/>
            <a:ext cx="53340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線單箭頭接點 27">
            <a:extLst>
              <a:ext uri="{FF2B5EF4-FFF2-40B4-BE49-F238E27FC236}">
                <a16:creationId xmlns:a16="http://schemas.microsoft.com/office/drawing/2014/main" id="{8910352A-B2FD-7E54-78B1-905E4A1F9370}"/>
              </a:ext>
            </a:extLst>
          </p:cNvPr>
          <p:cNvCxnSpPr>
            <a:cxnSpLocks/>
          </p:cNvCxnSpPr>
          <p:nvPr/>
        </p:nvCxnSpPr>
        <p:spPr>
          <a:xfrm>
            <a:off x="10803084" y="3097272"/>
            <a:ext cx="53340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文字方塊 29">
            <a:extLst>
              <a:ext uri="{FF2B5EF4-FFF2-40B4-BE49-F238E27FC236}">
                <a16:creationId xmlns:a16="http://schemas.microsoft.com/office/drawing/2014/main" id="{AE3FB609-F0CD-02E4-8368-44DB5476170E}"/>
              </a:ext>
            </a:extLst>
          </p:cNvPr>
          <p:cNvSpPr txBox="1"/>
          <p:nvPr/>
        </p:nvSpPr>
        <p:spPr>
          <a:xfrm>
            <a:off x="11336484" y="2883845"/>
            <a:ext cx="1208809" cy="461665"/>
          </a:xfrm>
          <a:prstGeom prst="rect">
            <a:avLst/>
          </a:prstGeom>
          <a:noFill/>
        </p:spPr>
        <p:txBody>
          <a:bodyPr wrap="square" rtlCol="0">
            <a:spAutoFit/>
          </a:bodyPr>
          <a:lstStyle/>
          <a:p>
            <a:r>
              <a:rPr lang="en-US" altLang="zh-TW" sz="2400" dirty="0"/>
              <a:t>1.0</a:t>
            </a:r>
            <a:endParaRPr lang="zh-TW" altLang="en-US" sz="2400" dirty="0"/>
          </a:p>
        </p:txBody>
      </p:sp>
      <p:sp>
        <p:nvSpPr>
          <p:cNvPr id="31" name="矩形: 圓角 30">
            <a:extLst>
              <a:ext uri="{FF2B5EF4-FFF2-40B4-BE49-F238E27FC236}">
                <a16:creationId xmlns:a16="http://schemas.microsoft.com/office/drawing/2014/main" id="{F516C139-C77C-EA84-2B6B-8BE6AE5A9D0A}"/>
              </a:ext>
            </a:extLst>
          </p:cNvPr>
          <p:cNvSpPr/>
          <p:nvPr/>
        </p:nvSpPr>
        <p:spPr>
          <a:xfrm>
            <a:off x="7277102" y="2803930"/>
            <a:ext cx="1524000" cy="590544"/>
          </a:xfrm>
          <a:prstGeom prst="roundRect">
            <a:avLst/>
          </a:prstGeom>
          <a:solidFill>
            <a:schemeClr val="accent5">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output 1</a:t>
            </a:r>
            <a:endParaRPr lang="zh-TW" altLang="en-US" sz="2400" dirty="0">
              <a:solidFill>
                <a:schemeClr val="tx1"/>
              </a:solidFill>
            </a:endParaRPr>
          </a:p>
        </p:txBody>
      </p:sp>
      <p:sp>
        <p:nvSpPr>
          <p:cNvPr id="34" name="矩形: 圓角 33">
            <a:extLst>
              <a:ext uri="{FF2B5EF4-FFF2-40B4-BE49-F238E27FC236}">
                <a16:creationId xmlns:a16="http://schemas.microsoft.com/office/drawing/2014/main" id="{089AD328-D470-F8D0-A22B-654231EB1801}"/>
              </a:ext>
            </a:extLst>
          </p:cNvPr>
          <p:cNvSpPr/>
          <p:nvPr/>
        </p:nvSpPr>
        <p:spPr>
          <a:xfrm>
            <a:off x="9313723" y="5334190"/>
            <a:ext cx="1524000" cy="590544"/>
          </a:xfrm>
          <a:prstGeom prst="roundRect">
            <a:avLst/>
          </a:prstGeom>
          <a:solidFill>
            <a:schemeClr val="accent2">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Verifier</a:t>
            </a:r>
            <a:endParaRPr lang="zh-TW" altLang="en-US" sz="2400" dirty="0">
              <a:solidFill>
                <a:schemeClr val="tx1"/>
              </a:solidFill>
            </a:endParaRPr>
          </a:p>
        </p:txBody>
      </p:sp>
      <p:cxnSp>
        <p:nvCxnSpPr>
          <p:cNvPr id="35" name="直線單箭頭接點 34">
            <a:extLst>
              <a:ext uri="{FF2B5EF4-FFF2-40B4-BE49-F238E27FC236}">
                <a16:creationId xmlns:a16="http://schemas.microsoft.com/office/drawing/2014/main" id="{8213ACE9-4A4F-64AE-67B3-9ECB2BC99BE2}"/>
              </a:ext>
            </a:extLst>
          </p:cNvPr>
          <p:cNvCxnSpPr>
            <a:cxnSpLocks/>
          </p:cNvCxnSpPr>
          <p:nvPr/>
        </p:nvCxnSpPr>
        <p:spPr>
          <a:xfrm>
            <a:off x="8742223" y="5614582"/>
            <a:ext cx="53340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直線單箭頭接點 35">
            <a:extLst>
              <a:ext uri="{FF2B5EF4-FFF2-40B4-BE49-F238E27FC236}">
                <a16:creationId xmlns:a16="http://schemas.microsoft.com/office/drawing/2014/main" id="{0724AF02-161A-472D-4C27-CD45A3F9C767}"/>
              </a:ext>
            </a:extLst>
          </p:cNvPr>
          <p:cNvCxnSpPr>
            <a:cxnSpLocks/>
          </p:cNvCxnSpPr>
          <p:nvPr/>
        </p:nvCxnSpPr>
        <p:spPr>
          <a:xfrm>
            <a:off x="10837723" y="5634570"/>
            <a:ext cx="53340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文字方塊 36">
            <a:extLst>
              <a:ext uri="{FF2B5EF4-FFF2-40B4-BE49-F238E27FC236}">
                <a16:creationId xmlns:a16="http://schemas.microsoft.com/office/drawing/2014/main" id="{58C9A186-27E6-4DA3-4C55-DD4818A2272B}"/>
              </a:ext>
            </a:extLst>
          </p:cNvPr>
          <p:cNvSpPr txBox="1"/>
          <p:nvPr/>
        </p:nvSpPr>
        <p:spPr>
          <a:xfrm>
            <a:off x="11371123" y="5421143"/>
            <a:ext cx="1208809" cy="461665"/>
          </a:xfrm>
          <a:prstGeom prst="rect">
            <a:avLst/>
          </a:prstGeom>
          <a:noFill/>
        </p:spPr>
        <p:txBody>
          <a:bodyPr wrap="square" rtlCol="0">
            <a:spAutoFit/>
          </a:bodyPr>
          <a:lstStyle/>
          <a:p>
            <a:r>
              <a:rPr lang="en-US" altLang="zh-TW" sz="2400" dirty="0"/>
              <a:t>1.0</a:t>
            </a:r>
            <a:endParaRPr lang="zh-TW" altLang="en-US" sz="2400" dirty="0"/>
          </a:p>
        </p:txBody>
      </p:sp>
      <p:sp>
        <p:nvSpPr>
          <p:cNvPr id="33" name="矩形: 圓角 32">
            <a:extLst>
              <a:ext uri="{FF2B5EF4-FFF2-40B4-BE49-F238E27FC236}">
                <a16:creationId xmlns:a16="http://schemas.microsoft.com/office/drawing/2014/main" id="{B5185D84-40AD-54A8-E507-EB8FB39826F8}"/>
              </a:ext>
            </a:extLst>
          </p:cNvPr>
          <p:cNvSpPr/>
          <p:nvPr/>
        </p:nvSpPr>
        <p:spPr>
          <a:xfrm>
            <a:off x="7277102" y="5354970"/>
            <a:ext cx="1524000" cy="590544"/>
          </a:xfrm>
          <a:prstGeom prst="roundRect">
            <a:avLst/>
          </a:prstGeom>
          <a:solidFill>
            <a:schemeClr val="accent6">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output 3</a:t>
            </a:r>
            <a:endParaRPr lang="zh-TW" altLang="en-US" sz="2400" dirty="0">
              <a:solidFill>
                <a:schemeClr val="tx1"/>
              </a:solidFill>
            </a:endParaRPr>
          </a:p>
        </p:txBody>
      </p:sp>
      <p:sp>
        <p:nvSpPr>
          <p:cNvPr id="38" name="矩形: 圓角 37">
            <a:extLst>
              <a:ext uri="{FF2B5EF4-FFF2-40B4-BE49-F238E27FC236}">
                <a16:creationId xmlns:a16="http://schemas.microsoft.com/office/drawing/2014/main" id="{AFD06278-A298-AD5B-FFE7-7D2460D6A364}"/>
              </a:ext>
            </a:extLst>
          </p:cNvPr>
          <p:cNvSpPr/>
          <p:nvPr/>
        </p:nvSpPr>
        <p:spPr>
          <a:xfrm>
            <a:off x="9313723" y="4071991"/>
            <a:ext cx="1524000" cy="590544"/>
          </a:xfrm>
          <a:prstGeom prst="roundRect">
            <a:avLst/>
          </a:prstGeom>
          <a:solidFill>
            <a:schemeClr val="accent2">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Verifier</a:t>
            </a:r>
            <a:endParaRPr lang="zh-TW" altLang="en-US" sz="2400" dirty="0">
              <a:solidFill>
                <a:schemeClr val="tx1"/>
              </a:solidFill>
            </a:endParaRPr>
          </a:p>
        </p:txBody>
      </p:sp>
      <p:cxnSp>
        <p:nvCxnSpPr>
          <p:cNvPr id="39" name="直線單箭頭接點 38">
            <a:extLst>
              <a:ext uri="{FF2B5EF4-FFF2-40B4-BE49-F238E27FC236}">
                <a16:creationId xmlns:a16="http://schemas.microsoft.com/office/drawing/2014/main" id="{3619F996-92AD-8BC9-017A-27A237658FFC}"/>
              </a:ext>
            </a:extLst>
          </p:cNvPr>
          <p:cNvCxnSpPr>
            <a:cxnSpLocks/>
          </p:cNvCxnSpPr>
          <p:nvPr/>
        </p:nvCxnSpPr>
        <p:spPr>
          <a:xfrm>
            <a:off x="8742223" y="4352383"/>
            <a:ext cx="53340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線單箭頭接點 39">
            <a:extLst>
              <a:ext uri="{FF2B5EF4-FFF2-40B4-BE49-F238E27FC236}">
                <a16:creationId xmlns:a16="http://schemas.microsoft.com/office/drawing/2014/main" id="{78BF774A-947A-0DC9-640A-D0550906C143}"/>
              </a:ext>
            </a:extLst>
          </p:cNvPr>
          <p:cNvCxnSpPr>
            <a:cxnSpLocks/>
          </p:cNvCxnSpPr>
          <p:nvPr/>
        </p:nvCxnSpPr>
        <p:spPr>
          <a:xfrm>
            <a:off x="10837723" y="4372371"/>
            <a:ext cx="53340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文字方塊 40">
            <a:extLst>
              <a:ext uri="{FF2B5EF4-FFF2-40B4-BE49-F238E27FC236}">
                <a16:creationId xmlns:a16="http://schemas.microsoft.com/office/drawing/2014/main" id="{EF8DC2EE-40BC-28E6-80AD-E29FB844E4EC}"/>
              </a:ext>
            </a:extLst>
          </p:cNvPr>
          <p:cNvSpPr txBox="1"/>
          <p:nvPr/>
        </p:nvSpPr>
        <p:spPr>
          <a:xfrm>
            <a:off x="11371123" y="4158944"/>
            <a:ext cx="1208809" cy="461665"/>
          </a:xfrm>
          <a:prstGeom prst="rect">
            <a:avLst/>
          </a:prstGeom>
          <a:noFill/>
        </p:spPr>
        <p:txBody>
          <a:bodyPr wrap="square" rtlCol="0">
            <a:spAutoFit/>
          </a:bodyPr>
          <a:lstStyle/>
          <a:p>
            <a:r>
              <a:rPr lang="en-US" altLang="zh-TW" sz="2400" dirty="0"/>
              <a:t>0.0</a:t>
            </a:r>
            <a:endParaRPr lang="zh-TW" altLang="en-US" sz="2400" dirty="0"/>
          </a:p>
        </p:txBody>
      </p:sp>
      <p:sp>
        <p:nvSpPr>
          <p:cNvPr id="32" name="矩形: 圓角 31">
            <a:extLst>
              <a:ext uri="{FF2B5EF4-FFF2-40B4-BE49-F238E27FC236}">
                <a16:creationId xmlns:a16="http://schemas.microsoft.com/office/drawing/2014/main" id="{BD5DF9F1-EFEC-0C4D-9B3F-F5AE190250FB}"/>
              </a:ext>
            </a:extLst>
          </p:cNvPr>
          <p:cNvSpPr/>
          <p:nvPr/>
        </p:nvSpPr>
        <p:spPr>
          <a:xfrm>
            <a:off x="7277102" y="4079450"/>
            <a:ext cx="1524000" cy="590544"/>
          </a:xfrm>
          <a:prstGeom prst="roundRect">
            <a:avLst/>
          </a:prstGeom>
          <a:solidFill>
            <a:schemeClr val="tx2">
              <a:lumMod val="10000"/>
              <a:lumOff val="9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output 2</a:t>
            </a:r>
            <a:endParaRPr lang="zh-TW" altLang="en-US" sz="2400" dirty="0">
              <a:solidFill>
                <a:schemeClr val="tx1"/>
              </a:solidFill>
            </a:endParaRPr>
          </a:p>
        </p:txBody>
      </p:sp>
      <p:sp>
        <p:nvSpPr>
          <p:cNvPr id="3" name="矩形: 圓角 2">
            <a:extLst>
              <a:ext uri="{FF2B5EF4-FFF2-40B4-BE49-F238E27FC236}">
                <a16:creationId xmlns:a16="http://schemas.microsoft.com/office/drawing/2014/main" id="{5112A400-2FF0-C8F8-8905-F5EA5D890655}"/>
              </a:ext>
            </a:extLst>
          </p:cNvPr>
          <p:cNvSpPr/>
          <p:nvPr/>
        </p:nvSpPr>
        <p:spPr>
          <a:xfrm>
            <a:off x="2888369" y="1726996"/>
            <a:ext cx="1101698" cy="590544"/>
          </a:xfrm>
          <a:prstGeom prst="roundRect">
            <a:avLst/>
          </a:prstGeom>
          <a:solidFill>
            <a:schemeClr val="accent1">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input</a:t>
            </a:r>
            <a:endParaRPr lang="zh-TW" altLang="en-US" sz="2400" dirty="0">
              <a:solidFill>
                <a:schemeClr val="tx1"/>
              </a:solidFill>
            </a:endParaRPr>
          </a:p>
        </p:txBody>
      </p:sp>
      <p:sp>
        <p:nvSpPr>
          <p:cNvPr id="4" name="文字方塊 3">
            <a:extLst>
              <a:ext uri="{FF2B5EF4-FFF2-40B4-BE49-F238E27FC236}">
                <a16:creationId xmlns:a16="http://schemas.microsoft.com/office/drawing/2014/main" id="{A324C053-9623-A9A8-9BBC-DDA88B87DF28}"/>
              </a:ext>
            </a:extLst>
          </p:cNvPr>
          <p:cNvSpPr txBox="1"/>
          <p:nvPr/>
        </p:nvSpPr>
        <p:spPr>
          <a:xfrm>
            <a:off x="-108981" y="1779378"/>
            <a:ext cx="2966900" cy="461665"/>
          </a:xfrm>
          <a:prstGeom prst="rect">
            <a:avLst/>
          </a:prstGeom>
          <a:noFill/>
        </p:spPr>
        <p:txBody>
          <a:bodyPr wrap="square" rtlCol="0">
            <a:spAutoFit/>
          </a:bodyPr>
          <a:lstStyle/>
          <a:p>
            <a:pPr algn="r"/>
            <a:r>
              <a:rPr lang="en-US" altLang="zh-TW" sz="2400" dirty="0"/>
              <a:t>Training Data:</a:t>
            </a:r>
            <a:endParaRPr lang="zh-TW" altLang="en-US" sz="2400" dirty="0"/>
          </a:p>
        </p:txBody>
      </p:sp>
    </p:spTree>
    <p:extLst>
      <p:ext uri="{BB962C8B-B14F-4D97-AF65-F5344CB8AC3E}">
        <p14:creationId xmlns:p14="http://schemas.microsoft.com/office/powerpoint/2010/main" val="3809234737"/>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09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09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8"/>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9"/>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26" grpId="0" animBg="1"/>
      <p:bldP spid="30" grpId="0"/>
      <p:bldP spid="31" grpId="0" animBg="1"/>
      <p:bldP spid="34" grpId="0" animBg="1"/>
      <p:bldP spid="37" grpId="0"/>
      <p:bldP spid="33" grpId="0" animBg="1"/>
      <p:bldP spid="38" grpId="0" animBg="1"/>
      <p:bldP spid="41" grpId="0"/>
      <p:bldP spid="3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B219AC0-5528-DE6F-6534-B4C38A6175A9}"/>
              </a:ext>
            </a:extLst>
          </p:cNvPr>
          <p:cNvSpPr>
            <a:spLocks noGrp="1"/>
          </p:cNvSpPr>
          <p:nvPr>
            <p:ph type="title"/>
          </p:nvPr>
        </p:nvSpPr>
        <p:spPr/>
        <p:txBody>
          <a:bodyPr/>
          <a:lstStyle/>
          <a:p>
            <a:r>
              <a:rPr lang="en-US" altLang="zh-TW" dirty="0"/>
              <a:t>Parallel vs. Sequential </a:t>
            </a:r>
            <a:endParaRPr lang="zh-TW" altLang="en-US" dirty="0"/>
          </a:p>
        </p:txBody>
      </p:sp>
      <p:pic>
        <p:nvPicPr>
          <p:cNvPr id="13" name="Picture 2">
            <a:extLst>
              <a:ext uri="{FF2B5EF4-FFF2-40B4-BE49-F238E27FC236}">
                <a16:creationId xmlns:a16="http://schemas.microsoft.com/office/drawing/2014/main" id="{45848C9E-887E-B5DF-2B5E-F24588C326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0763" y="3848029"/>
            <a:ext cx="971403" cy="971403"/>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直線單箭頭接點 13">
            <a:extLst>
              <a:ext uri="{FF2B5EF4-FFF2-40B4-BE49-F238E27FC236}">
                <a16:creationId xmlns:a16="http://schemas.microsoft.com/office/drawing/2014/main" id="{F63E4C4D-8497-7399-A39A-5297E127AF24}"/>
              </a:ext>
            </a:extLst>
          </p:cNvPr>
          <p:cNvCxnSpPr>
            <a:cxnSpLocks/>
          </p:cNvCxnSpPr>
          <p:nvPr/>
        </p:nvCxnSpPr>
        <p:spPr>
          <a:xfrm>
            <a:off x="1624898" y="4333731"/>
            <a:ext cx="574098"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矩形: 圓角 14">
            <a:extLst>
              <a:ext uri="{FF2B5EF4-FFF2-40B4-BE49-F238E27FC236}">
                <a16:creationId xmlns:a16="http://schemas.microsoft.com/office/drawing/2014/main" id="{9D4A1DBC-5323-9190-4B86-29EF6E234E9A}"/>
              </a:ext>
            </a:extLst>
          </p:cNvPr>
          <p:cNvSpPr/>
          <p:nvPr/>
        </p:nvSpPr>
        <p:spPr>
          <a:xfrm>
            <a:off x="437890" y="4038459"/>
            <a:ext cx="1101698" cy="590544"/>
          </a:xfrm>
          <a:prstGeom prst="roundRect">
            <a:avLst/>
          </a:prstGeom>
          <a:solidFill>
            <a:schemeClr val="accent1">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input</a:t>
            </a:r>
            <a:endParaRPr lang="zh-TW" altLang="en-US" sz="2400" dirty="0">
              <a:solidFill>
                <a:schemeClr val="tx1"/>
              </a:solidFill>
            </a:endParaRPr>
          </a:p>
        </p:txBody>
      </p:sp>
      <p:sp>
        <p:nvSpPr>
          <p:cNvPr id="16" name="矩形: 圓角 15">
            <a:extLst>
              <a:ext uri="{FF2B5EF4-FFF2-40B4-BE49-F238E27FC236}">
                <a16:creationId xmlns:a16="http://schemas.microsoft.com/office/drawing/2014/main" id="{340BFA26-0107-48C5-ED3B-B1A8F5B9C0DC}"/>
              </a:ext>
            </a:extLst>
          </p:cNvPr>
          <p:cNvSpPr/>
          <p:nvPr/>
        </p:nvSpPr>
        <p:spPr>
          <a:xfrm>
            <a:off x="4354014" y="2819582"/>
            <a:ext cx="1524000" cy="590544"/>
          </a:xfrm>
          <a:prstGeom prst="roundRect">
            <a:avLst/>
          </a:prstGeom>
          <a:solidFill>
            <a:schemeClr val="accent5">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output 1</a:t>
            </a:r>
            <a:endParaRPr lang="zh-TW" altLang="en-US" sz="2400" dirty="0">
              <a:solidFill>
                <a:schemeClr val="tx1"/>
              </a:solidFill>
            </a:endParaRPr>
          </a:p>
        </p:txBody>
      </p:sp>
      <p:sp>
        <p:nvSpPr>
          <p:cNvPr id="17" name="矩形: 圓角 16">
            <a:extLst>
              <a:ext uri="{FF2B5EF4-FFF2-40B4-BE49-F238E27FC236}">
                <a16:creationId xmlns:a16="http://schemas.microsoft.com/office/drawing/2014/main" id="{D3757387-2A80-80DE-1D09-CF676D76E04C}"/>
              </a:ext>
            </a:extLst>
          </p:cNvPr>
          <p:cNvSpPr/>
          <p:nvPr/>
        </p:nvSpPr>
        <p:spPr>
          <a:xfrm>
            <a:off x="4354014" y="4095102"/>
            <a:ext cx="1524000" cy="590544"/>
          </a:xfrm>
          <a:prstGeom prst="roundRect">
            <a:avLst/>
          </a:prstGeom>
          <a:solidFill>
            <a:schemeClr val="tx2">
              <a:lumMod val="10000"/>
              <a:lumOff val="9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output 2</a:t>
            </a:r>
            <a:endParaRPr lang="zh-TW" altLang="en-US" sz="2400" dirty="0">
              <a:solidFill>
                <a:schemeClr val="tx1"/>
              </a:solidFill>
            </a:endParaRPr>
          </a:p>
        </p:txBody>
      </p:sp>
      <p:sp>
        <p:nvSpPr>
          <p:cNvPr id="18" name="矩形: 圓角 17">
            <a:extLst>
              <a:ext uri="{FF2B5EF4-FFF2-40B4-BE49-F238E27FC236}">
                <a16:creationId xmlns:a16="http://schemas.microsoft.com/office/drawing/2014/main" id="{7F763C45-66B4-7AFD-E943-53BEA74B1065}"/>
              </a:ext>
            </a:extLst>
          </p:cNvPr>
          <p:cNvSpPr/>
          <p:nvPr/>
        </p:nvSpPr>
        <p:spPr>
          <a:xfrm>
            <a:off x="4354014" y="5370622"/>
            <a:ext cx="1524000" cy="590544"/>
          </a:xfrm>
          <a:prstGeom prst="roundRect">
            <a:avLst/>
          </a:prstGeom>
          <a:solidFill>
            <a:schemeClr val="accent6">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output 3</a:t>
            </a:r>
            <a:endParaRPr lang="zh-TW" altLang="en-US" sz="2400" dirty="0">
              <a:solidFill>
                <a:schemeClr val="tx1"/>
              </a:solidFill>
            </a:endParaRPr>
          </a:p>
        </p:txBody>
      </p:sp>
      <p:cxnSp>
        <p:nvCxnSpPr>
          <p:cNvPr id="19" name="直線單箭頭接點 18">
            <a:extLst>
              <a:ext uri="{FF2B5EF4-FFF2-40B4-BE49-F238E27FC236}">
                <a16:creationId xmlns:a16="http://schemas.microsoft.com/office/drawing/2014/main" id="{9CA27A82-307E-80E0-46A4-6F4B0BD485D9}"/>
              </a:ext>
            </a:extLst>
          </p:cNvPr>
          <p:cNvCxnSpPr>
            <a:cxnSpLocks/>
          </p:cNvCxnSpPr>
          <p:nvPr/>
        </p:nvCxnSpPr>
        <p:spPr>
          <a:xfrm>
            <a:off x="3430317" y="4390374"/>
            <a:ext cx="799233"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線單箭頭接點 19">
            <a:extLst>
              <a:ext uri="{FF2B5EF4-FFF2-40B4-BE49-F238E27FC236}">
                <a16:creationId xmlns:a16="http://schemas.microsoft.com/office/drawing/2014/main" id="{F5B38122-BE53-C9EB-BE36-028AF9C4F397}"/>
              </a:ext>
            </a:extLst>
          </p:cNvPr>
          <p:cNvCxnSpPr>
            <a:cxnSpLocks/>
          </p:cNvCxnSpPr>
          <p:nvPr/>
        </p:nvCxnSpPr>
        <p:spPr>
          <a:xfrm flipV="1">
            <a:off x="3430317" y="3113407"/>
            <a:ext cx="783271" cy="102717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線單箭頭接點 20">
            <a:extLst>
              <a:ext uri="{FF2B5EF4-FFF2-40B4-BE49-F238E27FC236}">
                <a16:creationId xmlns:a16="http://schemas.microsoft.com/office/drawing/2014/main" id="{C61A4F88-4356-79C7-824E-F0D9CEBAB302}"/>
              </a:ext>
            </a:extLst>
          </p:cNvPr>
          <p:cNvCxnSpPr>
            <a:cxnSpLocks/>
          </p:cNvCxnSpPr>
          <p:nvPr/>
        </p:nvCxnSpPr>
        <p:spPr>
          <a:xfrm>
            <a:off x="3438976" y="4686138"/>
            <a:ext cx="783271" cy="102717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線單箭頭接點 22">
            <a:extLst>
              <a:ext uri="{FF2B5EF4-FFF2-40B4-BE49-F238E27FC236}">
                <a16:creationId xmlns:a16="http://schemas.microsoft.com/office/drawing/2014/main" id="{FA600C2F-7956-2E10-99D9-C772644F2A79}"/>
              </a:ext>
            </a:extLst>
          </p:cNvPr>
          <p:cNvCxnSpPr>
            <a:cxnSpLocks/>
          </p:cNvCxnSpPr>
          <p:nvPr/>
        </p:nvCxnSpPr>
        <p:spPr>
          <a:xfrm>
            <a:off x="7838398" y="3026784"/>
            <a:ext cx="574098"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矩形: 圓角 23">
            <a:extLst>
              <a:ext uri="{FF2B5EF4-FFF2-40B4-BE49-F238E27FC236}">
                <a16:creationId xmlns:a16="http://schemas.microsoft.com/office/drawing/2014/main" id="{D996FD66-2F51-3AC8-04C1-266469BF4A04}"/>
              </a:ext>
            </a:extLst>
          </p:cNvPr>
          <p:cNvSpPr/>
          <p:nvPr/>
        </p:nvSpPr>
        <p:spPr>
          <a:xfrm>
            <a:off x="6651390" y="2731512"/>
            <a:ext cx="1101698" cy="590544"/>
          </a:xfrm>
          <a:prstGeom prst="roundRect">
            <a:avLst/>
          </a:prstGeom>
          <a:solidFill>
            <a:schemeClr val="accent1">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input</a:t>
            </a:r>
            <a:endParaRPr lang="zh-TW" altLang="en-US" sz="2400" dirty="0">
              <a:solidFill>
                <a:schemeClr val="tx1"/>
              </a:solidFill>
            </a:endParaRPr>
          </a:p>
        </p:txBody>
      </p:sp>
      <p:cxnSp>
        <p:nvCxnSpPr>
          <p:cNvPr id="26" name="直線單箭頭接點 25">
            <a:extLst>
              <a:ext uri="{FF2B5EF4-FFF2-40B4-BE49-F238E27FC236}">
                <a16:creationId xmlns:a16="http://schemas.microsoft.com/office/drawing/2014/main" id="{AB93DDCB-DD42-6631-0149-94AE3462BC2C}"/>
              </a:ext>
            </a:extLst>
          </p:cNvPr>
          <p:cNvCxnSpPr>
            <a:cxnSpLocks/>
          </p:cNvCxnSpPr>
          <p:nvPr/>
        </p:nvCxnSpPr>
        <p:spPr>
          <a:xfrm>
            <a:off x="9614828" y="3026784"/>
            <a:ext cx="537378"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0" name="Picture 2">
            <a:extLst>
              <a:ext uri="{FF2B5EF4-FFF2-40B4-BE49-F238E27FC236}">
                <a16:creationId xmlns:a16="http://schemas.microsoft.com/office/drawing/2014/main" id="{0E18FECC-81C1-7C41-1760-161D087236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435" y="2512827"/>
            <a:ext cx="971403" cy="971403"/>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a:extLst>
              <a:ext uri="{FF2B5EF4-FFF2-40B4-BE49-F238E27FC236}">
                <a16:creationId xmlns:a16="http://schemas.microsoft.com/office/drawing/2014/main" id="{B98EE851-C680-41ED-E0E9-AEF707D87A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434" y="3943279"/>
            <a:ext cx="971403" cy="971403"/>
          </a:xfrm>
          <a:prstGeom prst="rect">
            <a:avLst/>
          </a:prstGeom>
          <a:noFill/>
          <a:extLst>
            <a:ext uri="{909E8E84-426E-40DD-AFC4-6F175D3DCCD1}">
              <a14:hiddenFill xmlns:a14="http://schemas.microsoft.com/office/drawing/2010/main">
                <a:solidFill>
                  <a:srgbClr val="FFFFFF"/>
                </a:solidFill>
              </a14:hiddenFill>
            </a:ext>
          </a:extLst>
        </p:spPr>
      </p:pic>
      <p:sp>
        <p:nvSpPr>
          <p:cNvPr id="32" name="矩形: 圓角 31">
            <a:extLst>
              <a:ext uri="{FF2B5EF4-FFF2-40B4-BE49-F238E27FC236}">
                <a16:creationId xmlns:a16="http://schemas.microsoft.com/office/drawing/2014/main" id="{CCF97FEF-8C7E-0695-2A4E-58FAD9D7BF6C}"/>
              </a:ext>
            </a:extLst>
          </p:cNvPr>
          <p:cNvSpPr/>
          <p:nvPr/>
        </p:nvSpPr>
        <p:spPr>
          <a:xfrm>
            <a:off x="10286552" y="4200303"/>
            <a:ext cx="1524000" cy="590544"/>
          </a:xfrm>
          <a:prstGeom prst="roundRect">
            <a:avLst/>
          </a:prstGeom>
          <a:solidFill>
            <a:schemeClr val="tx2">
              <a:lumMod val="10000"/>
              <a:lumOff val="9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output 2</a:t>
            </a:r>
            <a:endParaRPr lang="zh-TW" altLang="en-US" sz="2400" dirty="0">
              <a:solidFill>
                <a:schemeClr val="tx1"/>
              </a:solidFill>
            </a:endParaRPr>
          </a:p>
        </p:txBody>
      </p:sp>
      <p:sp>
        <p:nvSpPr>
          <p:cNvPr id="33" name="矩形: 圓角 32">
            <a:extLst>
              <a:ext uri="{FF2B5EF4-FFF2-40B4-BE49-F238E27FC236}">
                <a16:creationId xmlns:a16="http://schemas.microsoft.com/office/drawing/2014/main" id="{926F47B3-469F-886C-4692-149DB04A4304}"/>
              </a:ext>
            </a:extLst>
          </p:cNvPr>
          <p:cNvSpPr/>
          <p:nvPr/>
        </p:nvSpPr>
        <p:spPr>
          <a:xfrm>
            <a:off x="10286552" y="5684037"/>
            <a:ext cx="1524000" cy="590544"/>
          </a:xfrm>
          <a:prstGeom prst="roundRect">
            <a:avLst/>
          </a:prstGeom>
          <a:solidFill>
            <a:schemeClr val="accent6">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output 3</a:t>
            </a:r>
            <a:endParaRPr lang="zh-TW" altLang="en-US" sz="2400" dirty="0">
              <a:solidFill>
                <a:schemeClr val="tx1"/>
              </a:solidFill>
            </a:endParaRPr>
          </a:p>
        </p:txBody>
      </p:sp>
      <p:pic>
        <p:nvPicPr>
          <p:cNvPr id="34" name="Picture 2">
            <a:extLst>
              <a:ext uri="{FF2B5EF4-FFF2-40B4-BE49-F238E27FC236}">
                <a16:creationId xmlns:a16="http://schemas.microsoft.com/office/drawing/2014/main" id="{793EBC21-BA5B-F17C-F815-86005978A7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7484" y="5493607"/>
            <a:ext cx="971403" cy="971403"/>
          </a:xfrm>
          <a:prstGeom prst="rect">
            <a:avLst/>
          </a:prstGeom>
          <a:noFill/>
          <a:extLst>
            <a:ext uri="{909E8E84-426E-40DD-AFC4-6F175D3DCCD1}">
              <a14:hiddenFill xmlns:a14="http://schemas.microsoft.com/office/drawing/2010/main">
                <a:solidFill>
                  <a:srgbClr val="FFFFFF"/>
                </a:solidFill>
              </a14:hiddenFill>
            </a:ext>
          </a:extLst>
        </p:spPr>
      </p:pic>
      <p:cxnSp>
        <p:nvCxnSpPr>
          <p:cNvPr id="35" name="直線單箭頭接點 34">
            <a:extLst>
              <a:ext uri="{FF2B5EF4-FFF2-40B4-BE49-F238E27FC236}">
                <a16:creationId xmlns:a16="http://schemas.microsoft.com/office/drawing/2014/main" id="{9CAD87F9-F6F0-7EB4-02C9-6B13F4C329E6}"/>
              </a:ext>
            </a:extLst>
          </p:cNvPr>
          <p:cNvCxnSpPr>
            <a:cxnSpLocks/>
          </p:cNvCxnSpPr>
          <p:nvPr/>
        </p:nvCxnSpPr>
        <p:spPr>
          <a:xfrm>
            <a:off x="9633878" y="4467081"/>
            <a:ext cx="537378"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直線單箭頭接點 35">
            <a:extLst>
              <a:ext uri="{FF2B5EF4-FFF2-40B4-BE49-F238E27FC236}">
                <a16:creationId xmlns:a16="http://schemas.microsoft.com/office/drawing/2014/main" id="{55B570B2-C7B1-9515-8F71-8C28E3749C15}"/>
              </a:ext>
            </a:extLst>
          </p:cNvPr>
          <p:cNvCxnSpPr>
            <a:cxnSpLocks/>
          </p:cNvCxnSpPr>
          <p:nvPr/>
        </p:nvCxnSpPr>
        <p:spPr>
          <a:xfrm>
            <a:off x="9633878" y="6008444"/>
            <a:ext cx="537378"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線單箭頭接點 36">
            <a:extLst>
              <a:ext uri="{FF2B5EF4-FFF2-40B4-BE49-F238E27FC236}">
                <a16:creationId xmlns:a16="http://schemas.microsoft.com/office/drawing/2014/main" id="{6AD95393-F4B2-94B8-75BB-BF6D3A8DD4EF}"/>
              </a:ext>
            </a:extLst>
          </p:cNvPr>
          <p:cNvCxnSpPr>
            <a:cxnSpLocks/>
          </p:cNvCxnSpPr>
          <p:nvPr/>
        </p:nvCxnSpPr>
        <p:spPr>
          <a:xfrm>
            <a:off x="11031939" y="3245856"/>
            <a:ext cx="0" cy="468894"/>
          </a:xfrm>
          <a:prstGeom prst="straightConnector1">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 name="直線單箭頭接點 41">
            <a:extLst>
              <a:ext uri="{FF2B5EF4-FFF2-40B4-BE49-F238E27FC236}">
                <a16:creationId xmlns:a16="http://schemas.microsoft.com/office/drawing/2014/main" id="{45786BC8-645F-9014-1B72-D852B6F21378}"/>
              </a:ext>
            </a:extLst>
          </p:cNvPr>
          <p:cNvCxnSpPr>
            <a:cxnSpLocks/>
          </p:cNvCxnSpPr>
          <p:nvPr/>
        </p:nvCxnSpPr>
        <p:spPr>
          <a:xfrm flipH="1">
            <a:off x="7284194" y="3714750"/>
            <a:ext cx="3747745" cy="0"/>
          </a:xfrm>
          <a:prstGeom prst="straightConnector1">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5" name="矩形: 圓角 24">
            <a:extLst>
              <a:ext uri="{FF2B5EF4-FFF2-40B4-BE49-F238E27FC236}">
                <a16:creationId xmlns:a16="http://schemas.microsoft.com/office/drawing/2014/main" id="{6503DA76-9497-BE78-4825-735CC0C2361A}"/>
              </a:ext>
            </a:extLst>
          </p:cNvPr>
          <p:cNvSpPr/>
          <p:nvPr/>
        </p:nvSpPr>
        <p:spPr>
          <a:xfrm>
            <a:off x="10286552" y="2703257"/>
            <a:ext cx="1524000" cy="590544"/>
          </a:xfrm>
          <a:prstGeom prst="roundRect">
            <a:avLst/>
          </a:prstGeom>
          <a:solidFill>
            <a:schemeClr val="accent5">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output 1</a:t>
            </a:r>
            <a:endParaRPr lang="zh-TW" altLang="en-US" sz="2400" dirty="0">
              <a:solidFill>
                <a:schemeClr val="tx1"/>
              </a:solidFill>
            </a:endParaRPr>
          </a:p>
        </p:txBody>
      </p:sp>
      <p:cxnSp>
        <p:nvCxnSpPr>
          <p:cNvPr id="45" name="直線單箭頭接點 44">
            <a:extLst>
              <a:ext uri="{FF2B5EF4-FFF2-40B4-BE49-F238E27FC236}">
                <a16:creationId xmlns:a16="http://schemas.microsoft.com/office/drawing/2014/main" id="{B1084F80-3ED9-E503-D2CD-4BBE6C522EC2}"/>
              </a:ext>
            </a:extLst>
          </p:cNvPr>
          <p:cNvCxnSpPr>
            <a:cxnSpLocks/>
          </p:cNvCxnSpPr>
          <p:nvPr/>
        </p:nvCxnSpPr>
        <p:spPr>
          <a:xfrm>
            <a:off x="7248083" y="3714750"/>
            <a:ext cx="0" cy="742662"/>
          </a:xfrm>
          <a:prstGeom prst="straightConnector1">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 name="直線單箭頭接點 46">
            <a:extLst>
              <a:ext uri="{FF2B5EF4-FFF2-40B4-BE49-F238E27FC236}">
                <a16:creationId xmlns:a16="http://schemas.microsoft.com/office/drawing/2014/main" id="{4EECC68C-A493-3BD0-A3BD-5143C0CB1EF8}"/>
              </a:ext>
            </a:extLst>
          </p:cNvPr>
          <p:cNvCxnSpPr>
            <a:cxnSpLocks/>
          </p:cNvCxnSpPr>
          <p:nvPr/>
        </p:nvCxnSpPr>
        <p:spPr>
          <a:xfrm>
            <a:off x="7215710" y="4457412"/>
            <a:ext cx="1196786"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直線單箭頭接點 50">
            <a:extLst>
              <a:ext uri="{FF2B5EF4-FFF2-40B4-BE49-F238E27FC236}">
                <a16:creationId xmlns:a16="http://schemas.microsoft.com/office/drawing/2014/main" id="{F3363CDA-D529-09D7-F318-E50831D6906C}"/>
              </a:ext>
            </a:extLst>
          </p:cNvPr>
          <p:cNvCxnSpPr>
            <a:cxnSpLocks/>
          </p:cNvCxnSpPr>
          <p:nvPr/>
        </p:nvCxnSpPr>
        <p:spPr>
          <a:xfrm>
            <a:off x="11045262" y="4806472"/>
            <a:ext cx="0" cy="468894"/>
          </a:xfrm>
          <a:prstGeom prst="straightConnector1">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2" name="直線單箭頭接點 51">
            <a:extLst>
              <a:ext uri="{FF2B5EF4-FFF2-40B4-BE49-F238E27FC236}">
                <a16:creationId xmlns:a16="http://schemas.microsoft.com/office/drawing/2014/main" id="{7F61E806-79DB-2E8A-7908-6610330FB1F1}"/>
              </a:ext>
            </a:extLst>
          </p:cNvPr>
          <p:cNvCxnSpPr>
            <a:cxnSpLocks/>
          </p:cNvCxnSpPr>
          <p:nvPr/>
        </p:nvCxnSpPr>
        <p:spPr>
          <a:xfrm flipH="1">
            <a:off x="7297517" y="5275366"/>
            <a:ext cx="3747745" cy="0"/>
          </a:xfrm>
          <a:prstGeom prst="straightConnector1">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3" name="直線單箭頭接點 52">
            <a:extLst>
              <a:ext uri="{FF2B5EF4-FFF2-40B4-BE49-F238E27FC236}">
                <a16:creationId xmlns:a16="http://schemas.microsoft.com/office/drawing/2014/main" id="{514DB815-CF99-9BEE-F8B9-6D92CA42BD8B}"/>
              </a:ext>
            </a:extLst>
          </p:cNvPr>
          <p:cNvCxnSpPr>
            <a:cxnSpLocks/>
          </p:cNvCxnSpPr>
          <p:nvPr/>
        </p:nvCxnSpPr>
        <p:spPr>
          <a:xfrm>
            <a:off x="7261406" y="5275366"/>
            <a:ext cx="0" cy="742662"/>
          </a:xfrm>
          <a:prstGeom prst="straightConnector1">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4" name="直線單箭頭接點 53">
            <a:extLst>
              <a:ext uri="{FF2B5EF4-FFF2-40B4-BE49-F238E27FC236}">
                <a16:creationId xmlns:a16="http://schemas.microsoft.com/office/drawing/2014/main" id="{44FBD232-F1BF-DA8E-D2A8-106C629A366A}"/>
              </a:ext>
            </a:extLst>
          </p:cNvPr>
          <p:cNvCxnSpPr>
            <a:cxnSpLocks/>
          </p:cNvCxnSpPr>
          <p:nvPr/>
        </p:nvCxnSpPr>
        <p:spPr>
          <a:xfrm>
            <a:off x="7229033" y="6018028"/>
            <a:ext cx="1196786"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6" name="文字方塊 55">
            <a:extLst>
              <a:ext uri="{FF2B5EF4-FFF2-40B4-BE49-F238E27FC236}">
                <a16:creationId xmlns:a16="http://schemas.microsoft.com/office/drawing/2014/main" id="{170F9FC0-22A8-3E3C-3CF4-75BEDC483E9E}"/>
              </a:ext>
            </a:extLst>
          </p:cNvPr>
          <p:cNvSpPr txBox="1"/>
          <p:nvPr/>
        </p:nvSpPr>
        <p:spPr>
          <a:xfrm>
            <a:off x="437890" y="1798590"/>
            <a:ext cx="1610396" cy="523220"/>
          </a:xfrm>
          <a:prstGeom prst="rect">
            <a:avLst/>
          </a:prstGeom>
          <a:noFill/>
        </p:spPr>
        <p:txBody>
          <a:bodyPr wrap="square">
            <a:spAutoFit/>
          </a:bodyPr>
          <a:lstStyle/>
          <a:p>
            <a:r>
              <a:rPr lang="en-US" altLang="zh-TW" sz="2800" b="1" u="sng" dirty="0"/>
              <a:t>Parallel</a:t>
            </a:r>
            <a:endParaRPr lang="zh-TW" altLang="en-US" sz="2800" b="1" u="sng" dirty="0"/>
          </a:p>
        </p:txBody>
      </p:sp>
      <p:sp>
        <p:nvSpPr>
          <p:cNvPr id="57" name="文字方塊 56">
            <a:extLst>
              <a:ext uri="{FF2B5EF4-FFF2-40B4-BE49-F238E27FC236}">
                <a16:creationId xmlns:a16="http://schemas.microsoft.com/office/drawing/2014/main" id="{E4515EB8-3655-2722-5451-33EDFFF869F3}"/>
              </a:ext>
            </a:extLst>
          </p:cNvPr>
          <p:cNvSpPr txBox="1"/>
          <p:nvPr/>
        </p:nvSpPr>
        <p:spPr>
          <a:xfrm>
            <a:off x="6096000" y="1798590"/>
            <a:ext cx="2483636" cy="523220"/>
          </a:xfrm>
          <a:prstGeom prst="rect">
            <a:avLst/>
          </a:prstGeom>
          <a:noFill/>
        </p:spPr>
        <p:txBody>
          <a:bodyPr wrap="square">
            <a:spAutoFit/>
          </a:bodyPr>
          <a:lstStyle/>
          <a:p>
            <a:r>
              <a:rPr lang="en-US" altLang="zh-TW" sz="2800" b="1" u="sng" dirty="0"/>
              <a:t>Sequential </a:t>
            </a:r>
            <a:endParaRPr lang="zh-TW" altLang="en-US" sz="2800" b="1" u="sng" dirty="0"/>
          </a:p>
        </p:txBody>
      </p:sp>
    </p:spTree>
    <p:extLst>
      <p:ext uri="{BB962C8B-B14F-4D97-AF65-F5344CB8AC3E}">
        <p14:creationId xmlns:p14="http://schemas.microsoft.com/office/powerpoint/2010/main" val="770105333"/>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2" grpId="0" animBg="1"/>
      <p:bldP spid="33" grpId="0" animBg="1"/>
      <p:bldP spid="25" grpId="0" animBg="1"/>
      <p:bldP spid="56" grpId="0"/>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06C86D8-8A10-C1B2-C9D0-27D37AC698CB}"/>
              </a:ext>
            </a:extLst>
          </p:cNvPr>
          <p:cNvSpPr>
            <a:spLocks noGrp="1"/>
          </p:cNvSpPr>
          <p:nvPr>
            <p:ph type="title"/>
          </p:nvPr>
        </p:nvSpPr>
        <p:spPr>
          <a:xfrm>
            <a:off x="838200" y="612775"/>
            <a:ext cx="10515600" cy="1325563"/>
          </a:xfrm>
        </p:spPr>
        <p:txBody>
          <a:bodyPr/>
          <a:lstStyle/>
          <a:p>
            <a:endParaRPr lang="zh-TW" altLang="en-US"/>
          </a:p>
        </p:txBody>
      </p:sp>
      <p:sp>
        <p:nvSpPr>
          <p:cNvPr id="3" name="內容版面配置區 2">
            <a:extLst>
              <a:ext uri="{FF2B5EF4-FFF2-40B4-BE49-F238E27FC236}">
                <a16:creationId xmlns:a16="http://schemas.microsoft.com/office/drawing/2014/main" id="{9BAB8FA0-803F-5A6D-E308-28E3423EAFD3}"/>
              </a:ext>
            </a:extLst>
          </p:cNvPr>
          <p:cNvSpPr>
            <a:spLocks noGrp="1"/>
          </p:cNvSpPr>
          <p:nvPr>
            <p:ph idx="1"/>
          </p:nvPr>
        </p:nvSpPr>
        <p:spPr>
          <a:xfrm>
            <a:off x="838200" y="2073275"/>
            <a:ext cx="10515600" cy="4351338"/>
          </a:xfrm>
        </p:spPr>
        <p:txBody>
          <a:bodyPr/>
          <a:lstStyle/>
          <a:p>
            <a:endParaRPr lang="zh-TW" altLang="en-US"/>
          </a:p>
        </p:txBody>
      </p:sp>
      <p:pic>
        <p:nvPicPr>
          <p:cNvPr id="5" name="圖片 4">
            <a:extLst>
              <a:ext uri="{FF2B5EF4-FFF2-40B4-BE49-F238E27FC236}">
                <a16:creationId xmlns:a16="http://schemas.microsoft.com/office/drawing/2014/main" id="{8FC2C849-8EB0-3E0F-0126-187C9572134F}"/>
              </a:ext>
            </a:extLst>
          </p:cNvPr>
          <p:cNvPicPr>
            <a:picLocks noChangeAspect="1"/>
          </p:cNvPicPr>
          <p:nvPr/>
        </p:nvPicPr>
        <p:blipFill>
          <a:blip r:embed="rId3"/>
          <a:stretch>
            <a:fillRect/>
          </a:stretch>
        </p:blipFill>
        <p:spPr>
          <a:xfrm>
            <a:off x="407789" y="396875"/>
            <a:ext cx="11376421" cy="2778125"/>
          </a:xfrm>
          <a:prstGeom prst="rect">
            <a:avLst/>
          </a:prstGeom>
        </p:spPr>
      </p:pic>
      <p:pic>
        <p:nvPicPr>
          <p:cNvPr id="7" name="圖片 6">
            <a:extLst>
              <a:ext uri="{FF2B5EF4-FFF2-40B4-BE49-F238E27FC236}">
                <a16:creationId xmlns:a16="http://schemas.microsoft.com/office/drawing/2014/main" id="{5BA62A40-DC90-8CD9-7938-646765BA9709}"/>
              </a:ext>
            </a:extLst>
          </p:cNvPr>
          <p:cNvPicPr>
            <a:picLocks noChangeAspect="1"/>
          </p:cNvPicPr>
          <p:nvPr/>
        </p:nvPicPr>
        <p:blipFill>
          <a:blip r:embed="rId4"/>
          <a:stretch>
            <a:fillRect/>
          </a:stretch>
        </p:blipFill>
        <p:spPr>
          <a:xfrm>
            <a:off x="912315" y="1685421"/>
            <a:ext cx="11087100" cy="47391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文字方塊 8">
            <a:extLst>
              <a:ext uri="{FF2B5EF4-FFF2-40B4-BE49-F238E27FC236}">
                <a16:creationId xmlns:a16="http://schemas.microsoft.com/office/drawing/2014/main" id="{92393D19-0A7B-5F54-0B2C-CE953C8FF361}"/>
              </a:ext>
            </a:extLst>
          </p:cNvPr>
          <p:cNvSpPr txBox="1"/>
          <p:nvPr/>
        </p:nvSpPr>
        <p:spPr>
          <a:xfrm>
            <a:off x="4221361" y="4209546"/>
            <a:ext cx="7503615"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等等，這裡會不會有什麼陷阱？ </a:t>
            </a:r>
            <a:r>
              <a:rPr kumimoji="0" lang="en-US" altLang="zh-TW" sz="1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 </a:t>
            </a:r>
            <a:r>
              <a:rPr kumimoji="0" lang="zh-TW" altLang="en-US" sz="1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讓我想想，有沒有什麼情況下</a:t>
            </a:r>
            <a:r>
              <a:rPr kumimoji="0" lang="en-US" altLang="zh-TW" sz="1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1+1</a:t>
            </a:r>
            <a:r>
              <a:rPr kumimoji="0" lang="zh-TW" altLang="en-US" sz="1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不等於</a:t>
            </a:r>
            <a:r>
              <a:rPr kumimoji="0" lang="en-US" altLang="zh-TW" sz="1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2</a:t>
            </a:r>
            <a:r>
              <a:rPr kumimoji="0" lang="zh-TW" altLang="en-US" sz="1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？在二進位中，</a:t>
            </a:r>
            <a:r>
              <a:rPr kumimoji="0" lang="en-US" altLang="zh-TW" sz="1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1+1</a:t>
            </a:r>
            <a:r>
              <a:rPr kumimoji="0" lang="zh-TW" altLang="en-US" sz="1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等於</a:t>
            </a:r>
            <a:r>
              <a:rPr kumimoji="0" lang="en-US" altLang="zh-TW" sz="1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10</a:t>
            </a:r>
            <a:endParaRPr kumimoji="0" lang="zh-TW" altLang="en-US" sz="1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endParaRPr>
          </a:p>
        </p:txBody>
      </p:sp>
      <p:sp>
        <p:nvSpPr>
          <p:cNvPr id="11" name="文字方塊 10">
            <a:extLst>
              <a:ext uri="{FF2B5EF4-FFF2-40B4-BE49-F238E27FC236}">
                <a16:creationId xmlns:a16="http://schemas.microsoft.com/office/drawing/2014/main" id="{E519B481-8AD6-9C7E-1024-A3C47AFEE600}"/>
              </a:ext>
            </a:extLst>
          </p:cNvPr>
          <p:cNvSpPr txBox="1"/>
          <p:nvPr/>
        </p:nvSpPr>
        <p:spPr>
          <a:xfrm>
            <a:off x="4259461" y="5799936"/>
            <a:ext cx="7073204" cy="646331"/>
          </a:xfrm>
          <a:prstGeom prst="rect">
            <a:avLst/>
          </a:prstGeom>
          <a:noFill/>
        </p:spPr>
        <p:txBody>
          <a:bodyPr wrap="square">
            <a:spAutoFit/>
          </a:bodyPr>
          <a:lstStyle/>
          <a:p>
            <a:r>
              <a:rPr lang="zh-TW" altLang="en-US" dirty="0">
                <a:solidFill>
                  <a:prstClr val="black"/>
                </a:solidFill>
                <a:latin typeface="微軟正黑體" panose="020B0604030504040204" pitchFamily="34" charset="-120"/>
                <a:ea typeface="微軟正黑體" panose="020B0604030504040204" pitchFamily="34" charset="-120"/>
              </a:rPr>
              <a:t>使用者只是寫了「</a:t>
            </a:r>
            <a:r>
              <a:rPr lang="en-US" altLang="zh-TW" dirty="0">
                <a:solidFill>
                  <a:prstClr val="black"/>
                </a:solidFill>
                <a:latin typeface="微軟正黑體" panose="020B0604030504040204" pitchFamily="34" charset="-120"/>
                <a:ea typeface="微軟正黑體" panose="020B0604030504040204" pitchFamily="34" charset="-120"/>
              </a:rPr>
              <a:t>1+1=</a:t>
            </a:r>
            <a:r>
              <a:rPr lang="zh-TW" altLang="en-US" dirty="0">
                <a:solidFill>
                  <a:prstClr val="black"/>
                </a:solidFill>
                <a:latin typeface="微軟正黑體" panose="020B0604030504040204" pitchFamily="34" charset="-120"/>
                <a:ea typeface="微軟正黑體" panose="020B0604030504040204" pitchFamily="34" charset="-120"/>
              </a:rPr>
              <a:t>」，沒有提供額外資訊。他們可能是在測試我會不會想得太複雜。</a:t>
            </a:r>
          </a:p>
        </p:txBody>
      </p:sp>
      <p:sp>
        <p:nvSpPr>
          <p:cNvPr id="4" name="文字方塊 3">
            <a:extLst>
              <a:ext uri="{FF2B5EF4-FFF2-40B4-BE49-F238E27FC236}">
                <a16:creationId xmlns:a16="http://schemas.microsoft.com/office/drawing/2014/main" id="{4833672C-E367-B22A-48C5-028BEFE3627C}"/>
              </a:ext>
            </a:extLst>
          </p:cNvPr>
          <p:cNvSpPr txBox="1"/>
          <p:nvPr/>
        </p:nvSpPr>
        <p:spPr>
          <a:xfrm>
            <a:off x="407789" y="186792"/>
            <a:ext cx="9383911" cy="954107"/>
          </a:xfrm>
          <a:prstGeom prst="rect">
            <a:avLst/>
          </a:prstGeom>
          <a:noFill/>
        </p:spPr>
        <p:txBody>
          <a:bodyPr wrap="square" rtlCol="0">
            <a:spAutoFit/>
          </a:bodyPr>
          <a:lstStyle/>
          <a:p>
            <a:r>
              <a:rPr lang="en-US" altLang="zh-TW" sz="2800" dirty="0"/>
              <a:t>ChatGPT o1/o3/o4</a:t>
            </a:r>
            <a:r>
              <a:rPr lang="zh-TW" altLang="en-US" sz="2800" dirty="0"/>
              <a:t>、</a:t>
            </a:r>
            <a:r>
              <a:rPr lang="en-US" altLang="zh-TW" sz="2800" dirty="0" err="1"/>
              <a:t>DeepSeek</a:t>
            </a:r>
            <a:r>
              <a:rPr lang="en-US" altLang="zh-TW" sz="2800" dirty="0"/>
              <a:t> r1</a:t>
            </a:r>
            <a:r>
              <a:rPr lang="zh-TW" altLang="en-US" sz="2800" dirty="0"/>
              <a:t>、</a:t>
            </a:r>
            <a:r>
              <a:rPr lang="en-US" altLang="zh-TW" sz="2800" dirty="0"/>
              <a:t>Gemini 2 Flash Thinking</a:t>
            </a:r>
            <a:r>
              <a:rPr lang="zh-TW" altLang="en-US" sz="2800" dirty="0"/>
              <a:t>、</a:t>
            </a:r>
            <a:r>
              <a:rPr lang="en-US" altLang="zh-TW" sz="2800" dirty="0"/>
              <a:t>Claude 3.7 Sonnet (Extended Thinking) ……</a:t>
            </a:r>
            <a:endParaRPr lang="zh-TW" altLang="en-US" sz="2800" dirty="0"/>
          </a:p>
        </p:txBody>
      </p:sp>
    </p:spTree>
    <p:extLst>
      <p:ext uri="{BB962C8B-B14F-4D97-AF65-F5344CB8AC3E}">
        <p14:creationId xmlns:p14="http://schemas.microsoft.com/office/powerpoint/2010/main" val="3718939028"/>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23A43F-E673-797C-03B6-2D76A1A7BBE7}"/>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D6F05A92-231B-E65A-8446-4E8B55655BE9}"/>
              </a:ext>
            </a:extLst>
          </p:cNvPr>
          <p:cNvSpPr>
            <a:spLocks noGrp="1"/>
          </p:cNvSpPr>
          <p:nvPr>
            <p:ph type="title"/>
          </p:nvPr>
        </p:nvSpPr>
        <p:spPr/>
        <p:txBody>
          <a:bodyPr/>
          <a:lstStyle/>
          <a:p>
            <a:r>
              <a:rPr lang="en-US" altLang="zh-TW" dirty="0"/>
              <a:t>Parallel vs. Sequential </a:t>
            </a:r>
            <a:endParaRPr lang="zh-TW" altLang="en-US" dirty="0"/>
          </a:p>
        </p:txBody>
      </p:sp>
      <p:pic>
        <p:nvPicPr>
          <p:cNvPr id="13" name="Picture 2">
            <a:extLst>
              <a:ext uri="{FF2B5EF4-FFF2-40B4-BE49-F238E27FC236}">
                <a16:creationId xmlns:a16="http://schemas.microsoft.com/office/drawing/2014/main" id="{4927B4D4-4EC7-0D7A-53E9-A770E0B455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0763" y="3981379"/>
            <a:ext cx="971403" cy="971403"/>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直線單箭頭接點 13">
            <a:extLst>
              <a:ext uri="{FF2B5EF4-FFF2-40B4-BE49-F238E27FC236}">
                <a16:creationId xmlns:a16="http://schemas.microsoft.com/office/drawing/2014/main" id="{BA97FD81-DB1E-DFDD-D644-DC13D74B417C}"/>
              </a:ext>
            </a:extLst>
          </p:cNvPr>
          <p:cNvCxnSpPr>
            <a:cxnSpLocks/>
          </p:cNvCxnSpPr>
          <p:nvPr/>
        </p:nvCxnSpPr>
        <p:spPr>
          <a:xfrm>
            <a:off x="1624898" y="4467081"/>
            <a:ext cx="574098"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矩形: 圓角 14">
            <a:extLst>
              <a:ext uri="{FF2B5EF4-FFF2-40B4-BE49-F238E27FC236}">
                <a16:creationId xmlns:a16="http://schemas.microsoft.com/office/drawing/2014/main" id="{133F17C1-1FD6-7D9F-B700-70A6652D735D}"/>
              </a:ext>
            </a:extLst>
          </p:cNvPr>
          <p:cNvSpPr/>
          <p:nvPr/>
        </p:nvSpPr>
        <p:spPr>
          <a:xfrm>
            <a:off x="437890" y="4171809"/>
            <a:ext cx="1101698" cy="590544"/>
          </a:xfrm>
          <a:prstGeom prst="roundRect">
            <a:avLst/>
          </a:prstGeom>
          <a:solidFill>
            <a:schemeClr val="accent1">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input</a:t>
            </a:r>
            <a:endParaRPr lang="zh-TW" altLang="en-US" sz="2400" dirty="0">
              <a:solidFill>
                <a:schemeClr val="tx1"/>
              </a:solidFill>
            </a:endParaRPr>
          </a:p>
        </p:txBody>
      </p:sp>
      <p:sp>
        <p:nvSpPr>
          <p:cNvPr id="16" name="矩形: 圓角 15">
            <a:extLst>
              <a:ext uri="{FF2B5EF4-FFF2-40B4-BE49-F238E27FC236}">
                <a16:creationId xmlns:a16="http://schemas.microsoft.com/office/drawing/2014/main" id="{1229A03D-C1CE-4ED0-0CD9-8A871709987D}"/>
              </a:ext>
            </a:extLst>
          </p:cNvPr>
          <p:cNvSpPr/>
          <p:nvPr/>
        </p:nvSpPr>
        <p:spPr>
          <a:xfrm>
            <a:off x="4354014" y="2952932"/>
            <a:ext cx="1620000" cy="590544"/>
          </a:xfrm>
          <a:prstGeom prst="roundRect">
            <a:avLst/>
          </a:prstGeom>
          <a:solidFill>
            <a:schemeClr val="accent5">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output 1-1</a:t>
            </a:r>
            <a:endParaRPr lang="zh-TW" altLang="en-US" sz="2400" dirty="0">
              <a:solidFill>
                <a:schemeClr val="tx1"/>
              </a:solidFill>
            </a:endParaRPr>
          </a:p>
        </p:txBody>
      </p:sp>
      <p:sp>
        <p:nvSpPr>
          <p:cNvPr id="17" name="矩形: 圓角 16">
            <a:extLst>
              <a:ext uri="{FF2B5EF4-FFF2-40B4-BE49-F238E27FC236}">
                <a16:creationId xmlns:a16="http://schemas.microsoft.com/office/drawing/2014/main" id="{0B40D080-EB73-3A9F-76E8-3991CB03FF0D}"/>
              </a:ext>
            </a:extLst>
          </p:cNvPr>
          <p:cNvSpPr/>
          <p:nvPr/>
        </p:nvSpPr>
        <p:spPr>
          <a:xfrm>
            <a:off x="4354014" y="4228452"/>
            <a:ext cx="1620000" cy="590544"/>
          </a:xfrm>
          <a:prstGeom prst="roundRect">
            <a:avLst/>
          </a:prstGeom>
          <a:solidFill>
            <a:schemeClr val="tx2">
              <a:lumMod val="10000"/>
              <a:lumOff val="9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output 2-1</a:t>
            </a:r>
            <a:endParaRPr lang="zh-TW" altLang="en-US" sz="2400" dirty="0">
              <a:solidFill>
                <a:schemeClr val="tx1"/>
              </a:solidFill>
            </a:endParaRPr>
          </a:p>
        </p:txBody>
      </p:sp>
      <p:sp>
        <p:nvSpPr>
          <p:cNvPr id="18" name="矩形: 圓角 17">
            <a:extLst>
              <a:ext uri="{FF2B5EF4-FFF2-40B4-BE49-F238E27FC236}">
                <a16:creationId xmlns:a16="http://schemas.microsoft.com/office/drawing/2014/main" id="{9A92EECF-06B8-7474-8C2E-F79CAD92AEC1}"/>
              </a:ext>
            </a:extLst>
          </p:cNvPr>
          <p:cNvSpPr/>
          <p:nvPr/>
        </p:nvSpPr>
        <p:spPr>
          <a:xfrm>
            <a:off x="4354014" y="5503972"/>
            <a:ext cx="1620000" cy="590544"/>
          </a:xfrm>
          <a:prstGeom prst="roundRect">
            <a:avLst/>
          </a:prstGeom>
          <a:solidFill>
            <a:schemeClr val="accent6">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output 3-1</a:t>
            </a:r>
            <a:endParaRPr lang="zh-TW" altLang="en-US" sz="2400" dirty="0">
              <a:solidFill>
                <a:schemeClr val="tx1"/>
              </a:solidFill>
            </a:endParaRPr>
          </a:p>
        </p:txBody>
      </p:sp>
      <p:cxnSp>
        <p:nvCxnSpPr>
          <p:cNvPr id="19" name="直線單箭頭接點 18">
            <a:extLst>
              <a:ext uri="{FF2B5EF4-FFF2-40B4-BE49-F238E27FC236}">
                <a16:creationId xmlns:a16="http://schemas.microsoft.com/office/drawing/2014/main" id="{B4BCED8F-56EB-FAD3-A6B8-87171F966666}"/>
              </a:ext>
            </a:extLst>
          </p:cNvPr>
          <p:cNvCxnSpPr>
            <a:cxnSpLocks/>
          </p:cNvCxnSpPr>
          <p:nvPr/>
        </p:nvCxnSpPr>
        <p:spPr>
          <a:xfrm>
            <a:off x="3430317" y="4523724"/>
            <a:ext cx="799233"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線單箭頭接點 19">
            <a:extLst>
              <a:ext uri="{FF2B5EF4-FFF2-40B4-BE49-F238E27FC236}">
                <a16:creationId xmlns:a16="http://schemas.microsoft.com/office/drawing/2014/main" id="{7241E7BE-5A04-57B6-5B0C-BFA9AB59C4D6}"/>
              </a:ext>
            </a:extLst>
          </p:cNvPr>
          <p:cNvCxnSpPr>
            <a:cxnSpLocks/>
          </p:cNvCxnSpPr>
          <p:nvPr/>
        </p:nvCxnSpPr>
        <p:spPr>
          <a:xfrm flipV="1">
            <a:off x="3430317" y="3246757"/>
            <a:ext cx="783271" cy="102717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線單箭頭接點 20">
            <a:extLst>
              <a:ext uri="{FF2B5EF4-FFF2-40B4-BE49-F238E27FC236}">
                <a16:creationId xmlns:a16="http://schemas.microsoft.com/office/drawing/2014/main" id="{8D45D7F3-E044-0791-136E-4364CFA06549}"/>
              </a:ext>
            </a:extLst>
          </p:cNvPr>
          <p:cNvCxnSpPr>
            <a:cxnSpLocks/>
          </p:cNvCxnSpPr>
          <p:nvPr/>
        </p:nvCxnSpPr>
        <p:spPr>
          <a:xfrm>
            <a:off x="3438976" y="4819488"/>
            <a:ext cx="783271" cy="102717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0" name="Picture 2">
            <a:extLst>
              <a:ext uri="{FF2B5EF4-FFF2-40B4-BE49-F238E27FC236}">
                <a16:creationId xmlns:a16="http://schemas.microsoft.com/office/drawing/2014/main" id="{DA044EBF-F18F-5A61-8EAA-1085574E03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9726" y="2659902"/>
            <a:ext cx="971403" cy="971403"/>
          </a:xfrm>
          <a:prstGeom prst="rect">
            <a:avLst/>
          </a:prstGeom>
          <a:noFill/>
          <a:extLst>
            <a:ext uri="{909E8E84-426E-40DD-AFC4-6F175D3DCCD1}">
              <a14:hiddenFill xmlns:a14="http://schemas.microsoft.com/office/drawing/2010/main">
                <a:solidFill>
                  <a:srgbClr val="FFFFFF"/>
                </a:solidFill>
              </a14:hiddenFill>
            </a:ext>
          </a:extLst>
        </p:spPr>
      </p:pic>
      <p:sp>
        <p:nvSpPr>
          <p:cNvPr id="56" name="文字方塊 55">
            <a:extLst>
              <a:ext uri="{FF2B5EF4-FFF2-40B4-BE49-F238E27FC236}">
                <a16:creationId xmlns:a16="http://schemas.microsoft.com/office/drawing/2014/main" id="{F702CB12-FBDD-5AD2-6D8B-35DAC24DAF49}"/>
              </a:ext>
            </a:extLst>
          </p:cNvPr>
          <p:cNvSpPr txBox="1"/>
          <p:nvPr/>
        </p:nvSpPr>
        <p:spPr>
          <a:xfrm>
            <a:off x="437890" y="1798590"/>
            <a:ext cx="4096010" cy="523220"/>
          </a:xfrm>
          <a:prstGeom prst="rect">
            <a:avLst/>
          </a:prstGeom>
          <a:noFill/>
        </p:spPr>
        <p:txBody>
          <a:bodyPr wrap="square">
            <a:spAutoFit/>
          </a:bodyPr>
          <a:lstStyle/>
          <a:p>
            <a:r>
              <a:rPr lang="en-US" altLang="zh-TW" sz="2800" b="1" u="sng" dirty="0"/>
              <a:t>Parallel + Sequential  </a:t>
            </a:r>
            <a:endParaRPr lang="zh-TW" altLang="en-US" sz="2800" b="1" u="sng" dirty="0"/>
          </a:p>
        </p:txBody>
      </p:sp>
      <p:cxnSp>
        <p:nvCxnSpPr>
          <p:cNvPr id="6" name="直線單箭頭接點 5">
            <a:extLst>
              <a:ext uri="{FF2B5EF4-FFF2-40B4-BE49-F238E27FC236}">
                <a16:creationId xmlns:a16="http://schemas.microsoft.com/office/drawing/2014/main" id="{0AB5711D-C154-B437-49AE-1582E0BF5CCA}"/>
              </a:ext>
            </a:extLst>
          </p:cNvPr>
          <p:cNvCxnSpPr>
            <a:cxnSpLocks/>
          </p:cNvCxnSpPr>
          <p:nvPr/>
        </p:nvCxnSpPr>
        <p:spPr>
          <a:xfrm>
            <a:off x="6096000" y="3246757"/>
            <a:ext cx="957222"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直線單箭頭接點 7">
            <a:extLst>
              <a:ext uri="{FF2B5EF4-FFF2-40B4-BE49-F238E27FC236}">
                <a16:creationId xmlns:a16="http://schemas.microsoft.com/office/drawing/2014/main" id="{4ECF8BB2-1CFB-3D2C-2DAE-21FDD7CB5E6F}"/>
              </a:ext>
            </a:extLst>
          </p:cNvPr>
          <p:cNvCxnSpPr>
            <a:cxnSpLocks/>
          </p:cNvCxnSpPr>
          <p:nvPr/>
        </p:nvCxnSpPr>
        <p:spPr>
          <a:xfrm>
            <a:off x="8324850" y="3246757"/>
            <a:ext cx="957222"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矩形: 圓角 8">
            <a:extLst>
              <a:ext uri="{FF2B5EF4-FFF2-40B4-BE49-F238E27FC236}">
                <a16:creationId xmlns:a16="http://schemas.microsoft.com/office/drawing/2014/main" id="{D526544B-EC41-E911-44F6-C3D95A232E04}"/>
              </a:ext>
            </a:extLst>
          </p:cNvPr>
          <p:cNvSpPr/>
          <p:nvPr/>
        </p:nvSpPr>
        <p:spPr>
          <a:xfrm>
            <a:off x="9446811" y="2932001"/>
            <a:ext cx="1620000" cy="590544"/>
          </a:xfrm>
          <a:prstGeom prst="roundRect">
            <a:avLst/>
          </a:prstGeom>
          <a:solidFill>
            <a:schemeClr val="accent5">
              <a:lumMod val="40000"/>
              <a:lumOff val="6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output 1-2</a:t>
            </a:r>
            <a:endParaRPr lang="zh-TW" altLang="en-US" sz="2400" dirty="0">
              <a:solidFill>
                <a:schemeClr val="tx1"/>
              </a:solidFill>
            </a:endParaRPr>
          </a:p>
        </p:txBody>
      </p:sp>
      <p:pic>
        <p:nvPicPr>
          <p:cNvPr id="10" name="Picture 2">
            <a:extLst>
              <a:ext uri="{FF2B5EF4-FFF2-40B4-BE49-F238E27FC236}">
                <a16:creationId xmlns:a16="http://schemas.microsoft.com/office/drawing/2014/main" id="{F0E6F815-B2D8-0A38-F691-3DF3C33451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9726" y="3970586"/>
            <a:ext cx="971403" cy="971403"/>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直線單箭頭接點 10">
            <a:extLst>
              <a:ext uri="{FF2B5EF4-FFF2-40B4-BE49-F238E27FC236}">
                <a16:creationId xmlns:a16="http://schemas.microsoft.com/office/drawing/2014/main" id="{4F3E1DB3-FA37-BC3F-3CC2-CA3230B25126}"/>
              </a:ext>
            </a:extLst>
          </p:cNvPr>
          <p:cNvCxnSpPr>
            <a:cxnSpLocks/>
          </p:cNvCxnSpPr>
          <p:nvPr/>
        </p:nvCxnSpPr>
        <p:spPr>
          <a:xfrm>
            <a:off x="6096000" y="4557441"/>
            <a:ext cx="957222"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線單箭頭接點 11">
            <a:extLst>
              <a:ext uri="{FF2B5EF4-FFF2-40B4-BE49-F238E27FC236}">
                <a16:creationId xmlns:a16="http://schemas.microsoft.com/office/drawing/2014/main" id="{2A15CAD7-DC99-78F6-F783-951EF1D24522}"/>
              </a:ext>
            </a:extLst>
          </p:cNvPr>
          <p:cNvCxnSpPr>
            <a:cxnSpLocks/>
          </p:cNvCxnSpPr>
          <p:nvPr/>
        </p:nvCxnSpPr>
        <p:spPr>
          <a:xfrm>
            <a:off x="8324850" y="4557441"/>
            <a:ext cx="957222"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矩形: 圓角 21">
            <a:extLst>
              <a:ext uri="{FF2B5EF4-FFF2-40B4-BE49-F238E27FC236}">
                <a16:creationId xmlns:a16="http://schemas.microsoft.com/office/drawing/2014/main" id="{85A6627E-52B3-1FE1-F3D1-B37286C28E5B}"/>
              </a:ext>
            </a:extLst>
          </p:cNvPr>
          <p:cNvSpPr/>
          <p:nvPr/>
        </p:nvSpPr>
        <p:spPr>
          <a:xfrm>
            <a:off x="9446811" y="4242685"/>
            <a:ext cx="1620000" cy="590544"/>
          </a:xfrm>
          <a:prstGeom prst="roundRect">
            <a:avLst/>
          </a:prstGeom>
          <a:solidFill>
            <a:schemeClr val="accent4">
              <a:lumMod val="40000"/>
              <a:lumOff val="6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output 2-2</a:t>
            </a:r>
            <a:endParaRPr lang="zh-TW" altLang="en-US" sz="2400" dirty="0">
              <a:solidFill>
                <a:schemeClr val="tx1"/>
              </a:solidFill>
            </a:endParaRPr>
          </a:p>
        </p:txBody>
      </p:sp>
      <p:pic>
        <p:nvPicPr>
          <p:cNvPr id="27" name="Picture 2">
            <a:extLst>
              <a:ext uri="{FF2B5EF4-FFF2-40B4-BE49-F238E27FC236}">
                <a16:creationId xmlns:a16="http://schemas.microsoft.com/office/drawing/2014/main" id="{C69DCD70-A1D3-0CB9-A677-F4D4706C48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9726" y="5248709"/>
            <a:ext cx="971403" cy="971403"/>
          </a:xfrm>
          <a:prstGeom prst="rect">
            <a:avLst/>
          </a:prstGeom>
          <a:noFill/>
          <a:extLst>
            <a:ext uri="{909E8E84-426E-40DD-AFC4-6F175D3DCCD1}">
              <a14:hiddenFill xmlns:a14="http://schemas.microsoft.com/office/drawing/2010/main">
                <a:solidFill>
                  <a:srgbClr val="FFFFFF"/>
                </a:solidFill>
              </a14:hiddenFill>
            </a:ext>
          </a:extLst>
        </p:spPr>
      </p:pic>
      <p:cxnSp>
        <p:nvCxnSpPr>
          <p:cNvPr id="28" name="直線單箭頭接點 27">
            <a:extLst>
              <a:ext uri="{FF2B5EF4-FFF2-40B4-BE49-F238E27FC236}">
                <a16:creationId xmlns:a16="http://schemas.microsoft.com/office/drawing/2014/main" id="{FA54B904-19B1-D212-DC67-803716598528}"/>
              </a:ext>
            </a:extLst>
          </p:cNvPr>
          <p:cNvCxnSpPr>
            <a:cxnSpLocks/>
          </p:cNvCxnSpPr>
          <p:nvPr/>
        </p:nvCxnSpPr>
        <p:spPr>
          <a:xfrm>
            <a:off x="6096000" y="5835564"/>
            <a:ext cx="957222"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線單箭頭接點 28">
            <a:extLst>
              <a:ext uri="{FF2B5EF4-FFF2-40B4-BE49-F238E27FC236}">
                <a16:creationId xmlns:a16="http://schemas.microsoft.com/office/drawing/2014/main" id="{4D15B778-0099-D87F-8B41-53320A48CBB8}"/>
              </a:ext>
            </a:extLst>
          </p:cNvPr>
          <p:cNvCxnSpPr>
            <a:cxnSpLocks/>
          </p:cNvCxnSpPr>
          <p:nvPr/>
        </p:nvCxnSpPr>
        <p:spPr>
          <a:xfrm>
            <a:off x="8324850" y="5835564"/>
            <a:ext cx="957222"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矩形: 圓角 37">
            <a:extLst>
              <a:ext uri="{FF2B5EF4-FFF2-40B4-BE49-F238E27FC236}">
                <a16:creationId xmlns:a16="http://schemas.microsoft.com/office/drawing/2014/main" id="{0FCD0FBF-386C-C539-163B-50DEFB19DE86}"/>
              </a:ext>
            </a:extLst>
          </p:cNvPr>
          <p:cNvSpPr/>
          <p:nvPr/>
        </p:nvSpPr>
        <p:spPr>
          <a:xfrm>
            <a:off x="9446811" y="5520808"/>
            <a:ext cx="1620000" cy="590544"/>
          </a:xfrm>
          <a:prstGeom prst="roundRect">
            <a:avLst/>
          </a:prstGeom>
          <a:solidFill>
            <a:schemeClr val="accent6">
              <a:lumMod val="40000"/>
              <a:lumOff val="6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output 3-2</a:t>
            </a:r>
            <a:endParaRPr lang="zh-TW" altLang="en-US" sz="2400" dirty="0">
              <a:solidFill>
                <a:schemeClr val="tx1"/>
              </a:solidFill>
            </a:endParaRPr>
          </a:p>
        </p:txBody>
      </p:sp>
      <p:sp>
        <p:nvSpPr>
          <p:cNvPr id="40" name="文字方塊 39">
            <a:extLst>
              <a:ext uri="{FF2B5EF4-FFF2-40B4-BE49-F238E27FC236}">
                <a16:creationId xmlns:a16="http://schemas.microsoft.com/office/drawing/2014/main" id="{FFB9FB90-B1D0-7D12-2FD6-CA61FFD5BFF7}"/>
              </a:ext>
            </a:extLst>
          </p:cNvPr>
          <p:cNvSpPr txBox="1"/>
          <p:nvPr/>
        </p:nvSpPr>
        <p:spPr>
          <a:xfrm>
            <a:off x="8324851" y="1947864"/>
            <a:ext cx="3600450" cy="369332"/>
          </a:xfrm>
          <a:prstGeom prst="rect">
            <a:avLst/>
          </a:prstGeom>
          <a:noFill/>
        </p:spPr>
        <p:txBody>
          <a:bodyPr wrap="square">
            <a:spAutoFit/>
          </a:bodyPr>
          <a:lstStyle/>
          <a:p>
            <a:r>
              <a:rPr lang="zh-TW" altLang="en-US" dirty="0"/>
              <a:t>https://arxiv.org/abs/2408.03314</a:t>
            </a:r>
          </a:p>
        </p:txBody>
      </p:sp>
      <p:sp>
        <p:nvSpPr>
          <p:cNvPr id="43" name="文字方塊 42">
            <a:extLst>
              <a:ext uri="{FF2B5EF4-FFF2-40B4-BE49-F238E27FC236}">
                <a16:creationId xmlns:a16="http://schemas.microsoft.com/office/drawing/2014/main" id="{0D0A544D-C744-BABA-357F-108D6AC28423}"/>
              </a:ext>
            </a:extLst>
          </p:cNvPr>
          <p:cNvSpPr txBox="1"/>
          <p:nvPr/>
        </p:nvSpPr>
        <p:spPr>
          <a:xfrm>
            <a:off x="4981836" y="1523522"/>
            <a:ext cx="7134224" cy="646331"/>
          </a:xfrm>
          <a:prstGeom prst="rect">
            <a:avLst/>
          </a:prstGeom>
          <a:noFill/>
        </p:spPr>
        <p:txBody>
          <a:bodyPr wrap="square">
            <a:spAutoFit/>
          </a:bodyPr>
          <a:lstStyle/>
          <a:p>
            <a:r>
              <a:rPr lang="zh-TW" altLang="en-US" dirty="0"/>
              <a:t>Scaling LLM Test-Time Compute Optimally can be More Effective than Scaling Model Parameters</a:t>
            </a:r>
          </a:p>
        </p:txBody>
      </p:sp>
    </p:spTree>
    <p:extLst>
      <p:ext uri="{BB962C8B-B14F-4D97-AF65-F5344CB8AC3E}">
        <p14:creationId xmlns:p14="http://schemas.microsoft.com/office/powerpoint/2010/main" val="1008720367"/>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9" grpId="0" animBg="1"/>
      <p:bldP spid="22" grpId="0" animBg="1"/>
      <p:bldP spid="38" grpId="0" animBg="1"/>
      <p:bldP spid="40" grpId="0"/>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83BF6CB-744B-4C74-997D-DEA9872769FE}"/>
              </a:ext>
            </a:extLst>
          </p:cNvPr>
          <p:cNvSpPr>
            <a:spLocks noGrp="1"/>
          </p:cNvSpPr>
          <p:nvPr>
            <p:ph type="title"/>
          </p:nvPr>
        </p:nvSpPr>
        <p:spPr/>
        <p:txBody>
          <a:bodyPr/>
          <a:lstStyle/>
          <a:p>
            <a:r>
              <a:rPr lang="zh-TW" altLang="en-US" sz="4400" dirty="0">
                <a:latin typeface="微軟正黑體" panose="020B0604030504040204" pitchFamily="34" charset="-120"/>
                <a:ea typeface="微軟正黑體" panose="020B0604030504040204" pitchFamily="34" charset="-120"/>
              </a:rPr>
              <a:t>會對中間的步驟進行驗證</a:t>
            </a:r>
            <a:endParaRPr lang="zh-TW" altLang="en-US" dirty="0"/>
          </a:p>
        </p:txBody>
      </p:sp>
      <p:sp>
        <p:nvSpPr>
          <p:cNvPr id="3" name="內容版面配置區 2">
            <a:extLst>
              <a:ext uri="{FF2B5EF4-FFF2-40B4-BE49-F238E27FC236}">
                <a16:creationId xmlns:a16="http://schemas.microsoft.com/office/drawing/2014/main" id="{8F1EF41E-F798-8CBC-0B52-BD8BC2466C58}"/>
              </a:ext>
            </a:extLst>
          </p:cNvPr>
          <p:cNvSpPr>
            <a:spLocks noGrp="1"/>
          </p:cNvSpPr>
          <p:nvPr>
            <p:ph idx="1"/>
          </p:nvPr>
        </p:nvSpPr>
        <p:spPr/>
        <p:txBody>
          <a:bodyPr/>
          <a:lstStyle/>
          <a:p>
            <a:endParaRPr lang="zh-TW" altLang="en-US"/>
          </a:p>
        </p:txBody>
      </p:sp>
      <p:pic>
        <p:nvPicPr>
          <p:cNvPr id="4" name="圖片 3">
            <a:extLst>
              <a:ext uri="{FF2B5EF4-FFF2-40B4-BE49-F238E27FC236}">
                <a16:creationId xmlns:a16="http://schemas.microsoft.com/office/drawing/2014/main" id="{F55E6782-A634-6F6F-50B3-46E1801707E9}"/>
              </a:ext>
            </a:extLst>
          </p:cNvPr>
          <p:cNvPicPr>
            <a:picLocks noChangeAspect="1"/>
          </p:cNvPicPr>
          <p:nvPr/>
        </p:nvPicPr>
        <p:blipFill>
          <a:blip r:embed="rId2"/>
          <a:stretch>
            <a:fillRect/>
          </a:stretch>
        </p:blipFill>
        <p:spPr>
          <a:xfrm>
            <a:off x="125906" y="2141537"/>
            <a:ext cx="11940188" cy="4351338"/>
          </a:xfrm>
          <a:prstGeom prst="rect">
            <a:avLst/>
          </a:prstGeom>
        </p:spPr>
      </p:pic>
      <p:sp>
        <p:nvSpPr>
          <p:cNvPr id="5" name="文字方塊 4">
            <a:extLst>
              <a:ext uri="{FF2B5EF4-FFF2-40B4-BE49-F238E27FC236}">
                <a16:creationId xmlns:a16="http://schemas.microsoft.com/office/drawing/2014/main" id="{7ABF3DEB-CD61-7127-3546-5FA41B00C5E4}"/>
              </a:ext>
            </a:extLst>
          </p:cNvPr>
          <p:cNvSpPr txBox="1"/>
          <p:nvPr/>
        </p:nvSpPr>
        <p:spPr>
          <a:xfrm>
            <a:off x="93169" y="3562350"/>
            <a:ext cx="150495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Aptos" panose="02110004020202020204"/>
                <a:ea typeface="新細明體" panose="02020500000000000000" pitchFamily="18" charset="-120"/>
                <a:cs typeface="+mn-cs"/>
              </a:rPr>
              <a:t>planning</a:t>
            </a:r>
            <a:endParaRPr kumimoji="0" lang="zh-TW" altLang="en-US" sz="2400" b="0" i="0" u="none" strike="noStrike" kern="1200" cap="none" spc="0" normalizeH="0" baseline="0" noProof="0" dirty="0">
              <a:ln>
                <a:noFill/>
              </a:ln>
              <a:solidFill>
                <a:prstClr val="black"/>
              </a:solidFill>
              <a:effectLst/>
              <a:uLnTx/>
              <a:uFillTx/>
              <a:latin typeface="Aptos" panose="02110004020202020204"/>
              <a:ea typeface="新細明體" panose="02020500000000000000" pitchFamily="18" charset="-120"/>
              <a:cs typeface="+mn-cs"/>
            </a:endParaRPr>
          </a:p>
        </p:txBody>
      </p:sp>
      <p:cxnSp>
        <p:nvCxnSpPr>
          <p:cNvPr id="6" name="直線接點 5">
            <a:extLst>
              <a:ext uri="{FF2B5EF4-FFF2-40B4-BE49-F238E27FC236}">
                <a16:creationId xmlns:a16="http://schemas.microsoft.com/office/drawing/2014/main" id="{98C34255-0F1B-C372-1F3E-DBBF8F747197}"/>
              </a:ext>
            </a:extLst>
          </p:cNvPr>
          <p:cNvCxnSpPr>
            <a:cxnSpLocks/>
          </p:cNvCxnSpPr>
          <p:nvPr/>
        </p:nvCxnSpPr>
        <p:spPr>
          <a:xfrm>
            <a:off x="7341694" y="4244181"/>
            <a:ext cx="429895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直線接點 6">
            <a:extLst>
              <a:ext uri="{FF2B5EF4-FFF2-40B4-BE49-F238E27FC236}">
                <a16:creationId xmlns:a16="http://schemas.microsoft.com/office/drawing/2014/main" id="{A96BC7BE-881F-868F-C69F-395EB6D914A2}"/>
              </a:ext>
            </a:extLst>
          </p:cNvPr>
          <p:cNvCxnSpPr>
            <a:cxnSpLocks/>
          </p:cNvCxnSpPr>
          <p:nvPr/>
        </p:nvCxnSpPr>
        <p:spPr>
          <a:xfrm>
            <a:off x="2185494" y="4637881"/>
            <a:ext cx="730567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直線接點 7">
            <a:extLst>
              <a:ext uri="{FF2B5EF4-FFF2-40B4-BE49-F238E27FC236}">
                <a16:creationId xmlns:a16="http://schemas.microsoft.com/office/drawing/2014/main" id="{3B99ABFC-49F6-3CCD-F906-21BC9E6A7707}"/>
              </a:ext>
            </a:extLst>
          </p:cNvPr>
          <p:cNvCxnSpPr>
            <a:cxnSpLocks/>
          </p:cNvCxnSpPr>
          <p:nvPr/>
        </p:nvCxnSpPr>
        <p:spPr>
          <a:xfrm>
            <a:off x="2430462" y="4993481"/>
            <a:ext cx="340786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9" name="文字方塊 8">
            <a:extLst>
              <a:ext uri="{FF2B5EF4-FFF2-40B4-BE49-F238E27FC236}">
                <a16:creationId xmlns:a16="http://schemas.microsoft.com/office/drawing/2014/main" id="{05805CFE-5C53-7788-F3CC-64F1B2484664}"/>
              </a:ext>
            </a:extLst>
          </p:cNvPr>
          <p:cNvSpPr txBox="1"/>
          <p:nvPr/>
        </p:nvSpPr>
        <p:spPr>
          <a:xfrm>
            <a:off x="7589796" y="4940846"/>
            <a:ext cx="340786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Aptos" panose="02110004020202020204"/>
                <a:ea typeface="新細明體" panose="02020500000000000000" pitchFamily="18" charset="-120"/>
                <a:cs typeface="+mn-cs"/>
              </a:rPr>
              <a:t>Verification</a:t>
            </a:r>
            <a:r>
              <a:rPr kumimoji="0" lang="zh-TW" altLang="en-US" sz="2400" b="0" i="0" u="none" strike="noStrike" kern="1200" cap="none" spc="0" normalizeH="0" baseline="0" noProof="0" dirty="0">
                <a:ln>
                  <a:noFill/>
                </a:ln>
                <a:solidFill>
                  <a:prstClr val="black"/>
                </a:solidFill>
                <a:effectLst/>
                <a:uLnTx/>
                <a:uFillTx/>
                <a:latin typeface="Aptos" panose="02110004020202020204"/>
                <a:ea typeface="新細明體" panose="02020500000000000000" pitchFamily="18" charset="-120"/>
                <a:cs typeface="+mn-cs"/>
              </a:rPr>
              <a:t> </a:t>
            </a:r>
            <a:r>
              <a:rPr kumimoji="0" lang="en-US" altLang="zh-TW" sz="2400" b="0" i="0" u="none" strike="noStrike" kern="1200" cap="none" spc="0" normalizeH="0" baseline="0" noProof="0" dirty="0">
                <a:ln>
                  <a:noFill/>
                </a:ln>
                <a:solidFill>
                  <a:prstClr val="black"/>
                </a:solidFill>
                <a:effectLst/>
                <a:uLnTx/>
                <a:uFillTx/>
                <a:latin typeface="Aptos" panose="02110004020202020204"/>
                <a:ea typeface="新細明體" panose="02020500000000000000" pitchFamily="18" charset="-120"/>
                <a:cs typeface="+mn-cs"/>
              </a:rPr>
              <a:t>(for</a:t>
            </a:r>
            <a:r>
              <a:rPr kumimoji="0" lang="en-US" altLang="zh-TW" sz="2400" b="0" i="0" u="none" strike="noStrike" kern="1200" cap="none" spc="0" normalizeH="0" noProof="0" dirty="0">
                <a:ln>
                  <a:noFill/>
                </a:ln>
                <a:solidFill>
                  <a:prstClr val="black"/>
                </a:solidFill>
                <a:effectLst/>
                <a:uLnTx/>
                <a:uFillTx/>
                <a:latin typeface="Aptos" panose="02110004020202020204"/>
                <a:ea typeface="新細明體" panose="02020500000000000000" pitchFamily="18" charset="-120"/>
                <a:cs typeface="+mn-cs"/>
              </a:rPr>
              <a:t> a step</a:t>
            </a:r>
            <a:r>
              <a:rPr kumimoji="0" lang="en-US" altLang="zh-TW" sz="2400" b="0" i="0" u="none" strike="noStrike" kern="1200" cap="none" spc="0" normalizeH="0" baseline="0" noProof="0" dirty="0">
                <a:ln>
                  <a:noFill/>
                </a:ln>
                <a:solidFill>
                  <a:prstClr val="black"/>
                </a:solidFill>
                <a:effectLst/>
                <a:uLnTx/>
                <a:uFillTx/>
                <a:latin typeface="Aptos" panose="02110004020202020204"/>
                <a:ea typeface="新細明體" panose="02020500000000000000" pitchFamily="18" charset="-120"/>
                <a:cs typeface="+mn-cs"/>
              </a:rPr>
              <a:t>)</a:t>
            </a:r>
            <a:endParaRPr kumimoji="0" lang="zh-TW" altLang="en-US" sz="2400" b="0" i="0" u="none" strike="noStrike" kern="1200" cap="none" spc="0" normalizeH="0" baseline="0" noProof="0" dirty="0">
              <a:ln>
                <a:noFill/>
              </a:ln>
              <a:solidFill>
                <a:prstClr val="black"/>
              </a:solidFill>
              <a:effectLst/>
              <a:uLnTx/>
              <a:uFillTx/>
              <a:latin typeface="Aptos" panose="02110004020202020204"/>
              <a:ea typeface="新細明體" panose="02020500000000000000" pitchFamily="18" charset="-120"/>
              <a:cs typeface="+mn-cs"/>
            </a:endParaRPr>
          </a:p>
        </p:txBody>
      </p:sp>
      <p:cxnSp>
        <p:nvCxnSpPr>
          <p:cNvPr id="10" name="直線接點 9">
            <a:extLst>
              <a:ext uri="{FF2B5EF4-FFF2-40B4-BE49-F238E27FC236}">
                <a16:creationId xmlns:a16="http://schemas.microsoft.com/office/drawing/2014/main" id="{349D766B-B14C-94EA-AF30-07D6E2600167}"/>
              </a:ext>
            </a:extLst>
          </p:cNvPr>
          <p:cNvCxnSpPr>
            <a:cxnSpLocks/>
          </p:cNvCxnSpPr>
          <p:nvPr/>
        </p:nvCxnSpPr>
        <p:spPr>
          <a:xfrm>
            <a:off x="3933825" y="5610338"/>
            <a:ext cx="262500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直線接點 10">
            <a:extLst>
              <a:ext uri="{FF2B5EF4-FFF2-40B4-BE49-F238E27FC236}">
                <a16:creationId xmlns:a16="http://schemas.microsoft.com/office/drawing/2014/main" id="{62C46CA5-2A37-A1E6-4658-73CC76E5DDAA}"/>
              </a:ext>
            </a:extLst>
          </p:cNvPr>
          <p:cNvCxnSpPr>
            <a:cxnSpLocks/>
          </p:cNvCxnSpPr>
          <p:nvPr/>
        </p:nvCxnSpPr>
        <p:spPr>
          <a:xfrm>
            <a:off x="6720566" y="5595824"/>
            <a:ext cx="492007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直線接點 11">
            <a:extLst>
              <a:ext uri="{FF2B5EF4-FFF2-40B4-BE49-F238E27FC236}">
                <a16:creationId xmlns:a16="http://schemas.microsoft.com/office/drawing/2014/main" id="{7766F398-5268-2FA7-DE7B-AA77D12B8431}"/>
              </a:ext>
            </a:extLst>
          </p:cNvPr>
          <p:cNvCxnSpPr>
            <a:cxnSpLocks/>
          </p:cNvCxnSpPr>
          <p:nvPr/>
        </p:nvCxnSpPr>
        <p:spPr>
          <a:xfrm>
            <a:off x="1145266" y="5994967"/>
            <a:ext cx="52829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3" name="文字方塊 12">
            <a:extLst>
              <a:ext uri="{FF2B5EF4-FFF2-40B4-BE49-F238E27FC236}">
                <a16:creationId xmlns:a16="http://schemas.microsoft.com/office/drawing/2014/main" id="{9C2E3674-1FC7-6D06-3C93-382A07E4BA95}"/>
              </a:ext>
            </a:extLst>
          </p:cNvPr>
          <p:cNvSpPr txBox="1"/>
          <p:nvPr/>
        </p:nvSpPr>
        <p:spPr>
          <a:xfrm>
            <a:off x="845644" y="1529348"/>
            <a:ext cx="2247900" cy="523220"/>
          </a:xfrm>
          <a:prstGeom prst="rect">
            <a:avLst/>
          </a:prstGeom>
          <a:noFill/>
        </p:spPr>
        <p:txBody>
          <a:bodyPr wrap="square" rtlCol="0">
            <a:spAutoFit/>
          </a:bodyPr>
          <a:lstStyle/>
          <a:p>
            <a:r>
              <a:rPr lang="en-US" altLang="zh-TW" sz="2800" dirty="0"/>
              <a:t>123 x 456 =?</a:t>
            </a:r>
            <a:endParaRPr lang="zh-TW" altLang="en-US" sz="2800" dirty="0"/>
          </a:p>
        </p:txBody>
      </p:sp>
    </p:spTree>
    <p:extLst>
      <p:ext uri="{BB962C8B-B14F-4D97-AF65-F5344CB8AC3E}">
        <p14:creationId xmlns:p14="http://schemas.microsoft.com/office/powerpoint/2010/main" val="2146226969"/>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117BD7F0-628A-7671-3922-6A9772B01A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4199" y="2381179"/>
            <a:ext cx="971403" cy="97140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直線單箭頭接點 4">
            <a:extLst>
              <a:ext uri="{FF2B5EF4-FFF2-40B4-BE49-F238E27FC236}">
                <a16:creationId xmlns:a16="http://schemas.microsoft.com/office/drawing/2014/main" id="{4EF02427-FA48-CAEC-B9C7-321FD09AC564}"/>
              </a:ext>
            </a:extLst>
          </p:cNvPr>
          <p:cNvCxnSpPr>
            <a:cxnSpLocks/>
          </p:cNvCxnSpPr>
          <p:nvPr/>
        </p:nvCxnSpPr>
        <p:spPr>
          <a:xfrm>
            <a:off x="1918334" y="2866881"/>
            <a:ext cx="574098"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矩形: 圓角 5">
            <a:extLst>
              <a:ext uri="{FF2B5EF4-FFF2-40B4-BE49-F238E27FC236}">
                <a16:creationId xmlns:a16="http://schemas.microsoft.com/office/drawing/2014/main" id="{5AD75E37-92F4-15C3-E5BD-B7A5BE8FA313}"/>
              </a:ext>
            </a:extLst>
          </p:cNvPr>
          <p:cNvSpPr/>
          <p:nvPr/>
        </p:nvSpPr>
        <p:spPr>
          <a:xfrm>
            <a:off x="731326" y="2571609"/>
            <a:ext cx="1101698" cy="590544"/>
          </a:xfrm>
          <a:prstGeom prst="roundRect">
            <a:avLst/>
          </a:prstGeom>
          <a:solidFill>
            <a:schemeClr val="accent1">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input</a:t>
            </a:r>
            <a:endParaRPr lang="zh-TW" altLang="en-US" sz="2400" dirty="0">
              <a:solidFill>
                <a:schemeClr val="tx1"/>
              </a:solidFill>
            </a:endParaRPr>
          </a:p>
        </p:txBody>
      </p:sp>
      <p:sp>
        <p:nvSpPr>
          <p:cNvPr id="7" name="矩形: 圓角 6">
            <a:extLst>
              <a:ext uri="{FF2B5EF4-FFF2-40B4-BE49-F238E27FC236}">
                <a16:creationId xmlns:a16="http://schemas.microsoft.com/office/drawing/2014/main" id="{FE00578E-5B19-5712-1E14-5CF21DD9AC0B}"/>
              </a:ext>
            </a:extLst>
          </p:cNvPr>
          <p:cNvSpPr/>
          <p:nvPr/>
        </p:nvSpPr>
        <p:spPr>
          <a:xfrm>
            <a:off x="4647450" y="816742"/>
            <a:ext cx="1620000" cy="590544"/>
          </a:xfrm>
          <a:prstGeom prst="roundRect">
            <a:avLst/>
          </a:prstGeom>
          <a:solidFill>
            <a:schemeClr val="accent5">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step 1</a:t>
            </a:r>
            <a:endParaRPr lang="zh-TW" altLang="en-US" sz="2400" dirty="0">
              <a:solidFill>
                <a:schemeClr val="tx1"/>
              </a:solidFill>
            </a:endParaRPr>
          </a:p>
        </p:txBody>
      </p:sp>
      <p:sp>
        <p:nvSpPr>
          <p:cNvPr id="8" name="矩形: 圓角 7">
            <a:extLst>
              <a:ext uri="{FF2B5EF4-FFF2-40B4-BE49-F238E27FC236}">
                <a16:creationId xmlns:a16="http://schemas.microsoft.com/office/drawing/2014/main" id="{ACEED8EA-9DD5-67F9-24D9-D6DABA3DA2EB}"/>
              </a:ext>
            </a:extLst>
          </p:cNvPr>
          <p:cNvSpPr/>
          <p:nvPr/>
        </p:nvSpPr>
        <p:spPr>
          <a:xfrm>
            <a:off x="4647450" y="2628252"/>
            <a:ext cx="1620000" cy="590544"/>
          </a:xfrm>
          <a:prstGeom prst="roundRect">
            <a:avLst/>
          </a:prstGeom>
          <a:solidFill>
            <a:schemeClr val="tx2">
              <a:lumMod val="10000"/>
              <a:lumOff val="9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step 1</a:t>
            </a:r>
            <a:endParaRPr lang="zh-TW" altLang="en-US" sz="2400" dirty="0">
              <a:solidFill>
                <a:schemeClr val="tx1"/>
              </a:solidFill>
            </a:endParaRPr>
          </a:p>
        </p:txBody>
      </p:sp>
      <p:sp>
        <p:nvSpPr>
          <p:cNvPr id="9" name="矩形: 圓角 8">
            <a:extLst>
              <a:ext uri="{FF2B5EF4-FFF2-40B4-BE49-F238E27FC236}">
                <a16:creationId xmlns:a16="http://schemas.microsoft.com/office/drawing/2014/main" id="{308C3652-7761-29D2-215A-C839614FE5E1}"/>
              </a:ext>
            </a:extLst>
          </p:cNvPr>
          <p:cNvSpPr/>
          <p:nvPr/>
        </p:nvSpPr>
        <p:spPr>
          <a:xfrm>
            <a:off x="4656109" y="4341335"/>
            <a:ext cx="1620000" cy="590544"/>
          </a:xfrm>
          <a:prstGeom prst="roundRect">
            <a:avLst/>
          </a:prstGeom>
          <a:solidFill>
            <a:schemeClr val="accent6">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step 1</a:t>
            </a:r>
            <a:endParaRPr lang="zh-TW" altLang="en-US" sz="2400" dirty="0">
              <a:solidFill>
                <a:schemeClr val="tx1"/>
              </a:solidFill>
            </a:endParaRPr>
          </a:p>
        </p:txBody>
      </p:sp>
      <p:cxnSp>
        <p:nvCxnSpPr>
          <p:cNvPr id="10" name="直線單箭頭接點 9">
            <a:extLst>
              <a:ext uri="{FF2B5EF4-FFF2-40B4-BE49-F238E27FC236}">
                <a16:creationId xmlns:a16="http://schemas.microsoft.com/office/drawing/2014/main" id="{BFBEA04E-FB12-C47B-EF8C-92973E3B9389}"/>
              </a:ext>
            </a:extLst>
          </p:cNvPr>
          <p:cNvCxnSpPr>
            <a:cxnSpLocks/>
          </p:cNvCxnSpPr>
          <p:nvPr/>
        </p:nvCxnSpPr>
        <p:spPr>
          <a:xfrm>
            <a:off x="3723753" y="2923524"/>
            <a:ext cx="799233"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線單箭頭接點 11">
            <a:extLst>
              <a:ext uri="{FF2B5EF4-FFF2-40B4-BE49-F238E27FC236}">
                <a16:creationId xmlns:a16="http://schemas.microsoft.com/office/drawing/2014/main" id="{E233547B-21D7-AF2B-04C0-C9E27C056D7A}"/>
              </a:ext>
            </a:extLst>
          </p:cNvPr>
          <p:cNvCxnSpPr>
            <a:cxnSpLocks/>
          </p:cNvCxnSpPr>
          <p:nvPr/>
        </p:nvCxnSpPr>
        <p:spPr>
          <a:xfrm>
            <a:off x="3732412" y="3219288"/>
            <a:ext cx="786887" cy="135906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線單箭頭接點 14">
            <a:extLst>
              <a:ext uri="{FF2B5EF4-FFF2-40B4-BE49-F238E27FC236}">
                <a16:creationId xmlns:a16="http://schemas.microsoft.com/office/drawing/2014/main" id="{00CB2B48-79B5-3474-8508-ABF488FA2219}"/>
              </a:ext>
            </a:extLst>
          </p:cNvPr>
          <p:cNvCxnSpPr>
            <a:cxnSpLocks/>
          </p:cNvCxnSpPr>
          <p:nvPr/>
        </p:nvCxnSpPr>
        <p:spPr>
          <a:xfrm flipV="1">
            <a:off x="3717289" y="1118364"/>
            <a:ext cx="786887" cy="135906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6" name="Picture 2">
            <a:extLst>
              <a:ext uri="{FF2B5EF4-FFF2-40B4-BE49-F238E27FC236}">
                <a16:creationId xmlns:a16="http://schemas.microsoft.com/office/drawing/2014/main" id="{77C9D040-CA4B-F079-FD17-4740278492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0836" y="2866880"/>
            <a:ext cx="590545" cy="590545"/>
          </a:xfrm>
          <a:prstGeom prst="rect">
            <a:avLst/>
          </a:prstGeom>
          <a:noFill/>
          <a:extLst>
            <a:ext uri="{909E8E84-426E-40DD-AFC4-6F175D3DCCD1}">
              <a14:hiddenFill xmlns:a14="http://schemas.microsoft.com/office/drawing/2010/main">
                <a:solidFill>
                  <a:srgbClr val="FFFFFF"/>
                </a:solidFill>
              </a14:hiddenFill>
            </a:ext>
          </a:extLst>
        </p:spPr>
      </p:pic>
      <p:sp>
        <p:nvSpPr>
          <p:cNvPr id="22" name="矩形: 圓角 21">
            <a:extLst>
              <a:ext uri="{FF2B5EF4-FFF2-40B4-BE49-F238E27FC236}">
                <a16:creationId xmlns:a16="http://schemas.microsoft.com/office/drawing/2014/main" id="{BC86187A-7E09-34A1-EA3F-D99B18BAA3E4}"/>
              </a:ext>
            </a:extLst>
          </p:cNvPr>
          <p:cNvSpPr/>
          <p:nvPr/>
        </p:nvSpPr>
        <p:spPr>
          <a:xfrm>
            <a:off x="3267072" y="5448286"/>
            <a:ext cx="1524000" cy="900100"/>
          </a:xfrm>
          <a:prstGeom prst="roundRect">
            <a:avLst/>
          </a:prstGeom>
          <a:solidFill>
            <a:schemeClr val="accent2">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Process</a:t>
            </a:r>
          </a:p>
          <a:p>
            <a:pPr algn="ctr"/>
            <a:r>
              <a:rPr lang="en-US" altLang="zh-TW" sz="2400" dirty="0">
                <a:solidFill>
                  <a:schemeClr val="tx1"/>
                </a:solidFill>
              </a:rPr>
              <a:t>Verifier</a:t>
            </a:r>
            <a:endParaRPr lang="zh-TW" altLang="en-US" sz="2400" dirty="0">
              <a:solidFill>
                <a:schemeClr val="tx1"/>
              </a:solidFill>
            </a:endParaRPr>
          </a:p>
        </p:txBody>
      </p:sp>
      <p:cxnSp>
        <p:nvCxnSpPr>
          <p:cNvPr id="23" name="直線單箭頭接點 22">
            <a:extLst>
              <a:ext uri="{FF2B5EF4-FFF2-40B4-BE49-F238E27FC236}">
                <a16:creationId xmlns:a16="http://schemas.microsoft.com/office/drawing/2014/main" id="{44D2CE22-B383-7650-5EB7-19E0420B44AA}"/>
              </a:ext>
            </a:extLst>
          </p:cNvPr>
          <p:cNvCxnSpPr>
            <a:cxnSpLocks/>
          </p:cNvCxnSpPr>
          <p:nvPr/>
        </p:nvCxnSpPr>
        <p:spPr>
          <a:xfrm>
            <a:off x="2714622" y="5930514"/>
            <a:ext cx="53340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線單箭頭接點 23">
            <a:extLst>
              <a:ext uri="{FF2B5EF4-FFF2-40B4-BE49-F238E27FC236}">
                <a16:creationId xmlns:a16="http://schemas.microsoft.com/office/drawing/2014/main" id="{62970B40-6151-9F2F-2DBE-F110075FA87F}"/>
              </a:ext>
            </a:extLst>
          </p:cNvPr>
          <p:cNvCxnSpPr>
            <a:cxnSpLocks/>
          </p:cNvCxnSpPr>
          <p:nvPr/>
        </p:nvCxnSpPr>
        <p:spPr>
          <a:xfrm>
            <a:off x="4791072" y="5905822"/>
            <a:ext cx="53340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文字方塊 25">
            <a:extLst>
              <a:ext uri="{FF2B5EF4-FFF2-40B4-BE49-F238E27FC236}">
                <a16:creationId xmlns:a16="http://schemas.microsoft.com/office/drawing/2014/main" id="{80926FF2-3BF6-94CE-157B-B5A9DEE5836C}"/>
              </a:ext>
            </a:extLst>
          </p:cNvPr>
          <p:cNvSpPr txBox="1"/>
          <p:nvPr/>
        </p:nvSpPr>
        <p:spPr>
          <a:xfrm>
            <a:off x="5362572" y="5669881"/>
            <a:ext cx="1208809" cy="461665"/>
          </a:xfrm>
          <a:prstGeom prst="rect">
            <a:avLst/>
          </a:prstGeom>
          <a:noFill/>
        </p:spPr>
        <p:txBody>
          <a:bodyPr wrap="square" rtlCol="0">
            <a:spAutoFit/>
          </a:bodyPr>
          <a:lstStyle/>
          <a:p>
            <a:r>
              <a:rPr lang="en-US" altLang="zh-TW" sz="2400" dirty="0"/>
              <a:t>score</a:t>
            </a:r>
            <a:endParaRPr lang="zh-TW" altLang="en-US" sz="2400" dirty="0"/>
          </a:p>
        </p:txBody>
      </p:sp>
      <p:sp>
        <p:nvSpPr>
          <p:cNvPr id="27" name="矩形: 圓角 26">
            <a:extLst>
              <a:ext uri="{FF2B5EF4-FFF2-40B4-BE49-F238E27FC236}">
                <a16:creationId xmlns:a16="http://schemas.microsoft.com/office/drawing/2014/main" id="{8598BCB4-20D3-EB05-744C-450FA06FB486}"/>
              </a:ext>
            </a:extLst>
          </p:cNvPr>
          <p:cNvSpPr/>
          <p:nvPr/>
        </p:nvSpPr>
        <p:spPr>
          <a:xfrm>
            <a:off x="978470" y="5610550"/>
            <a:ext cx="1620000" cy="590544"/>
          </a:xfrm>
          <a:prstGeom prst="roundRect">
            <a:avLst/>
          </a:prstGeom>
          <a:solidFill>
            <a:schemeClr val="bg1">
              <a:lumMod val="95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step 1</a:t>
            </a:r>
            <a:endParaRPr lang="zh-TW" altLang="en-US" sz="2400" dirty="0">
              <a:solidFill>
                <a:schemeClr val="tx1"/>
              </a:solidFill>
            </a:endParaRPr>
          </a:p>
        </p:txBody>
      </p:sp>
      <p:sp>
        <p:nvSpPr>
          <p:cNvPr id="3" name="文字方塊 2">
            <a:extLst>
              <a:ext uri="{FF2B5EF4-FFF2-40B4-BE49-F238E27FC236}">
                <a16:creationId xmlns:a16="http://schemas.microsoft.com/office/drawing/2014/main" id="{DF4A59A3-B620-9427-00D0-73CD3FF06AD9}"/>
              </a:ext>
            </a:extLst>
          </p:cNvPr>
          <p:cNvSpPr txBox="1"/>
          <p:nvPr/>
        </p:nvSpPr>
        <p:spPr>
          <a:xfrm>
            <a:off x="7830879" y="5814789"/>
            <a:ext cx="3779874" cy="646331"/>
          </a:xfrm>
          <a:prstGeom prst="rect">
            <a:avLst/>
          </a:prstGeom>
          <a:noFill/>
        </p:spPr>
        <p:txBody>
          <a:bodyPr wrap="square">
            <a:spAutoFit/>
          </a:bodyPr>
          <a:lstStyle/>
          <a:p>
            <a:pPr algn="r"/>
            <a:r>
              <a:rPr lang="en-US" altLang="zh-TW" i="0" dirty="0">
                <a:solidFill>
                  <a:srgbClr val="000000"/>
                </a:solidFill>
                <a:effectLst/>
                <a:latin typeface="Lucida Grande"/>
              </a:rPr>
              <a:t>Let's Verify Step by Step</a:t>
            </a:r>
          </a:p>
          <a:p>
            <a:pPr algn="r"/>
            <a:r>
              <a:rPr lang="zh-TW" altLang="en-US" dirty="0"/>
              <a:t>https://arxiv.org/abs/2305.20050</a:t>
            </a:r>
          </a:p>
        </p:txBody>
      </p:sp>
    </p:spTree>
    <p:extLst>
      <p:ext uri="{BB962C8B-B14F-4D97-AF65-F5344CB8AC3E}">
        <p14:creationId xmlns:p14="http://schemas.microsoft.com/office/powerpoint/2010/main" val="2838569183"/>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6" grpId="0"/>
      <p:bldP spid="2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9B09E94-3AFF-40CC-5953-988B63F7C4BF}"/>
              </a:ext>
            </a:extLst>
          </p:cNvPr>
          <p:cNvSpPr>
            <a:spLocks noGrp="1"/>
          </p:cNvSpPr>
          <p:nvPr>
            <p:ph type="title"/>
          </p:nvPr>
        </p:nvSpPr>
        <p:spPr/>
        <p:txBody>
          <a:bodyPr/>
          <a:lstStyle/>
          <a:p>
            <a:endParaRPr lang="zh-TW" altLang="en-US" dirty="0">
              <a:latin typeface="微軟正黑體" panose="020B0604030504040204" pitchFamily="34" charset="-120"/>
              <a:ea typeface="微軟正黑體" panose="020B0604030504040204" pitchFamily="34" charset="-120"/>
            </a:endParaRPr>
          </a:p>
        </p:txBody>
      </p:sp>
      <p:pic>
        <p:nvPicPr>
          <p:cNvPr id="11" name="圖片 10">
            <a:extLst>
              <a:ext uri="{FF2B5EF4-FFF2-40B4-BE49-F238E27FC236}">
                <a16:creationId xmlns:a16="http://schemas.microsoft.com/office/drawing/2014/main" id="{CB19DE17-87AE-782F-609D-AA212A478F3D}"/>
              </a:ext>
            </a:extLst>
          </p:cNvPr>
          <p:cNvPicPr>
            <a:picLocks noChangeAspect="1"/>
          </p:cNvPicPr>
          <p:nvPr/>
        </p:nvPicPr>
        <p:blipFill>
          <a:blip r:embed="rId3"/>
          <a:stretch>
            <a:fillRect/>
          </a:stretch>
        </p:blipFill>
        <p:spPr>
          <a:xfrm>
            <a:off x="328454" y="149573"/>
            <a:ext cx="6786011" cy="4325150"/>
          </a:xfrm>
          <a:prstGeom prst="rect">
            <a:avLst/>
          </a:prstGeom>
        </p:spPr>
      </p:pic>
      <p:pic>
        <p:nvPicPr>
          <p:cNvPr id="13" name="圖片 12">
            <a:extLst>
              <a:ext uri="{FF2B5EF4-FFF2-40B4-BE49-F238E27FC236}">
                <a16:creationId xmlns:a16="http://schemas.microsoft.com/office/drawing/2014/main" id="{25AB2CC6-E9D9-7F5A-A56F-3315CB9452DF}"/>
              </a:ext>
            </a:extLst>
          </p:cNvPr>
          <p:cNvPicPr>
            <a:picLocks noChangeAspect="1"/>
          </p:cNvPicPr>
          <p:nvPr/>
        </p:nvPicPr>
        <p:blipFill>
          <a:blip r:embed="rId4"/>
          <a:stretch>
            <a:fillRect/>
          </a:stretch>
        </p:blipFill>
        <p:spPr>
          <a:xfrm>
            <a:off x="4178780" y="2675411"/>
            <a:ext cx="7851830" cy="3817464"/>
          </a:xfrm>
          <a:prstGeom prst="rect">
            <a:avLst/>
          </a:prstGeom>
        </p:spPr>
      </p:pic>
      <p:sp>
        <p:nvSpPr>
          <p:cNvPr id="3" name="矩形: 圓角 2">
            <a:extLst>
              <a:ext uri="{FF2B5EF4-FFF2-40B4-BE49-F238E27FC236}">
                <a16:creationId xmlns:a16="http://schemas.microsoft.com/office/drawing/2014/main" id="{306C1E92-F179-32CE-7EA4-152AE3333D4A}"/>
              </a:ext>
            </a:extLst>
          </p:cNvPr>
          <p:cNvSpPr/>
          <p:nvPr/>
        </p:nvSpPr>
        <p:spPr>
          <a:xfrm>
            <a:off x="10934700" y="2675411"/>
            <a:ext cx="928846" cy="372589"/>
          </a:xfrm>
          <a:prstGeom prst="round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矩形 3">
            <a:extLst>
              <a:ext uri="{FF2B5EF4-FFF2-40B4-BE49-F238E27FC236}">
                <a16:creationId xmlns:a16="http://schemas.microsoft.com/office/drawing/2014/main" id="{B5CE2541-473B-ED5F-3D45-8A3E095A55AD}"/>
              </a:ext>
            </a:extLst>
          </p:cNvPr>
          <p:cNvSpPr/>
          <p:nvPr/>
        </p:nvSpPr>
        <p:spPr>
          <a:xfrm>
            <a:off x="4178780" y="3124874"/>
            <a:ext cx="7851830" cy="34448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499094898"/>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5B3A12-2716-211F-5F7C-3B1B7D62FACA}"/>
            </a:ext>
          </a:extLst>
        </p:cNvPr>
        <p:cNvGrpSpPr/>
        <p:nvPr/>
      </p:nvGrpSpPr>
      <p:grpSpPr>
        <a:xfrm>
          <a:off x="0" y="0"/>
          <a:ext cx="0" cy="0"/>
          <a:chOff x="0" y="0"/>
          <a:chExt cx="0" cy="0"/>
        </a:xfrm>
      </p:grpSpPr>
      <p:pic>
        <p:nvPicPr>
          <p:cNvPr id="4" name="Picture 2">
            <a:extLst>
              <a:ext uri="{FF2B5EF4-FFF2-40B4-BE49-F238E27FC236}">
                <a16:creationId xmlns:a16="http://schemas.microsoft.com/office/drawing/2014/main" id="{A8651416-5054-642F-8329-3D999F49D2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4199" y="2381179"/>
            <a:ext cx="971403" cy="97140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直線單箭頭接點 4">
            <a:extLst>
              <a:ext uri="{FF2B5EF4-FFF2-40B4-BE49-F238E27FC236}">
                <a16:creationId xmlns:a16="http://schemas.microsoft.com/office/drawing/2014/main" id="{A5D2130B-5350-950D-2C76-B0092F0E169F}"/>
              </a:ext>
            </a:extLst>
          </p:cNvPr>
          <p:cNvCxnSpPr>
            <a:cxnSpLocks/>
          </p:cNvCxnSpPr>
          <p:nvPr/>
        </p:nvCxnSpPr>
        <p:spPr>
          <a:xfrm>
            <a:off x="1918334" y="2866881"/>
            <a:ext cx="574098"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矩形: 圓角 5">
            <a:extLst>
              <a:ext uri="{FF2B5EF4-FFF2-40B4-BE49-F238E27FC236}">
                <a16:creationId xmlns:a16="http://schemas.microsoft.com/office/drawing/2014/main" id="{365818A6-C405-D3C9-6899-288D86E32676}"/>
              </a:ext>
            </a:extLst>
          </p:cNvPr>
          <p:cNvSpPr/>
          <p:nvPr/>
        </p:nvSpPr>
        <p:spPr>
          <a:xfrm>
            <a:off x="731326" y="2571609"/>
            <a:ext cx="1101698" cy="590544"/>
          </a:xfrm>
          <a:prstGeom prst="roundRect">
            <a:avLst/>
          </a:prstGeom>
          <a:solidFill>
            <a:schemeClr val="accent1">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input</a:t>
            </a:r>
            <a:endParaRPr lang="zh-TW" altLang="en-US" sz="2400" dirty="0">
              <a:solidFill>
                <a:schemeClr val="tx1"/>
              </a:solidFill>
            </a:endParaRPr>
          </a:p>
        </p:txBody>
      </p:sp>
      <p:sp>
        <p:nvSpPr>
          <p:cNvPr id="7" name="矩形: 圓角 6">
            <a:extLst>
              <a:ext uri="{FF2B5EF4-FFF2-40B4-BE49-F238E27FC236}">
                <a16:creationId xmlns:a16="http://schemas.microsoft.com/office/drawing/2014/main" id="{606AC017-6857-D06F-A3D9-9E8277478815}"/>
              </a:ext>
            </a:extLst>
          </p:cNvPr>
          <p:cNvSpPr/>
          <p:nvPr/>
        </p:nvSpPr>
        <p:spPr>
          <a:xfrm>
            <a:off x="4647450" y="816742"/>
            <a:ext cx="1620000" cy="590544"/>
          </a:xfrm>
          <a:prstGeom prst="roundRect">
            <a:avLst/>
          </a:prstGeom>
          <a:solidFill>
            <a:schemeClr val="accent5">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step 1</a:t>
            </a:r>
            <a:endParaRPr lang="zh-TW" altLang="en-US" sz="2400" dirty="0">
              <a:solidFill>
                <a:schemeClr val="tx1"/>
              </a:solidFill>
            </a:endParaRPr>
          </a:p>
        </p:txBody>
      </p:sp>
      <p:sp>
        <p:nvSpPr>
          <p:cNvPr id="8" name="矩形: 圓角 7">
            <a:extLst>
              <a:ext uri="{FF2B5EF4-FFF2-40B4-BE49-F238E27FC236}">
                <a16:creationId xmlns:a16="http://schemas.microsoft.com/office/drawing/2014/main" id="{11A66B5B-5A6F-438D-8915-97809EE7A860}"/>
              </a:ext>
            </a:extLst>
          </p:cNvPr>
          <p:cNvSpPr/>
          <p:nvPr/>
        </p:nvSpPr>
        <p:spPr>
          <a:xfrm>
            <a:off x="4647450" y="2628252"/>
            <a:ext cx="1620000" cy="590544"/>
          </a:xfrm>
          <a:prstGeom prst="roundRect">
            <a:avLst/>
          </a:prstGeom>
          <a:solidFill>
            <a:schemeClr val="tx2">
              <a:lumMod val="10000"/>
              <a:lumOff val="9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step 1</a:t>
            </a:r>
            <a:endParaRPr lang="zh-TW" altLang="en-US" sz="2400" dirty="0">
              <a:solidFill>
                <a:schemeClr val="tx1"/>
              </a:solidFill>
            </a:endParaRPr>
          </a:p>
        </p:txBody>
      </p:sp>
      <p:sp>
        <p:nvSpPr>
          <p:cNvPr id="9" name="矩形: 圓角 8">
            <a:extLst>
              <a:ext uri="{FF2B5EF4-FFF2-40B4-BE49-F238E27FC236}">
                <a16:creationId xmlns:a16="http://schemas.microsoft.com/office/drawing/2014/main" id="{431B4982-BD47-A3E1-5211-EA7E871D859A}"/>
              </a:ext>
            </a:extLst>
          </p:cNvPr>
          <p:cNvSpPr/>
          <p:nvPr/>
        </p:nvSpPr>
        <p:spPr>
          <a:xfrm>
            <a:off x="4656109" y="4341335"/>
            <a:ext cx="1620000" cy="590544"/>
          </a:xfrm>
          <a:prstGeom prst="roundRect">
            <a:avLst/>
          </a:prstGeom>
          <a:solidFill>
            <a:schemeClr val="accent6">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step 1</a:t>
            </a:r>
            <a:endParaRPr lang="zh-TW" altLang="en-US" sz="2400" dirty="0">
              <a:solidFill>
                <a:schemeClr val="tx1"/>
              </a:solidFill>
            </a:endParaRPr>
          </a:p>
        </p:txBody>
      </p:sp>
      <p:cxnSp>
        <p:nvCxnSpPr>
          <p:cNvPr id="10" name="直線單箭頭接點 9">
            <a:extLst>
              <a:ext uri="{FF2B5EF4-FFF2-40B4-BE49-F238E27FC236}">
                <a16:creationId xmlns:a16="http://schemas.microsoft.com/office/drawing/2014/main" id="{BCA3BB8D-944B-5B3D-4821-01DA8ACBBE59}"/>
              </a:ext>
            </a:extLst>
          </p:cNvPr>
          <p:cNvCxnSpPr>
            <a:cxnSpLocks/>
          </p:cNvCxnSpPr>
          <p:nvPr/>
        </p:nvCxnSpPr>
        <p:spPr>
          <a:xfrm>
            <a:off x="3723753" y="2923524"/>
            <a:ext cx="799233"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線單箭頭接點 11">
            <a:extLst>
              <a:ext uri="{FF2B5EF4-FFF2-40B4-BE49-F238E27FC236}">
                <a16:creationId xmlns:a16="http://schemas.microsoft.com/office/drawing/2014/main" id="{90BCD944-C2B1-1A1D-3BCA-58236CD63C09}"/>
              </a:ext>
            </a:extLst>
          </p:cNvPr>
          <p:cNvCxnSpPr>
            <a:cxnSpLocks/>
          </p:cNvCxnSpPr>
          <p:nvPr/>
        </p:nvCxnSpPr>
        <p:spPr>
          <a:xfrm>
            <a:off x="3732412" y="3219288"/>
            <a:ext cx="786887" cy="135906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線單箭頭接點 14">
            <a:extLst>
              <a:ext uri="{FF2B5EF4-FFF2-40B4-BE49-F238E27FC236}">
                <a16:creationId xmlns:a16="http://schemas.microsoft.com/office/drawing/2014/main" id="{37E2A4D4-42F5-E78D-2AE1-8FF6637C1484}"/>
              </a:ext>
            </a:extLst>
          </p:cNvPr>
          <p:cNvCxnSpPr>
            <a:cxnSpLocks/>
          </p:cNvCxnSpPr>
          <p:nvPr/>
        </p:nvCxnSpPr>
        <p:spPr>
          <a:xfrm flipV="1">
            <a:off x="3717289" y="1118364"/>
            <a:ext cx="786887" cy="135906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6" name="Picture 2">
            <a:extLst>
              <a:ext uri="{FF2B5EF4-FFF2-40B4-BE49-F238E27FC236}">
                <a16:creationId xmlns:a16="http://schemas.microsoft.com/office/drawing/2014/main" id="{72634CE0-4A9D-5D3D-FA53-B89EFC49BE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0836" y="2866880"/>
            <a:ext cx="590545" cy="590545"/>
          </a:xfrm>
          <a:prstGeom prst="rect">
            <a:avLst/>
          </a:prstGeom>
          <a:noFill/>
          <a:extLst>
            <a:ext uri="{909E8E84-426E-40DD-AFC4-6F175D3DCCD1}">
              <a14:hiddenFill xmlns:a14="http://schemas.microsoft.com/office/drawing/2010/main">
                <a:solidFill>
                  <a:srgbClr val="FFFFFF"/>
                </a:solidFill>
              </a14:hiddenFill>
            </a:ext>
          </a:extLst>
        </p:spPr>
      </p:pic>
      <p:sp>
        <p:nvSpPr>
          <p:cNvPr id="22" name="矩形: 圓角 21">
            <a:extLst>
              <a:ext uri="{FF2B5EF4-FFF2-40B4-BE49-F238E27FC236}">
                <a16:creationId xmlns:a16="http://schemas.microsoft.com/office/drawing/2014/main" id="{CBFD32C4-36EB-57D0-71AB-DD95712358EE}"/>
              </a:ext>
            </a:extLst>
          </p:cNvPr>
          <p:cNvSpPr/>
          <p:nvPr/>
        </p:nvSpPr>
        <p:spPr>
          <a:xfrm>
            <a:off x="3267072" y="5448286"/>
            <a:ext cx="1524000" cy="900100"/>
          </a:xfrm>
          <a:prstGeom prst="roundRect">
            <a:avLst/>
          </a:prstGeom>
          <a:solidFill>
            <a:schemeClr val="accent2">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Process</a:t>
            </a:r>
          </a:p>
          <a:p>
            <a:pPr algn="ctr"/>
            <a:r>
              <a:rPr lang="en-US" altLang="zh-TW" sz="2400" dirty="0">
                <a:solidFill>
                  <a:schemeClr val="tx1"/>
                </a:solidFill>
              </a:rPr>
              <a:t>Verifier</a:t>
            </a:r>
            <a:endParaRPr lang="zh-TW" altLang="en-US" sz="2400" dirty="0">
              <a:solidFill>
                <a:schemeClr val="tx1"/>
              </a:solidFill>
            </a:endParaRPr>
          </a:p>
        </p:txBody>
      </p:sp>
      <p:cxnSp>
        <p:nvCxnSpPr>
          <p:cNvPr id="23" name="直線單箭頭接點 22">
            <a:extLst>
              <a:ext uri="{FF2B5EF4-FFF2-40B4-BE49-F238E27FC236}">
                <a16:creationId xmlns:a16="http://schemas.microsoft.com/office/drawing/2014/main" id="{7BAC9633-82FA-3571-8575-2C985B0E27A0}"/>
              </a:ext>
            </a:extLst>
          </p:cNvPr>
          <p:cNvCxnSpPr>
            <a:cxnSpLocks/>
          </p:cNvCxnSpPr>
          <p:nvPr/>
        </p:nvCxnSpPr>
        <p:spPr>
          <a:xfrm>
            <a:off x="2714622" y="5930514"/>
            <a:ext cx="53340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線單箭頭接點 23">
            <a:extLst>
              <a:ext uri="{FF2B5EF4-FFF2-40B4-BE49-F238E27FC236}">
                <a16:creationId xmlns:a16="http://schemas.microsoft.com/office/drawing/2014/main" id="{CC9AD02A-FAB5-E82A-7ABD-900E79E235AF}"/>
              </a:ext>
            </a:extLst>
          </p:cNvPr>
          <p:cNvCxnSpPr>
            <a:cxnSpLocks/>
          </p:cNvCxnSpPr>
          <p:nvPr/>
        </p:nvCxnSpPr>
        <p:spPr>
          <a:xfrm>
            <a:off x="4791072" y="5905822"/>
            <a:ext cx="53340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文字方塊 25">
            <a:extLst>
              <a:ext uri="{FF2B5EF4-FFF2-40B4-BE49-F238E27FC236}">
                <a16:creationId xmlns:a16="http://schemas.microsoft.com/office/drawing/2014/main" id="{DCC23C58-D71B-C96B-7095-54DE871E628B}"/>
              </a:ext>
            </a:extLst>
          </p:cNvPr>
          <p:cNvSpPr txBox="1"/>
          <p:nvPr/>
        </p:nvSpPr>
        <p:spPr>
          <a:xfrm>
            <a:off x="5362572" y="5669881"/>
            <a:ext cx="1208809" cy="461665"/>
          </a:xfrm>
          <a:prstGeom prst="rect">
            <a:avLst/>
          </a:prstGeom>
          <a:noFill/>
        </p:spPr>
        <p:txBody>
          <a:bodyPr wrap="square" rtlCol="0">
            <a:spAutoFit/>
          </a:bodyPr>
          <a:lstStyle/>
          <a:p>
            <a:r>
              <a:rPr lang="en-US" altLang="zh-TW" sz="2400" dirty="0"/>
              <a:t>score</a:t>
            </a:r>
            <a:endParaRPr lang="zh-TW" altLang="en-US" sz="2400" dirty="0"/>
          </a:p>
        </p:txBody>
      </p:sp>
      <p:sp>
        <p:nvSpPr>
          <p:cNvPr id="27" name="矩形: 圓角 26">
            <a:extLst>
              <a:ext uri="{FF2B5EF4-FFF2-40B4-BE49-F238E27FC236}">
                <a16:creationId xmlns:a16="http://schemas.microsoft.com/office/drawing/2014/main" id="{E56766B1-19C9-3336-A62A-5D98149D064D}"/>
              </a:ext>
            </a:extLst>
          </p:cNvPr>
          <p:cNvSpPr/>
          <p:nvPr/>
        </p:nvSpPr>
        <p:spPr>
          <a:xfrm>
            <a:off x="978470" y="5610550"/>
            <a:ext cx="1620000" cy="590544"/>
          </a:xfrm>
          <a:prstGeom prst="roundRect">
            <a:avLst/>
          </a:prstGeom>
          <a:solidFill>
            <a:schemeClr val="bg1">
              <a:lumMod val="95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step 1</a:t>
            </a:r>
            <a:endParaRPr lang="zh-TW" altLang="en-US" sz="2400" dirty="0">
              <a:solidFill>
                <a:schemeClr val="tx1"/>
              </a:solidFill>
            </a:endParaRPr>
          </a:p>
        </p:txBody>
      </p:sp>
      <p:sp>
        <p:nvSpPr>
          <p:cNvPr id="3" name="文字方塊 2">
            <a:extLst>
              <a:ext uri="{FF2B5EF4-FFF2-40B4-BE49-F238E27FC236}">
                <a16:creationId xmlns:a16="http://schemas.microsoft.com/office/drawing/2014/main" id="{1223D1B2-5D20-E3BD-43A3-4079B49BC5F4}"/>
              </a:ext>
            </a:extLst>
          </p:cNvPr>
          <p:cNvSpPr txBox="1"/>
          <p:nvPr/>
        </p:nvSpPr>
        <p:spPr>
          <a:xfrm>
            <a:off x="7830879" y="5814789"/>
            <a:ext cx="3779874" cy="646331"/>
          </a:xfrm>
          <a:prstGeom prst="rect">
            <a:avLst/>
          </a:prstGeom>
          <a:noFill/>
        </p:spPr>
        <p:txBody>
          <a:bodyPr wrap="square">
            <a:spAutoFit/>
          </a:bodyPr>
          <a:lstStyle/>
          <a:p>
            <a:pPr algn="r"/>
            <a:r>
              <a:rPr lang="en-US" altLang="zh-TW" i="0" dirty="0">
                <a:solidFill>
                  <a:srgbClr val="000000"/>
                </a:solidFill>
                <a:effectLst/>
                <a:latin typeface="Lucida Grande"/>
              </a:rPr>
              <a:t>Let's Verify Step by Step</a:t>
            </a:r>
          </a:p>
          <a:p>
            <a:pPr algn="r"/>
            <a:r>
              <a:rPr lang="zh-TW" altLang="en-US" dirty="0"/>
              <a:t>https://arxiv.org/abs/2305.20050</a:t>
            </a:r>
          </a:p>
        </p:txBody>
      </p:sp>
      <p:sp>
        <p:nvSpPr>
          <p:cNvPr id="2" name="文字方塊 1">
            <a:extLst>
              <a:ext uri="{FF2B5EF4-FFF2-40B4-BE49-F238E27FC236}">
                <a16:creationId xmlns:a16="http://schemas.microsoft.com/office/drawing/2014/main" id="{1BF5ADCD-2ED8-33BA-EACA-DABB5B03127C}"/>
              </a:ext>
            </a:extLst>
          </p:cNvPr>
          <p:cNvSpPr txBox="1"/>
          <p:nvPr/>
        </p:nvSpPr>
        <p:spPr>
          <a:xfrm>
            <a:off x="6276108" y="933698"/>
            <a:ext cx="1714500" cy="369332"/>
          </a:xfrm>
          <a:prstGeom prst="rect">
            <a:avLst/>
          </a:prstGeom>
          <a:noFill/>
        </p:spPr>
        <p:txBody>
          <a:bodyPr wrap="square" rtlCol="0">
            <a:spAutoFit/>
          </a:bodyPr>
          <a:lstStyle/>
          <a:p>
            <a:r>
              <a:rPr lang="en-US" altLang="zh-TW" dirty="0"/>
              <a:t>&lt;/step&gt;</a:t>
            </a:r>
            <a:endParaRPr lang="zh-TW" altLang="en-US" dirty="0"/>
          </a:p>
        </p:txBody>
      </p:sp>
      <p:sp>
        <p:nvSpPr>
          <p:cNvPr id="11" name="文字方塊 10">
            <a:extLst>
              <a:ext uri="{FF2B5EF4-FFF2-40B4-BE49-F238E27FC236}">
                <a16:creationId xmlns:a16="http://schemas.microsoft.com/office/drawing/2014/main" id="{05E6BBBD-3AE1-4D9E-B132-DD12E41BD309}"/>
              </a:ext>
            </a:extLst>
          </p:cNvPr>
          <p:cNvSpPr txBox="1"/>
          <p:nvPr/>
        </p:nvSpPr>
        <p:spPr>
          <a:xfrm>
            <a:off x="6276108" y="2762624"/>
            <a:ext cx="1714500" cy="369332"/>
          </a:xfrm>
          <a:prstGeom prst="rect">
            <a:avLst/>
          </a:prstGeom>
          <a:noFill/>
        </p:spPr>
        <p:txBody>
          <a:bodyPr wrap="square" rtlCol="0">
            <a:spAutoFit/>
          </a:bodyPr>
          <a:lstStyle/>
          <a:p>
            <a:r>
              <a:rPr lang="en-US" altLang="zh-TW" dirty="0"/>
              <a:t>&lt;/step&gt;</a:t>
            </a:r>
            <a:endParaRPr lang="zh-TW" altLang="en-US" dirty="0"/>
          </a:p>
        </p:txBody>
      </p:sp>
      <p:sp>
        <p:nvSpPr>
          <p:cNvPr id="13" name="文字方塊 12">
            <a:extLst>
              <a:ext uri="{FF2B5EF4-FFF2-40B4-BE49-F238E27FC236}">
                <a16:creationId xmlns:a16="http://schemas.microsoft.com/office/drawing/2014/main" id="{05C23C8D-3931-0FDE-FFE2-CE5D277DCEAF}"/>
              </a:ext>
            </a:extLst>
          </p:cNvPr>
          <p:cNvSpPr txBox="1"/>
          <p:nvPr/>
        </p:nvSpPr>
        <p:spPr>
          <a:xfrm>
            <a:off x="6276108" y="4451941"/>
            <a:ext cx="1714500" cy="369332"/>
          </a:xfrm>
          <a:prstGeom prst="rect">
            <a:avLst/>
          </a:prstGeom>
          <a:noFill/>
        </p:spPr>
        <p:txBody>
          <a:bodyPr wrap="square" rtlCol="0">
            <a:spAutoFit/>
          </a:bodyPr>
          <a:lstStyle/>
          <a:p>
            <a:r>
              <a:rPr lang="en-US" altLang="zh-TW" dirty="0"/>
              <a:t>&lt;/step&gt;</a:t>
            </a:r>
            <a:endParaRPr lang="zh-TW" altLang="en-US" dirty="0"/>
          </a:p>
        </p:txBody>
      </p:sp>
    </p:spTree>
    <p:extLst>
      <p:ext uri="{BB962C8B-B14F-4D97-AF65-F5344CB8AC3E}">
        <p14:creationId xmlns:p14="http://schemas.microsoft.com/office/powerpoint/2010/main" val="2986042283"/>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397D93-4E4F-78DA-7523-86862AB8B695}"/>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CD322D87-EF4E-5078-7F4D-FB18CB154E02}"/>
              </a:ext>
            </a:extLst>
          </p:cNvPr>
          <p:cNvSpPr>
            <a:spLocks noGrp="1"/>
          </p:cNvSpPr>
          <p:nvPr>
            <p:ph type="title"/>
          </p:nvPr>
        </p:nvSpPr>
        <p:spPr/>
        <p:txBody>
          <a:bodyPr/>
          <a:lstStyle/>
          <a:p>
            <a:endParaRPr lang="zh-TW" altLang="en-US" dirty="0"/>
          </a:p>
        </p:txBody>
      </p:sp>
      <p:cxnSp>
        <p:nvCxnSpPr>
          <p:cNvPr id="4" name="直線單箭頭接點 3">
            <a:extLst>
              <a:ext uri="{FF2B5EF4-FFF2-40B4-BE49-F238E27FC236}">
                <a16:creationId xmlns:a16="http://schemas.microsoft.com/office/drawing/2014/main" id="{AD2892ED-ADF8-0A36-185C-6ADE655FA23D}"/>
              </a:ext>
            </a:extLst>
          </p:cNvPr>
          <p:cNvCxnSpPr>
            <a:cxnSpLocks/>
          </p:cNvCxnSpPr>
          <p:nvPr/>
        </p:nvCxnSpPr>
        <p:spPr>
          <a:xfrm>
            <a:off x="1767859" y="1704341"/>
            <a:ext cx="71615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矩形: 圓角 4">
            <a:extLst>
              <a:ext uri="{FF2B5EF4-FFF2-40B4-BE49-F238E27FC236}">
                <a16:creationId xmlns:a16="http://schemas.microsoft.com/office/drawing/2014/main" id="{3C735A34-AA99-A52C-4091-8D4C4759C64B}"/>
              </a:ext>
            </a:extLst>
          </p:cNvPr>
          <p:cNvSpPr/>
          <p:nvPr/>
        </p:nvSpPr>
        <p:spPr>
          <a:xfrm>
            <a:off x="576450" y="1420817"/>
            <a:ext cx="1101698" cy="590544"/>
          </a:xfrm>
          <a:prstGeom prst="roundRect">
            <a:avLst/>
          </a:prstGeom>
          <a:solidFill>
            <a:schemeClr val="accent1">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input</a:t>
            </a:r>
            <a:endParaRPr lang="zh-TW" altLang="en-US" sz="2400" dirty="0">
              <a:solidFill>
                <a:schemeClr val="tx1"/>
              </a:solidFill>
            </a:endParaRPr>
          </a:p>
        </p:txBody>
      </p:sp>
      <p:sp>
        <p:nvSpPr>
          <p:cNvPr id="6" name="矩形: 圓角 5">
            <a:extLst>
              <a:ext uri="{FF2B5EF4-FFF2-40B4-BE49-F238E27FC236}">
                <a16:creationId xmlns:a16="http://schemas.microsoft.com/office/drawing/2014/main" id="{344015FF-B7CC-6238-2903-DCE63DE49DE3}"/>
              </a:ext>
            </a:extLst>
          </p:cNvPr>
          <p:cNvSpPr/>
          <p:nvPr/>
        </p:nvSpPr>
        <p:spPr>
          <a:xfrm>
            <a:off x="2542374" y="1409069"/>
            <a:ext cx="1620000" cy="590544"/>
          </a:xfrm>
          <a:prstGeom prst="roundRect">
            <a:avLst/>
          </a:prstGeom>
          <a:solidFill>
            <a:schemeClr val="tx2">
              <a:lumMod val="10000"/>
              <a:lumOff val="9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step 1</a:t>
            </a:r>
            <a:endParaRPr lang="zh-TW" altLang="en-US" sz="2400" dirty="0">
              <a:solidFill>
                <a:schemeClr val="tx1"/>
              </a:solidFill>
            </a:endParaRPr>
          </a:p>
        </p:txBody>
      </p:sp>
      <p:cxnSp>
        <p:nvCxnSpPr>
          <p:cNvPr id="11" name="直線單箭頭接點 10">
            <a:extLst>
              <a:ext uri="{FF2B5EF4-FFF2-40B4-BE49-F238E27FC236}">
                <a16:creationId xmlns:a16="http://schemas.microsoft.com/office/drawing/2014/main" id="{7DC31174-F7B9-D482-2190-7695C73A6F64}"/>
              </a:ext>
            </a:extLst>
          </p:cNvPr>
          <p:cNvCxnSpPr>
            <a:cxnSpLocks/>
          </p:cNvCxnSpPr>
          <p:nvPr/>
        </p:nvCxnSpPr>
        <p:spPr>
          <a:xfrm>
            <a:off x="4162374" y="1704341"/>
            <a:ext cx="720289"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矩形: 圓角 11">
            <a:extLst>
              <a:ext uri="{FF2B5EF4-FFF2-40B4-BE49-F238E27FC236}">
                <a16:creationId xmlns:a16="http://schemas.microsoft.com/office/drawing/2014/main" id="{D70EEA9C-F470-2D12-A21C-6E1BC2993AC0}"/>
              </a:ext>
            </a:extLst>
          </p:cNvPr>
          <p:cNvSpPr/>
          <p:nvPr/>
        </p:nvSpPr>
        <p:spPr>
          <a:xfrm>
            <a:off x="4972374" y="1409069"/>
            <a:ext cx="1620000" cy="590544"/>
          </a:xfrm>
          <a:prstGeom prst="roundRect">
            <a:avLst/>
          </a:prstGeom>
          <a:solidFill>
            <a:schemeClr val="tx2">
              <a:lumMod val="10000"/>
              <a:lumOff val="9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step 2</a:t>
            </a:r>
            <a:endParaRPr lang="zh-TW" altLang="en-US" sz="2400" dirty="0">
              <a:solidFill>
                <a:schemeClr val="tx1"/>
              </a:solidFill>
            </a:endParaRPr>
          </a:p>
        </p:txBody>
      </p:sp>
      <p:sp>
        <p:nvSpPr>
          <p:cNvPr id="14" name="矩形: 圓角 13">
            <a:extLst>
              <a:ext uri="{FF2B5EF4-FFF2-40B4-BE49-F238E27FC236}">
                <a16:creationId xmlns:a16="http://schemas.microsoft.com/office/drawing/2014/main" id="{19F3B45E-E2C8-BE85-154E-EF28C2BCF41A}"/>
              </a:ext>
            </a:extLst>
          </p:cNvPr>
          <p:cNvSpPr/>
          <p:nvPr/>
        </p:nvSpPr>
        <p:spPr>
          <a:xfrm>
            <a:off x="7402374" y="1409069"/>
            <a:ext cx="1620000" cy="590544"/>
          </a:xfrm>
          <a:prstGeom prst="roundRect">
            <a:avLst/>
          </a:prstGeom>
          <a:solidFill>
            <a:schemeClr val="tx2">
              <a:lumMod val="10000"/>
              <a:lumOff val="9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step 3</a:t>
            </a:r>
            <a:endParaRPr lang="zh-TW" altLang="en-US" sz="2400" dirty="0">
              <a:solidFill>
                <a:schemeClr val="tx1"/>
              </a:solidFill>
            </a:endParaRPr>
          </a:p>
        </p:txBody>
      </p:sp>
      <p:cxnSp>
        <p:nvCxnSpPr>
          <p:cNvPr id="16" name="直線單箭頭接點 15">
            <a:extLst>
              <a:ext uri="{FF2B5EF4-FFF2-40B4-BE49-F238E27FC236}">
                <a16:creationId xmlns:a16="http://schemas.microsoft.com/office/drawing/2014/main" id="{5F7C21EC-2DCA-249D-1467-358F1714A5F1}"/>
              </a:ext>
            </a:extLst>
          </p:cNvPr>
          <p:cNvCxnSpPr>
            <a:cxnSpLocks/>
          </p:cNvCxnSpPr>
          <p:nvPr/>
        </p:nvCxnSpPr>
        <p:spPr>
          <a:xfrm>
            <a:off x="6611829" y="1704341"/>
            <a:ext cx="720289"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線單箭頭接點 16">
            <a:extLst>
              <a:ext uri="{FF2B5EF4-FFF2-40B4-BE49-F238E27FC236}">
                <a16:creationId xmlns:a16="http://schemas.microsoft.com/office/drawing/2014/main" id="{DBDC1610-4FC5-A7F3-A15B-9821CBD91A78}"/>
              </a:ext>
            </a:extLst>
          </p:cNvPr>
          <p:cNvCxnSpPr>
            <a:cxnSpLocks/>
          </p:cNvCxnSpPr>
          <p:nvPr/>
        </p:nvCxnSpPr>
        <p:spPr>
          <a:xfrm>
            <a:off x="9022374" y="1704341"/>
            <a:ext cx="720289"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矩形: 圓角 17">
            <a:extLst>
              <a:ext uri="{FF2B5EF4-FFF2-40B4-BE49-F238E27FC236}">
                <a16:creationId xmlns:a16="http://schemas.microsoft.com/office/drawing/2014/main" id="{7C5F1122-EB7E-46E8-C8DB-83D5460E397A}"/>
              </a:ext>
            </a:extLst>
          </p:cNvPr>
          <p:cNvSpPr/>
          <p:nvPr/>
        </p:nvSpPr>
        <p:spPr>
          <a:xfrm>
            <a:off x="9832374" y="1409069"/>
            <a:ext cx="1246478" cy="590544"/>
          </a:xfrm>
          <a:prstGeom prst="roundRect">
            <a:avLst/>
          </a:prstGeom>
          <a:solidFill>
            <a:schemeClr val="tx2">
              <a:lumMod val="10000"/>
              <a:lumOff val="9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err="1">
                <a:solidFill>
                  <a:schemeClr val="tx1"/>
                </a:solidFill>
              </a:rPr>
              <a:t>ans</a:t>
            </a:r>
            <a:endParaRPr lang="zh-TW" altLang="en-US" sz="2400" dirty="0">
              <a:solidFill>
                <a:schemeClr val="tx1"/>
              </a:solidFill>
            </a:endParaRPr>
          </a:p>
        </p:txBody>
      </p:sp>
      <p:pic>
        <p:nvPicPr>
          <p:cNvPr id="21" name="Picture 3">
            <a:extLst>
              <a:ext uri="{FF2B5EF4-FFF2-40B4-BE49-F238E27FC236}">
                <a16:creationId xmlns:a16="http://schemas.microsoft.com/office/drawing/2014/main" id="{0E08BE55-813F-0597-917B-077FC834F3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18334" y="1546082"/>
            <a:ext cx="590545" cy="590545"/>
          </a:xfrm>
          <a:prstGeom prst="rect">
            <a:avLst/>
          </a:prstGeom>
          <a:noFill/>
          <a:extLst>
            <a:ext uri="{909E8E84-426E-40DD-AFC4-6F175D3DCCD1}">
              <a14:hiddenFill xmlns:a14="http://schemas.microsoft.com/office/drawing/2010/main">
                <a:solidFill>
                  <a:srgbClr val="FFFFFF"/>
                </a:solidFill>
              </a14:hiddenFill>
            </a:ext>
          </a:extLst>
        </p:spPr>
      </p:pic>
      <p:cxnSp>
        <p:nvCxnSpPr>
          <p:cNvPr id="3" name="直線單箭頭接點 2">
            <a:extLst>
              <a:ext uri="{FF2B5EF4-FFF2-40B4-BE49-F238E27FC236}">
                <a16:creationId xmlns:a16="http://schemas.microsoft.com/office/drawing/2014/main" id="{27AB76F1-2BDD-6563-B64D-891AAFF6ED99}"/>
              </a:ext>
            </a:extLst>
          </p:cNvPr>
          <p:cNvCxnSpPr>
            <a:cxnSpLocks/>
          </p:cNvCxnSpPr>
          <p:nvPr/>
        </p:nvCxnSpPr>
        <p:spPr>
          <a:xfrm flipV="1">
            <a:off x="4162374" y="723269"/>
            <a:ext cx="720289" cy="69754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矩形: 圓角 7">
            <a:extLst>
              <a:ext uri="{FF2B5EF4-FFF2-40B4-BE49-F238E27FC236}">
                <a16:creationId xmlns:a16="http://schemas.microsoft.com/office/drawing/2014/main" id="{4A49089F-9BE0-0524-BD12-16A0ED677C28}"/>
              </a:ext>
            </a:extLst>
          </p:cNvPr>
          <p:cNvSpPr/>
          <p:nvPr/>
        </p:nvSpPr>
        <p:spPr>
          <a:xfrm>
            <a:off x="4952919" y="367902"/>
            <a:ext cx="1620000" cy="590544"/>
          </a:xfrm>
          <a:prstGeom prst="roundRect">
            <a:avLst/>
          </a:prstGeom>
          <a:solidFill>
            <a:schemeClr val="tx2">
              <a:lumMod val="10000"/>
              <a:lumOff val="9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step 2</a:t>
            </a:r>
            <a:endParaRPr lang="zh-TW" altLang="en-US" sz="2400" dirty="0">
              <a:solidFill>
                <a:schemeClr val="tx1"/>
              </a:solidFill>
            </a:endParaRPr>
          </a:p>
        </p:txBody>
      </p:sp>
      <p:sp>
        <p:nvSpPr>
          <p:cNvPr id="9" name="矩形: 圓角 8">
            <a:extLst>
              <a:ext uri="{FF2B5EF4-FFF2-40B4-BE49-F238E27FC236}">
                <a16:creationId xmlns:a16="http://schemas.microsoft.com/office/drawing/2014/main" id="{1E074966-0F99-A6A7-75DE-BA68B946B614}"/>
              </a:ext>
            </a:extLst>
          </p:cNvPr>
          <p:cNvSpPr/>
          <p:nvPr/>
        </p:nvSpPr>
        <p:spPr>
          <a:xfrm>
            <a:off x="7382919" y="385689"/>
            <a:ext cx="1620000" cy="590544"/>
          </a:xfrm>
          <a:prstGeom prst="roundRect">
            <a:avLst/>
          </a:prstGeom>
          <a:solidFill>
            <a:schemeClr val="tx2">
              <a:lumMod val="10000"/>
              <a:lumOff val="9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step 3</a:t>
            </a:r>
            <a:endParaRPr lang="zh-TW" altLang="en-US" sz="2400" dirty="0">
              <a:solidFill>
                <a:schemeClr val="tx1"/>
              </a:solidFill>
            </a:endParaRPr>
          </a:p>
        </p:txBody>
      </p:sp>
      <p:sp>
        <p:nvSpPr>
          <p:cNvPr id="10" name="矩形: 圓角 9">
            <a:extLst>
              <a:ext uri="{FF2B5EF4-FFF2-40B4-BE49-F238E27FC236}">
                <a16:creationId xmlns:a16="http://schemas.microsoft.com/office/drawing/2014/main" id="{B9C4BCA8-A25D-EEEF-AF81-55D0B653C930}"/>
              </a:ext>
            </a:extLst>
          </p:cNvPr>
          <p:cNvSpPr/>
          <p:nvPr/>
        </p:nvSpPr>
        <p:spPr>
          <a:xfrm>
            <a:off x="9832374" y="365125"/>
            <a:ext cx="1246478" cy="590544"/>
          </a:xfrm>
          <a:prstGeom prst="roundRect">
            <a:avLst/>
          </a:prstGeom>
          <a:solidFill>
            <a:schemeClr val="tx2">
              <a:lumMod val="10000"/>
              <a:lumOff val="9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err="1">
                <a:solidFill>
                  <a:schemeClr val="tx1"/>
                </a:solidFill>
              </a:rPr>
              <a:t>ans</a:t>
            </a:r>
            <a:endParaRPr lang="zh-TW" altLang="en-US" sz="2400" dirty="0">
              <a:solidFill>
                <a:schemeClr val="tx1"/>
              </a:solidFill>
            </a:endParaRPr>
          </a:p>
        </p:txBody>
      </p:sp>
      <p:sp>
        <p:nvSpPr>
          <p:cNvPr id="13" name="矩形: 圓角 12">
            <a:extLst>
              <a:ext uri="{FF2B5EF4-FFF2-40B4-BE49-F238E27FC236}">
                <a16:creationId xmlns:a16="http://schemas.microsoft.com/office/drawing/2014/main" id="{EFC78182-A0A0-55DA-7607-8AE66B0E6404}"/>
              </a:ext>
            </a:extLst>
          </p:cNvPr>
          <p:cNvSpPr/>
          <p:nvPr/>
        </p:nvSpPr>
        <p:spPr>
          <a:xfrm>
            <a:off x="4962821" y="2515965"/>
            <a:ext cx="1132417" cy="590544"/>
          </a:xfrm>
          <a:prstGeom prst="roundRect">
            <a:avLst/>
          </a:prstGeom>
          <a:solidFill>
            <a:schemeClr val="tx2">
              <a:lumMod val="10000"/>
              <a:lumOff val="9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step 2</a:t>
            </a:r>
            <a:endParaRPr lang="zh-TW" altLang="en-US" sz="2400" dirty="0">
              <a:solidFill>
                <a:schemeClr val="tx1"/>
              </a:solidFill>
            </a:endParaRPr>
          </a:p>
        </p:txBody>
      </p:sp>
      <p:sp>
        <p:nvSpPr>
          <p:cNvPr id="15" name="矩形: 圓角 14">
            <a:extLst>
              <a:ext uri="{FF2B5EF4-FFF2-40B4-BE49-F238E27FC236}">
                <a16:creationId xmlns:a16="http://schemas.microsoft.com/office/drawing/2014/main" id="{5B2CF8EE-FA52-349E-CF6F-A32BE2FEE88C}"/>
              </a:ext>
            </a:extLst>
          </p:cNvPr>
          <p:cNvSpPr/>
          <p:nvPr/>
        </p:nvSpPr>
        <p:spPr>
          <a:xfrm>
            <a:off x="6584965" y="2510227"/>
            <a:ext cx="1132417" cy="590544"/>
          </a:xfrm>
          <a:prstGeom prst="roundRect">
            <a:avLst/>
          </a:prstGeom>
          <a:solidFill>
            <a:schemeClr val="tx2">
              <a:lumMod val="10000"/>
              <a:lumOff val="9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step 3</a:t>
            </a:r>
            <a:endParaRPr lang="zh-TW" altLang="en-US" sz="2400" dirty="0">
              <a:solidFill>
                <a:schemeClr val="tx1"/>
              </a:solidFill>
            </a:endParaRPr>
          </a:p>
        </p:txBody>
      </p:sp>
      <p:sp>
        <p:nvSpPr>
          <p:cNvPr id="19" name="矩形: 圓角 18">
            <a:extLst>
              <a:ext uri="{FF2B5EF4-FFF2-40B4-BE49-F238E27FC236}">
                <a16:creationId xmlns:a16="http://schemas.microsoft.com/office/drawing/2014/main" id="{0619AE2C-B451-F687-E117-085BE033B5C1}"/>
              </a:ext>
            </a:extLst>
          </p:cNvPr>
          <p:cNvSpPr/>
          <p:nvPr/>
        </p:nvSpPr>
        <p:spPr>
          <a:xfrm>
            <a:off x="8169760" y="2515965"/>
            <a:ext cx="1132417" cy="590544"/>
          </a:xfrm>
          <a:prstGeom prst="roundRect">
            <a:avLst/>
          </a:prstGeom>
          <a:solidFill>
            <a:schemeClr val="tx2">
              <a:lumMod val="10000"/>
              <a:lumOff val="9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step 4</a:t>
            </a:r>
            <a:endParaRPr lang="zh-TW" altLang="en-US" sz="2400" dirty="0">
              <a:solidFill>
                <a:schemeClr val="tx1"/>
              </a:solidFill>
            </a:endParaRPr>
          </a:p>
        </p:txBody>
      </p:sp>
      <p:sp>
        <p:nvSpPr>
          <p:cNvPr id="23" name="矩形: 圓角 22">
            <a:extLst>
              <a:ext uri="{FF2B5EF4-FFF2-40B4-BE49-F238E27FC236}">
                <a16:creationId xmlns:a16="http://schemas.microsoft.com/office/drawing/2014/main" id="{1384A6DE-AA5E-117A-C1EE-61B36CC31EF6}"/>
              </a:ext>
            </a:extLst>
          </p:cNvPr>
          <p:cNvSpPr/>
          <p:nvPr/>
        </p:nvSpPr>
        <p:spPr>
          <a:xfrm>
            <a:off x="9832375" y="2515965"/>
            <a:ext cx="1246478" cy="590544"/>
          </a:xfrm>
          <a:prstGeom prst="roundRect">
            <a:avLst/>
          </a:prstGeom>
          <a:solidFill>
            <a:schemeClr val="tx2">
              <a:lumMod val="10000"/>
              <a:lumOff val="9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err="1">
                <a:solidFill>
                  <a:schemeClr val="tx1"/>
                </a:solidFill>
              </a:rPr>
              <a:t>ans</a:t>
            </a:r>
            <a:endParaRPr lang="zh-TW" altLang="en-US" sz="2400" dirty="0">
              <a:solidFill>
                <a:schemeClr val="tx1"/>
              </a:solidFill>
            </a:endParaRPr>
          </a:p>
        </p:txBody>
      </p:sp>
      <p:pic>
        <p:nvPicPr>
          <p:cNvPr id="24" name="Picture 2">
            <a:extLst>
              <a:ext uri="{FF2B5EF4-FFF2-40B4-BE49-F238E27FC236}">
                <a16:creationId xmlns:a16="http://schemas.microsoft.com/office/drawing/2014/main" id="{150CDC3B-C383-050E-A3E8-9E007C0958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01598" y="594526"/>
            <a:ext cx="590545" cy="59054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3">
            <a:extLst>
              <a:ext uri="{FF2B5EF4-FFF2-40B4-BE49-F238E27FC236}">
                <a16:creationId xmlns:a16="http://schemas.microsoft.com/office/drawing/2014/main" id="{0E5DEEAA-C643-9765-EBDA-3D434CC1C1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18334" y="2672253"/>
            <a:ext cx="590545" cy="590545"/>
          </a:xfrm>
          <a:prstGeom prst="rect">
            <a:avLst/>
          </a:prstGeom>
          <a:noFill/>
          <a:extLst>
            <a:ext uri="{909E8E84-426E-40DD-AFC4-6F175D3DCCD1}">
              <a14:hiddenFill xmlns:a14="http://schemas.microsoft.com/office/drawing/2010/main">
                <a:solidFill>
                  <a:srgbClr val="FFFFFF"/>
                </a:solidFill>
              </a14:hiddenFill>
            </a:ext>
          </a:extLst>
        </p:spPr>
      </p:pic>
      <p:sp>
        <p:nvSpPr>
          <p:cNvPr id="26" name="文字方塊 25">
            <a:extLst>
              <a:ext uri="{FF2B5EF4-FFF2-40B4-BE49-F238E27FC236}">
                <a16:creationId xmlns:a16="http://schemas.microsoft.com/office/drawing/2014/main" id="{0870A963-D56F-283A-E8A4-375094FF34C0}"/>
              </a:ext>
            </a:extLst>
          </p:cNvPr>
          <p:cNvSpPr txBox="1"/>
          <p:nvPr/>
        </p:nvSpPr>
        <p:spPr>
          <a:xfrm>
            <a:off x="3356513" y="2011361"/>
            <a:ext cx="805861" cy="457776"/>
          </a:xfrm>
          <a:prstGeom prst="rect">
            <a:avLst/>
          </a:prstGeom>
          <a:noFill/>
        </p:spPr>
        <p:txBody>
          <a:bodyPr wrap="square" rtlCol="0">
            <a:spAutoFit/>
          </a:bodyPr>
          <a:lstStyle/>
          <a:p>
            <a:pPr algn="ctr"/>
            <a:r>
              <a:rPr lang="en-US" altLang="zh-TW" sz="2400" dirty="0">
                <a:solidFill>
                  <a:srgbClr val="FF0000"/>
                </a:solidFill>
              </a:rPr>
              <a:t>2/3</a:t>
            </a:r>
            <a:endParaRPr lang="zh-TW" altLang="en-US" sz="2400" dirty="0">
              <a:solidFill>
                <a:srgbClr val="FF0000"/>
              </a:solidFill>
            </a:endParaRPr>
          </a:p>
        </p:txBody>
      </p:sp>
      <p:cxnSp>
        <p:nvCxnSpPr>
          <p:cNvPr id="27" name="直線單箭頭接點 26">
            <a:extLst>
              <a:ext uri="{FF2B5EF4-FFF2-40B4-BE49-F238E27FC236}">
                <a16:creationId xmlns:a16="http://schemas.microsoft.com/office/drawing/2014/main" id="{A114ACE9-D395-3F2E-5038-B14F14455878}"/>
              </a:ext>
            </a:extLst>
          </p:cNvPr>
          <p:cNvCxnSpPr>
            <a:cxnSpLocks/>
          </p:cNvCxnSpPr>
          <p:nvPr/>
        </p:nvCxnSpPr>
        <p:spPr>
          <a:xfrm>
            <a:off x="6572919" y="663174"/>
            <a:ext cx="720289"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線單箭頭接點 27">
            <a:extLst>
              <a:ext uri="{FF2B5EF4-FFF2-40B4-BE49-F238E27FC236}">
                <a16:creationId xmlns:a16="http://schemas.microsoft.com/office/drawing/2014/main" id="{F118225C-3357-C198-84A1-611058337DFE}"/>
              </a:ext>
            </a:extLst>
          </p:cNvPr>
          <p:cNvCxnSpPr>
            <a:cxnSpLocks/>
          </p:cNvCxnSpPr>
          <p:nvPr/>
        </p:nvCxnSpPr>
        <p:spPr>
          <a:xfrm>
            <a:off x="9024186" y="663174"/>
            <a:ext cx="720289"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線單箭頭接點 28">
            <a:extLst>
              <a:ext uri="{FF2B5EF4-FFF2-40B4-BE49-F238E27FC236}">
                <a16:creationId xmlns:a16="http://schemas.microsoft.com/office/drawing/2014/main" id="{C9916F51-88D5-43C9-9BCD-2C0DE385645A}"/>
              </a:ext>
            </a:extLst>
          </p:cNvPr>
          <p:cNvCxnSpPr>
            <a:cxnSpLocks/>
          </p:cNvCxnSpPr>
          <p:nvPr/>
        </p:nvCxnSpPr>
        <p:spPr>
          <a:xfrm>
            <a:off x="4162373" y="2064252"/>
            <a:ext cx="720289" cy="69754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線單箭頭接點 29">
            <a:extLst>
              <a:ext uri="{FF2B5EF4-FFF2-40B4-BE49-F238E27FC236}">
                <a16:creationId xmlns:a16="http://schemas.microsoft.com/office/drawing/2014/main" id="{4F8A4B2A-9F6F-6C3E-9C3D-7287D53152DD}"/>
              </a:ext>
            </a:extLst>
          </p:cNvPr>
          <p:cNvCxnSpPr>
            <a:cxnSpLocks/>
          </p:cNvCxnSpPr>
          <p:nvPr/>
        </p:nvCxnSpPr>
        <p:spPr>
          <a:xfrm>
            <a:off x="6057089" y="2786044"/>
            <a:ext cx="476129"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線單箭頭接點 31">
            <a:extLst>
              <a:ext uri="{FF2B5EF4-FFF2-40B4-BE49-F238E27FC236}">
                <a16:creationId xmlns:a16="http://schemas.microsoft.com/office/drawing/2014/main" id="{56E292E3-E44F-78FC-707F-D363D85C5772}"/>
              </a:ext>
            </a:extLst>
          </p:cNvPr>
          <p:cNvCxnSpPr>
            <a:cxnSpLocks/>
          </p:cNvCxnSpPr>
          <p:nvPr/>
        </p:nvCxnSpPr>
        <p:spPr>
          <a:xfrm>
            <a:off x="7736245" y="2805499"/>
            <a:ext cx="476129"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線單箭頭接點 32">
            <a:extLst>
              <a:ext uri="{FF2B5EF4-FFF2-40B4-BE49-F238E27FC236}">
                <a16:creationId xmlns:a16="http://schemas.microsoft.com/office/drawing/2014/main" id="{0183A63C-6C91-8229-0AAF-2EC7FBF08F6C}"/>
              </a:ext>
            </a:extLst>
          </p:cNvPr>
          <p:cNvCxnSpPr>
            <a:cxnSpLocks/>
          </p:cNvCxnSpPr>
          <p:nvPr/>
        </p:nvCxnSpPr>
        <p:spPr>
          <a:xfrm>
            <a:off x="9297880" y="2805499"/>
            <a:ext cx="476129"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單箭頭接點 33">
            <a:extLst>
              <a:ext uri="{FF2B5EF4-FFF2-40B4-BE49-F238E27FC236}">
                <a16:creationId xmlns:a16="http://schemas.microsoft.com/office/drawing/2014/main" id="{88C371FC-BCBD-1468-7096-31D1120E5023}"/>
              </a:ext>
            </a:extLst>
          </p:cNvPr>
          <p:cNvCxnSpPr>
            <a:cxnSpLocks/>
          </p:cNvCxnSpPr>
          <p:nvPr/>
        </p:nvCxnSpPr>
        <p:spPr>
          <a:xfrm>
            <a:off x="1874530" y="4981351"/>
            <a:ext cx="71615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矩形: 圓角 34">
            <a:extLst>
              <a:ext uri="{FF2B5EF4-FFF2-40B4-BE49-F238E27FC236}">
                <a16:creationId xmlns:a16="http://schemas.microsoft.com/office/drawing/2014/main" id="{9ED344DB-D40C-B408-23B9-86E9A1BB470B}"/>
              </a:ext>
            </a:extLst>
          </p:cNvPr>
          <p:cNvSpPr/>
          <p:nvPr/>
        </p:nvSpPr>
        <p:spPr>
          <a:xfrm>
            <a:off x="683121" y="4697827"/>
            <a:ext cx="1101698" cy="590544"/>
          </a:xfrm>
          <a:prstGeom prst="roundRect">
            <a:avLst/>
          </a:prstGeom>
          <a:solidFill>
            <a:schemeClr val="accent1">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input</a:t>
            </a:r>
            <a:endParaRPr lang="zh-TW" altLang="en-US" sz="2400" dirty="0">
              <a:solidFill>
                <a:schemeClr val="tx1"/>
              </a:solidFill>
            </a:endParaRPr>
          </a:p>
        </p:txBody>
      </p:sp>
      <p:sp>
        <p:nvSpPr>
          <p:cNvPr id="36" name="矩形: 圓角 35">
            <a:extLst>
              <a:ext uri="{FF2B5EF4-FFF2-40B4-BE49-F238E27FC236}">
                <a16:creationId xmlns:a16="http://schemas.microsoft.com/office/drawing/2014/main" id="{53B784BA-22BD-99C2-B314-003A0008BE88}"/>
              </a:ext>
            </a:extLst>
          </p:cNvPr>
          <p:cNvSpPr/>
          <p:nvPr/>
        </p:nvSpPr>
        <p:spPr>
          <a:xfrm>
            <a:off x="2649045" y="4686079"/>
            <a:ext cx="1620000" cy="590544"/>
          </a:xfrm>
          <a:prstGeom prst="roundRect">
            <a:avLst/>
          </a:prstGeom>
          <a:solidFill>
            <a:schemeClr val="tx2">
              <a:lumMod val="10000"/>
              <a:lumOff val="9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step 1</a:t>
            </a:r>
            <a:endParaRPr lang="zh-TW" altLang="en-US" sz="2400" dirty="0">
              <a:solidFill>
                <a:schemeClr val="tx1"/>
              </a:solidFill>
            </a:endParaRPr>
          </a:p>
        </p:txBody>
      </p:sp>
      <p:cxnSp>
        <p:nvCxnSpPr>
          <p:cNvPr id="37" name="直線單箭頭接點 36">
            <a:extLst>
              <a:ext uri="{FF2B5EF4-FFF2-40B4-BE49-F238E27FC236}">
                <a16:creationId xmlns:a16="http://schemas.microsoft.com/office/drawing/2014/main" id="{6A33C22F-B70A-117E-6F78-1B94114F7FAB}"/>
              </a:ext>
            </a:extLst>
          </p:cNvPr>
          <p:cNvCxnSpPr>
            <a:cxnSpLocks/>
          </p:cNvCxnSpPr>
          <p:nvPr/>
        </p:nvCxnSpPr>
        <p:spPr>
          <a:xfrm>
            <a:off x="4269045" y="4981351"/>
            <a:ext cx="720289"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矩形: 圓角 37">
            <a:extLst>
              <a:ext uri="{FF2B5EF4-FFF2-40B4-BE49-F238E27FC236}">
                <a16:creationId xmlns:a16="http://schemas.microsoft.com/office/drawing/2014/main" id="{41334B56-A7CB-0E04-5FB7-DD5C51A7A224}"/>
              </a:ext>
            </a:extLst>
          </p:cNvPr>
          <p:cNvSpPr/>
          <p:nvPr/>
        </p:nvSpPr>
        <p:spPr>
          <a:xfrm>
            <a:off x="5079045" y="4686079"/>
            <a:ext cx="1620000" cy="590544"/>
          </a:xfrm>
          <a:prstGeom prst="roundRect">
            <a:avLst/>
          </a:prstGeom>
          <a:solidFill>
            <a:schemeClr val="tx2">
              <a:lumMod val="10000"/>
              <a:lumOff val="9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step 2</a:t>
            </a:r>
            <a:endParaRPr lang="zh-TW" altLang="en-US" sz="2400" dirty="0">
              <a:solidFill>
                <a:schemeClr val="tx1"/>
              </a:solidFill>
            </a:endParaRPr>
          </a:p>
        </p:txBody>
      </p:sp>
      <p:sp>
        <p:nvSpPr>
          <p:cNvPr id="39" name="矩形: 圓角 38">
            <a:extLst>
              <a:ext uri="{FF2B5EF4-FFF2-40B4-BE49-F238E27FC236}">
                <a16:creationId xmlns:a16="http://schemas.microsoft.com/office/drawing/2014/main" id="{A10D992D-8E8B-63E7-24E8-D92C55B2030C}"/>
              </a:ext>
            </a:extLst>
          </p:cNvPr>
          <p:cNvSpPr/>
          <p:nvPr/>
        </p:nvSpPr>
        <p:spPr>
          <a:xfrm>
            <a:off x="7509045" y="4686079"/>
            <a:ext cx="1620000" cy="590544"/>
          </a:xfrm>
          <a:prstGeom prst="roundRect">
            <a:avLst/>
          </a:prstGeom>
          <a:solidFill>
            <a:schemeClr val="tx2">
              <a:lumMod val="10000"/>
              <a:lumOff val="9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step 3</a:t>
            </a:r>
            <a:endParaRPr lang="zh-TW" altLang="en-US" sz="2400" dirty="0">
              <a:solidFill>
                <a:schemeClr val="tx1"/>
              </a:solidFill>
            </a:endParaRPr>
          </a:p>
        </p:txBody>
      </p:sp>
      <p:cxnSp>
        <p:nvCxnSpPr>
          <p:cNvPr id="40" name="直線單箭頭接點 39">
            <a:extLst>
              <a:ext uri="{FF2B5EF4-FFF2-40B4-BE49-F238E27FC236}">
                <a16:creationId xmlns:a16="http://schemas.microsoft.com/office/drawing/2014/main" id="{D0A32E8D-CDA2-DE60-88E2-E8430CB69AA0}"/>
              </a:ext>
            </a:extLst>
          </p:cNvPr>
          <p:cNvCxnSpPr>
            <a:cxnSpLocks/>
          </p:cNvCxnSpPr>
          <p:nvPr/>
        </p:nvCxnSpPr>
        <p:spPr>
          <a:xfrm>
            <a:off x="6718500" y="4981351"/>
            <a:ext cx="720289"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直線單箭頭接點 40">
            <a:extLst>
              <a:ext uri="{FF2B5EF4-FFF2-40B4-BE49-F238E27FC236}">
                <a16:creationId xmlns:a16="http://schemas.microsoft.com/office/drawing/2014/main" id="{201AA996-6CC3-DAFF-3A28-AEE6D3680EE2}"/>
              </a:ext>
            </a:extLst>
          </p:cNvPr>
          <p:cNvCxnSpPr>
            <a:cxnSpLocks/>
          </p:cNvCxnSpPr>
          <p:nvPr/>
        </p:nvCxnSpPr>
        <p:spPr>
          <a:xfrm>
            <a:off x="9129045" y="4981351"/>
            <a:ext cx="720289"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 name="矩形: 圓角 41">
            <a:extLst>
              <a:ext uri="{FF2B5EF4-FFF2-40B4-BE49-F238E27FC236}">
                <a16:creationId xmlns:a16="http://schemas.microsoft.com/office/drawing/2014/main" id="{5026A4F2-1209-1CBA-0121-ECDCF7492928}"/>
              </a:ext>
            </a:extLst>
          </p:cNvPr>
          <p:cNvSpPr/>
          <p:nvPr/>
        </p:nvSpPr>
        <p:spPr>
          <a:xfrm>
            <a:off x="9939045" y="4686079"/>
            <a:ext cx="1246478" cy="590544"/>
          </a:xfrm>
          <a:prstGeom prst="roundRect">
            <a:avLst/>
          </a:prstGeom>
          <a:solidFill>
            <a:schemeClr val="tx2">
              <a:lumMod val="10000"/>
              <a:lumOff val="9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err="1">
                <a:solidFill>
                  <a:schemeClr val="tx1"/>
                </a:solidFill>
              </a:rPr>
              <a:t>ans</a:t>
            </a:r>
            <a:endParaRPr lang="zh-TW" altLang="en-US" sz="2400" dirty="0">
              <a:solidFill>
                <a:schemeClr val="tx1"/>
              </a:solidFill>
            </a:endParaRPr>
          </a:p>
        </p:txBody>
      </p:sp>
      <p:pic>
        <p:nvPicPr>
          <p:cNvPr id="43" name="Picture 3">
            <a:extLst>
              <a:ext uri="{FF2B5EF4-FFF2-40B4-BE49-F238E27FC236}">
                <a16:creationId xmlns:a16="http://schemas.microsoft.com/office/drawing/2014/main" id="{683F6F91-25A8-7A5F-08BD-66F05460F5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21881" y="4938700"/>
            <a:ext cx="590545" cy="590545"/>
          </a:xfrm>
          <a:prstGeom prst="rect">
            <a:avLst/>
          </a:prstGeom>
          <a:noFill/>
          <a:extLst>
            <a:ext uri="{909E8E84-426E-40DD-AFC4-6F175D3DCCD1}">
              <a14:hiddenFill xmlns:a14="http://schemas.microsoft.com/office/drawing/2010/main">
                <a:solidFill>
                  <a:srgbClr val="FFFFFF"/>
                </a:solidFill>
              </a14:hiddenFill>
            </a:ext>
          </a:extLst>
        </p:spPr>
      </p:pic>
      <p:sp>
        <p:nvSpPr>
          <p:cNvPr id="46" name="矩形: 圓角 45">
            <a:extLst>
              <a:ext uri="{FF2B5EF4-FFF2-40B4-BE49-F238E27FC236}">
                <a16:creationId xmlns:a16="http://schemas.microsoft.com/office/drawing/2014/main" id="{770DC0BB-462D-CB97-A51E-2CC30D8F6A7F}"/>
              </a:ext>
            </a:extLst>
          </p:cNvPr>
          <p:cNvSpPr/>
          <p:nvPr/>
        </p:nvSpPr>
        <p:spPr>
          <a:xfrm>
            <a:off x="7489590" y="3662699"/>
            <a:ext cx="1620000" cy="590544"/>
          </a:xfrm>
          <a:prstGeom prst="roundRect">
            <a:avLst/>
          </a:prstGeom>
          <a:solidFill>
            <a:schemeClr val="tx2">
              <a:lumMod val="10000"/>
              <a:lumOff val="9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step 3</a:t>
            </a:r>
            <a:endParaRPr lang="zh-TW" altLang="en-US" sz="2400" dirty="0">
              <a:solidFill>
                <a:schemeClr val="tx1"/>
              </a:solidFill>
            </a:endParaRPr>
          </a:p>
        </p:txBody>
      </p:sp>
      <p:sp>
        <p:nvSpPr>
          <p:cNvPr id="47" name="矩形: 圓角 46">
            <a:extLst>
              <a:ext uri="{FF2B5EF4-FFF2-40B4-BE49-F238E27FC236}">
                <a16:creationId xmlns:a16="http://schemas.microsoft.com/office/drawing/2014/main" id="{49E938CD-7A48-606A-D9BF-BED9528370BD}"/>
              </a:ext>
            </a:extLst>
          </p:cNvPr>
          <p:cNvSpPr/>
          <p:nvPr/>
        </p:nvSpPr>
        <p:spPr>
          <a:xfrm>
            <a:off x="9939045" y="3642135"/>
            <a:ext cx="1246478" cy="590544"/>
          </a:xfrm>
          <a:prstGeom prst="roundRect">
            <a:avLst/>
          </a:prstGeom>
          <a:solidFill>
            <a:schemeClr val="tx2">
              <a:lumMod val="10000"/>
              <a:lumOff val="9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err="1">
                <a:solidFill>
                  <a:schemeClr val="tx1"/>
                </a:solidFill>
              </a:rPr>
              <a:t>ans</a:t>
            </a:r>
            <a:endParaRPr lang="zh-TW" altLang="en-US" sz="2400" dirty="0">
              <a:solidFill>
                <a:schemeClr val="tx1"/>
              </a:solidFill>
            </a:endParaRPr>
          </a:p>
        </p:txBody>
      </p:sp>
      <p:sp>
        <p:nvSpPr>
          <p:cNvPr id="51" name="矩形: 圓角 50">
            <a:extLst>
              <a:ext uri="{FF2B5EF4-FFF2-40B4-BE49-F238E27FC236}">
                <a16:creationId xmlns:a16="http://schemas.microsoft.com/office/drawing/2014/main" id="{CB1753D5-FA60-09DE-C333-676F764A60F1}"/>
              </a:ext>
            </a:extLst>
          </p:cNvPr>
          <p:cNvSpPr/>
          <p:nvPr/>
        </p:nvSpPr>
        <p:spPr>
          <a:xfrm>
            <a:off x="9939046" y="5792975"/>
            <a:ext cx="1246478" cy="590544"/>
          </a:xfrm>
          <a:prstGeom prst="roundRect">
            <a:avLst/>
          </a:prstGeom>
          <a:solidFill>
            <a:schemeClr val="tx2">
              <a:lumMod val="10000"/>
              <a:lumOff val="9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err="1">
                <a:solidFill>
                  <a:schemeClr val="tx1"/>
                </a:solidFill>
              </a:rPr>
              <a:t>ans</a:t>
            </a:r>
            <a:endParaRPr lang="zh-TW" altLang="en-US" sz="2400" dirty="0">
              <a:solidFill>
                <a:schemeClr val="tx1"/>
              </a:solidFill>
            </a:endParaRPr>
          </a:p>
        </p:txBody>
      </p:sp>
      <p:pic>
        <p:nvPicPr>
          <p:cNvPr id="52" name="Picture 2">
            <a:extLst>
              <a:ext uri="{FF2B5EF4-FFF2-40B4-BE49-F238E27FC236}">
                <a16:creationId xmlns:a16="http://schemas.microsoft.com/office/drawing/2014/main" id="{0071D049-B99E-F7E1-D973-98BC748D62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01597" y="3831803"/>
            <a:ext cx="590545" cy="590545"/>
          </a:xfrm>
          <a:prstGeom prst="rect">
            <a:avLst/>
          </a:prstGeom>
          <a:noFill/>
          <a:extLst>
            <a:ext uri="{909E8E84-426E-40DD-AFC4-6F175D3DCCD1}">
              <a14:hiddenFill xmlns:a14="http://schemas.microsoft.com/office/drawing/2010/main">
                <a:solidFill>
                  <a:srgbClr val="FFFFFF"/>
                </a:solidFill>
              </a14:hiddenFill>
            </a:ext>
          </a:extLst>
        </p:spPr>
      </p:pic>
      <p:sp>
        <p:nvSpPr>
          <p:cNvPr id="54" name="文字方塊 53">
            <a:extLst>
              <a:ext uri="{FF2B5EF4-FFF2-40B4-BE49-F238E27FC236}">
                <a16:creationId xmlns:a16="http://schemas.microsoft.com/office/drawing/2014/main" id="{C0FACCF9-6758-46D5-0B3C-950B249A693A}"/>
              </a:ext>
            </a:extLst>
          </p:cNvPr>
          <p:cNvSpPr txBox="1"/>
          <p:nvPr/>
        </p:nvSpPr>
        <p:spPr>
          <a:xfrm>
            <a:off x="6050313" y="5329461"/>
            <a:ext cx="805861" cy="457776"/>
          </a:xfrm>
          <a:prstGeom prst="rect">
            <a:avLst/>
          </a:prstGeom>
          <a:noFill/>
        </p:spPr>
        <p:txBody>
          <a:bodyPr wrap="square" rtlCol="0">
            <a:spAutoFit/>
          </a:bodyPr>
          <a:lstStyle/>
          <a:p>
            <a:pPr algn="ctr"/>
            <a:r>
              <a:rPr lang="en-US" altLang="zh-TW" sz="2400" dirty="0">
                <a:solidFill>
                  <a:srgbClr val="FF0000"/>
                </a:solidFill>
              </a:rPr>
              <a:t>1/3</a:t>
            </a:r>
            <a:endParaRPr lang="zh-TW" altLang="en-US" sz="2400" dirty="0">
              <a:solidFill>
                <a:srgbClr val="FF0000"/>
              </a:solidFill>
            </a:endParaRPr>
          </a:p>
        </p:txBody>
      </p:sp>
      <p:cxnSp>
        <p:nvCxnSpPr>
          <p:cNvPr id="55" name="直線單箭頭接點 54">
            <a:extLst>
              <a:ext uri="{FF2B5EF4-FFF2-40B4-BE49-F238E27FC236}">
                <a16:creationId xmlns:a16="http://schemas.microsoft.com/office/drawing/2014/main" id="{041C6238-BF1A-484C-4805-092305BF72D0}"/>
              </a:ext>
            </a:extLst>
          </p:cNvPr>
          <p:cNvCxnSpPr>
            <a:cxnSpLocks/>
          </p:cNvCxnSpPr>
          <p:nvPr/>
        </p:nvCxnSpPr>
        <p:spPr>
          <a:xfrm flipV="1">
            <a:off x="6718500" y="3940184"/>
            <a:ext cx="681379" cy="88290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直線單箭頭接點 55">
            <a:extLst>
              <a:ext uri="{FF2B5EF4-FFF2-40B4-BE49-F238E27FC236}">
                <a16:creationId xmlns:a16="http://schemas.microsoft.com/office/drawing/2014/main" id="{B2968FD7-F38C-2D37-4146-17022FFB7FFD}"/>
              </a:ext>
            </a:extLst>
          </p:cNvPr>
          <p:cNvCxnSpPr>
            <a:cxnSpLocks/>
          </p:cNvCxnSpPr>
          <p:nvPr/>
        </p:nvCxnSpPr>
        <p:spPr>
          <a:xfrm>
            <a:off x="9130857" y="3940184"/>
            <a:ext cx="720289"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直線單箭頭接點 59">
            <a:extLst>
              <a:ext uri="{FF2B5EF4-FFF2-40B4-BE49-F238E27FC236}">
                <a16:creationId xmlns:a16="http://schemas.microsoft.com/office/drawing/2014/main" id="{975E6537-500A-D604-91F6-ACB502E567FB}"/>
              </a:ext>
            </a:extLst>
          </p:cNvPr>
          <p:cNvCxnSpPr>
            <a:cxnSpLocks/>
            <a:stCxn id="62" idx="3"/>
          </p:cNvCxnSpPr>
          <p:nvPr/>
        </p:nvCxnSpPr>
        <p:spPr>
          <a:xfrm flipV="1">
            <a:off x="9136691" y="6082509"/>
            <a:ext cx="743989"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2" name="矩形: 圓角 61">
            <a:extLst>
              <a:ext uri="{FF2B5EF4-FFF2-40B4-BE49-F238E27FC236}">
                <a16:creationId xmlns:a16="http://schemas.microsoft.com/office/drawing/2014/main" id="{FC99C33F-1682-496C-533B-D40326E55761}"/>
              </a:ext>
            </a:extLst>
          </p:cNvPr>
          <p:cNvSpPr/>
          <p:nvPr/>
        </p:nvSpPr>
        <p:spPr>
          <a:xfrm>
            <a:off x="7516691" y="5815027"/>
            <a:ext cx="1620000" cy="590544"/>
          </a:xfrm>
          <a:prstGeom prst="roundRect">
            <a:avLst/>
          </a:prstGeom>
          <a:solidFill>
            <a:schemeClr val="tx2">
              <a:lumMod val="10000"/>
              <a:lumOff val="9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step 3</a:t>
            </a:r>
            <a:endParaRPr lang="zh-TW" altLang="en-US" sz="2400" dirty="0">
              <a:solidFill>
                <a:schemeClr val="tx1"/>
              </a:solidFill>
            </a:endParaRPr>
          </a:p>
        </p:txBody>
      </p:sp>
      <p:pic>
        <p:nvPicPr>
          <p:cNvPr id="63" name="Picture 2">
            <a:extLst>
              <a:ext uri="{FF2B5EF4-FFF2-40B4-BE49-F238E27FC236}">
                <a16:creationId xmlns:a16="http://schemas.microsoft.com/office/drawing/2014/main" id="{91ED03D1-44C1-DBD9-CAAE-00B4C1002A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18334" y="6008240"/>
            <a:ext cx="590545" cy="590545"/>
          </a:xfrm>
          <a:prstGeom prst="rect">
            <a:avLst/>
          </a:prstGeom>
          <a:noFill/>
          <a:extLst>
            <a:ext uri="{909E8E84-426E-40DD-AFC4-6F175D3DCCD1}">
              <a14:hiddenFill xmlns:a14="http://schemas.microsoft.com/office/drawing/2010/main">
                <a:solidFill>
                  <a:srgbClr val="FFFFFF"/>
                </a:solidFill>
              </a14:hiddenFill>
            </a:ext>
          </a:extLst>
        </p:spPr>
      </p:pic>
      <p:cxnSp>
        <p:nvCxnSpPr>
          <p:cNvPr id="66" name="直線單箭頭接點 65">
            <a:extLst>
              <a:ext uri="{FF2B5EF4-FFF2-40B4-BE49-F238E27FC236}">
                <a16:creationId xmlns:a16="http://schemas.microsoft.com/office/drawing/2014/main" id="{D71D0600-C41E-F939-2CFD-BF801973A543}"/>
              </a:ext>
            </a:extLst>
          </p:cNvPr>
          <p:cNvCxnSpPr>
            <a:cxnSpLocks/>
          </p:cNvCxnSpPr>
          <p:nvPr/>
        </p:nvCxnSpPr>
        <p:spPr>
          <a:xfrm>
            <a:off x="6736924" y="5139611"/>
            <a:ext cx="681379" cy="88290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矩形: 圓角 6">
            <a:extLst>
              <a:ext uri="{FF2B5EF4-FFF2-40B4-BE49-F238E27FC236}">
                <a16:creationId xmlns:a16="http://schemas.microsoft.com/office/drawing/2014/main" id="{59E3F0A2-7878-1EC1-8F2B-772A06D7D4BA}"/>
              </a:ext>
            </a:extLst>
          </p:cNvPr>
          <p:cNvSpPr/>
          <p:nvPr/>
        </p:nvSpPr>
        <p:spPr>
          <a:xfrm>
            <a:off x="3548267" y="3536162"/>
            <a:ext cx="2176443" cy="590544"/>
          </a:xfrm>
          <a:prstGeom prst="roundRect">
            <a:avLst/>
          </a:prstGeom>
          <a:solidFill>
            <a:srgbClr val="FFFF00"/>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ground truth</a:t>
            </a:r>
            <a:endParaRPr lang="zh-TW" altLang="en-US" sz="2400" dirty="0">
              <a:solidFill>
                <a:schemeClr val="tx1"/>
              </a:solidFill>
            </a:endParaRPr>
          </a:p>
        </p:txBody>
      </p:sp>
      <p:sp>
        <p:nvSpPr>
          <p:cNvPr id="20" name="矩形: 圓角 19">
            <a:extLst>
              <a:ext uri="{FF2B5EF4-FFF2-40B4-BE49-F238E27FC236}">
                <a16:creationId xmlns:a16="http://schemas.microsoft.com/office/drawing/2014/main" id="{809BE90A-4DEA-29DE-8B21-7DB617659929}"/>
              </a:ext>
            </a:extLst>
          </p:cNvPr>
          <p:cNvSpPr/>
          <p:nvPr/>
        </p:nvSpPr>
        <p:spPr>
          <a:xfrm>
            <a:off x="2318298" y="3528397"/>
            <a:ext cx="1101698" cy="590544"/>
          </a:xfrm>
          <a:prstGeom prst="roundRect">
            <a:avLst/>
          </a:prstGeom>
          <a:solidFill>
            <a:schemeClr val="accent1">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input</a:t>
            </a:r>
            <a:endParaRPr lang="zh-TW" altLang="en-US" sz="2400" dirty="0">
              <a:solidFill>
                <a:schemeClr val="tx1"/>
              </a:solidFill>
            </a:endParaRPr>
          </a:p>
        </p:txBody>
      </p:sp>
      <p:sp>
        <p:nvSpPr>
          <p:cNvPr id="22" name="文字方塊 21">
            <a:extLst>
              <a:ext uri="{FF2B5EF4-FFF2-40B4-BE49-F238E27FC236}">
                <a16:creationId xmlns:a16="http://schemas.microsoft.com/office/drawing/2014/main" id="{103CBF07-9CCE-84B2-45EC-240AB98E2B98}"/>
              </a:ext>
            </a:extLst>
          </p:cNvPr>
          <p:cNvSpPr txBox="1"/>
          <p:nvPr/>
        </p:nvSpPr>
        <p:spPr>
          <a:xfrm>
            <a:off x="-679052" y="3580779"/>
            <a:ext cx="2966900" cy="461665"/>
          </a:xfrm>
          <a:prstGeom prst="rect">
            <a:avLst/>
          </a:prstGeom>
          <a:noFill/>
        </p:spPr>
        <p:txBody>
          <a:bodyPr wrap="square" rtlCol="0">
            <a:spAutoFit/>
          </a:bodyPr>
          <a:lstStyle/>
          <a:p>
            <a:pPr algn="r"/>
            <a:r>
              <a:rPr lang="en-US" altLang="zh-TW" sz="2400" dirty="0"/>
              <a:t>Training Data:</a:t>
            </a:r>
            <a:endParaRPr lang="zh-TW" altLang="en-US" sz="2400" dirty="0"/>
          </a:p>
        </p:txBody>
      </p:sp>
    </p:spTree>
    <p:extLst>
      <p:ext uri="{BB962C8B-B14F-4D97-AF65-F5344CB8AC3E}">
        <p14:creationId xmlns:p14="http://schemas.microsoft.com/office/powerpoint/2010/main" val="406999952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2"/>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9"/>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40"/>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41"/>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2"/>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43"/>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6"/>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7"/>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52"/>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55"/>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56"/>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60"/>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62"/>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63"/>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66"/>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8" grpId="0" animBg="1"/>
      <p:bldP spid="8" grpId="0" animBg="1"/>
      <p:bldP spid="9" grpId="0" animBg="1"/>
      <p:bldP spid="10" grpId="0" animBg="1"/>
      <p:bldP spid="13" grpId="0" animBg="1"/>
      <p:bldP spid="15" grpId="0" animBg="1"/>
      <p:bldP spid="19" grpId="0" animBg="1"/>
      <p:bldP spid="23" grpId="0" animBg="1"/>
      <p:bldP spid="26" grpId="0"/>
      <p:bldP spid="39" grpId="0" animBg="1"/>
      <p:bldP spid="42" grpId="0" animBg="1"/>
      <p:bldP spid="46" grpId="0" animBg="1"/>
      <p:bldP spid="47" grpId="0" animBg="1"/>
      <p:bldP spid="51" grpId="0" animBg="1"/>
      <p:bldP spid="54" grpId="0"/>
      <p:bldP spid="6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3CD596-D2BA-700B-932A-EDF5775C2041}"/>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0F27BA84-6FAC-6B40-F1B4-354BF36CE666}"/>
              </a:ext>
            </a:extLst>
          </p:cNvPr>
          <p:cNvSpPr>
            <a:spLocks noGrp="1"/>
          </p:cNvSpPr>
          <p:nvPr>
            <p:ph type="title"/>
          </p:nvPr>
        </p:nvSpPr>
        <p:spPr/>
        <p:txBody>
          <a:bodyPr/>
          <a:lstStyle/>
          <a:p>
            <a:endParaRPr lang="zh-TW" altLang="en-US" dirty="0"/>
          </a:p>
        </p:txBody>
      </p:sp>
      <p:cxnSp>
        <p:nvCxnSpPr>
          <p:cNvPr id="4" name="直線單箭頭接點 3">
            <a:extLst>
              <a:ext uri="{FF2B5EF4-FFF2-40B4-BE49-F238E27FC236}">
                <a16:creationId xmlns:a16="http://schemas.microsoft.com/office/drawing/2014/main" id="{566FE3E5-291C-D3B5-2C3C-1B4DD46E1A25}"/>
              </a:ext>
            </a:extLst>
          </p:cNvPr>
          <p:cNvCxnSpPr>
            <a:cxnSpLocks/>
          </p:cNvCxnSpPr>
          <p:nvPr/>
        </p:nvCxnSpPr>
        <p:spPr>
          <a:xfrm>
            <a:off x="1767859" y="1704341"/>
            <a:ext cx="71615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矩形: 圓角 4">
            <a:extLst>
              <a:ext uri="{FF2B5EF4-FFF2-40B4-BE49-F238E27FC236}">
                <a16:creationId xmlns:a16="http://schemas.microsoft.com/office/drawing/2014/main" id="{B4A14532-A2AB-E6F7-75C3-17736EA7EFE8}"/>
              </a:ext>
            </a:extLst>
          </p:cNvPr>
          <p:cNvSpPr/>
          <p:nvPr/>
        </p:nvSpPr>
        <p:spPr>
          <a:xfrm>
            <a:off x="576450" y="1420817"/>
            <a:ext cx="1101698" cy="590544"/>
          </a:xfrm>
          <a:prstGeom prst="roundRect">
            <a:avLst/>
          </a:prstGeom>
          <a:solidFill>
            <a:schemeClr val="accent1">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input</a:t>
            </a:r>
            <a:endParaRPr lang="zh-TW" altLang="en-US" sz="2400" dirty="0">
              <a:solidFill>
                <a:schemeClr val="tx1"/>
              </a:solidFill>
            </a:endParaRPr>
          </a:p>
        </p:txBody>
      </p:sp>
      <p:sp>
        <p:nvSpPr>
          <p:cNvPr id="6" name="矩形: 圓角 5">
            <a:extLst>
              <a:ext uri="{FF2B5EF4-FFF2-40B4-BE49-F238E27FC236}">
                <a16:creationId xmlns:a16="http://schemas.microsoft.com/office/drawing/2014/main" id="{B9C27730-01BC-51B2-FDAF-B56A5C518A1D}"/>
              </a:ext>
            </a:extLst>
          </p:cNvPr>
          <p:cNvSpPr/>
          <p:nvPr/>
        </p:nvSpPr>
        <p:spPr>
          <a:xfrm>
            <a:off x="2542374" y="1409069"/>
            <a:ext cx="1620000" cy="590544"/>
          </a:xfrm>
          <a:prstGeom prst="roundRect">
            <a:avLst/>
          </a:prstGeom>
          <a:solidFill>
            <a:schemeClr val="tx2">
              <a:lumMod val="10000"/>
              <a:lumOff val="9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step 1</a:t>
            </a:r>
            <a:endParaRPr lang="zh-TW" altLang="en-US" sz="2400" dirty="0">
              <a:solidFill>
                <a:schemeClr val="tx1"/>
              </a:solidFill>
            </a:endParaRPr>
          </a:p>
        </p:txBody>
      </p:sp>
      <p:sp>
        <p:nvSpPr>
          <p:cNvPr id="26" name="文字方塊 25">
            <a:extLst>
              <a:ext uri="{FF2B5EF4-FFF2-40B4-BE49-F238E27FC236}">
                <a16:creationId xmlns:a16="http://schemas.microsoft.com/office/drawing/2014/main" id="{523D0BAF-05F7-554A-B6D5-C849355F56C0}"/>
              </a:ext>
            </a:extLst>
          </p:cNvPr>
          <p:cNvSpPr txBox="1"/>
          <p:nvPr/>
        </p:nvSpPr>
        <p:spPr>
          <a:xfrm>
            <a:off x="3356513" y="2011361"/>
            <a:ext cx="805861" cy="457776"/>
          </a:xfrm>
          <a:prstGeom prst="rect">
            <a:avLst/>
          </a:prstGeom>
          <a:noFill/>
        </p:spPr>
        <p:txBody>
          <a:bodyPr wrap="square" rtlCol="0">
            <a:spAutoFit/>
          </a:bodyPr>
          <a:lstStyle/>
          <a:p>
            <a:pPr algn="ctr"/>
            <a:r>
              <a:rPr lang="en-US" altLang="zh-TW" sz="2400" dirty="0">
                <a:solidFill>
                  <a:srgbClr val="FF0000"/>
                </a:solidFill>
              </a:rPr>
              <a:t>2/3</a:t>
            </a:r>
            <a:endParaRPr lang="zh-TW" altLang="en-US" sz="2400" dirty="0">
              <a:solidFill>
                <a:srgbClr val="FF0000"/>
              </a:solidFill>
            </a:endParaRPr>
          </a:p>
        </p:txBody>
      </p:sp>
      <p:cxnSp>
        <p:nvCxnSpPr>
          <p:cNvPr id="34" name="直線單箭頭接點 33">
            <a:extLst>
              <a:ext uri="{FF2B5EF4-FFF2-40B4-BE49-F238E27FC236}">
                <a16:creationId xmlns:a16="http://schemas.microsoft.com/office/drawing/2014/main" id="{FACB96E7-E04C-45FA-1CA4-B85B0426BBB4}"/>
              </a:ext>
            </a:extLst>
          </p:cNvPr>
          <p:cNvCxnSpPr>
            <a:cxnSpLocks/>
          </p:cNvCxnSpPr>
          <p:nvPr/>
        </p:nvCxnSpPr>
        <p:spPr>
          <a:xfrm>
            <a:off x="1874530" y="4981351"/>
            <a:ext cx="71615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矩形: 圓角 34">
            <a:extLst>
              <a:ext uri="{FF2B5EF4-FFF2-40B4-BE49-F238E27FC236}">
                <a16:creationId xmlns:a16="http://schemas.microsoft.com/office/drawing/2014/main" id="{0298FF8A-DD42-5C93-50B6-463154021FD5}"/>
              </a:ext>
            </a:extLst>
          </p:cNvPr>
          <p:cNvSpPr/>
          <p:nvPr/>
        </p:nvSpPr>
        <p:spPr>
          <a:xfrm>
            <a:off x="683121" y="4697827"/>
            <a:ext cx="1101698" cy="590544"/>
          </a:xfrm>
          <a:prstGeom prst="roundRect">
            <a:avLst/>
          </a:prstGeom>
          <a:solidFill>
            <a:schemeClr val="accent1">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input</a:t>
            </a:r>
            <a:endParaRPr lang="zh-TW" altLang="en-US" sz="2400" dirty="0">
              <a:solidFill>
                <a:schemeClr val="tx1"/>
              </a:solidFill>
            </a:endParaRPr>
          </a:p>
        </p:txBody>
      </p:sp>
      <p:sp>
        <p:nvSpPr>
          <p:cNvPr id="36" name="矩形: 圓角 35">
            <a:extLst>
              <a:ext uri="{FF2B5EF4-FFF2-40B4-BE49-F238E27FC236}">
                <a16:creationId xmlns:a16="http://schemas.microsoft.com/office/drawing/2014/main" id="{CF3BA7F4-50AE-4F6D-77C3-C09BF4125D9D}"/>
              </a:ext>
            </a:extLst>
          </p:cNvPr>
          <p:cNvSpPr/>
          <p:nvPr/>
        </p:nvSpPr>
        <p:spPr>
          <a:xfrm>
            <a:off x="2649045" y="4686079"/>
            <a:ext cx="1620000" cy="590544"/>
          </a:xfrm>
          <a:prstGeom prst="roundRect">
            <a:avLst/>
          </a:prstGeom>
          <a:solidFill>
            <a:schemeClr val="tx2">
              <a:lumMod val="10000"/>
              <a:lumOff val="9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step 1</a:t>
            </a:r>
            <a:endParaRPr lang="zh-TW" altLang="en-US" sz="2400" dirty="0">
              <a:solidFill>
                <a:schemeClr val="tx1"/>
              </a:solidFill>
            </a:endParaRPr>
          </a:p>
        </p:txBody>
      </p:sp>
      <p:cxnSp>
        <p:nvCxnSpPr>
          <p:cNvPr id="37" name="直線單箭頭接點 36">
            <a:extLst>
              <a:ext uri="{FF2B5EF4-FFF2-40B4-BE49-F238E27FC236}">
                <a16:creationId xmlns:a16="http://schemas.microsoft.com/office/drawing/2014/main" id="{FD81C3CB-ECEA-03EC-35D8-4C9B75E13DD1}"/>
              </a:ext>
            </a:extLst>
          </p:cNvPr>
          <p:cNvCxnSpPr>
            <a:cxnSpLocks/>
          </p:cNvCxnSpPr>
          <p:nvPr/>
        </p:nvCxnSpPr>
        <p:spPr>
          <a:xfrm>
            <a:off x="4269045" y="4981351"/>
            <a:ext cx="720289"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矩形: 圓角 37">
            <a:extLst>
              <a:ext uri="{FF2B5EF4-FFF2-40B4-BE49-F238E27FC236}">
                <a16:creationId xmlns:a16="http://schemas.microsoft.com/office/drawing/2014/main" id="{ED6F3A8F-D57A-4A71-2A18-890B12464490}"/>
              </a:ext>
            </a:extLst>
          </p:cNvPr>
          <p:cNvSpPr/>
          <p:nvPr/>
        </p:nvSpPr>
        <p:spPr>
          <a:xfrm>
            <a:off x="5079045" y="4686079"/>
            <a:ext cx="1620000" cy="590544"/>
          </a:xfrm>
          <a:prstGeom prst="roundRect">
            <a:avLst/>
          </a:prstGeom>
          <a:solidFill>
            <a:schemeClr val="tx2">
              <a:lumMod val="10000"/>
              <a:lumOff val="9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step 2</a:t>
            </a:r>
            <a:endParaRPr lang="zh-TW" altLang="en-US" sz="2400" dirty="0">
              <a:solidFill>
                <a:schemeClr val="tx1"/>
              </a:solidFill>
            </a:endParaRPr>
          </a:p>
        </p:txBody>
      </p:sp>
      <p:sp>
        <p:nvSpPr>
          <p:cNvPr id="54" name="文字方塊 53">
            <a:extLst>
              <a:ext uri="{FF2B5EF4-FFF2-40B4-BE49-F238E27FC236}">
                <a16:creationId xmlns:a16="http://schemas.microsoft.com/office/drawing/2014/main" id="{36DFF808-03F5-2C57-0046-A982EF07A976}"/>
              </a:ext>
            </a:extLst>
          </p:cNvPr>
          <p:cNvSpPr txBox="1"/>
          <p:nvPr/>
        </p:nvSpPr>
        <p:spPr>
          <a:xfrm>
            <a:off x="6051594" y="5352177"/>
            <a:ext cx="805861" cy="457776"/>
          </a:xfrm>
          <a:prstGeom prst="rect">
            <a:avLst/>
          </a:prstGeom>
          <a:noFill/>
        </p:spPr>
        <p:txBody>
          <a:bodyPr wrap="square" rtlCol="0">
            <a:spAutoFit/>
          </a:bodyPr>
          <a:lstStyle/>
          <a:p>
            <a:pPr algn="ctr"/>
            <a:r>
              <a:rPr lang="en-US" altLang="zh-TW" sz="2400" dirty="0">
                <a:solidFill>
                  <a:srgbClr val="FF0000"/>
                </a:solidFill>
              </a:rPr>
              <a:t>1/3</a:t>
            </a:r>
            <a:endParaRPr lang="zh-TW" altLang="en-US" sz="2400" dirty="0">
              <a:solidFill>
                <a:srgbClr val="FF0000"/>
              </a:solidFill>
            </a:endParaRPr>
          </a:p>
        </p:txBody>
      </p:sp>
      <p:sp>
        <p:nvSpPr>
          <p:cNvPr id="7" name="矩形: 圓角 6">
            <a:extLst>
              <a:ext uri="{FF2B5EF4-FFF2-40B4-BE49-F238E27FC236}">
                <a16:creationId xmlns:a16="http://schemas.microsoft.com/office/drawing/2014/main" id="{8BA173CF-DE4E-25FC-02F4-0749F08C9F96}"/>
              </a:ext>
            </a:extLst>
          </p:cNvPr>
          <p:cNvSpPr/>
          <p:nvPr/>
        </p:nvSpPr>
        <p:spPr>
          <a:xfrm>
            <a:off x="7433753" y="1254291"/>
            <a:ext cx="1524000" cy="900100"/>
          </a:xfrm>
          <a:prstGeom prst="roundRect">
            <a:avLst/>
          </a:prstGeom>
          <a:solidFill>
            <a:schemeClr val="accent2">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Process</a:t>
            </a:r>
          </a:p>
          <a:p>
            <a:pPr algn="ctr"/>
            <a:r>
              <a:rPr lang="en-US" altLang="zh-TW" sz="2400" dirty="0">
                <a:solidFill>
                  <a:schemeClr val="tx1"/>
                </a:solidFill>
              </a:rPr>
              <a:t>Verifier</a:t>
            </a:r>
            <a:endParaRPr lang="zh-TW" altLang="en-US" sz="2400" dirty="0">
              <a:solidFill>
                <a:schemeClr val="tx1"/>
              </a:solidFill>
            </a:endParaRPr>
          </a:p>
        </p:txBody>
      </p:sp>
      <p:cxnSp>
        <p:nvCxnSpPr>
          <p:cNvPr id="20" name="直線單箭頭接點 19">
            <a:extLst>
              <a:ext uri="{FF2B5EF4-FFF2-40B4-BE49-F238E27FC236}">
                <a16:creationId xmlns:a16="http://schemas.microsoft.com/office/drawing/2014/main" id="{B00E85C5-6034-56B7-B664-8BE39F844024}"/>
              </a:ext>
            </a:extLst>
          </p:cNvPr>
          <p:cNvCxnSpPr>
            <a:cxnSpLocks/>
          </p:cNvCxnSpPr>
          <p:nvPr/>
        </p:nvCxnSpPr>
        <p:spPr>
          <a:xfrm>
            <a:off x="4435813" y="1736519"/>
            <a:ext cx="297889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線單箭頭接點 21">
            <a:extLst>
              <a:ext uri="{FF2B5EF4-FFF2-40B4-BE49-F238E27FC236}">
                <a16:creationId xmlns:a16="http://schemas.microsoft.com/office/drawing/2014/main" id="{1522DB86-E2B2-EFE8-EE96-944D9DC84D0C}"/>
              </a:ext>
            </a:extLst>
          </p:cNvPr>
          <p:cNvCxnSpPr>
            <a:cxnSpLocks/>
          </p:cNvCxnSpPr>
          <p:nvPr/>
        </p:nvCxnSpPr>
        <p:spPr>
          <a:xfrm>
            <a:off x="8957753" y="1711827"/>
            <a:ext cx="53340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矩形: 圓角 30">
            <a:extLst>
              <a:ext uri="{FF2B5EF4-FFF2-40B4-BE49-F238E27FC236}">
                <a16:creationId xmlns:a16="http://schemas.microsoft.com/office/drawing/2014/main" id="{2268B4A5-A5CC-9B72-C89F-EFAF91673B2A}"/>
              </a:ext>
            </a:extLst>
          </p:cNvPr>
          <p:cNvSpPr/>
          <p:nvPr/>
        </p:nvSpPr>
        <p:spPr>
          <a:xfrm>
            <a:off x="7433753" y="4452077"/>
            <a:ext cx="1524000" cy="900100"/>
          </a:xfrm>
          <a:prstGeom prst="roundRect">
            <a:avLst/>
          </a:prstGeom>
          <a:solidFill>
            <a:schemeClr val="accent2">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Process</a:t>
            </a:r>
          </a:p>
          <a:p>
            <a:pPr algn="ctr"/>
            <a:r>
              <a:rPr lang="en-US" altLang="zh-TW" sz="2400" dirty="0">
                <a:solidFill>
                  <a:schemeClr val="tx1"/>
                </a:solidFill>
              </a:rPr>
              <a:t>Verifier</a:t>
            </a:r>
            <a:endParaRPr lang="zh-TW" altLang="en-US" sz="2400" dirty="0">
              <a:solidFill>
                <a:schemeClr val="tx1"/>
              </a:solidFill>
            </a:endParaRPr>
          </a:p>
        </p:txBody>
      </p:sp>
      <p:cxnSp>
        <p:nvCxnSpPr>
          <p:cNvPr id="44" name="直線單箭頭接點 43">
            <a:extLst>
              <a:ext uri="{FF2B5EF4-FFF2-40B4-BE49-F238E27FC236}">
                <a16:creationId xmlns:a16="http://schemas.microsoft.com/office/drawing/2014/main" id="{5D5D4D8B-F88A-DB56-26A9-C44F98BC60F1}"/>
              </a:ext>
            </a:extLst>
          </p:cNvPr>
          <p:cNvCxnSpPr>
            <a:cxnSpLocks/>
          </p:cNvCxnSpPr>
          <p:nvPr/>
        </p:nvCxnSpPr>
        <p:spPr>
          <a:xfrm>
            <a:off x="6881303" y="4934305"/>
            <a:ext cx="53340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直線單箭頭接點 44">
            <a:extLst>
              <a:ext uri="{FF2B5EF4-FFF2-40B4-BE49-F238E27FC236}">
                <a16:creationId xmlns:a16="http://schemas.microsoft.com/office/drawing/2014/main" id="{769D2058-5C1D-8A88-E6A0-BFAEDFBEEDF2}"/>
              </a:ext>
            </a:extLst>
          </p:cNvPr>
          <p:cNvCxnSpPr>
            <a:cxnSpLocks/>
          </p:cNvCxnSpPr>
          <p:nvPr/>
        </p:nvCxnSpPr>
        <p:spPr>
          <a:xfrm>
            <a:off x="8957753" y="4909613"/>
            <a:ext cx="53340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8" name="文字方塊 47">
            <a:extLst>
              <a:ext uri="{FF2B5EF4-FFF2-40B4-BE49-F238E27FC236}">
                <a16:creationId xmlns:a16="http://schemas.microsoft.com/office/drawing/2014/main" id="{60BAF1EA-EAA0-00A0-D275-D85550F070BD}"/>
              </a:ext>
            </a:extLst>
          </p:cNvPr>
          <p:cNvSpPr txBox="1"/>
          <p:nvPr/>
        </p:nvSpPr>
        <p:spPr>
          <a:xfrm>
            <a:off x="9456683" y="1481255"/>
            <a:ext cx="805861" cy="457776"/>
          </a:xfrm>
          <a:prstGeom prst="rect">
            <a:avLst/>
          </a:prstGeom>
          <a:noFill/>
        </p:spPr>
        <p:txBody>
          <a:bodyPr wrap="square" rtlCol="0">
            <a:spAutoFit/>
          </a:bodyPr>
          <a:lstStyle/>
          <a:p>
            <a:pPr algn="ctr"/>
            <a:r>
              <a:rPr lang="en-US" altLang="zh-TW" sz="2400" dirty="0">
                <a:solidFill>
                  <a:srgbClr val="FF0000"/>
                </a:solidFill>
              </a:rPr>
              <a:t>2/3</a:t>
            </a:r>
            <a:endParaRPr lang="zh-TW" altLang="en-US" sz="2400" dirty="0">
              <a:solidFill>
                <a:srgbClr val="FF0000"/>
              </a:solidFill>
            </a:endParaRPr>
          </a:p>
        </p:txBody>
      </p:sp>
      <p:sp>
        <p:nvSpPr>
          <p:cNvPr id="49" name="文字方塊 48">
            <a:extLst>
              <a:ext uri="{FF2B5EF4-FFF2-40B4-BE49-F238E27FC236}">
                <a16:creationId xmlns:a16="http://schemas.microsoft.com/office/drawing/2014/main" id="{306591F9-CFCE-581C-5B30-33D32DE57FFE}"/>
              </a:ext>
            </a:extLst>
          </p:cNvPr>
          <p:cNvSpPr txBox="1"/>
          <p:nvPr/>
        </p:nvSpPr>
        <p:spPr>
          <a:xfrm>
            <a:off x="9460822" y="4705417"/>
            <a:ext cx="805861" cy="457776"/>
          </a:xfrm>
          <a:prstGeom prst="rect">
            <a:avLst/>
          </a:prstGeom>
          <a:noFill/>
        </p:spPr>
        <p:txBody>
          <a:bodyPr wrap="square" rtlCol="0">
            <a:spAutoFit/>
          </a:bodyPr>
          <a:lstStyle/>
          <a:p>
            <a:pPr algn="ctr"/>
            <a:r>
              <a:rPr lang="en-US" altLang="zh-TW" sz="2400" dirty="0">
                <a:solidFill>
                  <a:srgbClr val="FF0000"/>
                </a:solidFill>
              </a:rPr>
              <a:t>1/3</a:t>
            </a:r>
            <a:endParaRPr lang="zh-TW" altLang="en-US" sz="2400" dirty="0">
              <a:solidFill>
                <a:srgbClr val="FF0000"/>
              </a:solidFill>
            </a:endParaRPr>
          </a:p>
        </p:txBody>
      </p:sp>
      <p:sp>
        <p:nvSpPr>
          <p:cNvPr id="53" name="矩形: 圓角 52">
            <a:extLst>
              <a:ext uri="{FF2B5EF4-FFF2-40B4-BE49-F238E27FC236}">
                <a16:creationId xmlns:a16="http://schemas.microsoft.com/office/drawing/2014/main" id="{04F6A36D-E541-7803-0A31-324DFC452861}"/>
              </a:ext>
            </a:extLst>
          </p:cNvPr>
          <p:cNvSpPr/>
          <p:nvPr/>
        </p:nvSpPr>
        <p:spPr>
          <a:xfrm>
            <a:off x="423523" y="4343832"/>
            <a:ext cx="6433932" cy="1444397"/>
          </a:xfrm>
          <a:prstGeom prst="roundRect">
            <a:avLst/>
          </a:prstGeom>
          <a:noFill/>
          <a:ln w="57150">
            <a:solidFill>
              <a:schemeClr val="tx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7" name="矩形: 圓角 56">
            <a:extLst>
              <a:ext uri="{FF2B5EF4-FFF2-40B4-BE49-F238E27FC236}">
                <a16:creationId xmlns:a16="http://schemas.microsoft.com/office/drawing/2014/main" id="{B2CFDC3D-1881-66AC-67B7-9D20AB625E66}"/>
              </a:ext>
            </a:extLst>
          </p:cNvPr>
          <p:cNvSpPr/>
          <p:nvPr/>
        </p:nvSpPr>
        <p:spPr>
          <a:xfrm>
            <a:off x="437846" y="1218419"/>
            <a:ext cx="3831199" cy="1295749"/>
          </a:xfrm>
          <a:prstGeom prst="roundRect">
            <a:avLst/>
          </a:prstGeom>
          <a:noFill/>
          <a:ln w="57150">
            <a:solidFill>
              <a:schemeClr val="tx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1" name="文字方塊 60">
            <a:extLst>
              <a:ext uri="{FF2B5EF4-FFF2-40B4-BE49-F238E27FC236}">
                <a16:creationId xmlns:a16="http://schemas.microsoft.com/office/drawing/2014/main" id="{87D546FE-BFF1-EDE7-B35A-A6B2CAE12272}"/>
              </a:ext>
            </a:extLst>
          </p:cNvPr>
          <p:cNvSpPr txBox="1"/>
          <p:nvPr/>
        </p:nvSpPr>
        <p:spPr>
          <a:xfrm>
            <a:off x="5889045" y="2658638"/>
            <a:ext cx="6101860" cy="630942"/>
          </a:xfrm>
          <a:prstGeom prst="rect">
            <a:avLst/>
          </a:prstGeom>
          <a:noFill/>
        </p:spPr>
        <p:txBody>
          <a:bodyPr wrap="square">
            <a:spAutoFit/>
          </a:bodyPr>
          <a:lstStyle/>
          <a:p>
            <a:pPr algn="l">
              <a:lnSpc>
                <a:spcPts val="2099"/>
              </a:lnSpc>
              <a:spcAft>
                <a:spcPts val="900"/>
              </a:spcAft>
            </a:pPr>
            <a:r>
              <a:rPr lang="en-US" altLang="zh-TW" i="0" dirty="0">
                <a:solidFill>
                  <a:srgbClr val="000000"/>
                </a:solidFill>
                <a:effectLst/>
                <a:latin typeface="Lucida Grande"/>
              </a:rPr>
              <a:t>Math-Shepherd: Verify and Reinforce LLMs Step-by-step without Human Annotations</a:t>
            </a:r>
          </a:p>
        </p:txBody>
      </p:sp>
      <p:sp>
        <p:nvSpPr>
          <p:cNvPr id="65" name="文字方塊 64">
            <a:extLst>
              <a:ext uri="{FF2B5EF4-FFF2-40B4-BE49-F238E27FC236}">
                <a16:creationId xmlns:a16="http://schemas.microsoft.com/office/drawing/2014/main" id="{C1315BC5-D6F5-ADFA-1922-C0290859DF20}"/>
              </a:ext>
            </a:extLst>
          </p:cNvPr>
          <p:cNvSpPr txBox="1"/>
          <p:nvPr/>
        </p:nvSpPr>
        <p:spPr>
          <a:xfrm>
            <a:off x="8305800" y="3244334"/>
            <a:ext cx="6096000" cy="369332"/>
          </a:xfrm>
          <a:prstGeom prst="rect">
            <a:avLst/>
          </a:prstGeom>
          <a:noFill/>
        </p:spPr>
        <p:txBody>
          <a:bodyPr wrap="square">
            <a:spAutoFit/>
          </a:bodyPr>
          <a:lstStyle/>
          <a:p>
            <a:r>
              <a:rPr lang="zh-TW" altLang="en-US" dirty="0"/>
              <a:t>https://arxiv.org/abs/2312.08935</a:t>
            </a:r>
          </a:p>
        </p:txBody>
      </p:sp>
    </p:spTree>
    <p:extLst>
      <p:ext uri="{BB962C8B-B14F-4D97-AF65-F5344CB8AC3E}">
        <p14:creationId xmlns:p14="http://schemas.microsoft.com/office/powerpoint/2010/main" val="335949645"/>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EC5926-6BBA-2D02-266B-960A3045F88E}"/>
            </a:ext>
          </a:extLst>
        </p:cNvPr>
        <p:cNvGrpSpPr/>
        <p:nvPr/>
      </p:nvGrpSpPr>
      <p:grpSpPr>
        <a:xfrm>
          <a:off x="0" y="0"/>
          <a:ext cx="0" cy="0"/>
          <a:chOff x="0" y="0"/>
          <a:chExt cx="0" cy="0"/>
        </a:xfrm>
      </p:grpSpPr>
      <p:sp>
        <p:nvSpPr>
          <p:cNvPr id="51" name="文字方塊 50">
            <a:extLst>
              <a:ext uri="{FF2B5EF4-FFF2-40B4-BE49-F238E27FC236}">
                <a16:creationId xmlns:a16="http://schemas.microsoft.com/office/drawing/2014/main" id="{77195A52-2DE5-F270-FABA-526E3DDCA6C7}"/>
              </a:ext>
            </a:extLst>
          </p:cNvPr>
          <p:cNvSpPr txBox="1"/>
          <p:nvPr/>
        </p:nvSpPr>
        <p:spPr>
          <a:xfrm>
            <a:off x="10094111" y="359204"/>
            <a:ext cx="1714500" cy="369332"/>
          </a:xfrm>
          <a:prstGeom prst="rect">
            <a:avLst/>
          </a:prstGeom>
          <a:noFill/>
        </p:spPr>
        <p:txBody>
          <a:bodyPr wrap="square" rtlCol="0">
            <a:spAutoFit/>
          </a:bodyPr>
          <a:lstStyle/>
          <a:p>
            <a:r>
              <a:rPr lang="en-US" altLang="zh-TW" dirty="0"/>
              <a:t>&lt;/step&gt;</a:t>
            </a:r>
            <a:endParaRPr lang="zh-TW" altLang="en-US" dirty="0"/>
          </a:p>
        </p:txBody>
      </p:sp>
      <p:sp>
        <p:nvSpPr>
          <p:cNvPr id="52" name="文字方塊 51">
            <a:extLst>
              <a:ext uri="{FF2B5EF4-FFF2-40B4-BE49-F238E27FC236}">
                <a16:creationId xmlns:a16="http://schemas.microsoft.com/office/drawing/2014/main" id="{A5684F69-9826-510C-69F5-C9D764554BEC}"/>
              </a:ext>
            </a:extLst>
          </p:cNvPr>
          <p:cNvSpPr txBox="1"/>
          <p:nvPr/>
        </p:nvSpPr>
        <p:spPr>
          <a:xfrm>
            <a:off x="10094111" y="1282331"/>
            <a:ext cx="1714500" cy="369332"/>
          </a:xfrm>
          <a:prstGeom prst="rect">
            <a:avLst/>
          </a:prstGeom>
          <a:noFill/>
        </p:spPr>
        <p:txBody>
          <a:bodyPr wrap="square" rtlCol="0">
            <a:spAutoFit/>
          </a:bodyPr>
          <a:lstStyle/>
          <a:p>
            <a:r>
              <a:rPr lang="en-US" altLang="zh-TW" dirty="0"/>
              <a:t>&lt;/step&gt;</a:t>
            </a:r>
            <a:endParaRPr lang="zh-TW" altLang="en-US" dirty="0"/>
          </a:p>
        </p:txBody>
      </p:sp>
      <p:sp>
        <p:nvSpPr>
          <p:cNvPr id="53" name="文字方塊 52">
            <a:extLst>
              <a:ext uri="{FF2B5EF4-FFF2-40B4-BE49-F238E27FC236}">
                <a16:creationId xmlns:a16="http://schemas.microsoft.com/office/drawing/2014/main" id="{907DAF2F-C81A-F021-299F-AAF166CFFC04}"/>
              </a:ext>
            </a:extLst>
          </p:cNvPr>
          <p:cNvSpPr txBox="1"/>
          <p:nvPr/>
        </p:nvSpPr>
        <p:spPr>
          <a:xfrm>
            <a:off x="10094111" y="2180530"/>
            <a:ext cx="1714500" cy="369332"/>
          </a:xfrm>
          <a:prstGeom prst="rect">
            <a:avLst/>
          </a:prstGeom>
          <a:noFill/>
        </p:spPr>
        <p:txBody>
          <a:bodyPr wrap="square" rtlCol="0">
            <a:spAutoFit/>
          </a:bodyPr>
          <a:lstStyle/>
          <a:p>
            <a:r>
              <a:rPr lang="en-US" altLang="zh-TW" dirty="0"/>
              <a:t>&lt;/step&gt;</a:t>
            </a:r>
            <a:endParaRPr lang="zh-TW" altLang="en-US" dirty="0"/>
          </a:p>
        </p:txBody>
      </p:sp>
      <p:sp>
        <p:nvSpPr>
          <p:cNvPr id="54" name="文字方塊 53">
            <a:extLst>
              <a:ext uri="{FF2B5EF4-FFF2-40B4-BE49-F238E27FC236}">
                <a16:creationId xmlns:a16="http://schemas.microsoft.com/office/drawing/2014/main" id="{0870670A-DF56-3BE6-FCDE-4F6E15005DAC}"/>
              </a:ext>
            </a:extLst>
          </p:cNvPr>
          <p:cNvSpPr txBox="1"/>
          <p:nvPr/>
        </p:nvSpPr>
        <p:spPr>
          <a:xfrm>
            <a:off x="10094111" y="3426227"/>
            <a:ext cx="1714500" cy="369332"/>
          </a:xfrm>
          <a:prstGeom prst="rect">
            <a:avLst/>
          </a:prstGeom>
          <a:noFill/>
        </p:spPr>
        <p:txBody>
          <a:bodyPr wrap="square" rtlCol="0">
            <a:spAutoFit/>
          </a:bodyPr>
          <a:lstStyle/>
          <a:p>
            <a:r>
              <a:rPr lang="en-US" altLang="zh-TW" dirty="0"/>
              <a:t>&lt;/step&gt;</a:t>
            </a:r>
            <a:endParaRPr lang="zh-TW" altLang="en-US" dirty="0"/>
          </a:p>
        </p:txBody>
      </p:sp>
      <p:sp>
        <p:nvSpPr>
          <p:cNvPr id="55" name="文字方塊 54">
            <a:extLst>
              <a:ext uri="{FF2B5EF4-FFF2-40B4-BE49-F238E27FC236}">
                <a16:creationId xmlns:a16="http://schemas.microsoft.com/office/drawing/2014/main" id="{02145045-6BEC-894A-FB30-55E750A88312}"/>
              </a:ext>
            </a:extLst>
          </p:cNvPr>
          <p:cNvSpPr txBox="1"/>
          <p:nvPr/>
        </p:nvSpPr>
        <p:spPr>
          <a:xfrm>
            <a:off x="10094111" y="4444644"/>
            <a:ext cx="1714500" cy="369332"/>
          </a:xfrm>
          <a:prstGeom prst="rect">
            <a:avLst/>
          </a:prstGeom>
          <a:noFill/>
        </p:spPr>
        <p:txBody>
          <a:bodyPr wrap="square" rtlCol="0">
            <a:spAutoFit/>
          </a:bodyPr>
          <a:lstStyle/>
          <a:p>
            <a:r>
              <a:rPr lang="en-US" altLang="zh-TW" dirty="0"/>
              <a:t>&lt;/step&gt;</a:t>
            </a:r>
            <a:endParaRPr lang="zh-TW" altLang="en-US" dirty="0"/>
          </a:p>
        </p:txBody>
      </p:sp>
      <p:sp>
        <p:nvSpPr>
          <p:cNvPr id="56" name="文字方塊 55">
            <a:extLst>
              <a:ext uri="{FF2B5EF4-FFF2-40B4-BE49-F238E27FC236}">
                <a16:creationId xmlns:a16="http://schemas.microsoft.com/office/drawing/2014/main" id="{43140E30-323C-1989-FCB4-F5A47E0B5C9C}"/>
              </a:ext>
            </a:extLst>
          </p:cNvPr>
          <p:cNvSpPr txBox="1"/>
          <p:nvPr/>
        </p:nvSpPr>
        <p:spPr>
          <a:xfrm>
            <a:off x="10094111" y="5365846"/>
            <a:ext cx="1714500" cy="369332"/>
          </a:xfrm>
          <a:prstGeom prst="rect">
            <a:avLst/>
          </a:prstGeom>
          <a:noFill/>
        </p:spPr>
        <p:txBody>
          <a:bodyPr wrap="square" rtlCol="0">
            <a:spAutoFit/>
          </a:bodyPr>
          <a:lstStyle/>
          <a:p>
            <a:r>
              <a:rPr lang="en-US" altLang="zh-TW" dirty="0"/>
              <a:t>&lt;/step&gt;</a:t>
            </a:r>
            <a:endParaRPr lang="zh-TW" altLang="en-US" dirty="0"/>
          </a:p>
        </p:txBody>
      </p:sp>
      <p:pic>
        <p:nvPicPr>
          <p:cNvPr id="4" name="Picture 2">
            <a:extLst>
              <a:ext uri="{FF2B5EF4-FFF2-40B4-BE49-F238E27FC236}">
                <a16:creationId xmlns:a16="http://schemas.microsoft.com/office/drawing/2014/main" id="{8E85AFD3-4569-E525-CAF8-FFA85A5B9A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4199" y="2381179"/>
            <a:ext cx="971403" cy="97140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直線單箭頭接點 4">
            <a:extLst>
              <a:ext uri="{FF2B5EF4-FFF2-40B4-BE49-F238E27FC236}">
                <a16:creationId xmlns:a16="http://schemas.microsoft.com/office/drawing/2014/main" id="{EEE52AC7-5D3D-A167-83AA-2C4C923C59A7}"/>
              </a:ext>
            </a:extLst>
          </p:cNvPr>
          <p:cNvCxnSpPr>
            <a:cxnSpLocks/>
          </p:cNvCxnSpPr>
          <p:nvPr/>
        </p:nvCxnSpPr>
        <p:spPr>
          <a:xfrm>
            <a:off x="1918334" y="2866881"/>
            <a:ext cx="574098"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矩形: 圓角 5">
            <a:extLst>
              <a:ext uri="{FF2B5EF4-FFF2-40B4-BE49-F238E27FC236}">
                <a16:creationId xmlns:a16="http://schemas.microsoft.com/office/drawing/2014/main" id="{9C9A1393-C008-3A03-6BF3-03194CF65FF5}"/>
              </a:ext>
            </a:extLst>
          </p:cNvPr>
          <p:cNvSpPr/>
          <p:nvPr/>
        </p:nvSpPr>
        <p:spPr>
          <a:xfrm>
            <a:off x="731326" y="2571609"/>
            <a:ext cx="1101698" cy="590544"/>
          </a:xfrm>
          <a:prstGeom prst="roundRect">
            <a:avLst/>
          </a:prstGeom>
          <a:solidFill>
            <a:schemeClr val="accent1">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input</a:t>
            </a:r>
            <a:endParaRPr lang="zh-TW" altLang="en-US" sz="2400" dirty="0">
              <a:solidFill>
                <a:schemeClr val="tx1"/>
              </a:solidFill>
            </a:endParaRPr>
          </a:p>
        </p:txBody>
      </p:sp>
      <p:sp>
        <p:nvSpPr>
          <p:cNvPr id="7" name="矩形: 圓角 6">
            <a:extLst>
              <a:ext uri="{FF2B5EF4-FFF2-40B4-BE49-F238E27FC236}">
                <a16:creationId xmlns:a16="http://schemas.microsoft.com/office/drawing/2014/main" id="{B68A4140-12DA-4611-B47E-17E603743C5F}"/>
              </a:ext>
            </a:extLst>
          </p:cNvPr>
          <p:cNvSpPr/>
          <p:nvPr/>
        </p:nvSpPr>
        <p:spPr>
          <a:xfrm>
            <a:off x="4647450" y="816742"/>
            <a:ext cx="1620000" cy="590544"/>
          </a:xfrm>
          <a:prstGeom prst="roundRect">
            <a:avLst/>
          </a:prstGeom>
          <a:solidFill>
            <a:schemeClr val="accent5">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step 1</a:t>
            </a:r>
            <a:endParaRPr lang="zh-TW" altLang="en-US" sz="2400" dirty="0">
              <a:solidFill>
                <a:schemeClr val="tx1"/>
              </a:solidFill>
            </a:endParaRPr>
          </a:p>
        </p:txBody>
      </p:sp>
      <p:sp>
        <p:nvSpPr>
          <p:cNvPr id="8" name="矩形: 圓角 7">
            <a:extLst>
              <a:ext uri="{FF2B5EF4-FFF2-40B4-BE49-F238E27FC236}">
                <a16:creationId xmlns:a16="http://schemas.microsoft.com/office/drawing/2014/main" id="{F2CD693B-4E07-8354-0733-978AD55802A8}"/>
              </a:ext>
            </a:extLst>
          </p:cNvPr>
          <p:cNvSpPr/>
          <p:nvPr/>
        </p:nvSpPr>
        <p:spPr>
          <a:xfrm>
            <a:off x="4647450" y="2628252"/>
            <a:ext cx="1620000" cy="590544"/>
          </a:xfrm>
          <a:prstGeom prst="roundRect">
            <a:avLst/>
          </a:prstGeom>
          <a:solidFill>
            <a:schemeClr val="tx2">
              <a:lumMod val="10000"/>
              <a:lumOff val="9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step 1</a:t>
            </a:r>
            <a:endParaRPr lang="zh-TW" altLang="en-US" sz="2400" dirty="0">
              <a:solidFill>
                <a:schemeClr val="tx1"/>
              </a:solidFill>
            </a:endParaRPr>
          </a:p>
        </p:txBody>
      </p:sp>
      <p:sp>
        <p:nvSpPr>
          <p:cNvPr id="9" name="矩形: 圓角 8">
            <a:extLst>
              <a:ext uri="{FF2B5EF4-FFF2-40B4-BE49-F238E27FC236}">
                <a16:creationId xmlns:a16="http://schemas.microsoft.com/office/drawing/2014/main" id="{2BB0401C-4DD0-0525-E236-F5DFEA5F38F9}"/>
              </a:ext>
            </a:extLst>
          </p:cNvPr>
          <p:cNvSpPr/>
          <p:nvPr/>
        </p:nvSpPr>
        <p:spPr>
          <a:xfrm>
            <a:off x="4656109" y="4341335"/>
            <a:ext cx="1620000" cy="590544"/>
          </a:xfrm>
          <a:prstGeom prst="roundRect">
            <a:avLst/>
          </a:prstGeom>
          <a:solidFill>
            <a:schemeClr val="accent6">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step 1</a:t>
            </a:r>
            <a:endParaRPr lang="zh-TW" altLang="en-US" sz="2400" dirty="0">
              <a:solidFill>
                <a:schemeClr val="tx1"/>
              </a:solidFill>
            </a:endParaRPr>
          </a:p>
        </p:txBody>
      </p:sp>
      <p:cxnSp>
        <p:nvCxnSpPr>
          <p:cNvPr id="10" name="直線單箭頭接點 9">
            <a:extLst>
              <a:ext uri="{FF2B5EF4-FFF2-40B4-BE49-F238E27FC236}">
                <a16:creationId xmlns:a16="http://schemas.microsoft.com/office/drawing/2014/main" id="{A06F5672-480C-E2E6-FF8D-18174C13C4D2}"/>
              </a:ext>
            </a:extLst>
          </p:cNvPr>
          <p:cNvCxnSpPr>
            <a:cxnSpLocks/>
          </p:cNvCxnSpPr>
          <p:nvPr/>
        </p:nvCxnSpPr>
        <p:spPr>
          <a:xfrm>
            <a:off x="3723753" y="2923524"/>
            <a:ext cx="799233"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線單箭頭接點 11">
            <a:extLst>
              <a:ext uri="{FF2B5EF4-FFF2-40B4-BE49-F238E27FC236}">
                <a16:creationId xmlns:a16="http://schemas.microsoft.com/office/drawing/2014/main" id="{3F420AC8-5030-6635-295F-F2E0A36A2D04}"/>
              </a:ext>
            </a:extLst>
          </p:cNvPr>
          <p:cNvCxnSpPr>
            <a:cxnSpLocks/>
          </p:cNvCxnSpPr>
          <p:nvPr/>
        </p:nvCxnSpPr>
        <p:spPr>
          <a:xfrm>
            <a:off x="3732412" y="3219288"/>
            <a:ext cx="786887" cy="135906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線單箭頭接點 14">
            <a:extLst>
              <a:ext uri="{FF2B5EF4-FFF2-40B4-BE49-F238E27FC236}">
                <a16:creationId xmlns:a16="http://schemas.microsoft.com/office/drawing/2014/main" id="{BBFB04A1-E37B-3673-2DC3-46BF48A3B89C}"/>
              </a:ext>
            </a:extLst>
          </p:cNvPr>
          <p:cNvCxnSpPr>
            <a:cxnSpLocks/>
          </p:cNvCxnSpPr>
          <p:nvPr/>
        </p:nvCxnSpPr>
        <p:spPr>
          <a:xfrm flipV="1">
            <a:off x="3717289" y="1118364"/>
            <a:ext cx="786887" cy="135906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文字方塊 18">
            <a:extLst>
              <a:ext uri="{FF2B5EF4-FFF2-40B4-BE49-F238E27FC236}">
                <a16:creationId xmlns:a16="http://schemas.microsoft.com/office/drawing/2014/main" id="{C4F7B979-57D6-83A9-2FD2-74E0278A5027}"/>
              </a:ext>
            </a:extLst>
          </p:cNvPr>
          <p:cNvSpPr txBox="1"/>
          <p:nvPr/>
        </p:nvSpPr>
        <p:spPr>
          <a:xfrm>
            <a:off x="6276108" y="933698"/>
            <a:ext cx="1714500" cy="369332"/>
          </a:xfrm>
          <a:prstGeom prst="rect">
            <a:avLst/>
          </a:prstGeom>
          <a:noFill/>
        </p:spPr>
        <p:txBody>
          <a:bodyPr wrap="square" rtlCol="0">
            <a:spAutoFit/>
          </a:bodyPr>
          <a:lstStyle/>
          <a:p>
            <a:r>
              <a:rPr lang="en-US" altLang="zh-TW" dirty="0"/>
              <a:t>&lt;/step&gt;</a:t>
            </a:r>
            <a:endParaRPr lang="zh-TW" altLang="en-US" dirty="0"/>
          </a:p>
        </p:txBody>
      </p:sp>
      <p:sp>
        <p:nvSpPr>
          <p:cNvPr id="20" name="文字方塊 19">
            <a:extLst>
              <a:ext uri="{FF2B5EF4-FFF2-40B4-BE49-F238E27FC236}">
                <a16:creationId xmlns:a16="http://schemas.microsoft.com/office/drawing/2014/main" id="{D0E3BBF3-3FA3-0997-BC93-62D1AE9EBA44}"/>
              </a:ext>
            </a:extLst>
          </p:cNvPr>
          <p:cNvSpPr txBox="1"/>
          <p:nvPr/>
        </p:nvSpPr>
        <p:spPr>
          <a:xfrm>
            <a:off x="6276108" y="2762624"/>
            <a:ext cx="1714500" cy="369332"/>
          </a:xfrm>
          <a:prstGeom prst="rect">
            <a:avLst/>
          </a:prstGeom>
          <a:noFill/>
        </p:spPr>
        <p:txBody>
          <a:bodyPr wrap="square" rtlCol="0">
            <a:spAutoFit/>
          </a:bodyPr>
          <a:lstStyle/>
          <a:p>
            <a:r>
              <a:rPr lang="en-US" altLang="zh-TW" dirty="0"/>
              <a:t>&lt;/step&gt;</a:t>
            </a:r>
            <a:endParaRPr lang="zh-TW" altLang="en-US" dirty="0"/>
          </a:p>
        </p:txBody>
      </p:sp>
      <p:sp>
        <p:nvSpPr>
          <p:cNvPr id="21" name="文字方塊 20">
            <a:extLst>
              <a:ext uri="{FF2B5EF4-FFF2-40B4-BE49-F238E27FC236}">
                <a16:creationId xmlns:a16="http://schemas.microsoft.com/office/drawing/2014/main" id="{C8CB24BF-0AEF-448A-BA7B-D2862A2DB7EE}"/>
              </a:ext>
            </a:extLst>
          </p:cNvPr>
          <p:cNvSpPr txBox="1"/>
          <p:nvPr/>
        </p:nvSpPr>
        <p:spPr>
          <a:xfrm>
            <a:off x="6276108" y="4451941"/>
            <a:ext cx="1714500" cy="369332"/>
          </a:xfrm>
          <a:prstGeom prst="rect">
            <a:avLst/>
          </a:prstGeom>
          <a:noFill/>
        </p:spPr>
        <p:txBody>
          <a:bodyPr wrap="square" rtlCol="0">
            <a:spAutoFit/>
          </a:bodyPr>
          <a:lstStyle/>
          <a:p>
            <a:r>
              <a:rPr lang="en-US" altLang="zh-TW" dirty="0"/>
              <a:t>&lt;/step&gt;</a:t>
            </a:r>
            <a:endParaRPr lang="zh-TW" altLang="en-US" dirty="0"/>
          </a:p>
        </p:txBody>
      </p:sp>
      <p:pic>
        <p:nvPicPr>
          <p:cNvPr id="16" name="Picture 2">
            <a:extLst>
              <a:ext uri="{FF2B5EF4-FFF2-40B4-BE49-F238E27FC236}">
                <a16:creationId xmlns:a16="http://schemas.microsoft.com/office/drawing/2014/main" id="{B45F6DBB-8057-0F7C-CB62-B3496270E4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4350" y="2350075"/>
            <a:ext cx="590545" cy="590545"/>
          </a:xfrm>
          <a:prstGeom prst="rect">
            <a:avLst/>
          </a:prstGeom>
          <a:noFill/>
          <a:extLst>
            <a:ext uri="{909E8E84-426E-40DD-AFC4-6F175D3DCCD1}">
              <a14:hiddenFill xmlns:a14="http://schemas.microsoft.com/office/drawing/2010/main">
                <a:solidFill>
                  <a:srgbClr val="FFFFFF"/>
                </a:solidFill>
              </a14:hiddenFill>
            </a:ext>
          </a:extLst>
        </p:spPr>
      </p:pic>
      <p:sp>
        <p:nvSpPr>
          <p:cNvPr id="22" name="矩形: 圓角 21">
            <a:extLst>
              <a:ext uri="{FF2B5EF4-FFF2-40B4-BE49-F238E27FC236}">
                <a16:creationId xmlns:a16="http://schemas.microsoft.com/office/drawing/2014/main" id="{35797494-166F-5525-8D4B-0C27497B0D5E}"/>
              </a:ext>
            </a:extLst>
          </p:cNvPr>
          <p:cNvSpPr/>
          <p:nvPr/>
        </p:nvSpPr>
        <p:spPr>
          <a:xfrm>
            <a:off x="4943472" y="5448286"/>
            <a:ext cx="1524000" cy="900100"/>
          </a:xfrm>
          <a:prstGeom prst="roundRect">
            <a:avLst/>
          </a:prstGeom>
          <a:solidFill>
            <a:schemeClr val="accent2">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Process</a:t>
            </a:r>
          </a:p>
          <a:p>
            <a:pPr algn="ctr"/>
            <a:r>
              <a:rPr lang="en-US" altLang="zh-TW" sz="2400" dirty="0">
                <a:solidFill>
                  <a:schemeClr val="tx1"/>
                </a:solidFill>
              </a:rPr>
              <a:t>Verifier</a:t>
            </a:r>
            <a:endParaRPr lang="zh-TW" altLang="en-US" sz="2400" dirty="0">
              <a:solidFill>
                <a:schemeClr val="tx1"/>
              </a:solidFill>
            </a:endParaRPr>
          </a:p>
        </p:txBody>
      </p:sp>
      <p:cxnSp>
        <p:nvCxnSpPr>
          <p:cNvPr id="23" name="直線單箭頭接點 22">
            <a:extLst>
              <a:ext uri="{FF2B5EF4-FFF2-40B4-BE49-F238E27FC236}">
                <a16:creationId xmlns:a16="http://schemas.microsoft.com/office/drawing/2014/main" id="{1AFD4938-497F-4649-C27A-F3D2C6E52B9E}"/>
              </a:ext>
            </a:extLst>
          </p:cNvPr>
          <p:cNvCxnSpPr>
            <a:cxnSpLocks/>
          </p:cNvCxnSpPr>
          <p:nvPr/>
        </p:nvCxnSpPr>
        <p:spPr>
          <a:xfrm>
            <a:off x="4391022" y="5930514"/>
            <a:ext cx="53340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線單箭頭接點 23">
            <a:extLst>
              <a:ext uri="{FF2B5EF4-FFF2-40B4-BE49-F238E27FC236}">
                <a16:creationId xmlns:a16="http://schemas.microsoft.com/office/drawing/2014/main" id="{E74105B0-6210-312D-B637-E72AFA2661CE}"/>
              </a:ext>
            </a:extLst>
          </p:cNvPr>
          <p:cNvCxnSpPr>
            <a:cxnSpLocks/>
          </p:cNvCxnSpPr>
          <p:nvPr/>
        </p:nvCxnSpPr>
        <p:spPr>
          <a:xfrm>
            <a:off x="6467472" y="5905822"/>
            <a:ext cx="53340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文字方塊 25">
            <a:extLst>
              <a:ext uri="{FF2B5EF4-FFF2-40B4-BE49-F238E27FC236}">
                <a16:creationId xmlns:a16="http://schemas.microsoft.com/office/drawing/2014/main" id="{0085D06E-2795-076A-45AC-F784C664FDB5}"/>
              </a:ext>
            </a:extLst>
          </p:cNvPr>
          <p:cNvSpPr txBox="1"/>
          <p:nvPr/>
        </p:nvSpPr>
        <p:spPr>
          <a:xfrm>
            <a:off x="7038972" y="5669881"/>
            <a:ext cx="1208809" cy="461665"/>
          </a:xfrm>
          <a:prstGeom prst="rect">
            <a:avLst/>
          </a:prstGeom>
          <a:noFill/>
        </p:spPr>
        <p:txBody>
          <a:bodyPr wrap="square" rtlCol="0">
            <a:spAutoFit/>
          </a:bodyPr>
          <a:lstStyle/>
          <a:p>
            <a:r>
              <a:rPr lang="en-US" altLang="zh-TW" sz="2400" dirty="0"/>
              <a:t>score</a:t>
            </a:r>
            <a:endParaRPr lang="zh-TW" altLang="en-US" sz="2400" dirty="0"/>
          </a:p>
        </p:txBody>
      </p:sp>
      <p:sp>
        <p:nvSpPr>
          <p:cNvPr id="27" name="矩形: 圓角 26">
            <a:extLst>
              <a:ext uri="{FF2B5EF4-FFF2-40B4-BE49-F238E27FC236}">
                <a16:creationId xmlns:a16="http://schemas.microsoft.com/office/drawing/2014/main" id="{77403522-9C74-9A85-6826-6497545804D0}"/>
              </a:ext>
            </a:extLst>
          </p:cNvPr>
          <p:cNvSpPr/>
          <p:nvPr/>
        </p:nvSpPr>
        <p:spPr>
          <a:xfrm>
            <a:off x="978470" y="5610550"/>
            <a:ext cx="1620000" cy="590544"/>
          </a:xfrm>
          <a:prstGeom prst="roundRect">
            <a:avLst/>
          </a:prstGeom>
          <a:solidFill>
            <a:schemeClr val="bg1">
              <a:lumMod val="95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step 1</a:t>
            </a:r>
            <a:endParaRPr lang="zh-TW" altLang="en-US" sz="2400" dirty="0">
              <a:solidFill>
                <a:schemeClr val="tx1"/>
              </a:solidFill>
            </a:endParaRPr>
          </a:p>
        </p:txBody>
      </p:sp>
      <p:sp>
        <p:nvSpPr>
          <p:cNvPr id="2" name="矩形: 圓角 1">
            <a:extLst>
              <a:ext uri="{FF2B5EF4-FFF2-40B4-BE49-F238E27FC236}">
                <a16:creationId xmlns:a16="http://schemas.microsoft.com/office/drawing/2014/main" id="{640F9A0D-93CF-DB10-09FE-E8B6298362F9}"/>
              </a:ext>
            </a:extLst>
          </p:cNvPr>
          <p:cNvSpPr/>
          <p:nvPr/>
        </p:nvSpPr>
        <p:spPr>
          <a:xfrm>
            <a:off x="2690602" y="5610550"/>
            <a:ext cx="1620000" cy="590544"/>
          </a:xfrm>
          <a:prstGeom prst="roundRect">
            <a:avLst/>
          </a:prstGeom>
          <a:solidFill>
            <a:schemeClr val="bg1">
              <a:lumMod val="95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step 2</a:t>
            </a:r>
            <a:endParaRPr lang="zh-TW" altLang="en-US" sz="2400" dirty="0">
              <a:solidFill>
                <a:schemeClr val="tx1"/>
              </a:solidFill>
            </a:endParaRPr>
          </a:p>
        </p:txBody>
      </p:sp>
      <p:cxnSp>
        <p:nvCxnSpPr>
          <p:cNvPr id="3" name="直線單箭頭接點 2">
            <a:extLst>
              <a:ext uri="{FF2B5EF4-FFF2-40B4-BE49-F238E27FC236}">
                <a16:creationId xmlns:a16="http://schemas.microsoft.com/office/drawing/2014/main" id="{4374B162-C9C5-6D43-9196-E7E47966B698}"/>
              </a:ext>
            </a:extLst>
          </p:cNvPr>
          <p:cNvCxnSpPr>
            <a:cxnSpLocks/>
          </p:cNvCxnSpPr>
          <p:nvPr/>
        </p:nvCxnSpPr>
        <p:spPr>
          <a:xfrm>
            <a:off x="7451346" y="1159658"/>
            <a:ext cx="987493" cy="24352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線單箭頭接點 10">
            <a:extLst>
              <a:ext uri="{FF2B5EF4-FFF2-40B4-BE49-F238E27FC236}">
                <a16:creationId xmlns:a16="http://schemas.microsoft.com/office/drawing/2014/main" id="{F1D80880-67C1-2E37-6DDD-1F9F9EE47083}"/>
              </a:ext>
            </a:extLst>
          </p:cNvPr>
          <p:cNvCxnSpPr>
            <a:cxnSpLocks/>
          </p:cNvCxnSpPr>
          <p:nvPr/>
        </p:nvCxnSpPr>
        <p:spPr>
          <a:xfrm>
            <a:off x="7442688" y="1145567"/>
            <a:ext cx="1028328" cy="130918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線單箭頭接點 12">
            <a:extLst>
              <a:ext uri="{FF2B5EF4-FFF2-40B4-BE49-F238E27FC236}">
                <a16:creationId xmlns:a16="http://schemas.microsoft.com/office/drawing/2014/main" id="{939338B0-E930-C4FC-BA55-443408D724A7}"/>
              </a:ext>
            </a:extLst>
          </p:cNvPr>
          <p:cNvCxnSpPr>
            <a:cxnSpLocks/>
          </p:cNvCxnSpPr>
          <p:nvPr/>
        </p:nvCxnSpPr>
        <p:spPr>
          <a:xfrm flipV="1">
            <a:off x="7457484" y="467670"/>
            <a:ext cx="949187" cy="68202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矩形: 圓角 24">
            <a:extLst>
              <a:ext uri="{FF2B5EF4-FFF2-40B4-BE49-F238E27FC236}">
                <a16:creationId xmlns:a16="http://schemas.microsoft.com/office/drawing/2014/main" id="{1BE1701D-A652-5D08-8F79-55B965A11283}"/>
              </a:ext>
            </a:extLst>
          </p:cNvPr>
          <p:cNvSpPr/>
          <p:nvPr/>
        </p:nvSpPr>
        <p:spPr>
          <a:xfrm>
            <a:off x="8503194" y="245958"/>
            <a:ext cx="1620000" cy="590544"/>
          </a:xfrm>
          <a:prstGeom prst="roundRect">
            <a:avLst/>
          </a:prstGeom>
          <a:solidFill>
            <a:schemeClr val="accent5">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step 2</a:t>
            </a:r>
            <a:endParaRPr lang="zh-TW" altLang="en-US" sz="2400" dirty="0">
              <a:solidFill>
                <a:schemeClr val="tx1"/>
              </a:solidFill>
            </a:endParaRPr>
          </a:p>
        </p:txBody>
      </p:sp>
      <p:sp>
        <p:nvSpPr>
          <p:cNvPr id="28" name="矩形: 圓角 27">
            <a:extLst>
              <a:ext uri="{FF2B5EF4-FFF2-40B4-BE49-F238E27FC236}">
                <a16:creationId xmlns:a16="http://schemas.microsoft.com/office/drawing/2014/main" id="{913D36A7-9707-D34F-2E97-6D303CAC69F0}"/>
              </a:ext>
            </a:extLst>
          </p:cNvPr>
          <p:cNvSpPr/>
          <p:nvPr/>
        </p:nvSpPr>
        <p:spPr>
          <a:xfrm>
            <a:off x="8503194" y="1184678"/>
            <a:ext cx="1620000" cy="590544"/>
          </a:xfrm>
          <a:prstGeom prst="roundRect">
            <a:avLst/>
          </a:prstGeom>
          <a:solidFill>
            <a:schemeClr val="accent5">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step 2</a:t>
            </a:r>
            <a:endParaRPr lang="zh-TW" altLang="en-US" sz="2400" dirty="0">
              <a:solidFill>
                <a:schemeClr val="tx1"/>
              </a:solidFill>
            </a:endParaRPr>
          </a:p>
        </p:txBody>
      </p:sp>
      <p:sp>
        <p:nvSpPr>
          <p:cNvPr id="29" name="矩形: 圓角 28">
            <a:extLst>
              <a:ext uri="{FF2B5EF4-FFF2-40B4-BE49-F238E27FC236}">
                <a16:creationId xmlns:a16="http://schemas.microsoft.com/office/drawing/2014/main" id="{6E3D4894-B38E-30F8-9316-7523B782F4BC}"/>
              </a:ext>
            </a:extLst>
          </p:cNvPr>
          <p:cNvSpPr/>
          <p:nvPr/>
        </p:nvSpPr>
        <p:spPr>
          <a:xfrm>
            <a:off x="8503194" y="2094313"/>
            <a:ext cx="1620000" cy="590544"/>
          </a:xfrm>
          <a:prstGeom prst="roundRect">
            <a:avLst/>
          </a:prstGeom>
          <a:solidFill>
            <a:schemeClr val="accent5">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step 2</a:t>
            </a:r>
            <a:endParaRPr lang="zh-TW" altLang="en-US" sz="2400" dirty="0">
              <a:solidFill>
                <a:schemeClr val="tx1"/>
              </a:solidFill>
            </a:endParaRPr>
          </a:p>
        </p:txBody>
      </p:sp>
      <p:cxnSp>
        <p:nvCxnSpPr>
          <p:cNvPr id="30" name="直線單箭頭接點 29">
            <a:extLst>
              <a:ext uri="{FF2B5EF4-FFF2-40B4-BE49-F238E27FC236}">
                <a16:creationId xmlns:a16="http://schemas.microsoft.com/office/drawing/2014/main" id="{BA8A16B5-7C1E-4D96-64F8-FDB8BE80A7C5}"/>
              </a:ext>
            </a:extLst>
          </p:cNvPr>
          <p:cNvCxnSpPr>
            <a:cxnSpLocks/>
          </p:cNvCxnSpPr>
          <p:nvPr/>
        </p:nvCxnSpPr>
        <p:spPr>
          <a:xfrm>
            <a:off x="7451346" y="4608419"/>
            <a:ext cx="955325"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線單箭頭接點 30">
            <a:extLst>
              <a:ext uri="{FF2B5EF4-FFF2-40B4-BE49-F238E27FC236}">
                <a16:creationId xmlns:a16="http://schemas.microsoft.com/office/drawing/2014/main" id="{AA7650AA-D3EE-FAA4-2372-3D2925050BDA}"/>
              </a:ext>
            </a:extLst>
          </p:cNvPr>
          <p:cNvCxnSpPr>
            <a:cxnSpLocks/>
          </p:cNvCxnSpPr>
          <p:nvPr/>
        </p:nvCxnSpPr>
        <p:spPr>
          <a:xfrm>
            <a:off x="7451346" y="4608419"/>
            <a:ext cx="955325" cy="98973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線單箭頭接點 31">
            <a:extLst>
              <a:ext uri="{FF2B5EF4-FFF2-40B4-BE49-F238E27FC236}">
                <a16:creationId xmlns:a16="http://schemas.microsoft.com/office/drawing/2014/main" id="{38F5E0B6-AF4C-95F3-C94E-BBC1AACBA093}"/>
              </a:ext>
            </a:extLst>
          </p:cNvPr>
          <p:cNvCxnSpPr>
            <a:cxnSpLocks/>
          </p:cNvCxnSpPr>
          <p:nvPr/>
        </p:nvCxnSpPr>
        <p:spPr>
          <a:xfrm flipV="1">
            <a:off x="7433427" y="3659367"/>
            <a:ext cx="973244" cy="97255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矩形: 圓角 32">
            <a:extLst>
              <a:ext uri="{FF2B5EF4-FFF2-40B4-BE49-F238E27FC236}">
                <a16:creationId xmlns:a16="http://schemas.microsoft.com/office/drawing/2014/main" id="{9BC779B5-913B-3F11-0F65-79F2EF1A38D2}"/>
              </a:ext>
            </a:extLst>
          </p:cNvPr>
          <p:cNvSpPr/>
          <p:nvPr/>
        </p:nvSpPr>
        <p:spPr>
          <a:xfrm>
            <a:off x="8503194" y="3374427"/>
            <a:ext cx="1620000" cy="590544"/>
          </a:xfrm>
          <a:prstGeom prst="roundRect">
            <a:avLst/>
          </a:prstGeom>
          <a:solidFill>
            <a:schemeClr val="accent6">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step 2</a:t>
            </a:r>
            <a:endParaRPr lang="zh-TW" altLang="en-US" sz="2400" dirty="0">
              <a:solidFill>
                <a:schemeClr val="tx1"/>
              </a:solidFill>
            </a:endParaRPr>
          </a:p>
        </p:txBody>
      </p:sp>
      <p:sp>
        <p:nvSpPr>
          <p:cNvPr id="34" name="矩形: 圓角 33">
            <a:extLst>
              <a:ext uri="{FF2B5EF4-FFF2-40B4-BE49-F238E27FC236}">
                <a16:creationId xmlns:a16="http://schemas.microsoft.com/office/drawing/2014/main" id="{80EC3C03-312E-F002-241A-CC40E2ED72AD}"/>
              </a:ext>
            </a:extLst>
          </p:cNvPr>
          <p:cNvSpPr/>
          <p:nvPr/>
        </p:nvSpPr>
        <p:spPr>
          <a:xfrm>
            <a:off x="8503194" y="4313147"/>
            <a:ext cx="1620000" cy="590544"/>
          </a:xfrm>
          <a:prstGeom prst="roundRect">
            <a:avLst/>
          </a:prstGeom>
          <a:solidFill>
            <a:schemeClr val="accent6">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step 2</a:t>
            </a:r>
            <a:endParaRPr lang="zh-TW" altLang="en-US" sz="2400" dirty="0">
              <a:solidFill>
                <a:schemeClr val="tx1"/>
              </a:solidFill>
            </a:endParaRPr>
          </a:p>
        </p:txBody>
      </p:sp>
      <p:sp>
        <p:nvSpPr>
          <p:cNvPr id="35" name="矩形: 圓角 34">
            <a:extLst>
              <a:ext uri="{FF2B5EF4-FFF2-40B4-BE49-F238E27FC236}">
                <a16:creationId xmlns:a16="http://schemas.microsoft.com/office/drawing/2014/main" id="{5B52823D-C84D-13D7-BE89-5F4BB3AB9CA0}"/>
              </a:ext>
            </a:extLst>
          </p:cNvPr>
          <p:cNvSpPr/>
          <p:nvPr/>
        </p:nvSpPr>
        <p:spPr>
          <a:xfrm>
            <a:off x="8503194" y="5222782"/>
            <a:ext cx="1620000" cy="590544"/>
          </a:xfrm>
          <a:prstGeom prst="roundRect">
            <a:avLst/>
          </a:prstGeom>
          <a:solidFill>
            <a:schemeClr val="accent6">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step 2</a:t>
            </a:r>
            <a:endParaRPr lang="zh-TW" altLang="en-US" sz="2400" dirty="0">
              <a:solidFill>
                <a:schemeClr val="tx1"/>
              </a:solidFill>
            </a:endParaRPr>
          </a:p>
        </p:txBody>
      </p:sp>
      <p:pic>
        <p:nvPicPr>
          <p:cNvPr id="46" name="Picture 2">
            <a:extLst>
              <a:ext uri="{FF2B5EF4-FFF2-40B4-BE49-F238E27FC236}">
                <a16:creationId xmlns:a16="http://schemas.microsoft.com/office/drawing/2014/main" id="{CB064450-35AE-E4B2-072A-AEB6B9E9C3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37469" y="1135481"/>
            <a:ext cx="590545" cy="590545"/>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
            <a:extLst>
              <a:ext uri="{FF2B5EF4-FFF2-40B4-BE49-F238E27FC236}">
                <a16:creationId xmlns:a16="http://schemas.microsoft.com/office/drawing/2014/main" id="{418C3EEC-8234-5622-1A8F-8FCCBB8FA8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60099" y="3363246"/>
            <a:ext cx="590545" cy="590545"/>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
            <a:extLst>
              <a:ext uri="{FF2B5EF4-FFF2-40B4-BE49-F238E27FC236}">
                <a16:creationId xmlns:a16="http://schemas.microsoft.com/office/drawing/2014/main" id="{67B1BE9A-EC8C-FD28-723B-BF6A1035C1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37469" y="5251867"/>
            <a:ext cx="590545" cy="590545"/>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
            <a:extLst>
              <a:ext uri="{FF2B5EF4-FFF2-40B4-BE49-F238E27FC236}">
                <a16:creationId xmlns:a16="http://schemas.microsoft.com/office/drawing/2014/main" id="{F7DD219E-59CB-971C-FD72-E2E9EAF815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40356" y="2079838"/>
            <a:ext cx="590545" cy="590545"/>
          </a:xfrm>
          <a:prstGeom prst="rect">
            <a:avLst/>
          </a:prstGeom>
          <a:noFill/>
          <a:extLst>
            <a:ext uri="{909E8E84-426E-40DD-AFC4-6F175D3DCCD1}">
              <a14:hiddenFill xmlns:a14="http://schemas.microsoft.com/office/drawing/2010/main">
                <a:solidFill>
                  <a:srgbClr val="FFFFFF"/>
                </a:solidFill>
              </a14:hiddenFill>
            </a:ext>
          </a:extLst>
        </p:spPr>
      </p:pic>
      <p:sp>
        <p:nvSpPr>
          <p:cNvPr id="50" name="文字方塊 49">
            <a:extLst>
              <a:ext uri="{FF2B5EF4-FFF2-40B4-BE49-F238E27FC236}">
                <a16:creationId xmlns:a16="http://schemas.microsoft.com/office/drawing/2014/main" id="{A1EFB196-DA46-3A57-F6F0-FD3D2F5B8A72}"/>
              </a:ext>
            </a:extLst>
          </p:cNvPr>
          <p:cNvSpPr txBox="1"/>
          <p:nvPr/>
        </p:nvSpPr>
        <p:spPr>
          <a:xfrm>
            <a:off x="366565" y="516584"/>
            <a:ext cx="2908432" cy="523220"/>
          </a:xfrm>
          <a:prstGeom prst="rect">
            <a:avLst/>
          </a:prstGeom>
          <a:noFill/>
        </p:spPr>
        <p:txBody>
          <a:bodyPr wrap="square" rtlCol="0">
            <a:spAutoFit/>
          </a:bodyPr>
          <a:lstStyle/>
          <a:p>
            <a:r>
              <a:rPr lang="en-US" altLang="zh-TW" sz="2800" b="1" u="sng" dirty="0"/>
              <a:t>Beam Search</a:t>
            </a:r>
            <a:endParaRPr lang="zh-TW" altLang="en-US" sz="2800" b="1" u="sng" dirty="0"/>
          </a:p>
        </p:txBody>
      </p:sp>
      <p:sp>
        <p:nvSpPr>
          <p:cNvPr id="61" name="文字方塊 60">
            <a:extLst>
              <a:ext uri="{FF2B5EF4-FFF2-40B4-BE49-F238E27FC236}">
                <a16:creationId xmlns:a16="http://schemas.microsoft.com/office/drawing/2014/main" id="{B59CC01D-D7A9-745B-5972-FB25008D3FFF}"/>
              </a:ext>
            </a:extLst>
          </p:cNvPr>
          <p:cNvSpPr txBox="1"/>
          <p:nvPr/>
        </p:nvSpPr>
        <p:spPr>
          <a:xfrm>
            <a:off x="383389" y="1010693"/>
            <a:ext cx="6100010" cy="646331"/>
          </a:xfrm>
          <a:prstGeom prst="rect">
            <a:avLst/>
          </a:prstGeom>
          <a:noFill/>
        </p:spPr>
        <p:txBody>
          <a:bodyPr wrap="square">
            <a:spAutoFit/>
          </a:bodyPr>
          <a:lstStyle/>
          <a:p>
            <a:r>
              <a:rPr lang="zh-TW" altLang="en-US" dirty="0"/>
              <a:t>https://arxiv.org/abs/2305.00633</a:t>
            </a:r>
            <a:endParaRPr lang="en-US" altLang="zh-TW" dirty="0"/>
          </a:p>
          <a:p>
            <a:r>
              <a:rPr lang="en-US" altLang="zh-TW" dirty="0"/>
              <a:t>https://arxiv.org/abs/2401.17686</a:t>
            </a:r>
            <a:endParaRPr lang="zh-TW" altLang="en-US" dirty="0"/>
          </a:p>
        </p:txBody>
      </p:sp>
      <p:sp>
        <p:nvSpPr>
          <p:cNvPr id="14" name="文字方塊 13">
            <a:extLst>
              <a:ext uri="{FF2B5EF4-FFF2-40B4-BE49-F238E27FC236}">
                <a16:creationId xmlns:a16="http://schemas.microsoft.com/office/drawing/2014/main" id="{336694DD-EFFE-5D3C-1199-8F73B2B57DF3}"/>
              </a:ext>
            </a:extLst>
          </p:cNvPr>
          <p:cNvSpPr txBox="1"/>
          <p:nvPr/>
        </p:nvSpPr>
        <p:spPr>
          <a:xfrm>
            <a:off x="698187" y="4036334"/>
            <a:ext cx="2985963" cy="461665"/>
          </a:xfrm>
          <a:prstGeom prst="rect">
            <a:avLst/>
          </a:prstGeom>
          <a:noFill/>
        </p:spPr>
        <p:txBody>
          <a:bodyPr wrap="square" rtlCol="0">
            <a:spAutoFit/>
          </a:bodyPr>
          <a:lstStyle/>
          <a:p>
            <a:r>
              <a:rPr lang="zh-TW" altLang="en-US" sz="2400" dirty="0">
                <a:latin typeface="微軟正黑體" panose="020B0604030504040204" pitchFamily="34" charset="-120"/>
                <a:ea typeface="微軟正黑體" panose="020B0604030504040204" pitchFamily="34" charset="-120"/>
              </a:rPr>
              <a:t>每次保留 </a:t>
            </a:r>
            <a:r>
              <a:rPr lang="en-US" altLang="zh-TW" sz="2400" dirty="0">
                <a:latin typeface="微軟正黑體" panose="020B0604030504040204" pitchFamily="34" charset="-120"/>
                <a:ea typeface="微軟正黑體" panose="020B0604030504040204" pitchFamily="34" charset="-120"/>
              </a:rPr>
              <a:t>N</a:t>
            </a:r>
            <a:r>
              <a:rPr lang="zh-TW" altLang="en-US" sz="2400" dirty="0">
                <a:latin typeface="微軟正黑體" panose="020B0604030504040204" pitchFamily="34" charset="-120"/>
                <a:ea typeface="微軟正黑體" panose="020B0604030504040204" pitchFamily="34" charset="-120"/>
              </a:rPr>
              <a:t> 條路徑</a:t>
            </a:r>
          </a:p>
        </p:txBody>
      </p:sp>
      <p:pic>
        <p:nvPicPr>
          <p:cNvPr id="2050" name="Picture 2">
            <a:extLst>
              <a:ext uri="{FF2B5EF4-FFF2-40B4-BE49-F238E27FC236}">
                <a16:creationId xmlns:a16="http://schemas.microsoft.com/office/drawing/2014/main" id="{7B8E4D70-F2C2-4741-C9AD-C85A03C8D9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56857" y="4369514"/>
            <a:ext cx="623816" cy="62381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a:extLst>
              <a:ext uri="{FF2B5EF4-FFF2-40B4-BE49-F238E27FC236}">
                <a16:creationId xmlns:a16="http://schemas.microsoft.com/office/drawing/2014/main" id="{A518EB3A-489A-4512-05ED-977A537BBF4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87715" y="466337"/>
            <a:ext cx="623816" cy="62381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a:extLst>
              <a:ext uri="{FF2B5EF4-FFF2-40B4-BE49-F238E27FC236}">
                <a16:creationId xmlns:a16="http://schemas.microsoft.com/office/drawing/2014/main" id="{9B4F55F0-5F50-4577-7A0F-FB18BA20373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09231" y="3935534"/>
            <a:ext cx="623816" cy="623816"/>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a:extLst>
              <a:ext uri="{FF2B5EF4-FFF2-40B4-BE49-F238E27FC236}">
                <a16:creationId xmlns:a16="http://schemas.microsoft.com/office/drawing/2014/main" id="{49D373D4-D6BF-0848-0E37-15D7E435E6E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60099" y="4341311"/>
            <a:ext cx="623816" cy="623816"/>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a:extLst>
              <a:ext uri="{FF2B5EF4-FFF2-40B4-BE49-F238E27FC236}">
                <a16:creationId xmlns:a16="http://schemas.microsoft.com/office/drawing/2014/main" id="{6EA62A6F-21E8-B8AC-1DBC-8C68B590021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20834" y="154378"/>
            <a:ext cx="623816" cy="623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6642940"/>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1"/>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49"/>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46"/>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47"/>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48"/>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36"/>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P spid="53" grpId="0"/>
      <p:bldP spid="54" grpId="0"/>
      <p:bldP spid="55" grpId="0"/>
      <p:bldP spid="56" grpId="0"/>
      <p:bldP spid="2" grpId="0" animBg="1"/>
      <p:bldP spid="25" grpId="0" animBg="1"/>
      <p:bldP spid="28" grpId="0" animBg="1"/>
      <p:bldP spid="29" grpId="0" animBg="1"/>
      <p:bldP spid="33" grpId="0" animBg="1"/>
      <p:bldP spid="34" grpId="0" animBg="1"/>
      <p:bldP spid="35" grpId="0" animBg="1"/>
      <p:bldP spid="50" grpId="0"/>
      <p:bldP spid="6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D19F9809-D852-1CE4-EDC2-6F615BD868CD}"/>
              </a:ext>
            </a:extLst>
          </p:cNvPr>
          <p:cNvPicPr>
            <a:picLocks noChangeAspect="1"/>
          </p:cNvPicPr>
          <p:nvPr/>
        </p:nvPicPr>
        <p:blipFill>
          <a:blip r:embed="rId3"/>
          <a:stretch>
            <a:fillRect/>
          </a:stretch>
        </p:blipFill>
        <p:spPr>
          <a:xfrm>
            <a:off x="1204189" y="335628"/>
            <a:ext cx="9665634" cy="5686477"/>
          </a:xfrm>
          <a:prstGeom prst="rect">
            <a:avLst/>
          </a:prstGeom>
        </p:spPr>
      </p:pic>
      <p:sp>
        <p:nvSpPr>
          <p:cNvPr id="7" name="文字方塊 6">
            <a:extLst>
              <a:ext uri="{FF2B5EF4-FFF2-40B4-BE49-F238E27FC236}">
                <a16:creationId xmlns:a16="http://schemas.microsoft.com/office/drawing/2014/main" id="{5BAAB78F-1CA1-764C-AEB1-576E672E6653}"/>
              </a:ext>
            </a:extLst>
          </p:cNvPr>
          <p:cNvSpPr txBox="1"/>
          <p:nvPr/>
        </p:nvSpPr>
        <p:spPr>
          <a:xfrm>
            <a:off x="1194619" y="6226994"/>
            <a:ext cx="10021528" cy="369332"/>
          </a:xfrm>
          <a:prstGeom prst="rect">
            <a:avLst/>
          </a:prstGeom>
          <a:noFill/>
        </p:spPr>
        <p:txBody>
          <a:bodyPr wrap="square">
            <a:spAutoFit/>
          </a:bodyPr>
          <a:lstStyle/>
          <a:p>
            <a:pPr algn="ctr"/>
            <a:r>
              <a:rPr lang="zh-TW" altLang="en-US" dirty="0"/>
              <a:t>https://huggingface.co/spaces/HuggingFaceH4/blogpost-scaling-test-time-compute</a:t>
            </a:r>
          </a:p>
        </p:txBody>
      </p:sp>
    </p:spTree>
    <p:extLst>
      <p:ext uri="{BB962C8B-B14F-4D97-AF65-F5344CB8AC3E}">
        <p14:creationId xmlns:p14="http://schemas.microsoft.com/office/powerpoint/2010/main" val="1924089421"/>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6BC31BA-D823-6FFD-B918-58B7627270A7}"/>
              </a:ext>
            </a:extLst>
          </p:cNvPr>
          <p:cNvSpPr>
            <a:spLocks noGrp="1"/>
          </p:cNvSpPr>
          <p:nvPr>
            <p:ph type="title"/>
          </p:nvPr>
        </p:nvSpPr>
        <p:spPr/>
        <p:txBody>
          <a:bodyPr/>
          <a:lstStyle/>
          <a:p>
            <a:r>
              <a:rPr lang="en-US" altLang="zh-TW" dirty="0"/>
              <a:t>Heuristic Search Algorithm </a:t>
            </a:r>
            <a:endParaRPr lang="zh-TW" altLang="en-US" dirty="0"/>
          </a:p>
        </p:txBody>
      </p:sp>
      <p:pic>
        <p:nvPicPr>
          <p:cNvPr id="5122" name="Picture 2" descr="undefined">
            <a:extLst>
              <a:ext uri="{FF2B5EF4-FFF2-40B4-BE49-F238E27FC236}">
                <a16:creationId xmlns:a16="http://schemas.microsoft.com/office/drawing/2014/main" id="{B22B0A53-4FBF-0984-9837-B23125FF7C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214" y="1690688"/>
            <a:ext cx="11485571" cy="3849461"/>
          </a:xfrm>
          <a:prstGeom prst="rect">
            <a:avLst/>
          </a:prstGeom>
          <a:noFill/>
          <a:extLst>
            <a:ext uri="{909E8E84-426E-40DD-AFC4-6F175D3DCCD1}">
              <a14:hiddenFill xmlns:a14="http://schemas.microsoft.com/office/drawing/2010/main">
                <a:solidFill>
                  <a:srgbClr val="FFFFFF"/>
                </a:solidFill>
              </a14:hiddenFill>
            </a:ext>
          </a:extLst>
        </p:spPr>
      </p:pic>
      <p:sp>
        <p:nvSpPr>
          <p:cNvPr id="5" name="文字方塊 4">
            <a:extLst>
              <a:ext uri="{FF2B5EF4-FFF2-40B4-BE49-F238E27FC236}">
                <a16:creationId xmlns:a16="http://schemas.microsoft.com/office/drawing/2014/main" id="{09894E47-9500-33D5-32F0-5CF21B7F24E1}"/>
              </a:ext>
            </a:extLst>
          </p:cNvPr>
          <p:cNvSpPr txBox="1"/>
          <p:nvPr/>
        </p:nvSpPr>
        <p:spPr>
          <a:xfrm>
            <a:off x="353215" y="5942724"/>
            <a:ext cx="10116457" cy="361637"/>
          </a:xfrm>
          <a:prstGeom prst="rect">
            <a:avLst/>
          </a:prstGeom>
          <a:noFill/>
        </p:spPr>
        <p:txBody>
          <a:bodyPr wrap="square">
            <a:spAutoFit/>
          </a:bodyPr>
          <a:lstStyle/>
          <a:p>
            <a:pPr algn="l">
              <a:lnSpc>
                <a:spcPts val="2099"/>
              </a:lnSpc>
              <a:spcAft>
                <a:spcPts val="900"/>
              </a:spcAft>
            </a:pPr>
            <a:r>
              <a:rPr lang="en-US" altLang="zh-TW" i="0" dirty="0" err="1">
                <a:solidFill>
                  <a:srgbClr val="000000"/>
                </a:solidFill>
                <a:effectLst/>
                <a:latin typeface="Lucida Grande"/>
              </a:rPr>
              <a:t>ReST</a:t>
            </a:r>
            <a:r>
              <a:rPr lang="en-US" altLang="zh-TW" i="0" dirty="0">
                <a:solidFill>
                  <a:srgbClr val="000000"/>
                </a:solidFill>
                <a:effectLst/>
                <a:latin typeface="Lucida Grande"/>
              </a:rPr>
              <a:t>-MCTS*: LLM Self-Training via Process Reward Guided Tree Search</a:t>
            </a:r>
          </a:p>
        </p:txBody>
      </p:sp>
      <p:sp>
        <p:nvSpPr>
          <p:cNvPr id="7" name="文字方塊 6">
            <a:extLst>
              <a:ext uri="{FF2B5EF4-FFF2-40B4-BE49-F238E27FC236}">
                <a16:creationId xmlns:a16="http://schemas.microsoft.com/office/drawing/2014/main" id="{5CDB7F49-B2BD-57CB-9CE0-1F15CF63E302}"/>
              </a:ext>
            </a:extLst>
          </p:cNvPr>
          <p:cNvSpPr txBox="1"/>
          <p:nvPr/>
        </p:nvSpPr>
        <p:spPr>
          <a:xfrm>
            <a:off x="7906658" y="5942724"/>
            <a:ext cx="3574143" cy="369332"/>
          </a:xfrm>
          <a:prstGeom prst="rect">
            <a:avLst/>
          </a:prstGeom>
          <a:noFill/>
        </p:spPr>
        <p:txBody>
          <a:bodyPr wrap="square">
            <a:spAutoFit/>
          </a:bodyPr>
          <a:lstStyle/>
          <a:p>
            <a:r>
              <a:rPr lang="zh-TW" altLang="en-US" dirty="0"/>
              <a:t>https://arxiv.org/abs/2406.03816</a:t>
            </a:r>
          </a:p>
        </p:txBody>
      </p:sp>
      <p:sp>
        <p:nvSpPr>
          <p:cNvPr id="8" name="文字方塊 7">
            <a:extLst>
              <a:ext uri="{FF2B5EF4-FFF2-40B4-BE49-F238E27FC236}">
                <a16:creationId xmlns:a16="http://schemas.microsoft.com/office/drawing/2014/main" id="{C7506C49-2640-C237-BD6E-09287904ED22}"/>
              </a:ext>
            </a:extLst>
          </p:cNvPr>
          <p:cNvSpPr txBox="1"/>
          <p:nvPr/>
        </p:nvSpPr>
        <p:spPr>
          <a:xfrm>
            <a:off x="711199" y="4708241"/>
            <a:ext cx="2056157" cy="646331"/>
          </a:xfrm>
          <a:prstGeom prst="rect">
            <a:avLst/>
          </a:prstGeom>
          <a:noFill/>
        </p:spPr>
        <p:txBody>
          <a:bodyPr wrap="square" rtlCol="0">
            <a:spAutoFit/>
          </a:bodyPr>
          <a:lstStyle/>
          <a:p>
            <a:r>
              <a:rPr lang="en-US" altLang="zh-TW" dirty="0"/>
              <a:t>Source of image: Wikipedia </a:t>
            </a:r>
            <a:endParaRPr lang="zh-TW" altLang="en-US" dirty="0"/>
          </a:p>
        </p:txBody>
      </p:sp>
      <p:sp>
        <p:nvSpPr>
          <p:cNvPr id="10" name="文字方塊 9">
            <a:extLst>
              <a:ext uri="{FF2B5EF4-FFF2-40B4-BE49-F238E27FC236}">
                <a16:creationId xmlns:a16="http://schemas.microsoft.com/office/drawing/2014/main" id="{55940597-7854-87E9-2713-611358DC8A1F}"/>
              </a:ext>
            </a:extLst>
          </p:cNvPr>
          <p:cNvSpPr txBox="1"/>
          <p:nvPr/>
        </p:nvSpPr>
        <p:spPr>
          <a:xfrm>
            <a:off x="353214" y="5598448"/>
            <a:ext cx="8345715" cy="361637"/>
          </a:xfrm>
          <a:prstGeom prst="rect">
            <a:avLst/>
          </a:prstGeom>
          <a:noFill/>
        </p:spPr>
        <p:txBody>
          <a:bodyPr wrap="square">
            <a:spAutoFit/>
          </a:bodyPr>
          <a:lstStyle/>
          <a:p>
            <a:pPr algn="l">
              <a:lnSpc>
                <a:spcPts val="2099"/>
              </a:lnSpc>
              <a:spcAft>
                <a:spcPts val="900"/>
              </a:spcAft>
            </a:pPr>
            <a:r>
              <a:rPr lang="en-US" altLang="zh-TW" i="0" dirty="0">
                <a:solidFill>
                  <a:srgbClr val="000000"/>
                </a:solidFill>
                <a:effectLst/>
                <a:latin typeface="Lucida Grande"/>
              </a:rPr>
              <a:t>Monte Carlo Tree Search Boosts Reasoning via Iterative Preference Learning</a:t>
            </a:r>
          </a:p>
        </p:txBody>
      </p:sp>
      <p:sp>
        <p:nvSpPr>
          <p:cNvPr id="12" name="文字方塊 11">
            <a:extLst>
              <a:ext uri="{FF2B5EF4-FFF2-40B4-BE49-F238E27FC236}">
                <a16:creationId xmlns:a16="http://schemas.microsoft.com/office/drawing/2014/main" id="{A08D1398-37E5-40BD-E588-F93389683E46}"/>
              </a:ext>
            </a:extLst>
          </p:cNvPr>
          <p:cNvSpPr txBox="1"/>
          <p:nvPr/>
        </p:nvSpPr>
        <p:spPr>
          <a:xfrm>
            <a:off x="8483600" y="5590753"/>
            <a:ext cx="3570514" cy="369332"/>
          </a:xfrm>
          <a:prstGeom prst="rect">
            <a:avLst/>
          </a:prstGeom>
          <a:noFill/>
        </p:spPr>
        <p:txBody>
          <a:bodyPr wrap="square">
            <a:spAutoFit/>
          </a:bodyPr>
          <a:lstStyle/>
          <a:p>
            <a:r>
              <a:rPr lang="zh-TW" altLang="en-US" dirty="0"/>
              <a:t>https://arxiv.org/abs/2405.00451</a:t>
            </a:r>
          </a:p>
        </p:txBody>
      </p:sp>
      <p:sp>
        <p:nvSpPr>
          <p:cNvPr id="4" name="文字方塊 3">
            <a:extLst>
              <a:ext uri="{FF2B5EF4-FFF2-40B4-BE49-F238E27FC236}">
                <a16:creationId xmlns:a16="http://schemas.microsoft.com/office/drawing/2014/main" id="{8ED9A3B0-2125-2B18-53FD-E2F03FD76F6F}"/>
              </a:ext>
            </a:extLst>
          </p:cNvPr>
          <p:cNvSpPr txBox="1"/>
          <p:nvPr/>
        </p:nvSpPr>
        <p:spPr>
          <a:xfrm>
            <a:off x="353214" y="6312056"/>
            <a:ext cx="9067800" cy="361637"/>
          </a:xfrm>
          <a:prstGeom prst="rect">
            <a:avLst/>
          </a:prstGeom>
          <a:noFill/>
        </p:spPr>
        <p:txBody>
          <a:bodyPr wrap="square">
            <a:spAutoFit/>
          </a:bodyPr>
          <a:lstStyle/>
          <a:p>
            <a:pPr algn="l">
              <a:lnSpc>
                <a:spcPts val="2099"/>
              </a:lnSpc>
              <a:spcAft>
                <a:spcPts val="900"/>
              </a:spcAft>
            </a:pPr>
            <a:r>
              <a:rPr lang="en-US" altLang="zh-TW" i="0" dirty="0">
                <a:solidFill>
                  <a:srgbClr val="000000"/>
                </a:solidFill>
                <a:effectLst/>
                <a:latin typeface="Lucida Grande"/>
              </a:rPr>
              <a:t>Mutual Reasoning Makes Smaller LLMs Stronger Problem-Solvers</a:t>
            </a:r>
          </a:p>
        </p:txBody>
      </p:sp>
      <p:sp>
        <p:nvSpPr>
          <p:cNvPr id="9" name="文字方塊 8">
            <a:extLst>
              <a:ext uri="{FF2B5EF4-FFF2-40B4-BE49-F238E27FC236}">
                <a16:creationId xmlns:a16="http://schemas.microsoft.com/office/drawing/2014/main" id="{BED3E3E9-0943-3796-6D28-C4A3379F74AD}"/>
              </a:ext>
            </a:extLst>
          </p:cNvPr>
          <p:cNvSpPr txBox="1"/>
          <p:nvPr/>
        </p:nvSpPr>
        <p:spPr>
          <a:xfrm>
            <a:off x="7421672" y="6332530"/>
            <a:ext cx="4059129" cy="369332"/>
          </a:xfrm>
          <a:prstGeom prst="rect">
            <a:avLst/>
          </a:prstGeom>
          <a:noFill/>
        </p:spPr>
        <p:txBody>
          <a:bodyPr wrap="square">
            <a:spAutoFit/>
          </a:bodyPr>
          <a:lstStyle/>
          <a:p>
            <a:r>
              <a:rPr lang="zh-TW" altLang="en-US" dirty="0"/>
              <a:t>https://arxiv.org/abs/2408.06195</a:t>
            </a:r>
          </a:p>
        </p:txBody>
      </p:sp>
      <p:sp>
        <p:nvSpPr>
          <p:cNvPr id="6" name="文字方塊 5">
            <a:extLst>
              <a:ext uri="{FF2B5EF4-FFF2-40B4-BE49-F238E27FC236}">
                <a16:creationId xmlns:a16="http://schemas.microsoft.com/office/drawing/2014/main" id="{29ABF78E-FCFB-2630-C324-A0E6C03756E3}"/>
              </a:ext>
            </a:extLst>
          </p:cNvPr>
          <p:cNvSpPr txBox="1"/>
          <p:nvPr/>
        </p:nvSpPr>
        <p:spPr>
          <a:xfrm>
            <a:off x="8022149" y="545944"/>
            <a:ext cx="3574143" cy="954107"/>
          </a:xfrm>
          <a:prstGeom prst="rect">
            <a:avLst/>
          </a:prstGeom>
          <a:noFill/>
        </p:spPr>
        <p:txBody>
          <a:bodyPr wrap="square">
            <a:spAutoFit/>
          </a:bodyPr>
          <a:lstStyle/>
          <a:p>
            <a:r>
              <a:rPr lang="en-US" altLang="zh-TW" sz="2800" b="0" i="0" dirty="0">
                <a:solidFill>
                  <a:srgbClr val="202122"/>
                </a:solidFill>
                <a:effectLst/>
                <a:latin typeface="Arial" panose="020B0604020202020204" pitchFamily="34" charset="0"/>
              </a:rPr>
              <a:t>e.g. Monte Carlo Tree </a:t>
            </a:r>
            <a:r>
              <a:rPr lang="en-US" altLang="zh-TW" sz="2800" dirty="0">
                <a:solidFill>
                  <a:srgbClr val="202122"/>
                </a:solidFill>
                <a:latin typeface="Arial" panose="020B0604020202020204" pitchFamily="34" charset="0"/>
              </a:rPr>
              <a:t>S</a:t>
            </a:r>
            <a:r>
              <a:rPr lang="en-US" altLang="zh-TW" sz="2800" b="0" i="0" dirty="0">
                <a:solidFill>
                  <a:srgbClr val="202122"/>
                </a:solidFill>
                <a:effectLst/>
                <a:latin typeface="Arial" panose="020B0604020202020204" pitchFamily="34" charset="0"/>
              </a:rPr>
              <a:t>earch</a:t>
            </a:r>
            <a:r>
              <a:rPr lang="zh-TW" altLang="en-US" sz="2800" b="0" i="0" dirty="0">
                <a:solidFill>
                  <a:srgbClr val="202122"/>
                </a:solidFill>
                <a:effectLst/>
                <a:latin typeface="Arial" panose="020B0604020202020204" pitchFamily="34" charset="0"/>
              </a:rPr>
              <a:t> </a:t>
            </a:r>
            <a:r>
              <a:rPr lang="en-US" altLang="zh-TW" sz="2800" b="0" i="0" dirty="0">
                <a:solidFill>
                  <a:srgbClr val="202122"/>
                </a:solidFill>
                <a:effectLst/>
                <a:latin typeface="Arial" panose="020B0604020202020204" pitchFamily="34" charset="0"/>
              </a:rPr>
              <a:t>(</a:t>
            </a:r>
            <a:r>
              <a:rPr lang="en-US" altLang="zh-TW" sz="2800" dirty="0"/>
              <a:t>MCTS)</a:t>
            </a:r>
            <a:endParaRPr lang="zh-TW" altLang="en-US" sz="2800" dirty="0"/>
          </a:p>
        </p:txBody>
      </p:sp>
    </p:spTree>
    <p:extLst>
      <p:ext uri="{BB962C8B-B14F-4D97-AF65-F5344CB8AC3E}">
        <p14:creationId xmlns:p14="http://schemas.microsoft.com/office/powerpoint/2010/main" val="27511042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CDA857-1383-49E4-1569-9CE20D5C97FC}"/>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A53DF169-A372-E0A2-D8DC-36C19248B634}"/>
              </a:ext>
            </a:extLst>
          </p:cNvPr>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「深度思考」</a:t>
            </a:r>
            <a:r>
              <a:rPr lang="en-US" altLang="zh-TW" dirty="0">
                <a:latin typeface="微軟正黑體" panose="020B0604030504040204" pitchFamily="34" charset="-120"/>
                <a:ea typeface="微軟正黑體" panose="020B0604030504040204" pitchFamily="34" charset="-120"/>
              </a:rPr>
              <a:t> </a:t>
            </a:r>
            <a:r>
              <a:rPr lang="zh-TW" altLang="en-US" dirty="0">
                <a:latin typeface="微軟正黑體" panose="020B0604030504040204" pitchFamily="34" charset="-120"/>
                <a:ea typeface="微軟正黑體" panose="020B0604030504040204" pitchFamily="34" charset="-120"/>
              </a:rPr>
              <a:t>語言模型的特色</a:t>
            </a:r>
          </a:p>
        </p:txBody>
      </p:sp>
      <p:pic>
        <p:nvPicPr>
          <p:cNvPr id="9" name="Picture 2">
            <a:extLst>
              <a:ext uri="{FF2B5EF4-FFF2-40B4-BE49-F238E27FC236}">
                <a16:creationId xmlns:a16="http://schemas.microsoft.com/office/drawing/2014/main" id="{19C04CF9-B06F-08AD-140B-7D765101A6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8948" y="1673223"/>
            <a:ext cx="1219200" cy="1219200"/>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直線單箭頭接點 9">
            <a:extLst>
              <a:ext uri="{FF2B5EF4-FFF2-40B4-BE49-F238E27FC236}">
                <a16:creationId xmlns:a16="http://schemas.microsoft.com/office/drawing/2014/main" id="{75076D71-8E49-FF1D-34D0-2CE47C0F5A6C}"/>
              </a:ext>
            </a:extLst>
          </p:cNvPr>
          <p:cNvCxnSpPr>
            <a:cxnSpLocks/>
          </p:cNvCxnSpPr>
          <p:nvPr/>
        </p:nvCxnSpPr>
        <p:spPr>
          <a:xfrm>
            <a:off x="1750637" y="2410969"/>
            <a:ext cx="1047336"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線單箭頭接點 10">
            <a:extLst>
              <a:ext uri="{FF2B5EF4-FFF2-40B4-BE49-F238E27FC236}">
                <a16:creationId xmlns:a16="http://schemas.microsoft.com/office/drawing/2014/main" id="{D87ACD33-4926-6FF6-D46D-C8FA42FFB7ED}"/>
              </a:ext>
            </a:extLst>
          </p:cNvPr>
          <p:cNvCxnSpPr>
            <a:cxnSpLocks/>
          </p:cNvCxnSpPr>
          <p:nvPr/>
        </p:nvCxnSpPr>
        <p:spPr>
          <a:xfrm>
            <a:off x="4360487" y="2443144"/>
            <a:ext cx="1047336"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文字方塊 11">
            <a:extLst>
              <a:ext uri="{FF2B5EF4-FFF2-40B4-BE49-F238E27FC236}">
                <a16:creationId xmlns:a16="http://schemas.microsoft.com/office/drawing/2014/main" id="{3C03E08B-09F0-919D-EF29-F10D0D929450}"/>
              </a:ext>
            </a:extLst>
          </p:cNvPr>
          <p:cNvSpPr txBox="1"/>
          <p:nvPr/>
        </p:nvSpPr>
        <p:spPr>
          <a:xfrm>
            <a:off x="561744" y="2166183"/>
            <a:ext cx="12192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問題</a:t>
            </a:r>
          </a:p>
        </p:txBody>
      </p:sp>
      <p:sp>
        <p:nvSpPr>
          <p:cNvPr id="13" name="文字方塊 12">
            <a:extLst>
              <a:ext uri="{FF2B5EF4-FFF2-40B4-BE49-F238E27FC236}">
                <a16:creationId xmlns:a16="http://schemas.microsoft.com/office/drawing/2014/main" id="{49D9C5CB-B5E3-2D0C-7636-95959EA350C2}"/>
              </a:ext>
            </a:extLst>
          </p:cNvPr>
          <p:cNvSpPr txBox="1"/>
          <p:nvPr/>
        </p:nvSpPr>
        <p:spPr>
          <a:xfrm>
            <a:off x="6378629" y="2212311"/>
            <a:ext cx="3452671" cy="46166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給一個</a:t>
            </a:r>
            <a:r>
              <a:rPr lang="zh-TW" altLang="en-US" sz="2400" dirty="0">
                <a:solidFill>
                  <a:prstClr val="black"/>
                </a:solidFill>
                <a:latin typeface="微軟正黑體" panose="020B0604030504040204" pitchFamily="34" charset="-120"/>
                <a:ea typeface="微軟正黑體" panose="020B0604030504040204" pitchFamily="34" charset="-120"/>
              </a:rPr>
              <a:t>「思考</a:t>
            </a: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」過程</a:t>
            </a:r>
          </a:p>
        </p:txBody>
      </p:sp>
      <p:sp>
        <p:nvSpPr>
          <p:cNvPr id="14" name="文字方塊 13">
            <a:extLst>
              <a:ext uri="{FF2B5EF4-FFF2-40B4-BE49-F238E27FC236}">
                <a16:creationId xmlns:a16="http://schemas.microsoft.com/office/drawing/2014/main" id="{5508BBCE-5B35-C49D-261B-C86CD0F63CC7}"/>
              </a:ext>
            </a:extLst>
          </p:cNvPr>
          <p:cNvSpPr txBox="1"/>
          <p:nvPr/>
        </p:nvSpPr>
        <p:spPr>
          <a:xfrm>
            <a:off x="10511077" y="2212311"/>
            <a:ext cx="1328267" cy="46166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答案</a:t>
            </a:r>
          </a:p>
        </p:txBody>
      </p:sp>
      <p:sp>
        <p:nvSpPr>
          <p:cNvPr id="15" name="文字方塊 14">
            <a:extLst>
              <a:ext uri="{FF2B5EF4-FFF2-40B4-BE49-F238E27FC236}">
                <a16:creationId xmlns:a16="http://schemas.microsoft.com/office/drawing/2014/main" id="{53630341-B044-5818-E786-4DA0457083A9}"/>
              </a:ext>
            </a:extLst>
          </p:cNvPr>
          <p:cNvSpPr txBox="1"/>
          <p:nvPr/>
        </p:nvSpPr>
        <p:spPr>
          <a:xfrm>
            <a:off x="5388444" y="2212311"/>
            <a:ext cx="1181100" cy="461665"/>
          </a:xfrm>
          <a:prstGeom prst="rect">
            <a:avLst/>
          </a:prstGeom>
          <a:noFill/>
        </p:spPr>
        <p:txBody>
          <a:bodyPr wrap="square" rtlCol="0">
            <a:spAutoFit/>
          </a:bodyPr>
          <a:lstStyle/>
          <a:p>
            <a:pPr algn="ctr"/>
            <a:r>
              <a:rPr lang="en-US" altLang="zh-TW" sz="2400" dirty="0"/>
              <a:t>&lt;think&gt;</a:t>
            </a:r>
            <a:endParaRPr lang="zh-TW" altLang="en-US" sz="2400" dirty="0"/>
          </a:p>
        </p:txBody>
      </p:sp>
      <p:sp>
        <p:nvSpPr>
          <p:cNvPr id="16" name="文字方塊 15">
            <a:extLst>
              <a:ext uri="{FF2B5EF4-FFF2-40B4-BE49-F238E27FC236}">
                <a16:creationId xmlns:a16="http://schemas.microsoft.com/office/drawing/2014/main" id="{83C84175-E61E-EFAB-4EC4-16408A5E6595}"/>
              </a:ext>
            </a:extLst>
          </p:cNvPr>
          <p:cNvSpPr txBox="1"/>
          <p:nvPr/>
        </p:nvSpPr>
        <p:spPr>
          <a:xfrm>
            <a:off x="9121256" y="2212311"/>
            <a:ext cx="1389821" cy="461665"/>
          </a:xfrm>
          <a:prstGeom prst="rect">
            <a:avLst/>
          </a:prstGeom>
          <a:noFill/>
        </p:spPr>
        <p:txBody>
          <a:bodyPr wrap="square" rtlCol="0">
            <a:spAutoFit/>
          </a:bodyPr>
          <a:lstStyle/>
          <a:p>
            <a:pPr algn="ctr"/>
            <a:r>
              <a:rPr lang="en-US" altLang="zh-TW" sz="2400" dirty="0"/>
              <a:t>&lt;/think&gt;</a:t>
            </a:r>
            <a:endParaRPr lang="zh-TW" altLang="en-US" sz="2400" dirty="0"/>
          </a:p>
        </p:txBody>
      </p:sp>
      <p:sp>
        <p:nvSpPr>
          <p:cNvPr id="3" name="矩形: 圓角 2">
            <a:extLst>
              <a:ext uri="{FF2B5EF4-FFF2-40B4-BE49-F238E27FC236}">
                <a16:creationId xmlns:a16="http://schemas.microsoft.com/office/drawing/2014/main" id="{F2193D4B-346F-6D17-E115-3388E1695FD5}"/>
              </a:ext>
            </a:extLst>
          </p:cNvPr>
          <p:cNvSpPr/>
          <p:nvPr/>
        </p:nvSpPr>
        <p:spPr>
          <a:xfrm>
            <a:off x="7909730" y="3370664"/>
            <a:ext cx="2311171" cy="1627288"/>
          </a:xfrm>
          <a:prstGeom prst="roundRect">
            <a:avLst/>
          </a:pr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7" name="文字方塊 16">
            <a:extLst>
              <a:ext uri="{FF2B5EF4-FFF2-40B4-BE49-F238E27FC236}">
                <a16:creationId xmlns:a16="http://schemas.microsoft.com/office/drawing/2014/main" id="{C151474B-4E78-94E0-1000-D8FCA2357EF2}"/>
              </a:ext>
            </a:extLst>
          </p:cNvPr>
          <p:cNvSpPr txBox="1"/>
          <p:nvPr/>
        </p:nvSpPr>
        <p:spPr>
          <a:xfrm>
            <a:off x="1961748" y="3457197"/>
            <a:ext cx="2381250" cy="523220"/>
          </a:xfrm>
          <a:prstGeom prst="rect">
            <a:avLst/>
          </a:prstGeom>
          <a:noFill/>
        </p:spPr>
        <p:txBody>
          <a:bodyPr wrap="square" rtlCol="0">
            <a:spAutoFit/>
          </a:bodyPr>
          <a:lstStyle/>
          <a:p>
            <a:pPr algn="ctr"/>
            <a:r>
              <a:rPr lang="en-US" altLang="zh-TW" sz="2800" b="1" u="sng" dirty="0"/>
              <a:t>Verification</a:t>
            </a:r>
            <a:endParaRPr lang="zh-TW" altLang="en-US" sz="2800" b="1" u="sng" dirty="0"/>
          </a:p>
        </p:txBody>
      </p:sp>
      <p:sp>
        <p:nvSpPr>
          <p:cNvPr id="18" name="文字方塊 17">
            <a:extLst>
              <a:ext uri="{FF2B5EF4-FFF2-40B4-BE49-F238E27FC236}">
                <a16:creationId xmlns:a16="http://schemas.microsoft.com/office/drawing/2014/main" id="{0DF75307-25EF-DA36-FBAD-57B70E85AC02}"/>
              </a:ext>
            </a:extLst>
          </p:cNvPr>
          <p:cNvSpPr txBox="1"/>
          <p:nvPr/>
        </p:nvSpPr>
        <p:spPr>
          <a:xfrm>
            <a:off x="1961748" y="4062555"/>
            <a:ext cx="2381250" cy="830997"/>
          </a:xfrm>
          <a:prstGeom prst="rect">
            <a:avLst/>
          </a:prstGeom>
          <a:noFill/>
        </p:spPr>
        <p:txBody>
          <a:bodyPr wrap="square" rtlCol="0">
            <a:spAutoFit/>
          </a:bodyPr>
          <a:lstStyle/>
          <a:p>
            <a:pPr algn="ctr"/>
            <a:r>
              <a:rPr lang="en-US" altLang="zh-TW" sz="2400" dirty="0"/>
              <a:t>“Let</a:t>
            </a:r>
            <a:r>
              <a:rPr lang="zh-TW" altLang="en-US" sz="2400" dirty="0"/>
              <a:t> </a:t>
            </a:r>
            <a:r>
              <a:rPr lang="en-US" altLang="zh-TW" sz="2400" dirty="0"/>
              <a:t>me</a:t>
            </a:r>
            <a:r>
              <a:rPr lang="zh-TW" altLang="en-US" sz="2400" dirty="0"/>
              <a:t> </a:t>
            </a:r>
            <a:r>
              <a:rPr lang="en-US" altLang="zh-TW" sz="2400" dirty="0"/>
              <a:t>check</a:t>
            </a:r>
            <a:r>
              <a:rPr lang="zh-TW" altLang="en-US" sz="2400" dirty="0"/>
              <a:t> </a:t>
            </a:r>
            <a:r>
              <a:rPr lang="en-US" altLang="zh-TW" sz="2400" dirty="0"/>
              <a:t>the</a:t>
            </a:r>
            <a:r>
              <a:rPr lang="zh-TW" altLang="en-US" sz="2400" dirty="0"/>
              <a:t> </a:t>
            </a:r>
            <a:r>
              <a:rPr lang="en-US" altLang="zh-TW" sz="2400" dirty="0"/>
              <a:t>answer</a:t>
            </a:r>
            <a:r>
              <a:rPr lang="zh-TW" altLang="en-US" sz="2400" dirty="0"/>
              <a:t> </a:t>
            </a:r>
            <a:r>
              <a:rPr lang="en-US" altLang="zh-TW" sz="2400" dirty="0"/>
              <a:t>…”</a:t>
            </a:r>
            <a:endParaRPr lang="zh-TW" altLang="en-US" sz="2400" dirty="0"/>
          </a:p>
        </p:txBody>
      </p:sp>
      <p:sp>
        <p:nvSpPr>
          <p:cNvPr id="19" name="文字方塊 18">
            <a:extLst>
              <a:ext uri="{FF2B5EF4-FFF2-40B4-BE49-F238E27FC236}">
                <a16:creationId xmlns:a16="http://schemas.microsoft.com/office/drawing/2014/main" id="{0FCDFD80-E387-7606-B4E8-13563B79A4EB}"/>
              </a:ext>
            </a:extLst>
          </p:cNvPr>
          <p:cNvSpPr txBox="1"/>
          <p:nvPr/>
        </p:nvSpPr>
        <p:spPr>
          <a:xfrm>
            <a:off x="7877751" y="3454706"/>
            <a:ext cx="2381250" cy="523220"/>
          </a:xfrm>
          <a:prstGeom prst="rect">
            <a:avLst/>
          </a:prstGeom>
          <a:noFill/>
        </p:spPr>
        <p:txBody>
          <a:bodyPr wrap="square" rtlCol="0">
            <a:spAutoFit/>
          </a:bodyPr>
          <a:lstStyle/>
          <a:p>
            <a:pPr algn="ctr"/>
            <a:r>
              <a:rPr lang="en-US" altLang="zh-TW" sz="2800" b="1" u="sng" dirty="0"/>
              <a:t>Planning</a:t>
            </a:r>
            <a:endParaRPr lang="zh-TW" altLang="en-US" sz="2800" b="1" u="sng" dirty="0"/>
          </a:p>
        </p:txBody>
      </p:sp>
      <p:sp>
        <p:nvSpPr>
          <p:cNvPr id="20" name="文字方塊 19">
            <a:extLst>
              <a:ext uri="{FF2B5EF4-FFF2-40B4-BE49-F238E27FC236}">
                <a16:creationId xmlns:a16="http://schemas.microsoft.com/office/drawing/2014/main" id="{4CBB3B4F-2D63-F8F3-CD7B-57BDC04B2C24}"/>
              </a:ext>
            </a:extLst>
          </p:cNvPr>
          <p:cNvSpPr txBox="1"/>
          <p:nvPr/>
        </p:nvSpPr>
        <p:spPr>
          <a:xfrm>
            <a:off x="7877751" y="4072442"/>
            <a:ext cx="2381250" cy="830997"/>
          </a:xfrm>
          <a:prstGeom prst="rect">
            <a:avLst/>
          </a:prstGeom>
          <a:noFill/>
        </p:spPr>
        <p:txBody>
          <a:bodyPr wrap="square" rtlCol="0">
            <a:spAutoFit/>
          </a:bodyPr>
          <a:lstStyle/>
          <a:p>
            <a:pPr algn="ctr"/>
            <a:r>
              <a:rPr lang="en-US" altLang="zh-TW" sz="2400" dirty="0"/>
              <a:t>“Let’s</a:t>
            </a:r>
            <a:r>
              <a:rPr lang="zh-TW" altLang="en-US" sz="2400" dirty="0"/>
              <a:t> </a:t>
            </a:r>
            <a:r>
              <a:rPr lang="en-US" altLang="zh-TW" sz="2400" dirty="0"/>
              <a:t>first</a:t>
            </a:r>
            <a:r>
              <a:rPr lang="zh-TW" altLang="en-US" sz="2400" dirty="0"/>
              <a:t> </a:t>
            </a:r>
            <a:r>
              <a:rPr lang="en-US" altLang="zh-TW" sz="2400" dirty="0"/>
              <a:t>try</a:t>
            </a:r>
            <a:r>
              <a:rPr lang="zh-TW" altLang="en-US" sz="2400" dirty="0"/>
              <a:t> </a:t>
            </a:r>
            <a:r>
              <a:rPr lang="en-US" altLang="zh-TW" sz="2400" dirty="0"/>
              <a:t>to</a:t>
            </a:r>
            <a:r>
              <a:rPr lang="zh-TW" altLang="en-US" sz="2400" dirty="0"/>
              <a:t> </a:t>
            </a:r>
            <a:r>
              <a:rPr lang="en-US" altLang="zh-TW" sz="2400" dirty="0"/>
              <a:t>……”</a:t>
            </a:r>
            <a:r>
              <a:rPr lang="zh-TW" altLang="en-US" sz="2400" dirty="0"/>
              <a:t> </a:t>
            </a:r>
          </a:p>
        </p:txBody>
      </p:sp>
      <p:sp>
        <p:nvSpPr>
          <p:cNvPr id="21" name="文字方塊 20">
            <a:extLst>
              <a:ext uri="{FF2B5EF4-FFF2-40B4-BE49-F238E27FC236}">
                <a16:creationId xmlns:a16="http://schemas.microsoft.com/office/drawing/2014/main" id="{7B1EF632-ABF1-F355-DB04-51154C48F9D0}"/>
              </a:ext>
            </a:extLst>
          </p:cNvPr>
          <p:cNvSpPr txBox="1"/>
          <p:nvPr/>
        </p:nvSpPr>
        <p:spPr>
          <a:xfrm>
            <a:off x="4953775" y="3457197"/>
            <a:ext cx="2381250" cy="523220"/>
          </a:xfrm>
          <a:prstGeom prst="rect">
            <a:avLst/>
          </a:prstGeom>
          <a:noFill/>
        </p:spPr>
        <p:txBody>
          <a:bodyPr wrap="square" rtlCol="0">
            <a:spAutoFit/>
          </a:bodyPr>
          <a:lstStyle/>
          <a:p>
            <a:pPr algn="ctr"/>
            <a:r>
              <a:rPr lang="en-US" altLang="zh-TW" sz="2800" b="1" u="sng" dirty="0"/>
              <a:t>Explore</a:t>
            </a:r>
            <a:endParaRPr lang="zh-TW" altLang="en-US" sz="2800" b="1" u="sng" dirty="0"/>
          </a:p>
        </p:txBody>
      </p:sp>
      <p:sp>
        <p:nvSpPr>
          <p:cNvPr id="22" name="文字方塊 21">
            <a:extLst>
              <a:ext uri="{FF2B5EF4-FFF2-40B4-BE49-F238E27FC236}">
                <a16:creationId xmlns:a16="http://schemas.microsoft.com/office/drawing/2014/main" id="{826BF020-D516-485B-AC81-B20CAA7AF7D5}"/>
              </a:ext>
            </a:extLst>
          </p:cNvPr>
          <p:cNvSpPr txBox="1"/>
          <p:nvPr/>
        </p:nvSpPr>
        <p:spPr>
          <a:xfrm>
            <a:off x="4720535" y="4077537"/>
            <a:ext cx="2923931" cy="830997"/>
          </a:xfrm>
          <a:prstGeom prst="rect">
            <a:avLst/>
          </a:prstGeom>
          <a:noFill/>
        </p:spPr>
        <p:txBody>
          <a:bodyPr wrap="square" rtlCol="0">
            <a:spAutoFit/>
          </a:bodyPr>
          <a:lstStyle/>
          <a:p>
            <a:pPr algn="ctr"/>
            <a:r>
              <a:rPr lang="en-US" altLang="zh-TW" sz="2400" dirty="0"/>
              <a:t>“Let’s</a:t>
            </a:r>
            <a:r>
              <a:rPr lang="zh-TW" altLang="en-US" sz="2400" dirty="0"/>
              <a:t> </a:t>
            </a:r>
            <a:r>
              <a:rPr lang="en-US" altLang="zh-TW" sz="2400" dirty="0"/>
              <a:t>try</a:t>
            </a:r>
            <a:r>
              <a:rPr lang="zh-TW" altLang="en-US" sz="2400" dirty="0"/>
              <a:t> </a:t>
            </a:r>
            <a:r>
              <a:rPr lang="en-US" altLang="zh-TW" sz="2400" dirty="0"/>
              <a:t>a</a:t>
            </a:r>
            <a:r>
              <a:rPr lang="zh-TW" altLang="en-US" sz="2400" dirty="0"/>
              <a:t> </a:t>
            </a:r>
            <a:r>
              <a:rPr lang="en-US" altLang="zh-TW" sz="2400" dirty="0"/>
              <a:t>different</a:t>
            </a:r>
            <a:r>
              <a:rPr lang="zh-TW" altLang="en-US" sz="2400" dirty="0"/>
              <a:t> </a:t>
            </a:r>
            <a:r>
              <a:rPr lang="en-US" altLang="zh-TW" sz="2400" dirty="0"/>
              <a:t>approach</a:t>
            </a:r>
            <a:r>
              <a:rPr lang="zh-TW" altLang="en-US" sz="2400" dirty="0"/>
              <a:t> </a:t>
            </a:r>
            <a:r>
              <a:rPr lang="en-US" altLang="zh-TW" sz="2400" dirty="0"/>
              <a:t>…”</a:t>
            </a:r>
            <a:endParaRPr lang="zh-TW" altLang="en-US" sz="2400" dirty="0"/>
          </a:p>
        </p:txBody>
      </p:sp>
      <p:sp>
        <p:nvSpPr>
          <p:cNvPr id="23" name="矩形: 圓角 22">
            <a:extLst>
              <a:ext uri="{FF2B5EF4-FFF2-40B4-BE49-F238E27FC236}">
                <a16:creationId xmlns:a16="http://schemas.microsoft.com/office/drawing/2014/main" id="{FB008A5C-FFB1-615C-E1D1-A82DA1CA9C60}"/>
              </a:ext>
            </a:extLst>
          </p:cNvPr>
          <p:cNvSpPr/>
          <p:nvPr/>
        </p:nvSpPr>
        <p:spPr>
          <a:xfrm>
            <a:off x="1942698" y="3389030"/>
            <a:ext cx="2419350" cy="1627288"/>
          </a:xfrm>
          <a:prstGeom prst="roundRect">
            <a:avLst/>
          </a:pr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4" name="矩形: 圓角 23">
            <a:extLst>
              <a:ext uri="{FF2B5EF4-FFF2-40B4-BE49-F238E27FC236}">
                <a16:creationId xmlns:a16="http://schemas.microsoft.com/office/drawing/2014/main" id="{93C1D70F-1637-2CC2-9244-BD31EE475EAD}"/>
              </a:ext>
            </a:extLst>
          </p:cNvPr>
          <p:cNvSpPr/>
          <p:nvPr/>
        </p:nvSpPr>
        <p:spPr>
          <a:xfrm>
            <a:off x="4716204" y="3389030"/>
            <a:ext cx="2890161" cy="1627288"/>
          </a:xfrm>
          <a:prstGeom prst="roundRect">
            <a:avLst/>
          </a:pr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5" name="文字方塊 24">
            <a:extLst>
              <a:ext uri="{FF2B5EF4-FFF2-40B4-BE49-F238E27FC236}">
                <a16:creationId xmlns:a16="http://schemas.microsoft.com/office/drawing/2014/main" id="{D8180123-84A6-7E5B-223E-F90773E32747}"/>
              </a:ext>
            </a:extLst>
          </p:cNvPr>
          <p:cNvSpPr txBox="1"/>
          <p:nvPr/>
        </p:nvSpPr>
        <p:spPr>
          <a:xfrm>
            <a:off x="10530388" y="3934946"/>
            <a:ext cx="823412" cy="461665"/>
          </a:xfrm>
          <a:prstGeom prst="rect">
            <a:avLst/>
          </a:prstGeom>
          <a:noFill/>
        </p:spPr>
        <p:txBody>
          <a:bodyPr wrap="square" rtlCol="0">
            <a:spAutoFit/>
          </a:bodyPr>
          <a:lstStyle/>
          <a:p>
            <a:r>
              <a:rPr lang="en-US" altLang="zh-TW" sz="2400" b="1" dirty="0"/>
              <a:t>……</a:t>
            </a:r>
            <a:endParaRPr lang="zh-TW" altLang="en-US" sz="2400" b="1" dirty="0"/>
          </a:p>
        </p:txBody>
      </p:sp>
      <p:sp>
        <p:nvSpPr>
          <p:cNvPr id="26" name="右大括弧 25">
            <a:extLst>
              <a:ext uri="{FF2B5EF4-FFF2-40B4-BE49-F238E27FC236}">
                <a16:creationId xmlns:a16="http://schemas.microsoft.com/office/drawing/2014/main" id="{BAF581D9-BA88-2F44-AB8C-C9843D0AF475}"/>
              </a:ext>
            </a:extLst>
          </p:cNvPr>
          <p:cNvSpPr/>
          <p:nvPr/>
        </p:nvSpPr>
        <p:spPr>
          <a:xfrm rot="16200000">
            <a:off x="6327431" y="-1708316"/>
            <a:ext cx="551785" cy="9500952"/>
          </a:xfrm>
          <a:prstGeom prst="rightBrace">
            <a:avLst>
              <a:gd name="adj1" fmla="val 53648"/>
              <a:gd name="adj2" fmla="val 63634"/>
            </a:avLst>
          </a:prstGeom>
          <a:ln w="381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zh-TW" altLang="en-US"/>
          </a:p>
        </p:txBody>
      </p:sp>
      <p:sp>
        <p:nvSpPr>
          <p:cNvPr id="27" name="文字方塊 26">
            <a:extLst>
              <a:ext uri="{FF2B5EF4-FFF2-40B4-BE49-F238E27FC236}">
                <a16:creationId xmlns:a16="http://schemas.microsoft.com/office/drawing/2014/main" id="{E0AF1B11-FE53-12D4-1E3A-57B7A4D47AA6}"/>
              </a:ext>
            </a:extLst>
          </p:cNvPr>
          <p:cNvSpPr txBox="1"/>
          <p:nvPr/>
        </p:nvSpPr>
        <p:spPr>
          <a:xfrm>
            <a:off x="5350344" y="5290317"/>
            <a:ext cx="6650827" cy="461665"/>
          </a:xfrm>
          <a:prstGeom prst="rect">
            <a:avLst/>
          </a:prstGeom>
          <a:noFill/>
        </p:spPr>
        <p:txBody>
          <a:bodyPr wrap="square" rtlCol="0">
            <a:spAutoFit/>
          </a:bodyPr>
          <a:lstStyle/>
          <a:p>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a:t>
            </a:r>
            <a:r>
              <a:rPr lang="en-US" altLang="zh-TW" sz="2400" dirty="0">
                <a:latin typeface="微軟正黑體" panose="020B0604030504040204" pitchFamily="34" charset="-120"/>
                <a:ea typeface="微軟正黑體" panose="020B0604030504040204" pitchFamily="34" charset="-120"/>
              </a:rPr>
              <a:t>Inference</a:t>
            </a:r>
            <a:r>
              <a:rPr lang="zh-TW" altLang="en-US" sz="2400" dirty="0">
                <a:latin typeface="微軟正黑體" panose="020B0604030504040204" pitchFamily="34" charset="-120"/>
                <a:ea typeface="微軟正黑體" panose="020B0604030504040204" pitchFamily="34" charset="-120"/>
              </a:rPr>
              <a:t>」字面翻譯類似，但意思完全不同</a:t>
            </a:r>
            <a:r>
              <a:rPr lang="en-US" altLang="zh-TW" sz="2400" dirty="0">
                <a:latin typeface="微軟正黑體" panose="020B0604030504040204" pitchFamily="34" charset="-120"/>
                <a:ea typeface="微軟正黑體" panose="020B0604030504040204" pitchFamily="34" charset="-120"/>
              </a:rPr>
              <a:t>)</a:t>
            </a:r>
            <a:endParaRPr lang="zh-TW" altLang="en-US" sz="2400" dirty="0">
              <a:latin typeface="微軟正黑體" panose="020B0604030504040204" pitchFamily="34" charset="-120"/>
              <a:ea typeface="微軟正黑體" panose="020B0604030504040204" pitchFamily="34" charset="-120"/>
            </a:endParaRPr>
          </a:p>
        </p:txBody>
      </p:sp>
      <p:sp>
        <p:nvSpPr>
          <p:cNvPr id="28" name="文字方塊 27">
            <a:extLst>
              <a:ext uri="{FF2B5EF4-FFF2-40B4-BE49-F238E27FC236}">
                <a16:creationId xmlns:a16="http://schemas.microsoft.com/office/drawing/2014/main" id="{C005D344-8FF9-D36F-75A9-42F09A656BCA}"/>
              </a:ext>
            </a:extLst>
          </p:cNvPr>
          <p:cNvSpPr txBox="1"/>
          <p:nvPr/>
        </p:nvSpPr>
        <p:spPr>
          <a:xfrm>
            <a:off x="1868855" y="6036318"/>
            <a:ext cx="3450294" cy="375616"/>
          </a:xfrm>
          <a:prstGeom prst="rect">
            <a:avLst/>
          </a:prstGeom>
          <a:noFill/>
        </p:spPr>
        <p:txBody>
          <a:bodyPr wrap="square">
            <a:spAutoFit/>
          </a:bodyPr>
          <a:lstStyle/>
          <a:p>
            <a:pPr algn="ctr">
              <a:lnSpc>
                <a:spcPts val="2099"/>
              </a:lnSpc>
              <a:spcAft>
                <a:spcPts val="900"/>
              </a:spcAft>
            </a:pPr>
            <a:r>
              <a:rPr lang="en-US" altLang="zh-TW" sz="2800" b="1" i="0" dirty="0">
                <a:solidFill>
                  <a:srgbClr val="000000"/>
                </a:solidFill>
                <a:effectLst/>
                <a:latin typeface="Lucida Grande"/>
              </a:rPr>
              <a:t>Test-Time Compute</a:t>
            </a:r>
            <a:r>
              <a:rPr lang="zh-TW" altLang="en-US" sz="2800" b="1" i="0" dirty="0">
                <a:solidFill>
                  <a:srgbClr val="000000"/>
                </a:solidFill>
                <a:effectLst/>
                <a:latin typeface="Lucida Grande"/>
              </a:rPr>
              <a:t> </a:t>
            </a:r>
            <a:endParaRPr lang="en-US" altLang="zh-TW" sz="2800" b="1" i="0" dirty="0">
              <a:solidFill>
                <a:srgbClr val="000000"/>
              </a:solidFill>
              <a:effectLst/>
              <a:latin typeface="Lucida Grande"/>
            </a:endParaRPr>
          </a:p>
        </p:txBody>
      </p:sp>
      <p:sp>
        <p:nvSpPr>
          <p:cNvPr id="29" name="文字方塊 28">
            <a:extLst>
              <a:ext uri="{FF2B5EF4-FFF2-40B4-BE49-F238E27FC236}">
                <a16:creationId xmlns:a16="http://schemas.microsoft.com/office/drawing/2014/main" id="{410092D2-1517-2848-7972-7EFC9AA27F37}"/>
              </a:ext>
            </a:extLst>
          </p:cNvPr>
          <p:cNvSpPr txBox="1"/>
          <p:nvPr/>
        </p:nvSpPr>
        <p:spPr>
          <a:xfrm>
            <a:off x="6872852" y="5934394"/>
            <a:ext cx="5319148" cy="461665"/>
          </a:xfrm>
          <a:prstGeom prst="rect">
            <a:avLst/>
          </a:prstGeom>
          <a:noFill/>
        </p:spPr>
        <p:txBody>
          <a:bodyPr wrap="square" rtlCol="0">
            <a:spAutoFit/>
          </a:bodyPr>
          <a:lstStyle/>
          <a:p>
            <a:r>
              <a:rPr lang="zh-TW" altLang="en-US" sz="2400" dirty="0">
                <a:latin typeface="微軟正黑體" panose="020B0604030504040204" pitchFamily="34" charset="-120"/>
                <a:ea typeface="微軟正黑體" panose="020B0604030504040204" pitchFamily="34" charset="-120"/>
              </a:rPr>
              <a:t>第一堂課：</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深度不夠，長度來湊</a:t>
            </a:r>
            <a:r>
              <a:rPr lang="en-US" altLang="zh-TW" sz="2400" dirty="0">
                <a:latin typeface="微軟正黑體" panose="020B0604030504040204" pitchFamily="34" charset="-120"/>
                <a:ea typeface="微軟正黑體" panose="020B0604030504040204" pitchFamily="34" charset="-120"/>
              </a:rPr>
              <a:t>”</a:t>
            </a:r>
            <a:endParaRPr lang="zh-TW" altLang="en-US" sz="2400" dirty="0">
              <a:latin typeface="微軟正黑體" panose="020B0604030504040204" pitchFamily="34" charset="-120"/>
              <a:ea typeface="微軟正黑體" panose="020B0604030504040204" pitchFamily="34" charset="-120"/>
            </a:endParaRPr>
          </a:p>
        </p:txBody>
      </p:sp>
      <p:sp>
        <p:nvSpPr>
          <p:cNvPr id="30" name="文字方塊 29">
            <a:extLst>
              <a:ext uri="{FF2B5EF4-FFF2-40B4-BE49-F238E27FC236}">
                <a16:creationId xmlns:a16="http://schemas.microsoft.com/office/drawing/2014/main" id="{86FA3560-B692-7871-166D-9237A7291474}"/>
              </a:ext>
            </a:extLst>
          </p:cNvPr>
          <p:cNvSpPr txBox="1"/>
          <p:nvPr/>
        </p:nvSpPr>
        <p:spPr>
          <a:xfrm>
            <a:off x="1731258" y="5244623"/>
            <a:ext cx="5125063" cy="523220"/>
          </a:xfrm>
          <a:prstGeom prst="rect">
            <a:avLst/>
          </a:prstGeom>
          <a:noFill/>
        </p:spPr>
        <p:txBody>
          <a:bodyPr wrap="square" rtlCol="0">
            <a:spAutoFit/>
          </a:bodyPr>
          <a:lstStyle/>
          <a:p>
            <a:r>
              <a:rPr lang="zh-TW" altLang="en-US" sz="2800" b="1" dirty="0">
                <a:latin typeface="微軟正黑體" panose="020B0604030504040204" pitchFamily="34" charset="-120"/>
                <a:ea typeface="微軟正黑體" panose="020B0604030504040204" pitchFamily="34" charset="-120"/>
              </a:rPr>
              <a:t>「推理」</a:t>
            </a:r>
            <a:r>
              <a:rPr lang="en-US" altLang="zh-TW" sz="2800" b="1" dirty="0">
                <a:latin typeface="微軟正黑體" panose="020B0604030504040204" pitchFamily="34" charset="-120"/>
                <a:ea typeface="微軟正黑體" panose="020B0604030504040204" pitchFamily="34" charset="-120"/>
              </a:rPr>
              <a:t>(Reasoning)</a:t>
            </a:r>
            <a:r>
              <a:rPr lang="zh-TW" altLang="en-US" sz="2800" b="1" dirty="0">
                <a:latin typeface="微軟正黑體" panose="020B0604030504040204" pitchFamily="34" charset="-120"/>
                <a:ea typeface="微軟正黑體" panose="020B0604030504040204" pitchFamily="34" charset="-120"/>
              </a:rPr>
              <a:t> </a:t>
            </a:r>
          </a:p>
        </p:txBody>
      </p:sp>
    </p:spTree>
    <p:extLst>
      <p:ext uri="{BB962C8B-B14F-4D97-AF65-F5344CB8AC3E}">
        <p14:creationId xmlns:p14="http://schemas.microsoft.com/office/powerpoint/2010/main" val="101403697"/>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3" grpId="0" animBg="1"/>
      <p:bldP spid="17" grpId="0"/>
      <p:bldP spid="18" grpId="0"/>
      <p:bldP spid="19" grpId="0"/>
      <p:bldP spid="20" grpId="0"/>
      <p:bldP spid="21" grpId="0"/>
      <p:bldP spid="22" grpId="0"/>
      <p:bldP spid="23" grpId="0" animBg="1"/>
      <p:bldP spid="24" grpId="0" animBg="1"/>
      <p:bldP spid="25" grpId="0"/>
      <p:bldP spid="26" grpId="0" animBg="1"/>
      <p:bldP spid="27" grpId="0"/>
      <p:bldP spid="28" grpId="0"/>
      <p:bldP spid="29" grpId="0"/>
      <p:bldP spid="3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43C882-AFFB-DF20-5188-9D5C697986A6}"/>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40412323-CB46-B1E2-EE17-827723675518}"/>
              </a:ext>
            </a:extLst>
          </p:cNvPr>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打造「推理」語言模型的方法</a:t>
            </a:r>
          </a:p>
        </p:txBody>
      </p:sp>
      <p:graphicFrame>
        <p:nvGraphicFramePr>
          <p:cNvPr id="4" name="內容版面配置區 3">
            <a:extLst>
              <a:ext uri="{FF2B5EF4-FFF2-40B4-BE49-F238E27FC236}">
                <a16:creationId xmlns:a16="http://schemas.microsoft.com/office/drawing/2014/main" id="{E52D67DC-7867-6759-4E41-4CF75E5A491B}"/>
              </a:ext>
            </a:extLst>
          </p:cNvPr>
          <p:cNvGraphicFramePr>
            <a:graphicFrameLocks noGrp="1"/>
          </p:cNvGraphicFramePr>
          <p:nvPr>
            <p:ph idx="1"/>
            <p:extLst>
              <p:ext uri="{D42A27DB-BD31-4B8C-83A1-F6EECF244321}">
                <p14:modId xmlns:p14="http://schemas.microsoft.com/office/powerpoint/2010/main" val="58812054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文字方塊 5">
            <a:extLst>
              <a:ext uri="{FF2B5EF4-FFF2-40B4-BE49-F238E27FC236}">
                <a16:creationId xmlns:a16="http://schemas.microsoft.com/office/drawing/2014/main" id="{291D7A0D-033C-82B8-1F5B-5A2F0D32305B}"/>
              </a:ext>
            </a:extLst>
          </p:cNvPr>
          <p:cNvSpPr txBox="1"/>
          <p:nvPr/>
        </p:nvSpPr>
        <p:spPr>
          <a:xfrm>
            <a:off x="9144000" y="6176963"/>
            <a:ext cx="234834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需要微調參數</a:t>
            </a:r>
          </a:p>
        </p:txBody>
      </p:sp>
      <p:sp>
        <p:nvSpPr>
          <p:cNvPr id="8" name="矩形: 圓角 7">
            <a:extLst>
              <a:ext uri="{FF2B5EF4-FFF2-40B4-BE49-F238E27FC236}">
                <a16:creationId xmlns:a16="http://schemas.microsoft.com/office/drawing/2014/main" id="{EF866E70-372A-06FD-BBBD-349B817DF1D9}"/>
              </a:ext>
            </a:extLst>
          </p:cNvPr>
          <p:cNvSpPr/>
          <p:nvPr/>
        </p:nvSpPr>
        <p:spPr>
          <a:xfrm>
            <a:off x="838200" y="4074825"/>
            <a:ext cx="10515600" cy="2102138"/>
          </a:xfrm>
          <a:prstGeom prst="roundRect">
            <a:avLst>
              <a:gd name="adj" fmla="val 7857"/>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3" name="矩形 2">
            <a:extLst>
              <a:ext uri="{FF2B5EF4-FFF2-40B4-BE49-F238E27FC236}">
                <a16:creationId xmlns:a16="http://schemas.microsoft.com/office/drawing/2014/main" id="{3DB39BC3-436E-4BCA-25BA-6800BD09E9C8}"/>
              </a:ext>
            </a:extLst>
          </p:cNvPr>
          <p:cNvSpPr/>
          <p:nvPr/>
        </p:nvSpPr>
        <p:spPr>
          <a:xfrm>
            <a:off x="-590550" y="1333500"/>
            <a:ext cx="13868400" cy="26841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grpSp>
        <p:nvGrpSpPr>
          <p:cNvPr id="9" name="群組 8">
            <a:extLst>
              <a:ext uri="{FF2B5EF4-FFF2-40B4-BE49-F238E27FC236}">
                <a16:creationId xmlns:a16="http://schemas.microsoft.com/office/drawing/2014/main" id="{E73963B7-1C9E-8B41-89CC-F8A816BD1A29}"/>
              </a:ext>
            </a:extLst>
          </p:cNvPr>
          <p:cNvGrpSpPr/>
          <p:nvPr/>
        </p:nvGrpSpPr>
        <p:grpSpPr>
          <a:xfrm>
            <a:off x="944406" y="2049610"/>
            <a:ext cx="7323343" cy="1519502"/>
            <a:chOff x="1006726" y="5284455"/>
            <a:chExt cx="7323343" cy="1519502"/>
          </a:xfrm>
        </p:grpSpPr>
        <p:cxnSp>
          <p:nvCxnSpPr>
            <p:cNvPr id="10" name="直線單箭頭接點 9">
              <a:extLst>
                <a:ext uri="{FF2B5EF4-FFF2-40B4-BE49-F238E27FC236}">
                  <a16:creationId xmlns:a16="http://schemas.microsoft.com/office/drawing/2014/main" id="{3F95A3EF-CB2D-3066-3AD8-3DBF44264D58}"/>
                </a:ext>
              </a:extLst>
            </p:cNvPr>
            <p:cNvCxnSpPr>
              <a:cxnSpLocks/>
            </p:cNvCxnSpPr>
            <p:nvPr/>
          </p:nvCxnSpPr>
          <p:spPr>
            <a:xfrm>
              <a:off x="3937063" y="5843543"/>
              <a:ext cx="4393006"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文字方塊 10">
              <a:extLst>
                <a:ext uri="{FF2B5EF4-FFF2-40B4-BE49-F238E27FC236}">
                  <a16:creationId xmlns:a16="http://schemas.microsoft.com/office/drawing/2014/main" id="{A68E2880-C0A7-975B-FAF5-1954968B68A6}"/>
                </a:ext>
              </a:extLst>
            </p:cNvPr>
            <p:cNvSpPr txBox="1"/>
            <p:nvPr/>
          </p:nvSpPr>
          <p:spPr>
            <a:xfrm>
              <a:off x="1006726" y="6342292"/>
              <a:ext cx="311038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(Foundation Model)</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12" name="文字方塊 11">
              <a:extLst>
                <a:ext uri="{FF2B5EF4-FFF2-40B4-BE49-F238E27FC236}">
                  <a16:creationId xmlns:a16="http://schemas.microsoft.com/office/drawing/2014/main" id="{4A144F52-72E8-7575-F99E-23427DEF1F16}"/>
                </a:ext>
              </a:extLst>
            </p:cNvPr>
            <p:cNvSpPr txBox="1"/>
            <p:nvPr/>
          </p:nvSpPr>
          <p:spPr>
            <a:xfrm>
              <a:off x="4715109" y="5284455"/>
              <a:ext cx="311038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8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Post-Training</a:t>
              </a:r>
              <a:endParaRPr kumimoji="0" lang="zh-TW" altLang="en-US" sz="28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13" name="矩形: 圓角 12">
              <a:extLst>
                <a:ext uri="{FF2B5EF4-FFF2-40B4-BE49-F238E27FC236}">
                  <a16:creationId xmlns:a16="http://schemas.microsoft.com/office/drawing/2014/main" id="{99E2D4C0-5FF0-E0A3-ADDA-F6DBF731C081}"/>
                </a:ext>
              </a:extLst>
            </p:cNvPr>
            <p:cNvSpPr/>
            <p:nvPr/>
          </p:nvSpPr>
          <p:spPr>
            <a:xfrm>
              <a:off x="1288500" y="5390637"/>
              <a:ext cx="2546837" cy="939665"/>
            </a:xfrm>
            <a:prstGeom prst="roundRect">
              <a:avLst/>
            </a:prstGeom>
            <a:solidFill>
              <a:schemeClr val="accent5">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LLM without Reasoning</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15" name="文字方塊 14">
              <a:extLst>
                <a:ext uri="{FF2B5EF4-FFF2-40B4-BE49-F238E27FC236}">
                  <a16:creationId xmlns:a16="http://schemas.microsoft.com/office/drawing/2014/main" id="{AD96F1F0-8E5F-7838-D62B-280C9DB708A4}"/>
                </a:ext>
              </a:extLst>
            </p:cNvPr>
            <p:cNvSpPr txBox="1"/>
            <p:nvPr/>
          </p:nvSpPr>
          <p:spPr>
            <a:xfrm>
              <a:off x="4715108" y="5845185"/>
              <a:ext cx="311038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Learn to Reasoning</a:t>
              </a:r>
              <a:endParaRPr kumimoji="0" lang="zh-TW" altLang="en-US" sz="2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grpSp>
      <p:sp>
        <p:nvSpPr>
          <p:cNvPr id="16" name="文字方塊 15">
            <a:extLst>
              <a:ext uri="{FF2B5EF4-FFF2-40B4-BE49-F238E27FC236}">
                <a16:creationId xmlns:a16="http://schemas.microsoft.com/office/drawing/2014/main" id="{3BE0E4DE-D59E-AAD0-AE18-6DADB88670A9}"/>
              </a:ext>
            </a:extLst>
          </p:cNvPr>
          <p:cNvSpPr txBox="1"/>
          <p:nvPr/>
        </p:nvSpPr>
        <p:spPr>
          <a:xfrm>
            <a:off x="8158660" y="3054652"/>
            <a:ext cx="311038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(Fine-tuned Model)</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17" name="矩形: 圓角 16">
            <a:extLst>
              <a:ext uri="{FF2B5EF4-FFF2-40B4-BE49-F238E27FC236}">
                <a16:creationId xmlns:a16="http://schemas.microsoft.com/office/drawing/2014/main" id="{804EB35A-6431-530F-56DD-FD91DC5160ED}"/>
              </a:ext>
            </a:extLst>
          </p:cNvPr>
          <p:cNvSpPr/>
          <p:nvPr/>
        </p:nvSpPr>
        <p:spPr>
          <a:xfrm>
            <a:off x="8440434" y="2102997"/>
            <a:ext cx="2546837" cy="939665"/>
          </a:xfrm>
          <a:prstGeom prst="roundRect">
            <a:avLst/>
          </a:prstGeom>
          <a:solidFill>
            <a:schemeClr val="accent5">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LLM with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Reasoning</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3665761373"/>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ACDF8-D5EA-18A5-D38F-402EA1365ADE}"/>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73673BAA-CBF0-CA18-6196-BD7F4B062DF7}"/>
              </a:ext>
            </a:extLst>
          </p:cNvPr>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打造「推理」語言模型的方法</a:t>
            </a:r>
          </a:p>
        </p:txBody>
      </p:sp>
      <p:graphicFrame>
        <p:nvGraphicFramePr>
          <p:cNvPr id="4" name="內容版面配置區 3">
            <a:extLst>
              <a:ext uri="{FF2B5EF4-FFF2-40B4-BE49-F238E27FC236}">
                <a16:creationId xmlns:a16="http://schemas.microsoft.com/office/drawing/2014/main" id="{8E5A528B-DC89-A68D-C4D2-AD311E45126D}"/>
              </a:ext>
            </a:extLst>
          </p:cNvPr>
          <p:cNvGraphicFramePr>
            <a:graphicFrameLocks noGrp="1"/>
          </p:cNvGraphicFramePr>
          <p:nvPr>
            <p:ph idx="1"/>
            <p:extLst>
              <p:ext uri="{D42A27DB-BD31-4B8C-83A1-F6EECF244321}">
                <p14:modId xmlns:p14="http://schemas.microsoft.com/office/powerpoint/2010/main" val="181242963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矩形: 圓角 6">
            <a:extLst>
              <a:ext uri="{FF2B5EF4-FFF2-40B4-BE49-F238E27FC236}">
                <a16:creationId xmlns:a16="http://schemas.microsoft.com/office/drawing/2014/main" id="{6896E179-1EEC-0058-7D01-F58D9AF33EE9}"/>
              </a:ext>
            </a:extLst>
          </p:cNvPr>
          <p:cNvSpPr/>
          <p:nvPr/>
        </p:nvSpPr>
        <p:spPr>
          <a:xfrm>
            <a:off x="838200" y="4059960"/>
            <a:ext cx="10515600" cy="908234"/>
          </a:xfrm>
          <a:prstGeom prst="roundRect">
            <a:avLst>
              <a:gd name="adj" fmla="val 7857"/>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258078513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D877645-7C2C-AE79-79F3-8DED1E3DDAE8}"/>
              </a:ext>
            </a:extLst>
          </p:cNvPr>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教模型推理過程</a:t>
            </a:r>
          </a:p>
        </p:txBody>
      </p:sp>
      <p:sp>
        <p:nvSpPr>
          <p:cNvPr id="5" name="矩形: 圓角 4">
            <a:extLst>
              <a:ext uri="{FF2B5EF4-FFF2-40B4-BE49-F238E27FC236}">
                <a16:creationId xmlns:a16="http://schemas.microsoft.com/office/drawing/2014/main" id="{E80FF812-A658-C64A-DC39-9D364350C008}"/>
              </a:ext>
            </a:extLst>
          </p:cNvPr>
          <p:cNvSpPr/>
          <p:nvPr/>
        </p:nvSpPr>
        <p:spPr>
          <a:xfrm>
            <a:off x="5379670" y="2416093"/>
            <a:ext cx="3760698" cy="590544"/>
          </a:xfrm>
          <a:prstGeom prst="roundRect">
            <a:avLst/>
          </a:prstGeom>
          <a:solidFill>
            <a:schemeClr val="accent6">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reasoning process </a:t>
            </a:r>
            <a:endParaRPr lang="zh-TW" altLang="en-US" sz="2400" dirty="0">
              <a:solidFill>
                <a:schemeClr val="tx1"/>
              </a:solidFill>
            </a:endParaRPr>
          </a:p>
        </p:txBody>
      </p:sp>
      <p:sp>
        <p:nvSpPr>
          <p:cNvPr id="11" name="矩形: 圓角 10">
            <a:extLst>
              <a:ext uri="{FF2B5EF4-FFF2-40B4-BE49-F238E27FC236}">
                <a16:creationId xmlns:a16="http://schemas.microsoft.com/office/drawing/2014/main" id="{EDF3B82D-02A4-535E-2F90-BAD31925279A}"/>
              </a:ext>
            </a:extLst>
          </p:cNvPr>
          <p:cNvSpPr/>
          <p:nvPr/>
        </p:nvSpPr>
        <p:spPr>
          <a:xfrm>
            <a:off x="3222046" y="2416069"/>
            <a:ext cx="2122713" cy="590544"/>
          </a:xfrm>
          <a:prstGeom prst="roundRect">
            <a:avLst/>
          </a:prstGeom>
          <a:solidFill>
            <a:schemeClr val="accent1">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Input </a:t>
            </a:r>
            <a:endParaRPr lang="zh-TW" altLang="en-US" sz="2400" dirty="0">
              <a:solidFill>
                <a:schemeClr val="tx1"/>
              </a:solidFill>
            </a:endParaRPr>
          </a:p>
        </p:txBody>
      </p:sp>
      <p:sp>
        <p:nvSpPr>
          <p:cNvPr id="12" name="矩形: 圓角 11">
            <a:extLst>
              <a:ext uri="{FF2B5EF4-FFF2-40B4-BE49-F238E27FC236}">
                <a16:creationId xmlns:a16="http://schemas.microsoft.com/office/drawing/2014/main" id="{570E495F-6348-1A3E-2A5B-906955072585}"/>
              </a:ext>
            </a:extLst>
          </p:cNvPr>
          <p:cNvSpPr/>
          <p:nvPr/>
        </p:nvSpPr>
        <p:spPr>
          <a:xfrm>
            <a:off x="9159268" y="2416069"/>
            <a:ext cx="2122713" cy="590544"/>
          </a:xfrm>
          <a:prstGeom prst="roundRect">
            <a:avLst/>
          </a:prstGeom>
          <a:solidFill>
            <a:srgbClr val="FFFF00"/>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ground truth</a:t>
            </a:r>
            <a:endParaRPr lang="zh-TW" altLang="en-US" sz="2400" dirty="0">
              <a:solidFill>
                <a:schemeClr val="tx1"/>
              </a:solidFill>
            </a:endParaRPr>
          </a:p>
        </p:txBody>
      </p:sp>
      <p:sp>
        <p:nvSpPr>
          <p:cNvPr id="20" name="文字方塊 19">
            <a:extLst>
              <a:ext uri="{FF2B5EF4-FFF2-40B4-BE49-F238E27FC236}">
                <a16:creationId xmlns:a16="http://schemas.microsoft.com/office/drawing/2014/main" id="{EB75E9B8-039C-BAC4-E658-0B78437467F2}"/>
              </a:ext>
            </a:extLst>
          </p:cNvPr>
          <p:cNvSpPr txBox="1"/>
          <p:nvPr/>
        </p:nvSpPr>
        <p:spPr>
          <a:xfrm>
            <a:off x="1072115" y="2516105"/>
            <a:ext cx="3407860" cy="461665"/>
          </a:xfrm>
          <a:prstGeom prst="rect">
            <a:avLst/>
          </a:prstGeom>
          <a:noFill/>
        </p:spPr>
        <p:txBody>
          <a:bodyPr wrap="square" rtlCol="0">
            <a:spAutoFit/>
          </a:bodyPr>
          <a:lstStyle/>
          <a:p>
            <a:r>
              <a:rPr lang="en-US" altLang="zh-TW" sz="2400" dirty="0"/>
              <a:t>Training data:</a:t>
            </a:r>
            <a:endParaRPr lang="zh-TW" altLang="en-US" sz="2400" dirty="0"/>
          </a:p>
        </p:txBody>
      </p:sp>
      <p:pic>
        <p:nvPicPr>
          <p:cNvPr id="25" name="Picture 2">
            <a:extLst>
              <a:ext uri="{FF2B5EF4-FFF2-40B4-BE49-F238E27FC236}">
                <a16:creationId xmlns:a16="http://schemas.microsoft.com/office/drawing/2014/main" id="{82C0E31B-AD23-EA57-B0FD-814D311D26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3937" y="4220473"/>
            <a:ext cx="1219200" cy="1219200"/>
          </a:xfrm>
          <a:prstGeom prst="rect">
            <a:avLst/>
          </a:prstGeom>
          <a:noFill/>
          <a:extLst>
            <a:ext uri="{909E8E84-426E-40DD-AFC4-6F175D3DCCD1}">
              <a14:hiddenFill xmlns:a14="http://schemas.microsoft.com/office/drawing/2010/main">
                <a:solidFill>
                  <a:srgbClr val="FFFFFF"/>
                </a:solidFill>
              </a14:hiddenFill>
            </a:ext>
          </a:extLst>
        </p:spPr>
      </p:pic>
      <p:sp>
        <p:nvSpPr>
          <p:cNvPr id="26" name="矩形: 圓角 25">
            <a:extLst>
              <a:ext uri="{FF2B5EF4-FFF2-40B4-BE49-F238E27FC236}">
                <a16:creationId xmlns:a16="http://schemas.microsoft.com/office/drawing/2014/main" id="{FA439CE3-929F-698B-2BDD-E30C3F30D37A}"/>
              </a:ext>
            </a:extLst>
          </p:cNvPr>
          <p:cNvSpPr/>
          <p:nvPr/>
        </p:nvSpPr>
        <p:spPr>
          <a:xfrm>
            <a:off x="1072115" y="4534801"/>
            <a:ext cx="2122713" cy="590544"/>
          </a:xfrm>
          <a:prstGeom prst="roundRect">
            <a:avLst/>
          </a:prstGeom>
          <a:solidFill>
            <a:schemeClr val="accent1">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Input </a:t>
            </a:r>
            <a:endParaRPr lang="zh-TW" altLang="en-US" sz="2400" dirty="0">
              <a:solidFill>
                <a:schemeClr val="tx1"/>
              </a:solidFill>
            </a:endParaRPr>
          </a:p>
        </p:txBody>
      </p:sp>
      <p:cxnSp>
        <p:nvCxnSpPr>
          <p:cNvPr id="28" name="直線單箭頭接點 27">
            <a:extLst>
              <a:ext uri="{FF2B5EF4-FFF2-40B4-BE49-F238E27FC236}">
                <a16:creationId xmlns:a16="http://schemas.microsoft.com/office/drawing/2014/main" id="{F7EED8ED-D6D2-12E3-6F74-D0F80D20169B}"/>
              </a:ext>
            </a:extLst>
          </p:cNvPr>
          <p:cNvCxnSpPr>
            <a:cxnSpLocks/>
          </p:cNvCxnSpPr>
          <p:nvPr/>
        </p:nvCxnSpPr>
        <p:spPr>
          <a:xfrm>
            <a:off x="3221887" y="4802177"/>
            <a:ext cx="1001801"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線單箭頭接點 28">
            <a:extLst>
              <a:ext uri="{FF2B5EF4-FFF2-40B4-BE49-F238E27FC236}">
                <a16:creationId xmlns:a16="http://schemas.microsoft.com/office/drawing/2014/main" id="{3F2407DF-9FF3-CCFE-3583-5DF77610F3C4}"/>
              </a:ext>
            </a:extLst>
          </p:cNvPr>
          <p:cNvCxnSpPr>
            <a:cxnSpLocks/>
          </p:cNvCxnSpPr>
          <p:nvPr/>
        </p:nvCxnSpPr>
        <p:spPr>
          <a:xfrm>
            <a:off x="5668450" y="4830073"/>
            <a:ext cx="1001801"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文字方塊 29">
            <a:extLst>
              <a:ext uri="{FF2B5EF4-FFF2-40B4-BE49-F238E27FC236}">
                <a16:creationId xmlns:a16="http://schemas.microsoft.com/office/drawing/2014/main" id="{FED9F30C-68D2-012E-435C-A7F3BB68C0A2}"/>
              </a:ext>
            </a:extLst>
          </p:cNvPr>
          <p:cNvSpPr txBox="1"/>
          <p:nvPr/>
        </p:nvSpPr>
        <p:spPr>
          <a:xfrm>
            <a:off x="6792246" y="4568463"/>
            <a:ext cx="1001801" cy="523220"/>
          </a:xfrm>
          <a:prstGeom prst="rect">
            <a:avLst/>
          </a:prstGeom>
          <a:noFill/>
        </p:spPr>
        <p:txBody>
          <a:bodyPr wrap="square" rtlCol="0">
            <a:spAutoFit/>
          </a:bodyPr>
          <a:lstStyle/>
          <a:p>
            <a:r>
              <a:rPr lang="en-US" altLang="zh-TW" sz="2800" dirty="0"/>
              <a:t>???</a:t>
            </a:r>
            <a:endParaRPr lang="zh-TW" altLang="en-US" sz="2800" dirty="0"/>
          </a:p>
        </p:txBody>
      </p:sp>
      <p:cxnSp>
        <p:nvCxnSpPr>
          <p:cNvPr id="31" name="直線單箭頭接點 30">
            <a:extLst>
              <a:ext uri="{FF2B5EF4-FFF2-40B4-BE49-F238E27FC236}">
                <a16:creationId xmlns:a16="http://schemas.microsoft.com/office/drawing/2014/main" id="{7F1719E4-3F97-D5E7-32B1-149242FF98FF}"/>
              </a:ext>
            </a:extLst>
          </p:cNvPr>
          <p:cNvCxnSpPr>
            <a:cxnSpLocks/>
          </p:cNvCxnSpPr>
          <p:nvPr/>
        </p:nvCxnSpPr>
        <p:spPr>
          <a:xfrm>
            <a:off x="7641646" y="4830073"/>
            <a:ext cx="1419493" cy="0"/>
          </a:xfrm>
          <a:prstGeom prst="straightConnector1">
            <a:avLst/>
          </a:prstGeom>
          <a:ln w="57150">
            <a:solidFill>
              <a:schemeClr val="tx1"/>
            </a:solidFill>
            <a:prstDash val="sysDot"/>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直線單箭頭接點 33">
            <a:extLst>
              <a:ext uri="{FF2B5EF4-FFF2-40B4-BE49-F238E27FC236}">
                <a16:creationId xmlns:a16="http://schemas.microsoft.com/office/drawing/2014/main" id="{3E8575F2-72C6-6EF3-9DC1-F1C20CFE130D}"/>
              </a:ext>
            </a:extLst>
          </p:cNvPr>
          <p:cNvCxnSpPr>
            <a:cxnSpLocks/>
          </p:cNvCxnSpPr>
          <p:nvPr/>
        </p:nvCxnSpPr>
        <p:spPr>
          <a:xfrm>
            <a:off x="9061139" y="3599121"/>
            <a:ext cx="0" cy="1230952"/>
          </a:xfrm>
          <a:prstGeom prst="straightConnector1">
            <a:avLst/>
          </a:prstGeom>
          <a:ln w="57150">
            <a:solidFill>
              <a:schemeClr val="tx1"/>
            </a:solidFill>
            <a:prstDash val="sysDot"/>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7" name="文字方塊 36">
            <a:extLst>
              <a:ext uri="{FF2B5EF4-FFF2-40B4-BE49-F238E27FC236}">
                <a16:creationId xmlns:a16="http://schemas.microsoft.com/office/drawing/2014/main" id="{6925CD83-2985-D613-A2C4-96AB5B874C84}"/>
              </a:ext>
            </a:extLst>
          </p:cNvPr>
          <p:cNvSpPr txBox="1"/>
          <p:nvPr/>
        </p:nvSpPr>
        <p:spPr>
          <a:xfrm>
            <a:off x="5733148" y="1827730"/>
            <a:ext cx="3341914" cy="523220"/>
          </a:xfrm>
          <a:prstGeom prst="rect">
            <a:avLst/>
          </a:prstGeom>
          <a:noFill/>
        </p:spPr>
        <p:txBody>
          <a:bodyPr wrap="square" rtlCol="0">
            <a:spAutoFit/>
          </a:bodyPr>
          <a:lstStyle/>
          <a:p>
            <a:pPr algn="ctr"/>
            <a:r>
              <a:rPr lang="zh-TW" altLang="en-US" sz="2800" dirty="0">
                <a:solidFill>
                  <a:srgbClr val="FF0000"/>
                </a:solidFill>
                <a:latin typeface="微軟正黑體" panose="020B0604030504040204" pitchFamily="34" charset="-120"/>
                <a:ea typeface="微軟正黑體" panose="020B0604030504040204" pitchFamily="34" charset="-120"/>
              </a:rPr>
              <a:t>哪裡來？</a:t>
            </a:r>
          </a:p>
        </p:txBody>
      </p:sp>
      <p:sp>
        <p:nvSpPr>
          <p:cNvPr id="6" name="右大括弧 5">
            <a:extLst>
              <a:ext uri="{FF2B5EF4-FFF2-40B4-BE49-F238E27FC236}">
                <a16:creationId xmlns:a16="http://schemas.microsoft.com/office/drawing/2014/main" id="{C3BDFDAB-7419-7555-DFC1-707DFF20ACE7}"/>
              </a:ext>
            </a:extLst>
          </p:cNvPr>
          <p:cNvSpPr/>
          <p:nvPr/>
        </p:nvSpPr>
        <p:spPr>
          <a:xfrm rot="5400000">
            <a:off x="8108623" y="315875"/>
            <a:ext cx="471049" cy="5933726"/>
          </a:xfrm>
          <a:prstGeom prst="rightBrace">
            <a:avLst>
              <a:gd name="adj1" fmla="val 45588"/>
              <a:gd name="adj2" fmla="val 37770"/>
            </a:avLst>
          </a:prstGeom>
          <a:ln w="381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zh-TW" altLang="en-US"/>
          </a:p>
        </p:txBody>
      </p:sp>
    </p:spTree>
    <p:extLst>
      <p:ext uri="{BB962C8B-B14F-4D97-AF65-F5344CB8AC3E}">
        <p14:creationId xmlns:p14="http://schemas.microsoft.com/office/powerpoint/2010/main" val="2346973045"/>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p:bldP spid="37" grpId="0"/>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1F0A4F9-619B-0CAB-AB31-870F7C9971EA}"/>
              </a:ext>
            </a:extLst>
          </p:cNvPr>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想辦法生成推論過程的訓練資料</a:t>
            </a:r>
          </a:p>
        </p:txBody>
      </p:sp>
      <p:pic>
        <p:nvPicPr>
          <p:cNvPr id="4" name="Picture 2">
            <a:extLst>
              <a:ext uri="{FF2B5EF4-FFF2-40B4-BE49-F238E27FC236}">
                <a16:creationId xmlns:a16="http://schemas.microsoft.com/office/drawing/2014/main" id="{8DE35738-0193-FDE1-CEF9-5133080F61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3507" y="4171376"/>
            <a:ext cx="1219200" cy="121920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直線單箭頭接點 4">
            <a:extLst>
              <a:ext uri="{FF2B5EF4-FFF2-40B4-BE49-F238E27FC236}">
                <a16:creationId xmlns:a16="http://schemas.microsoft.com/office/drawing/2014/main" id="{5FD593B8-A351-D04C-1125-3BA9C1DD9140}"/>
              </a:ext>
            </a:extLst>
          </p:cNvPr>
          <p:cNvCxnSpPr>
            <a:cxnSpLocks/>
          </p:cNvCxnSpPr>
          <p:nvPr/>
        </p:nvCxnSpPr>
        <p:spPr>
          <a:xfrm>
            <a:off x="1785069" y="4879719"/>
            <a:ext cx="424731"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矩形: 圓角 5">
            <a:extLst>
              <a:ext uri="{FF2B5EF4-FFF2-40B4-BE49-F238E27FC236}">
                <a16:creationId xmlns:a16="http://schemas.microsoft.com/office/drawing/2014/main" id="{4F256ADF-D3B1-8E18-575D-B0ECC11D913E}"/>
              </a:ext>
            </a:extLst>
          </p:cNvPr>
          <p:cNvSpPr/>
          <p:nvPr/>
        </p:nvSpPr>
        <p:spPr>
          <a:xfrm>
            <a:off x="481648" y="4586737"/>
            <a:ext cx="1219201" cy="590544"/>
          </a:xfrm>
          <a:prstGeom prst="roundRect">
            <a:avLst/>
          </a:prstGeom>
          <a:solidFill>
            <a:schemeClr val="accent2">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input</a:t>
            </a:r>
            <a:endParaRPr lang="zh-TW" altLang="en-US" sz="2400" dirty="0">
              <a:solidFill>
                <a:schemeClr val="tx1"/>
              </a:solidFill>
            </a:endParaRPr>
          </a:p>
        </p:txBody>
      </p:sp>
      <p:sp>
        <p:nvSpPr>
          <p:cNvPr id="7" name="矩形: 圓角 6">
            <a:extLst>
              <a:ext uri="{FF2B5EF4-FFF2-40B4-BE49-F238E27FC236}">
                <a16:creationId xmlns:a16="http://schemas.microsoft.com/office/drawing/2014/main" id="{C5544FB6-6A69-2529-B815-2D8E64656C15}"/>
              </a:ext>
            </a:extLst>
          </p:cNvPr>
          <p:cNvSpPr/>
          <p:nvPr/>
        </p:nvSpPr>
        <p:spPr>
          <a:xfrm>
            <a:off x="9196493" y="3278687"/>
            <a:ext cx="1524000" cy="590544"/>
          </a:xfrm>
          <a:prstGeom prst="roundRect">
            <a:avLst/>
          </a:prstGeom>
          <a:solidFill>
            <a:schemeClr val="accent2">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Verifier</a:t>
            </a:r>
            <a:endParaRPr lang="zh-TW" altLang="en-US" sz="2400" dirty="0">
              <a:solidFill>
                <a:schemeClr val="tx1"/>
              </a:solidFill>
            </a:endParaRPr>
          </a:p>
        </p:txBody>
      </p:sp>
      <p:cxnSp>
        <p:nvCxnSpPr>
          <p:cNvPr id="8" name="直線單箭頭接點 7">
            <a:extLst>
              <a:ext uri="{FF2B5EF4-FFF2-40B4-BE49-F238E27FC236}">
                <a16:creationId xmlns:a16="http://schemas.microsoft.com/office/drawing/2014/main" id="{07BDAD51-3F13-64C2-A95B-F0CCAAE76A61}"/>
              </a:ext>
            </a:extLst>
          </p:cNvPr>
          <p:cNvCxnSpPr>
            <a:cxnSpLocks/>
          </p:cNvCxnSpPr>
          <p:nvPr/>
        </p:nvCxnSpPr>
        <p:spPr>
          <a:xfrm>
            <a:off x="8624993" y="3579861"/>
            <a:ext cx="53340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直線單箭頭接點 8">
            <a:extLst>
              <a:ext uri="{FF2B5EF4-FFF2-40B4-BE49-F238E27FC236}">
                <a16:creationId xmlns:a16="http://schemas.microsoft.com/office/drawing/2014/main" id="{C221CF2F-F4E7-4FE9-129D-2227ABD22DC5}"/>
              </a:ext>
            </a:extLst>
          </p:cNvPr>
          <p:cNvCxnSpPr>
            <a:cxnSpLocks/>
          </p:cNvCxnSpPr>
          <p:nvPr/>
        </p:nvCxnSpPr>
        <p:spPr>
          <a:xfrm>
            <a:off x="10720493" y="3579067"/>
            <a:ext cx="53340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矩形: 圓角 9">
            <a:extLst>
              <a:ext uri="{FF2B5EF4-FFF2-40B4-BE49-F238E27FC236}">
                <a16:creationId xmlns:a16="http://schemas.microsoft.com/office/drawing/2014/main" id="{1A9781AB-932E-AE25-C6AE-BC34179BB659}"/>
              </a:ext>
            </a:extLst>
          </p:cNvPr>
          <p:cNvSpPr/>
          <p:nvPr/>
        </p:nvSpPr>
        <p:spPr>
          <a:xfrm>
            <a:off x="9196493" y="4532643"/>
            <a:ext cx="1524000" cy="590544"/>
          </a:xfrm>
          <a:prstGeom prst="roundRect">
            <a:avLst/>
          </a:prstGeom>
          <a:solidFill>
            <a:schemeClr val="accent2">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Verifier</a:t>
            </a:r>
            <a:endParaRPr lang="zh-TW" altLang="en-US" sz="2400" dirty="0">
              <a:solidFill>
                <a:schemeClr val="tx1"/>
              </a:solidFill>
            </a:endParaRPr>
          </a:p>
        </p:txBody>
      </p:sp>
      <p:cxnSp>
        <p:nvCxnSpPr>
          <p:cNvPr id="11" name="直線單箭頭接點 10">
            <a:extLst>
              <a:ext uri="{FF2B5EF4-FFF2-40B4-BE49-F238E27FC236}">
                <a16:creationId xmlns:a16="http://schemas.microsoft.com/office/drawing/2014/main" id="{79BF2EC8-DA21-6AB6-6C05-E9FD14B5A61A}"/>
              </a:ext>
            </a:extLst>
          </p:cNvPr>
          <p:cNvCxnSpPr>
            <a:cxnSpLocks/>
          </p:cNvCxnSpPr>
          <p:nvPr/>
        </p:nvCxnSpPr>
        <p:spPr>
          <a:xfrm>
            <a:off x="8624993" y="4833817"/>
            <a:ext cx="53340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線單箭頭接點 11">
            <a:extLst>
              <a:ext uri="{FF2B5EF4-FFF2-40B4-BE49-F238E27FC236}">
                <a16:creationId xmlns:a16="http://schemas.microsoft.com/office/drawing/2014/main" id="{4BC13B39-6D0A-E0AE-2338-CF36518DE486}"/>
              </a:ext>
            </a:extLst>
          </p:cNvPr>
          <p:cNvCxnSpPr>
            <a:cxnSpLocks/>
          </p:cNvCxnSpPr>
          <p:nvPr/>
        </p:nvCxnSpPr>
        <p:spPr>
          <a:xfrm>
            <a:off x="10720493" y="4833023"/>
            <a:ext cx="53340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矩形: 圓角 12">
            <a:extLst>
              <a:ext uri="{FF2B5EF4-FFF2-40B4-BE49-F238E27FC236}">
                <a16:creationId xmlns:a16="http://schemas.microsoft.com/office/drawing/2014/main" id="{52274FFE-1260-29CF-9690-CFE8C1C900F3}"/>
              </a:ext>
            </a:extLst>
          </p:cNvPr>
          <p:cNvSpPr/>
          <p:nvPr/>
        </p:nvSpPr>
        <p:spPr>
          <a:xfrm>
            <a:off x="9196493" y="5796816"/>
            <a:ext cx="1524000" cy="590544"/>
          </a:xfrm>
          <a:prstGeom prst="roundRect">
            <a:avLst/>
          </a:prstGeom>
          <a:solidFill>
            <a:schemeClr val="accent2">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Verifier</a:t>
            </a:r>
            <a:endParaRPr lang="zh-TW" altLang="en-US" sz="2400" dirty="0">
              <a:solidFill>
                <a:schemeClr val="tx1"/>
              </a:solidFill>
            </a:endParaRPr>
          </a:p>
        </p:txBody>
      </p:sp>
      <p:cxnSp>
        <p:nvCxnSpPr>
          <p:cNvPr id="14" name="直線單箭頭接點 13">
            <a:extLst>
              <a:ext uri="{FF2B5EF4-FFF2-40B4-BE49-F238E27FC236}">
                <a16:creationId xmlns:a16="http://schemas.microsoft.com/office/drawing/2014/main" id="{F9300FE2-65A8-FA99-2FC9-EBE77C79B185}"/>
              </a:ext>
            </a:extLst>
          </p:cNvPr>
          <p:cNvCxnSpPr>
            <a:cxnSpLocks/>
          </p:cNvCxnSpPr>
          <p:nvPr/>
        </p:nvCxnSpPr>
        <p:spPr>
          <a:xfrm>
            <a:off x="8624993" y="6097990"/>
            <a:ext cx="53340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線單箭頭接點 14">
            <a:extLst>
              <a:ext uri="{FF2B5EF4-FFF2-40B4-BE49-F238E27FC236}">
                <a16:creationId xmlns:a16="http://schemas.microsoft.com/office/drawing/2014/main" id="{D3436F4A-8B9C-51A4-06D2-6DE991775378}"/>
              </a:ext>
            </a:extLst>
          </p:cNvPr>
          <p:cNvCxnSpPr>
            <a:cxnSpLocks/>
          </p:cNvCxnSpPr>
          <p:nvPr/>
        </p:nvCxnSpPr>
        <p:spPr>
          <a:xfrm>
            <a:off x="10720493" y="6097196"/>
            <a:ext cx="53340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矩形: 圓角 15">
            <a:extLst>
              <a:ext uri="{FF2B5EF4-FFF2-40B4-BE49-F238E27FC236}">
                <a16:creationId xmlns:a16="http://schemas.microsoft.com/office/drawing/2014/main" id="{CB2E3832-CF22-241D-18C0-4A12BA54CA78}"/>
              </a:ext>
            </a:extLst>
          </p:cNvPr>
          <p:cNvSpPr/>
          <p:nvPr/>
        </p:nvSpPr>
        <p:spPr>
          <a:xfrm>
            <a:off x="4183137" y="3150775"/>
            <a:ext cx="4479956" cy="761615"/>
          </a:xfrm>
          <a:prstGeom prst="roundRect">
            <a:avLst/>
          </a:prstGeom>
          <a:noFill/>
          <a:ln w="57150">
            <a:solidFill>
              <a:schemeClr val="tx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矩形: 圓角 16">
            <a:extLst>
              <a:ext uri="{FF2B5EF4-FFF2-40B4-BE49-F238E27FC236}">
                <a16:creationId xmlns:a16="http://schemas.microsoft.com/office/drawing/2014/main" id="{1150299C-AB5F-6211-1087-8E36041951FF}"/>
              </a:ext>
            </a:extLst>
          </p:cNvPr>
          <p:cNvSpPr/>
          <p:nvPr/>
        </p:nvSpPr>
        <p:spPr>
          <a:xfrm>
            <a:off x="4281167" y="3238634"/>
            <a:ext cx="3466967" cy="590544"/>
          </a:xfrm>
          <a:prstGeom prst="roundRect">
            <a:avLst/>
          </a:prstGeom>
          <a:solidFill>
            <a:schemeClr val="accent6">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reasoning process </a:t>
            </a:r>
            <a:endParaRPr lang="zh-TW" altLang="en-US" sz="2400" dirty="0">
              <a:solidFill>
                <a:schemeClr val="tx1"/>
              </a:solidFill>
            </a:endParaRPr>
          </a:p>
        </p:txBody>
      </p:sp>
      <p:sp>
        <p:nvSpPr>
          <p:cNvPr id="18" name="矩形: 圓角 17">
            <a:extLst>
              <a:ext uri="{FF2B5EF4-FFF2-40B4-BE49-F238E27FC236}">
                <a16:creationId xmlns:a16="http://schemas.microsoft.com/office/drawing/2014/main" id="{091438ED-9FEA-DC2E-11AC-3E55FEFA4E3D}"/>
              </a:ext>
            </a:extLst>
          </p:cNvPr>
          <p:cNvSpPr/>
          <p:nvPr/>
        </p:nvSpPr>
        <p:spPr>
          <a:xfrm>
            <a:off x="4281169" y="4584447"/>
            <a:ext cx="3466966" cy="590544"/>
          </a:xfrm>
          <a:prstGeom prst="roundRect">
            <a:avLst/>
          </a:prstGeom>
          <a:solidFill>
            <a:schemeClr val="accent4">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reasoning process </a:t>
            </a:r>
            <a:endParaRPr lang="zh-TW" altLang="en-US" sz="2400" dirty="0">
              <a:solidFill>
                <a:schemeClr val="tx1"/>
              </a:solidFill>
            </a:endParaRPr>
          </a:p>
        </p:txBody>
      </p:sp>
      <p:sp>
        <p:nvSpPr>
          <p:cNvPr id="19" name="矩形: 圓角 18">
            <a:extLst>
              <a:ext uri="{FF2B5EF4-FFF2-40B4-BE49-F238E27FC236}">
                <a16:creationId xmlns:a16="http://schemas.microsoft.com/office/drawing/2014/main" id="{6890330C-4448-B3A7-FCA2-A5A9CFEEF488}"/>
              </a:ext>
            </a:extLst>
          </p:cNvPr>
          <p:cNvSpPr/>
          <p:nvPr/>
        </p:nvSpPr>
        <p:spPr>
          <a:xfrm>
            <a:off x="4281169" y="5891219"/>
            <a:ext cx="3466966" cy="590544"/>
          </a:xfrm>
          <a:prstGeom prst="roundRect">
            <a:avLst/>
          </a:prstGeom>
          <a:solidFill>
            <a:schemeClr val="accent5">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reasoning process </a:t>
            </a:r>
            <a:endParaRPr lang="zh-TW" altLang="en-US" sz="2400" dirty="0">
              <a:solidFill>
                <a:schemeClr val="tx1"/>
              </a:solidFill>
            </a:endParaRPr>
          </a:p>
        </p:txBody>
      </p:sp>
      <p:cxnSp>
        <p:nvCxnSpPr>
          <p:cNvPr id="20" name="直線單箭頭接點 19">
            <a:extLst>
              <a:ext uri="{FF2B5EF4-FFF2-40B4-BE49-F238E27FC236}">
                <a16:creationId xmlns:a16="http://schemas.microsoft.com/office/drawing/2014/main" id="{CCF9DB56-7378-367C-DA9C-B2A9BC75238E}"/>
              </a:ext>
            </a:extLst>
          </p:cNvPr>
          <p:cNvCxnSpPr>
            <a:cxnSpLocks/>
          </p:cNvCxnSpPr>
          <p:nvPr/>
        </p:nvCxnSpPr>
        <p:spPr>
          <a:xfrm>
            <a:off x="3606650" y="4859672"/>
            <a:ext cx="550849"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線單箭頭接點 20">
            <a:extLst>
              <a:ext uri="{FF2B5EF4-FFF2-40B4-BE49-F238E27FC236}">
                <a16:creationId xmlns:a16="http://schemas.microsoft.com/office/drawing/2014/main" id="{62FCB9FF-13A4-C79C-1A4C-883F47BF315E}"/>
              </a:ext>
            </a:extLst>
          </p:cNvPr>
          <p:cNvCxnSpPr>
            <a:cxnSpLocks/>
          </p:cNvCxnSpPr>
          <p:nvPr/>
        </p:nvCxnSpPr>
        <p:spPr>
          <a:xfrm flipV="1">
            <a:off x="3559170" y="3473717"/>
            <a:ext cx="545306" cy="76161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線單箭頭接點 21">
            <a:extLst>
              <a:ext uri="{FF2B5EF4-FFF2-40B4-BE49-F238E27FC236}">
                <a16:creationId xmlns:a16="http://schemas.microsoft.com/office/drawing/2014/main" id="{4A86A9BF-7E48-4F35-7531-A80EF259A184}"/>
              </a:ext>
            </a:extLst>
          </p:cNvPr>
          <p:cNvCxnSpPr>
            <a:cxnSpLocks/>
          </p:cNvCxnSpPr>
          <p:nvPr/>
        </p:nvCxnSpPr>
        <p:spPr>
          <a:xfrm>
            <a:off x="3540057" y="5437614"/>
            <a:ext cx="545306" cy="76161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矩形: 圓角 22">
            <a:extLst>
              <a:ext uri="{FF2B5EF4-FFF2-40B4-BE49-F238E27FC236}">
                <a16:creationId xmlns:a16="http://schemas.microsoft.com/office/drawing/2014/main" id="{28551DB2-E8C3-90DB-3754-B6F9EC7EFE00}"/>
              </a:ext>
            </a:extLst>
          </p:cNvPr>
          <p:cNvSpPr/>
          <p:nvPr/>
        </p:nvSpPr>
        <p:spPr>
          <a:xfrm>
            <a:off x="7831520" y="3244930"/>
            <a:ext cx="752911" cy="590544"/>
          </a:xfrm>
          <a:prstGeom prst="roundRect">
            <a:avLst/>
          </a:prstGeom>
          <a:solidFill>
            <a:schemeClr val="accent6">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err="1">
                <a:solidFill>
                  <a:schemeClr val="tx1"/>
                </a:solidFill>
              </a:rPr>
              <a:t>ans</a:t>
            </a:r>
            <a:endParaRPr lang="zh-TW" altLang="en-US" sz="2400" dirty="0">
              <a:solidFill>
                <a:schemeClr val="tx1"/>
              </a:solidFill>
            </a:endParaRPr>
          </a:p>
        </p:txBody>
      </p:sp>
      <p:sp>
        <p:nvSpPr>
          <p:cNvPr id="24" name="矩形: 圓角 23">
            <a:extLst>
              <a:ext uri="{FF2B5EF4-FFF2-40B4-BE49-F238E27FC236}">
                <a16:creationId xmlns:a16="http://schemas.microsoft.com/office/drawing/2014/main" id="{D9ABDB21-A1D7-FED3-CFB6-7DEFCC87CEF0}"/>
              </a:ext>
            </a:extLst>
          </p:cNvPr>
          <p:cNvSpPr/>
          <p:nvPr/>
        </p:nvSpPr>
        <p:spPr>
          <a:xfrm>
            <a:off x="7831520" y="4577415"/>
            <a:ext cx="752911" cy="590544"/>
          </a:xfrm>
          <a:prstGeom prst="roundRect">
            <a:avLst/>
          </a:prstGeom>
          <a:solidFill>
            <a:schemeClr val="accent4">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err="1">
                <a:solidFill>
                  <a:schemeClr val="tx1"/>
                </a:solidFill>
              </a:rPr>
              <a:t>ans</a:t>
            </a:r>
            <a:endParaRPr lang="zh-TW" altLang="en-US" sz="2400" dirty="0">
              <a:solidFill>
                <a:schemeClr val="tx1"/>
              </a:solidFill>
            </a:endParaRPr>
          </a:p>
        </p:txBody>
      </p:sp>
      <p:sp>
        <p:nvSpPr>
          <p:cNvPr id="25" name="矩形: 圓角 24">
            <a:extLst>
              <a:ext uri="{FF2B5EF4-FFF2-40B4-BE49-F238E27FC236}">
                <a16:creationId xmlns:a16="http://schemas.microsoft.com/office/drawing/2014/main" id="{60774AFA-1F20-733A-7E78-63B0F9648759}"/>
              </a:ext>
            </a:extLst>
          </p:cNvPr>
          <p:cNvSpPr/>
          <p:nvPr/>
        </p:nvSpPr>
        <p:spPr>
          <a:xfrm>
            <a:off x="7807197" y="5891219"/>
            <a:ext cx="752911" cy="590544"/>
          </a:xfrm>
          <a:prstGeom prst="roundRect">
            <a:avLst/>
          </a:prstGeom>
          <a:solidFill>
            <a:schemeClr val="accent5">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err="1">
                <a:solidFill>
                  <a:schemeClr val="tx1"/>
                </a:solidFill>
              </a:rPr>
              <a:t>ans</a:t>
            </a:r>
            <a:endParaRPr lang="zh-TW" altLang="en-US" sz="2400" dirty="0">
              <a:solidFill>
                <a:schemeClr val="tx1"/>
              </a:solidFill>
            </a:endParaRPr>
          </a:p>
        </p:txBody>
      </p:sp>
      <p:pic>
        <p:nvPicPr>
          <p:cNvPr id="26" name="Picture 3">
            <a:extLst>
              <a:ext uri="{FF2B5EF4-FFF2-40B4-BE49-F238E27FC236}">
                <a16:creationId xmlns:a16="http://schemas.microsoft.com/office/drawing/2014/main" id="{510B757B-BAB9-9066-B155-94FCDD503D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32554" y="3321847"/>
            <a:ext cx="590545" cy="59054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a:extLst>
              <a:ext uri="{FF2B5EF4-FFF2-40B4-BE49-F238E27FC236}">
                <a16:creationId xmlns:a16="http://schemas.microsoft.com/office/drawing/2014/main" id="{07A92D96-12AD-6075-5469-560DB6448B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32555" y="4577414"/>
            <a:ext cx="590545" cy="590545"/>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a:extLst>
              <a:ext uri="{FF2B5EF4-FFF2-40B4-BE49-F238E27FC236}">
                <a16:creationId xmlns:a16="http://schemas.microsoft.com/office/drawing/2014/main" id="{EF57B689-4BC2-93CD-C354-C456C1827A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23538" y="5832981"/>
            <a:ext cx="590545" cy="590545"/>
          </a:xfrm>
          <a:prstGeom prst="rect">
            <a:avLst/>
          </a:prstGeom>
          <a:noFill/>
          <a:extLst>
            <a:ext uri="{909E8E84-426E-40DD-AFC4-6F175D3DCCD1}">
              <a14:hiddenFill xmlns:a14="http://schemas.microsoft.com/office/drawing/2010/main">
                <a:solidFill>
                  <a:srgbClr val="FFFFFF"/>
                </a:solidFill>
              </a14:hiddenFill>
            </a:ext>
          </a:extLst>
        </p:spPr>
      </p:pic>
      <p:sp>
        <p:nvSpPr>
          <p:cNvPr id="29" name="文字方塊 28">
            <a:extLst>
              <a:ext uri="{FF2B5EF4-FFF2-40B4-BE49-F238E27FC236}">
                <a16:creationId xmlns:a16="http://schemas.microsoft.com/office/drawing/2014/main" id="{F1067A7E-0A7D-9758-BB48-E3DE1220927B}"/>
              </a:ext>
            </a:extLst>
          </p:cNvPr>
          <p:cNvSpPr txBox="1"/>
          <p:nvPr/>
        </p:nvSpPr>
        <p:spPr>
          <a:xfrm>
            <a:off x="5894312" y="2593953"/>
            <a:ext cx="2838450" cy="461665"/>
          </a:xfrm>
          <a:prstGeom prst="rect">
            <a:avLst/>
          </a:prstGeom>
          <a:noFill/>
        </p:spPr>
        <p:txBody>
          <a:bodyPr wrap="square" rtlCol="0">
            <a:spAutoFit/>
          </a:bodyPr>
          <a:lstStyle/>
          <a:p>
            <a:pPr algn="r"/>
            <a:r>
              <a:rPr lang="en-US" altLang="zh-TW" sz="2400" b="1" dirty="0"/>
              <a:t>Training data</a:t>
            </a:r>
            <a:endParaRPr lang="zh-TW" altLang="en-US" sz="2400" b="1" dirty="0"/>
          </a:p>
        </p:txBody>
      </p:sp>
      <p:sp>
        <p:nvSpPr>
          <p:cNvPr id="30" name="矩形: 圓角 29">
            <a:extLst>
              <a:ext uri="{FF2B5EF4-FFF2-40B4-BE49-F238E27FC236}">
                <a16:creationId xmlns:a16="http://schemas.microsoft.com/office/drawing/2014/main" id="{106795AE-301A-D26A-2D40-2357EEB4C078}"/>
              </a:ext>
            </a:extLst>
          </p:cNvPr>
          <p:cNvSpPr/>
          <p:nvPr/>
        </p:nvSpPr>
        <p:spPr>
          <a:xfrm>
            <a:off x="3717869" y="1652249"/>
            <a:ext cx="2176443" cy="590544"/>
          </a:xfrm>
          <a:prstGeom prst="roundRect">
            <a:avLst/>
          </a:prstGeom>
          <a:solidFill>
            <a:srgbClr val="FFFF00"/>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ground truth</a:t>
            </a:r>
            <a:endParaRPr lang="zh-TW" altLang="en-US" sz="2400" dirty="0">
              <a:solidFill>
                <a:schemeClr val="tx1"/>
              </a:solidFill>
            </a:endParaRPr>
          </a:p>
        </p:txBody>
      </p:sp>
      <p:sp>
        <p:nvSpPr>
          <p:cNvPr id="31" name="矩形: 圓角 30">
            <a:extLst>
              <a:ext uri="{FF2B5EF4-FFF2-40B4-BE49-F238E27FC236}">
                <a16:creationId xmlns:a16="http://schemas.microsoft.com/office/drawing/2014/main" id="{538D8A4B-9E92-09C1-A904-CB857D9EC86B}"/>
              </a:ext>
            </a:extLst>
          </p:cNvPr>
          <p:cNvSpPr/>
          <p:nvPr/>
        </p:nvSpPr>
        <p:spPr>
          <a:xfrm>
            <a:off x="2487900" y="1644484"/>
            <a:ext cx="1101698" cy="590544"/>
          </a:xfrm>
          <a:prstGeom prst="roundRect">
            <a:avLst/>
          </a:prstGeom>
          <a:solidFill>
            <a:schemeClr val="accent1">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input</a:t>
            </a:r>
            <a:endParaRPr lang="zh-TW" altLang="en-US" sz="2400" dirty="0">
              <a:solidFill>
                <a:schemeClr val="tx1"/>
              </a:solidFill>
            </a:endParaRPr>
          </a:p>
        </p:txBody>
      </p:sp>
      <p:sp>
        <p:nvSpPr>
          <p:cNvPr id="32" name="文字方塊 31">
            <a:extLst>
              <a:ext uri="{FF2B5EF4-FFF2-40B4-BE49-F238E27FC236}">
                <a16:creationId xmlns:a16="http://schemas.microsoft.com/office/drawing/2014/main" id="{E7052A32-6E1D-C9B5-4918-20E10FAA9CDC}"/>
              </a:ext>
            </a:extLst>
          </p:cNvPr>
          <p:cNvSpPr txBox="1"/>
          <p:nvPr/>
        </p:nvSpPr>
        <p:spPr>
          <a:xfrm>
            <a:off x="-509450" y="1696866"/>
            <a:ext cx="2966900" cy="461665"/>
          </a:xfrm>
          <a:prstGeom prst="rect">
            <a:avLst/>
          </a:prstGeom>
          <a:noFill/>
        </p:spPr>
        <p:txBody>
          <a:bodyPr wrap="square" rtlCol="0">
            <a:spAutoFit/>
          </a:bodyPr>
          <a:lstStyle/>
          <a:p>
            <a:pPr algn="r"/>
            <a:r>
              <a:rPr lang="en-US" altLang="zh-TW" sz="2400" dirty="0"/>
              <a:t>Training Data:</a:t>
            </a:r>
            <a:endParaRPr lang="zh-TW" altLang="en-US" sz="2400" dirty="0"/>
          </a:p>
        </p:txBody>
      </p:sp>
      <p:cxnSp>
        <p:nvCxnSpPr>
          <p:cNvPr id="33" name="直線單箭頭接點 32">
            <a:extLst>
              <a:ext uri="{FF2B5EF4-FFF2-40B4-BE49-F238E27FC236}">
                <a16:creationId xmlns:a16="http://schemas.microsoft.com/office/drawing/2014/main" id="{B31B31CD-48DD-00B3-38B6-F57C2AC413EA}"/>
              </a:ext>
            </a:extLst>
          </p:cNvPr>
          <p:cNvCxnSpPr>
            <a:cxnSpLocks/>
          </p:cNvCxnSpPr>
          <p:nvPr/>
        </p:nvCxnSpPr>
        <p:spPr>
          <a:xfrm flipV="1">
            <a:off x="1808776" y="5123187"/>
            <a:ext cx="401024" cy="51853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文字方塊 33">
            <a:extLst>
              <a:ext uri="{FF2B5EF4-FFF2-40B4-BE49-F238E27FC236}">
                <a16:creationId xmlns:a16="http://schemas.microsoft.com/office/drawing/2014/main" id="{E4B4B409-61BF-79C3-F6DF-9CA8087BF7AC}"/>
              </a:ext>
            </a:extLst>
          </p:cNvPr>
          <p:cNvSpPr txBox="1"/>
          <p:nvPr/>
        </p:nvSpPr>
        <p:spPr>
          <a:xfrm>
            <a:off x="87304" y="5399702"/>
            <a:ext cx="1638300" cy="523220"/>
          </a:xfrm>
          <a:prstGeom prst="rect">
            <a:avLst/>
          </a:prstGeom>
          <a:noFill/>
        </p:spPr>
        <p:txBody>
          <a:bodyPr wrap="square" rtlCol="0">
            <a:spAutoFit/>
          </a:bodyPr>
          <a:lstStyle/>
          <a:p>
            <a:pPr algn="r"/>
            <a:r>
              <a:rPr lang="en-US" altLang="zh-TW" sz="2800" dirty="0" err="1"/>
              <a:t>CoT</a:t>
            </a:r>
            <a:endParaRPr lang="zh-TW" altLang="en-US" sz="2800" dirty="0"/>
          </a:p>
        </p:txBody>
      </p:sp>
      <p:sp>
        <p:nvSpPr>
          <p:cNvPr id="35" name="文字方塊 34">
            <a:extLst>
              <a:ext uri="{FF2B5EF4-FFF2-40B4-BE49-F238E27FC236}">
                <a16:creationId xmlns:a16="http://schemas.microsoft.com/office/drawing/2014/main" id="{6350607C-465D-C25F-4975-097BF5B7B5D7}"/>
              </a:ext>
            </a:extLst>
          </p:cNvPr>
          <p:cNvSpPr txBox="1"/>
          <p:nvPr/>
        </p:nvSpPr>
        <p:spPr>
          <a:xfrm>
            <a:off x="1525849" y="2528839"/>
            <a:ext cx="4479956" cy="461665"/>
          </a:xfrm>
          <a:prstGeom prst="rect">
            <a:avLst/>
          </a:prstGeom>
          <a:noFill/>
        </p:spPr>
        <p:txBody>
          <a:bodyPr wrap="square" rtlCol="0">
            <a:spAutoFit/>
          </a:bodyPr>
          <a:lstStyle/>
          <a:p>
            <a:r>
              <a:rPr lang="zh-TW" altLang="en-US" sz="2400" dirty="0">
                <a:latin typeface="微軟正黑體" panose="020B0604030504040204" pitchFamily="34" charset="-120"/>
                <a:ea typeface="微軟正黑體" panose="020B0604030504040204" pitchFamily="34" charset="-120"/>
              </a:rPr>
              <a:t>怎麼確保推理過程都是對的？</a:t>
            </a:r>
          </a:p>
        </p:txBody>
      </p:sp>
      <p:cxnSp>
        <p:nvCxnSpPr>
          <p:cNvPr id="36" name="直線單箭頭接點 35">
            <a:extLst>
              <a:ext uri="{FF2B5EF4-FFF2-40B4-BE49-F238E27FC236}">
                <a16:creationId xmlns:a16="http://schemas.microsoft.com/office/drawing/2014/main" id="{06CA3E41-9F0C-5E43-3764-0C4E40B70380}"/>
              </a:ext>
            </a:extLst>
          </p:cNvPr>
          <p:cNvCxnSpPr>
            <a:cxnSpLocks/>
          </p:cNvCxnSpPr>
          <p:nvPr/>
        </p:nvCxnSpPr>
        <p:spPr>
          <a:xfrm>
            <a:off x="3914013" y="2959021"/>
            <a:ext cx="673465" cy="629852"/>
          </a:xfrm>
          <a:prstGeom prst="straightConnector1">
            <a:avLst/>
          </a:prstGeom>
          <a:ln w="5715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7288949"/>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8"/>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1"/>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3"/>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4"/>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6"/>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P spid="13" grpId="0" animBg="1"/>
      <p:bldP spid="16" grpId="0" animBg="1"/>
      <p:bldP spid="17" grpId="0" animBg="1"/>
      <p:bldP spid="18" grpId="0" animBg="1"/>
      <p:bldP spid="19" grpId="0" animBg="1"/>
      <p:bldP spid="23" grpId="0" animBg="1"/>
      <p:bldP spid="24" grpId="0" animBg="1"/>
      <p:bldP spid="25" grpId="0" animBg="1"/>
      <p:bldP spid="29" grpId="0"/>
      <p:bldP spid="34" grpId="0"/>
      <p:bldP spid="3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B52A89-C666-4A48-A573-4CB58D3FA121}"/>
            </a:ext>
          </a:extLst>
        </p:cNvPr>
        <p:cNvGrpSpPr/>
        <p:nvPr/>
      </p:nvGrpSpPr>
      <p:grpSpPr>
        <a:xfrm>
          <a:off x="0" y="0"/>
          <a:ext cx="0" cy="0"/>
          <a:chOff x="0" y="0"/>
          <a:chExt cx="0" cy="0"/>
        </a:xfrm>
      </p:grpSpPr>
      <p:sp>
        <p:nvSpPr>
          <p:cNvPr id="6" name="矩形: 圓角 5">
            <a:extLst>
              <a:ext uri="{FF2B5EF4-FFF2-40B4-BE49-F238E27FC236}">
                <a16:creationId xmlns:a16="http://schemas.microsoft.com/office/drawing/2014/main" id="{1847A10D-489E-CEEC-EF0D-8CCA59601843}"/>
              </a:ext>
            </a:extLst>
          </p:cNvPr>
          <p:cNvSpPr/>
          <p:nvPr/>
        </p:nvSpPr>
        <p:spPr>
          <a:xfrm>
            <a:off x="572700" y="2083903"/>
            <a:ext cx="1101698" cy="590544"/>
          </a:xfrm>
          <a:prstGeom prst="roundRect">
            <a:avLst/>
          </a:prstGeom>
          <a:solidFill>
            <a:schemeClr val="accent1">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input</a:t>
            </a:r>
            <a:endParaRPr lang="zh-TW" altLang="en-US" sz="2400" dirty="0">
              <a:solidFill>
                <a:schemeClr val="tx1"/>
              </a:solidFill>
            </a:endParaRPr>
          </a:p>
        </p:txBody>
      </p:sp>
      <p:sp>
        <p:nvSpPr>
          <p:cNvPr id="7" name="矩形: 圓角 6">
            <a:extLst>
              <a:ext uri="{FF2B5EF4-FFF2-40B4-BE49-F238E27FC236}">
                <a16:creationId xmlns:a16="http://schemas.microsoft.com/office/drawing/2014/main" id="{76CF1D75-1432-922D-71D5-A2272FCFF9F6}"/>
              </a:ext>
            </a:extLst>
          </p:cNvPr>
          <p:cNvSpPr/>
          <p:nvPr/>
        </p:nvSpPr>
        <p:spPr>
          <a:xfrm>
            <a:off x="2619572" y="1018890"/>
            <a:ext cx="1620000" cy="590544"/>
          </a:xfrm>
          <a:prstGeom prst="roundRect">
            <a:avLst/>
          </a:prstGeom>
          <a:solidFill>
            <a:schemeClr val="accent5">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step 1</a:t>
            </a:r>
            <a:endParaRPr lang="zh-TW" altLang="en-US" sz="2400" dirty="0">
              <a:solidFill>
                <a:schemeClr val="tx1"/>
              </a:solidFill>
            </a:endParaRPr>
          </a:p>
        </p:txBody>
      </p:sp>
      <p:sp>
        <p:nvSpPr>
          <p:cNvPr id="8" name="矩形: 圓角 7">
            <a:extLst>
              <a:ext uri="{FF2B5EF4-FFF2-40B4-BE49-F238E27FC236}">
                <a16:creationId xmlns:a16="http://schemas.microsoft.com/office/drawing/2014/main" id="{909530D6-7A4A-9F2E-A90C-B56349D9E222}"/>
              </a:ext>
            </a:extLst>
          </p:cNvPr>
          <p:cNvSpPr/>
          <p:nvPr/>
        </p:nvSpPr>
        <p:spPr>
          <a:xfrm>
            <a:off x="2610913" y="2144519"/>
            <a:ext cx="1620000" cy="590544"/>
          </a:xfrm>
          <a:prstGeom prst="roundRect">
            <a:avLst/>
          </a:prstGeom>
          <a:solidFill>
            <a:schemeClr val="tx2">
              <a:lumMod val="10000"/>
              <a:lumOff val="9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step 1</a:t>
            </a:r>
            <a:endParaRPr lang="zh-TW" altLang="en-US" sz="2400" dirty="0">
              <a:solidFill>
                <a:schemeClr val="tx1"/>
              </a:solidFill>
            </a:endParaRPr>
          </a:p>
        </p:txBody>
      </p:sp>
      <p:sp>
        <p:nvSpPr>
          <p:cNvPr id="9" name="矩形: 圓角 8">
            <a:extLst>
              <a:ext uri="{FF2B5EF4-FFF2-40B4-BE49-F238E27FC236}">
                <a16:creationId xmlns:a16="http://schemas.microsoft.com/office/drawing/2014/main" id="{EC465C32-CDA9-A6F5-FB1A-7FF39536C8C8}"/>
              </a:ext>
            </a:extLst>
          </p:cNvPr>
          <p:cNvSpPr/>
          <p:nvPr/>
        </p:nvSpPr>
        <p:spPr>
          <a:xfrm>
            <a:off x="2619572" y="3195256"/>
            <a:ext cx="1620000" cy="590544"/>
          </a:xfrm>
          <a:prstGeom prst="roundRect">
            <a:avLst/>
          </a:prstGeom>
          <a:solidFill>
            <a:schemeClr val="accent6">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step 1</a:t>
            </a:r>
            <a:endParaRPr lang="zh-TW" altLang="en-US" sz="2400" dirty="0">
              <a:solidFill>
                <a:schemeClr val="tx1"/>
              </a:solidFill>
            </a:endParaRPr>
          </a:p>
        </p:txBody>
      </p:sp>
      <p:cxnSp>
        <p:nvCxnSpPr>
          <p:cNvPr id="10" name="直線單箭頭接點 9">
            <a:extLst>
              <a:ext uri="{FF2B5EF4-FFF2-40B4-BE49-F238E27FC236}">
                <a16:creationId xmlns:a16="http://schemas.microsoft.com/office/drawing/2014/main" id="{3A2C05AF-51C7-0128-C1C4-D7D2754C36E8}"/>
              </a:ext>
            </a:extLst>
          </p:cNvPr>
          <p:cNvCxnSpPr>
            <a:cxnSpLocks/>
          </p:cNvCxnSpPr>
          <p:nvPr/>
        </p:nvCxnSpPr>
        <p:spPr>
          <a:xfrm>
            <a:off x="1750545" y="2379175"/>
            <a:ext cx="799233"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線單箭頭接點 11">
            <a:extLst>
              <a:ext uri="{FF2B5EF4-FFF2-40B4-BE49-F238E27FC236}">
                <a16:creationId xmlns:a16="http://schemas.microsoft.com/office/drawing/2014/main" id="{8E8DBC7F-0B8D-ACD1-EB4F-518C63F2CE44}"/>
              </a:ext>
            </a:extLst>
          </p:cNvPr>
          <p:cNvCxnSpPr>
            <a:cxnSpLocks/>
          </p:cNvCxnSpPr>
          <p:nvPr/>
        </p:nvCxnSpPr>
        <p:spPr>
          <a:xfrm>
            <a:off x="1695875" y="2735555"/>
            <a:ext cx="915038" cy="89159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線單箭頭接點 14">
            <a:extLst>
              <a:ext uri="{FF2B5EF4-FFF2-40B4-BE49-F238E27FC236}">
                <a16:creationId xmlns:a16="http://schemas.microsoft.com/office/drawing/2014/main" id="{E0018D40-3F27-8CA6-7CB5-E2DA8F209CF4}"/>
              </a:ext>
            </a:extLst>
          </p:cNvPr>
          <p:cNvCxnSpPr>
            <a:cxnSpLocks/>
            <a:endCxn id="7" idx="1"/>
          </p:cNvCxnSpPr>
          <p:nvPr/>
        </p:nvCxnSpPr>
        <p:spPr>
          <a:xfrm flipV="1">
            <a:off x="1680752" y="1314162"/>
            <a:ext cx="938820" cy="67953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 name="直線單箭頭接點 2">
            <a:extLst>
              <a:ext uri="{FF2B5EF4-FFF2-40B4-BE49-F238E27FC236}">
                <a16:creationId xmlns:a16="http://schemas.microsoft.com/office/drawing/2014/main" id="{50E2AE2F-7359-258A-8C5D-37DA3B1E980C}"/>
              </a:ext>
            </a:extLst>
          </p:cNvPr>
          <p:cNvCxnSpPr>
            <a:cxnSpLocks/>
            <a:stCxn id="34" idx="3"/>
            <a:endCxn id="66" idx="1"/>
          </p:cNvCxnSpPr>
          <p:nvPr/>
        </p:nvCxnSpPr>
        <p:spPr>
          <a:xfrm flipV="1">
            <a:off x="7013599" y="960762"/>
            <a:ext cx="945837" cy="176340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線單箭頭接點 10">
            <a:extLst>
              <a:ext uri="{FF2B5EF4-FFF2-40B4-BE49-F238E27FC236}">
                <a16:creationId xmlns:a16="http://schemas.microsoft.com/office/drawing/2014/main" id="{0E01A564-D0B7-F20B-CAC0-B48435464F6D}"/>
              </a:ext>
            </a:extLst>
          </p:cNvPr>
          <p:cNvCxnSpPr>
            <a:cxnSpLocks/>
          </p:cNvCxnSpPr>
          <p:nvPr/>
        </p:nvCxnSpPr>
        <p:spPr>
          <a:xfrm>
            <a:off x="4286856" y="1308608"/>
            <a:ext cx="1066622" cy="34532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矩形: 圓角 27">
            <a:extLst>
              <a:ext uri="{FF2B5EF4-FFF2-40B4-BE49-F238E27FC236}">
                <a16:creationId xmlns:a16="http://schemas.microsoft.com/office/drawing/2014/main" id="{13F0FBD3-CE7C-4DC7-019E-A875DFCA9FCD}"/>
              </a:ext>
            </a:extLst>
          </p:cNvPr>
          <p:cNvSpPr/>
          <p:nvPr/>
        </p:nvSpPr>
        <p:spPr>
          <a:xfrm>
            <a:off x="5369350" y="609217"/>
            <a:ext cx="1620000" cy="590544"/>
          </a:xfrm>
          <a:prstGeom prst="roundRect">
            <a:avLst/>
          </a:prstGeom>
          <a:solidFill>
            <a:schemeClr val="accent2">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step 2</a:t>
            </a:r>
            <a:endParaRPr lang="zh-TW" altLang="en-US" sz="2400" dirty="0">
              <a:solidFill>
                <a:schemeClr val="tx1"/>
              </a:solidFill>
            </a:endParaRPr>
          </a:p>
        </p:txBody>
      </p:sp>
      <p:sp>
        <p:nvSpPr>
          <p:cNvPr id="29" name="矩形: 圓角 28">
            <a:extLst>
              <a:ext uri="{FF2B5EF4-FFF2-40B4-BE49-F238E27FC236}">
                <a16:creationId xmlns:a16="http://schemas.microsoft.com/office/drawing/2014/main" id="{1A108D1F-81A4-E191-EC6D-9D8196E57E66}"/>
              </a:ext>
            </a:extLst>
          </p:cNvPr>
          <p:cNvSpPr/>
          <p:nvPr/>
        </p:nvSpPr>
        <p:spPr>
          <a:xfrm>
            <a:off x="5369350" y="1333190"/>
            <a:ext cx="1620000" cy="590544"/>
          </a:xfrm>
          <a:prstGeom prst="roundRect">
            <a:avLst/>
          </a:prstGeom>
          <a:solidFill>
            <a:schemeClr val="accent4">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step 2</a:t>
            </a:r>
            <a:endParaRPr lang="zh-TW" altLang="en-US" sz="2400" dirty="0">
              <a:solidFill>
                <a:schemeClr val="tx1"/>
              </a:solidFill>
            </a:endParaRPr>
          </a:p>
        </p:txBody>
      </p:sp>
      <p:sp>
        <p:nvSpPr>
          <p:cNvPr id="34" name="矩形: 圓角 33">
            <a:extLst>
              <a:ext uri="{FF2B5EF4-FFF2-40B4-BE49-F238E27FC236}">
                <a16:creationId xmlns:a16="http://schemas.microsoft.com/office/drawing/2014/main" id="{A4A17D83-B018-564F-7502-0E9D450598A1}"/>
              </a:ext>
            </a:extLst>
          </p:cNvPr>
          <p:cNvSpPr/>
          <p:nvPr/>
        </p:nvSpPr>
        <p:spPr>
          <a:xfrm>
            <a:off x="5393599" y="2428893"/>
            <a:ext cx="1620000" cy="590544"/>
          </a:xfrm>
          <a:prstGeom prst="roundRect">
            <a:avLst/>
          </a:prstGeom>
          <a:solidFill>
            <a:schemeClr val="accent6">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step 2</a:t>
            </a:r>
            <a:endParaRPr lang="zh-TW" altLang="en-US" sz="2400" dirty="0">
              <a:solidFill>
                <a:schemeClr val="tx1"/>
              </a:solidFill>
            </a:endParaRPr>
          </a:p>
        </p:txBody>
      </p:sp>
      <p:sp>
        <p:nvSpPr>
          <p:cNvPr id="35" name="矩形: 圓角 34">
            <a:extLst>
              <a:ext uri="{FF2B5EF4-FFF2-40B4-BE49-F238E27FC236}">
                <a16:creationId xmlns:a16="http://schemas.microsoft.com/office/drawing/2014/main" id="{7A2959E1-6B07-BE47-A99E-7F1B03713CFA}"/>
              </a:ext>
            </a:extLst>
          </p:cNvPr>
          <p:cNvSpPr/>
          <p:nvPr/>
        </p:nvSpPr>
        <p:spPr>
          <a:xfrm>
            <a:off x="5407724" y="3174191"/>
            <a:ext cx="1620000" cy="590544"/>
          </a:xfrm>
          <a:prstGeom prst="roundRect">
            <a:avLst/>
          </a:prstGeom>
          <a:solidFill>
            <a:schemeClr val="bg2">
              <a:lumMod val="9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step 2</a:t>
            </a:r>
            <a:endParaRPr lang="zh-TW" altLang="en-US" sz="2400" dirty="0">
              <a:solidFill>
                <a:schemeClr val="tx1"/>
              </a:solidFill>
            </a:endParaRPr>
          </a:p>
        </p:txBody>
      </p:sp>
      <p:pic>
        <p:nvPicPr>
          <p:cNvPr id="46" name="Picture 2">
            <a:extLst>
              <a:ext uri="{FF2B5EF4-FFF2-40B4-BE49-F238E27FC236}">
                <a16:creationId xmlns:a16="http://schemas.microsoft.com/office/drawing/2014/main" id="{DD454203-A399-F1C4-BDAF-EEACA1177C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1174" y="1324777"/>
            <a:ext cx="590545" cy="590545"/>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
            <a:extLst>
              <a:ext uri="{FF2B5EF4-FFF2-40B4-BE49-F238E27FC236}">
                <a16:creationId xmlns:a16="http://schemas.microsoft.com/office/drawing/2014/main" id="{4169AAB6-3696-4508-1B49-1EE4C3015B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1474" y="2025515"/>
            <a:ext cx="590545" cy="590545"/>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a:extLst>
              <a:ext uri="{FF2B5EF4-FFF2-40B4-BE49-F238E27FC236}">
                <a16:creationId xmlns:a16="http://schemas.microsoft.com/office/drawing/2014/main" id="{3E5ED177-10E2-7310-B8D0-2341F261F9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4372" y="605508"/>
            <a:ext cx="590545" cy="590545"/>
          </a:xfrm>
          <a:prstGeom prst="rect">
            <a:avLst/>
          </a:prstGeom>
          <a:noFill/>
          <a:extLst>
            <a:ext uri="{909E8E84-426E-40DD-AFC4-6F175D3DCCD1}">
              <a14:hiddenFill xmlns:a14="http://schemas.microsoft.com/office/drawing/2010/main">
                <a:solidFill>
                  <a:srgbClr val="FFFFFF"/>
                </a:solidFill>
              </a14:hiddenFill>
            </a:ext>
          </a:extLst>
        </p:spPr>
      </p:pic>
      <p:sp>
        <p:nvSpPr>
          <p:cNvPr id="66" name="矩形: 圓角 65">
            <a:extLst>
              <a:ext uri="{FF2B5EF4-FFF2-40B4-BE49-F238E27FC236}">
                <a16:creationId xmlns:a16="http://schemas.microsoft.com/office/drawing/2014/main" id="{A21E4537-05FC-8D91-C722-75A3CBEB09D0}"/>
              </a:ext>
            </a:extLst>
          </p:cNvPr>
          <p:cNvSpPr/>
          <p:nvPr/>
        </p:nvSpPr>
        <p:spPr>
          <a:xfrm>
            <a:off x="7959436" y="665490"/>
            <a:ext cx="1620000" cy="590544"/>
          </a:xfrm>
          <a:prstGeom prst="roundRect">
            <a:avLst/>
          </a:prstGeom>
          <a:solidFill>
            <a:schemeClr val="accent6">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step 3</a:t>
            </a:r>
            <a:endParaRPr lang="zh-TW" altLang="en-US" sz="2400" dirty="0">
              <a:solidFill>
                <a:schemeClr val="tx1"/>
              </a:solidFill>
            </a:endParaRPr>
          </a:p>
        </p:txBody>
      </p:sp>
      <p:cxnSp>
        <p:nvCxnSpPr>
          <p:cNvPr id="67" name="直線單箭頭接點 66">
            <a:extLst>
              <a:ext uri="{FF2B5EF4-FFF2-40B4-BE49-F238E27FC236}">
                <a16:creationId xmlns:a16="http://schemas.microsoft.com/office/drawing/2014/main" id="{5ECE8857-CA14-79C2-5849-69C9063626D2}"/>
              </a:ext>
            </a:extLst>
          </p:cNvPr>
          <p:cNvCxnSpPr>
            <a:cxnSpLocks/>
          </p:cNvCxnSpPr>
          <p:nvPr/>
        </p:nvCxnSpPr>
        <p:spPr>
          <a:xfrm>
            <a:off x="9649493" y="961668"/>
            <a:ext cx="521255"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8" name="矩形: 圓角 67">
            <a:extLst>
              <a:ext uri="{FF2B5EF4-FFF2-40B4-BE49-F238E27FC236}">
                <a16:creationId xmlns:a16="http://schemas.microsoft.com/office/drawing/2014/main" id="{8B5CF499-5423-0A21-007D-4F9B4F368121}"/>
              </a:ext>
            </a:extLst>
          </p:cNvPr>
          <p:cNvSpPr/>
          <p:nvPr/>
        </p:nvSpPr>
        <p:spPr>
          <a:xfrm>
            <a:off x="10196512" y="665490"/>
            <a:ext cx="1246478" cy="590544"/>
          </a:xfrm>
          <a:prstGeom prst="roundRect">
            <a:avLst/>
          </a:prstGeom>
          <a:solidFill>
            <a:schemeClr val="accent4">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err="1">
                <a:solidFill>
                  <a:schemeClr val="tx1"/>
                </a:solidFill>
              </a:rPr>
              <a:t>ans</a:t>
            </a:r>
            <a:endParaRPr lang="zh-TW" altLang="en-US" sz="2400" dirty="0">
              <a:solidFill>
                <a:schemeClr val="tx1"/>
              </a:solidFill>
            </a:endParaRPr>
          </a:p>
        </p:txBody>
      </p:sp>
      <p:sp>
        <p:nvSpPr>
          <p:cNvPr id="75" name="矩形: 圓角 74">
            <a:extLst>
              <a:ext uri="{FF2B5EF4-FFF2-40B4-BE49-F238E27FC236}">
                <a16:creationId xmlns:a16="http://schemas.microsoft.com/office/drawing/2014/main" id="{D4270ED5-AD07-6FC7-F6F5-A5A1E577F703}"/>
              </a:ext>
            </a:extLst>
          </p:cNvPr>
          <p:cNvSpPr/>
          <p:nvPr/>
        </p:nvSpPr>
        <p:spPr>
          <a:xfrm>
            <a:off x="7952430" y="1544740"/>
            <a:ext cx="1620000" cy="590544"/>
          </a:xfrm>
          <a:prstGeom prst="roundRect">
            <a:avLst/>
          </a:prstGeom>
          <a:solidFill>
            <a:schemeClr val="accent2">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step 3</a:t>
            </a:r>
            <a:endParaRPr lang="zh-TW" altLang="en-US" sz="2400" dirty="0">
              <a:solidFill>
                <a:schemeClr val="tx1"/>
              </a:solidFill>
            </a:endParaRPr>
          </a:p>
        </p:txBody>
      </p:sp>
      <p:sp>
        <p:nvSpPr>
          <p:cNvPr id="76" name="矩形: 圓角 75">
            <a:extLst>
              <a:ext uri="{FF2B5EF4-FFF2-40B4-BE49-F238E27FC236}">
                <a16:creationId xmlns:a16="http://schemas.microsoft.com/office/drawing/2014/main" id="{EA621608-43E0-0C17-1D19-493F9636AF4C}"/>
              </a:ext>
            </a:extLst>
          </p:cNvPr>
          <p:cNvSpPr/>
          <p:nvPr/>
        </p:nvSpPr>
        <p:spPr>
          <a:xfrm>
            <a:off x="7952430" y="2376884"/>
            <a:ext cx="1620000" cy="590544"/>
          </a:xfrm>
          <a:prstGeom prst="roundRect">
            <a:avLst/>
          </a:prstGeom>
          <a:solidFill>
            <a:schemeClr val="bg2">
              <a:lumMod val="9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step 3</a:t>
            </a:r>
            <a:endParaRPr lang="zh-TW" altLang="en-US" sz="2400" dirty="0">
              <a:solidFill>
                <a:schemeClr val="tx1"/>
              </a:solidFill>
            </a:endParaRPr>
          </a:p>
        </p:txBody>
      </p:sp>
      <p:sp>
        <p:nvSpPr>
          <p:cNvPr id="77" name="矩形: 圓角 76">
            <a:extLst>
              <a:ext uri="{FF2B5EF4-FFF2-40B4-BE49-F238E27FC236}">
                <a16:creationId xmlns:a16="http://schemas.microsoft.com/office/drawing/2014/main" id="{36FBC7CA-E77B-8FCA-4918-155CF1A00E32}"/>
              </a:ext>
            </a:extLst>
          </p:cNvPr>
          <p:cNvSpPr/>
          <p:nvPr/>
        </p:nvSpPr>
        <p:spPr>
          <a:xfrm>
            <a:off x="7979957" y="3133728"/>
            <a:ext cx="1620000" cy="590544"/>
          </a:xfrm>
          <a:prstGeom prst="roundRect">
            <a:avLst/>
          </a:prstGeom>
          <a:solidFill>
            <a:schemeClr val="accent2">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step 3</a:t>
            </a:r>
            <a:endParaRPr lang="zh-TW" altLang="en-US" sz="2400" dirty="0">
              <a:solidFill>
                <a:schemeClr val="tx1"/>
              </a:solidFill>
            </a:endParaRPr>
          </a:p>
        </p:txBody>
      </p:sp>
      <p:cxnSp>
        <p:nvCxnSpPr>
          <p:cNvPr id="78" name="直線單箭頭接點 77">
            <a:extLst>
              <a:ext uri="{FF2B5EF4-FFF2-40B4-BE49-F238E27FC236}">
                <a16:creationId xmlns:a16="http://schemas.microsoft.com/office/drawing/2014/main" id="{1D8B4484-78C8-9369-AD9D-7A47C5DFAEDF}"/>
              </a:ext>
            </a:extLst>
          </p:cNvPr>
          <p:cNvCxnSpPr>
            <a:cxnSpLocks/>
          </p:cNvCxnSpPr>
          <p:nvPr/>
        </p:nvCxnSpPr>
        <p:spPr>
          <a:xfrm>
            <a:off x="9623729" y="3446107"/>
            <a:ext cx="521255"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9" name="矩形: 圓角 78">
            <a:extLst>
              <a:ext uri="{FF2B5EF4-FFF2-40B4-BE49-F238E27FC236}">
                <a16:creationId xmlns:a16="http://schemas.microsoft.com/office/drawing/2014/main" id="{28D41FAE-007F-CBFE-7C8C-735D368B02D9}"/>
              </a:ext>
            </a:extLst>
          </p:cNvPr>
          <p:cNvSpPr/>
          <p:nvPr/>
        </p:nvSpPr>
        <p:spPr>
          <a:xfrm>
            <a:off x="10170748" y="3149929"/>
            <a:ext cx="1246478" cy="590544"/>
          </a:xfrm>
          <a:prstGeom prst="roundRect">
            <a:avLst/>
          </a:prstGeom>
          <a:solidFill>
            <a:schemeClr val="accent4">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err="1">
                <a:solidFill>
                  <a:schemeClr val="tx1"/>
                </a:solidFill>
              </a:rPr>
              <a:t>ans</a:t>
            </a:r>
            <a:endParaRPr lang="zh-TW" altLang="en-US" sz="2400" dirty="0">
              <a:solidFill>
                <a:schemeClr val="tx1"/>
              </a:solidFill>
            </a:endParaRPr>
          </a:p>
        </p:txBody>
      </p:sp>
      <p:pic>
        <p:nvPicPr>
          <p:cNvPr id="80" name="Picture 3">
            <a:extLst>
              <a:ext uri="{FF2B5EF4-FFF2-40B4-BE49-F238E27FC236}">
                <a16:creationId xmlns:a16="http://schemas.microsoft.com/office/drawing/2014/main" id="{92B74078-7192-9E29-7B99-183693F12C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21953" y="275742"/>
            <a:ext cx="590545" cy="590545"/>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2">
            <a:extLst>
              <a:ext uri="{FF2B5EF4-FFF2-40B4-BE49-F238E27FC236}">
                <a16:creationId xmlns:a16="http://schemas.microsoft.com/office/drawing/2014/main" id="{1A851498-03C7-AC86-71A9-C88EE7BAFF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34584" y="2844511"/>
            <a:ext cx="590545" cy="590545"/>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2">
            <a:extLst>
              <a:ext uri="{FF2B5EF4-FFF2-40B4-BE49-F238E27FC236}">
                <a16:creationId xmlns:a16="http://schemas.microsoft.com/office/drawing/2014/main" id="{0AC50B92-CB17-BB50-AD4B-9846487B34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52991" y="1523723"/>
            <a:ext cx="590545" cy="590545"/>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2">
            <a:extLst>
              <a:ext uri="{FF2B5EF4-FFF2-40B4-BE49-F238E27FC236}">
                <a16:creationId xmlns:a16="http://schemas.microsoft.com/office/drawing/2014/main" id="{0C5FD088-090D-9576-4EE8-41D609A7BA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52991" y="2420128"/>
            <a:ext cx="590545" cy="590545"/>
          </a:xfrm>
          <a:prstGeom prst="rect">
            <a:avLst/>
          </a:prstGeom>
          <a:noFill/>
          <a:extLst>
            <a:ext uri="{909E8E84-426E-40DD-AFC4-6F175D3DCCD1}">
              <a14:hiddenFill xmlns:a14="http://schemas.microsoft.com/office/drawing/2010/main">
                <a:solidFill>
                  <a:srgbClr val="FFFFFF"/>
                </a:solidFill>
              </a14:hiddenFill>
            </a:ext>
          </a:extLst>
        </p:spPr>
      </p:pic>
      <p:cxnSp>
        <p:nvCxnSpPr>
          <p:cNvPr id="87" name="直線單箭頭接點 86">
            <a:extLst>
              <a:ext uri="{FF2B5EF4-FFF2-40B4-BE49-F238E27FC236}">
                <a16:creationId xmlns:a16="http://schemas.microsoft.com/office/drawing/2014/main" id="{C75BFC7B-2BE4-971D-EDEB-B3E2E92518FF}"/>
              </a:ext>
            </a:extLst>
          </p:cNvPr>
          <p:cNvCxnSpPr>
            <a:cxnSpLocks/>
          </p:cNvCxnSpPr>
          <p:nvPr/>
        </p:nvCxnSpPr>
        <p:spPr>
          <a:xfrm flipV="1">
            <a:off x="4278047" y="896574"/>
            <a:ext cx="1066622" cy="34532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8" name="直線單箭頭接點 87">
            <a:extLst>
              <a:ext uri="{FF2B5EF4-FFF2-40B4-BE49-F238E27FC236}">
                <a16:creationId xmlns:a16="http://schemas.microsoft.com/office/drawing/2014/main" id="{7CA80C6C-957E-F830-57F5-E46CF1038A61}"/>
              </a:ext>
            </a:extLst>
          </p:cNvPr>
          <p:cNvCxnSpPr>
            <a:cxnSpLocks/>
          </p:cNvCxnSpPr>
          <p:nvPr/>
        </p:nvCxnSpPr>
        <p:spPr>
          <a:xfrm>
            <a:off x="4345983" y="3514686"/>
            <a:ext cx="1023367"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9" name="直線單箭頭接點 88">
            <a:extLst>
              <a:ext uri="{FF2B5EF4-FFF2-40B4-BE49-F238E27FC236}">
                <a16:creationId xmlns:a16="http://schemas.microsoft.com/office/drawing/2014/main" id="{856216DB-B12A-3340-D79D-803D3E233220}"/>
              </a:ext>
            </a:extLst>
          </p:cNvPr>
          <p:cNvCxnSpPr>
            <a:cxnSpLocks/>
          </p:cNvCxnSpPr>
          <p:nvPr/>
        </p:nvCxnSpPr>
        <p:spPr>
          <a:xfrm flipV="1">
            <a:off x="4339566" y="2655403"/>
            <a:ext cx="980868" cy="84023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直線單箭頭接點 94">
            <a:extLst>
              <a:ext uri="{FF2B5EF4-FFF2-40B4-BE49-F238E27FC236}">
                <a16:creationId xmlns:a16="http://schemas.microsoft.com/office/drawing/2014/main" id="{F240B64D-BAC4-75CA-B004-525BF2CBF855}"/>
              </a:ext>
            </a:extLst>
          </p:cNvPr>
          <p:cNvCxnSpPr>
            <a:cxnSpLocks/>
            <a:stCxn id="34" idx="3"/>
            <a:endCxn id="75" idx="1"/>
          </p:cNvCxnSpPr>
          <p:nvPr/>
        </p:nvCxnSpPr>
        <p:spPr>
          <a:xfrm flipV="1">
            <a:off x="7013599" y="1840012"/>
            <a:ext cx="938831" cy="88415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直線單箭頭接點 97">
            <a:extLst>
              <a:ext uri="{FF2B5EF4-FFF2-40B4-BE49-F238E27FC236}">
                <a16:creationId xmlns:a16="http://schemas.microsoft.com/office/drawing/2014/main" id="{6CBD1845-1F6C-713D-51BB-E10C549858CD}"/>
              </a:ext>
            </a:extLst>
          </p:cNvPr>
          <p:cNvCxnSpPr>
            <a:cxnSpLocks/>
            <a:stCxn id="35" idx="3"/>
            <a:endCxn id="76" idx="1"/>
          </p:cNvCxnSpPr>
          <p:nvPr/>
        </p:nvCxnSpPr>
        <p:spPr>
          <a:xfrm flipV="1">
            <a:off x="7027724" y="2672156"/>
            <a:ext cx="924706" cy="79730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直線單箭頭接點 100">
            <a:extLst>
              <a:ext uri="{FF2B5EF4-FFF2-40B4-BE49-F238E27FC236}">
                <a16:creationId xmlns:a16="http://schemas.microsoft.com/office/drawing/2014/main" id="{56195991-0398-3B0B-2D4E-4871C8F76708}"/>
              </a:ext>
            </a:extLst>
          </p:cNvPr>
          <p:cNvCxnSpPr>
            <a:cxnSpLocks/>
          </p:cNvCxnSpPr>
          <p:nvPr/>
        </p:nvCxnSpPr>
        <p:spPr>
          <a:xfrm flipV="1">
            <a:off x="7027724" y="3443514"/>
            <a:ext cx="952233"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文字方塊 24">
            <a:extLst>
              <a:ext uri="{FF2B5EF4-FFF2-40B4-BE49-F238E27FC236}">
                <a16:creationId xmlns:a16="http://schemas.microsoft.com/office/drawing/2014/main" id="{70ADD123-1153-80C8-126D-96C02A04D96E}"/>
              </a:ext>
            </a:extLst>
          </p:cNvPr>
          <p:cNvSpPr txBox="1"/>
          <p:nvPr/>
        </p:nvSpPr>
        <p:spPr>
          <a:xfrm>
            <a:off x="372913" y="196175"/>
            <a:ext cx="6096000" cy="369332"/>
          </a:xfrm>
          <a:prstGeom prst="rect">
            <a:avLst/>
          </a:prstGeom>
          <a:noFill/>
        </p:spPr>
        <p:txBody>
          <a:bodyPr wrap="square">
            <a:spAutoFit/>
          </a:bodyPr>
          <a:lstStyle/>
          <a:p>
            <a:r>
              <a:rPr lang="zh-TW" altLang="en-US" dirty="0"/>
              <a:t>https://arxiv.org/abs/2501.04519</a:t>
            </a:r>
          </a:p>
        </p:txBody>
      </p:sp>
      <p:sp>
        <p:nvSpPr>
          <p:cNvPr id="27" name="文字方塊 26">
            <a:extLst>
              <a:ext uri="{FF2B5EF4-FFF2-40B4-BE49-F238E27FC236}">
                <a16:creationId xmlns:a16="http://schemas.microsoft.com/office/drawing/2014/main" id="{C0C8A195-4883-C7A5-4758-083763022BFA}"/>
              </a:ext>
            </a:extLst>
          </p:cNvPr>
          <p:cNvSpPr txBox="1"/>
          <p:nvPr/>
        </p:nvSpPr>
        <p:spPr>
          <a:xfrm>
            <a:off x="334532" y="538965"/>
            <a:ext cx="609600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2400" b="1" i="0" dirty="0" err="1">
                <a:solidFill>
                  <a:srgbClr val="000000"/>
                </a:solidFill>
                <a:effectLst/>
                <a:latin typeface="Lucida Grande"/>
              </a:rPr>
              <a:t>rStar</a:t>
            </a:r>
            <a:r>
              <a:rPr lang="en-US" altLang="zh-TW" sz="2400" b="1" i="0" dirty="0">
                <a:solidFill>
                  <a:srgbClr val="000000"/>
                </a:solidFill>
                <a:effectLst/>
                <a:latin typeface="Lucida Grande"/>
              </a:rPr>
              <a:t>-Math</a:t>
            </a:r>
          </a:p>
        </p:txBody>
      </p:sp>
      <p:cxnSp>
        <p:nvCxnSpPr>
          <p:cNvPr id="13" name="直線單箭頭接點 12">
            <a:extLst>
              <a:ext uri="{FF2B5EF4-FFF2-40B4-BE49-F238E27FC236}">
                <a16:creationId xmlns:a16="http://schemas.microsoft.com/office/drawing/2014/main" id="{66F9DA8D-6DF6-711D-20A7-185ADEBE9527}"/>
              </a:ext>
            </a:extLst>
          </p:cNvPr>
          <p:cNvCxnSpPr>
            <a:cxnSpLocks/>
          </p:cNvCxnSpPr>
          <p:nvPr/>
        </p:nvCxnSpPr>
        <p:spPr>
          <a:xfrm>
            <a:off x="1780505" y="2674947"/>
            <a:ext cx="697766" cy="65545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線單箭頭接點 13">
            <a:extLst>
              <a:ext uri="{FF2B5EF4-FFF2-40B4-BE49-F238E27FC236}">
                <a16:creationId xmlns:a16="http://schemas.microsoft.com/office/drawing/2014/main" id="{1BCB6DD7-C942-A3BA-0410-1798EAA5BDE8}"/>
              </a:ext>
            </a:extLst>
          </p:cNvPr>
          <p:cNvCxnSpPr>
            <a:cxnSpLocks/>
          </p:cNvCxnSpPr>
          <p:nvPr/>
        </p:nvCxnSpPr>
        <p:spPr>
          <a:xfrm flipV="1">
            <a:off x="4399533" y="2516279"/>
            <a:ext cx="848229" cy="77875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線單箭頭接點 23">
            <a:extLst>
              <a:ext uri="{FF2B5EF4-FFF2-40B4-BE49-F238E27FC236}">
                <a16:creationId xmlns:a16="http://schemas.microsoft.com/office/drawing/2014/main" id="{2D4A35B9-F2ED-B01D-D9DB-81E6D5EF590B}"/>
              </a:ext>
            </a:extLst>
          </p:cNvPr>
          <p:cNvCxnSpPr>
            <a:cxnSpLocks/>
          </p:cNvCxnSpPr>
          <p:nvPr/>
        </p:nvCxnSpPr>
        <p:spPr>
          <a:xfrm flipV="1">
            <a:off x="7046446" y="871068"/>
            <a:ext cx="818612" cy="153349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線單箭頭接點 25">
            <a:extLst>
              <a:ext uri="{FF2B5EF4-FFF2-40B4-BE49-F238E27FC236}">
                <a16:creationId xmlns:a16="http://schemas.microsoft.com/office/drawing/2014/main" id="{37EAA3EB-E99C-B970-2765-088BFCA2B7E3}"/>
              </a:ext>
            </a:extLst>
          </p:cNvPr>
          <p:cNvCxnSpPr>
            <a:cxnSpLocks/>
          </p:cNvCxnSpPr>
          <p:nvPr/>
        </p:nvCxnSpPr>
        <p:spPr>
          <a:xfrm>
            <a:off x="9549732" y="601073"/>
            <a:ext cx="669248" cy="275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 name="矩形: 圓角 29">
            <a:extLst>
              <a:ext uri="{FF2B5EF4-FFF2-40B4-BE49-F238E27FC236}">
                <a16:creationId xmlns:a16="http://schemas.microsoft.com/office/drawing/2014/main" id="{AEFAEFD0-3E92-FC25-EDB1-7E01A5D6EA6B}"/>
              </a:ext>
            </a:extLst>
          </p:cNvPr>
          <p:cNvSpPr/>
          <p:nvPr/>
        </p:nvSpPr>
        <p:spPr>
          <a:xfrm>
            <a:off x="2968803" y="5005081"/>
            <a:ext cx="1101698" cy="590544"/>
          </a:xfrm>
          <a:prstGeom prst="roundRect">
            <a:avLst/>
          </a:prstGeom>
          <a:solidFill>
            <a:schemeClr val="accent4">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input</a:t>
            </a:r>
            <a:endParaRPr lang="zh-TW" altLang="en-US" sz="2400" dirty="0">
              <a:solidFill>
                <a:schemeClr val="tx1"/>
              </a:solidFill>
            </a:endParaRPr>
          </a:p>
        </p:txBody>
      </p:sp>
      <p:sp>
        <p:nvSpPr>
          <p:cNvPr id="31" name="矩形: 圓角 30">
            <a:extLst>
              <a:ext uri="{FF2B5EF4-FFF2-40B4-BE49-F238E27FC236}">
                <a16:creationId xmlns:a16="http://schemas.microsoft.com/office/drawing/2014/main" id="{0FEDDBFA-9829-D116-4794-993F50AFF0EE}"/>
              </a:ext>
            </a:extLst>
          </p:cNvPr>
          <p:cNvSpPr/>
          <p:nvPr/>
        </p:nvSpPr>
        <p:spPr>
          <a:xfrm>
            <a:off x="4389146" y="5005081"/>
            <a:ext cx="1620000" cy="590544"/>
          </a:xfrm>
          <a:prstGeom prst="roundRect">
            <a:avLst/>
          </a:prstGeom>
          <a:solidFill>
            <a:schemeClr val="accent6">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step 1</a:t>
            </a:r>
            <a:endParaRPr lang="zh-TW" altLang="en-US" sz="2400" dirty="0">
              <a:solidFill>
                <a:schemeClr val="tx1"/>
              </a:solidFill>
            </a:endParaRPr>
          </a:p>
        </p:txBody>
      </p:sp>
      <p:sp>
        <p:nvSpPr>
          <p:cNvPr id="32" name="矩形: 圓角 31">
            <a:extLst>
              <a:ext uri="{FF2B5EF4-FFF2-40B4-BE49-F238E27FC236}">
                <a16:creationId xmlns:a16="http://schemas.microsoft.com/office/drawing/2014/main" id="{27862120-5B8E-3823-5DA3-721F086786A9}"/>
              </a:ext>
            </a:extLst>
          </p:cNvPr>
          <p:cNvSpPr/>
          <p:nvPr/>
        </p:nvSpPr>
        <p:spPr>
          <a:xfrm>
            <a:off x="6077813" y="5005081"/>
            <a:ext cx="1620000" cy="590544"/>
          </a:xfrm>
          <a:prstGeom prst="roundRect">
            <a:avLst/>
          </a:prstGeom>
          <a:solidFill>
            <a:schemeClr val="accent6">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step 2</a:t>
            </a:r>
            <a:endParaRPr lang="zh-TW" altLang="en-US" sz="2400" dirty="0">
              <a:solidFill>
                <a:schemeClr val="tx1"/>
              </a:solidFill>
            </a:endParaRPr>
          </a:p>
        </p:txBody>
      </p:sp>
      <p:sp>
        <p:nvSpPr>
          <p:cNvPr id="33" name="矩形: 圓角 32">
            <a:extLst>
              <a:ext uri="{FF2B5EF4-FFF2-40B4-BE49-F238E27FC236}">
                <a16:creationId xmlns:a16="http://schemas.microsoft.com/office/drawing/2014/main" id="{BA10498A-B88D-564F-1311-102DC700734A}"/>
              </a:ext>
            </a:extLst>
          </p:cNvPr>
          <p:cNvSpPr/>
          <p:nvPr/>
        </p:nvSpPr>
        <p:spPr>
          <a:xfrm>
            <a:off x="7748134" y="5010687"/>
            <a:ext cx="1620000" cy="590544"/>
          </a:xfrm>
          <a:prstGeom prst="roundRect">
            <a:avLst/>
          </a:prstGeom>
          <a:solidFill>
            <a:schemeClr val="accent6">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step 3</a:t>
            </a:r>
            <a:endParaRPr lang="zh-TW" altLang="en-US" sz="2400" dirty="0">
              <a:solidFill>
                <a:schemeClr val="tx1"/>
              </a:solidFill>
            </a:endParaRPr>
          </a:p>
        </p:txBody>
      </p:sp>
      <p:sp>
        <p:nvSpPr>
          <p:cNvPr id="36" name="矩形: 圓角 35">
            <a:extLst>
              <a:ext uri="{FF2B5EF4-FFF2-40B4-BE49-F238E27FC236}">
                <a16:creationId xmlns:a16="http://schemas.microsoft.com/office/drawing/2014/main" id="{51D997BE-0E7E-1B7D-E46F-1D5F49CFE16E}"/>
              </a:ext>
            </a:extLst>
          </p:cNvPr>
          <p:cNvSpPr/>
          <p:nvPr/>
        </p:nvSpPr>
        <p:spPr>
          <a:xfrm>
            <a:off x="9776975" y="5014217"/>
            <a:ext cx="1246478" cy="590544"/>
          </a:xfrm>
          <a:prstGeom prst="roundRect">
            <a:avLst/>
          </a:prstGeom>
          <a:solidFill>
            <a:schemeClr val="accent4">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err="1">
                <a:solidFill>
                  <a:schemeClr val="tx1"/>
                </a:solidFill>
              </a:rPr>
              <a:t>ans</a:t>
            </a:r>
            <a:endParaRPr lang="zh-TW" altLang="en-US" sz="2400" dirty="0">
              <a:solidFill>
                <a:schemeClr val="tx1"/>
              </a:solidFill>
            </a:endParaRPr>
          </a:p>
        </p:txBody>
      </p:sp>
      <p:sp>
        <p:nvSpPr>
          <p:cNvPr id="37" name="文字方塊 36">
            <a:extLst>
              <a:ext uri="{FF2B5EF4-FFF2-40B4-BE49-F238E27FC236}">
                <a16:creationId xmlns:a16="http://schemas.microsoft.com/office/drawing/2014/main" id="{570B5678-C32C-E727-B708-F9E78197E778}"/>
              </a:ext>
            </a:extLst>
          </p:cNvPr>
          <p:cNvSpPr txBox="1"/>
          <p:nvPr/>
        </p:nvSpPr>
        <p:spPr>
          <a:xfrm>
            <a:off x="662641" y="5079530"/>
            <a:ext cx="3407860" cy="461665"/>
          </a:xfrm>
          <a:prstGeom prst="rect">
            <a:avLst/>
          </a:prstGeom>
          <a:noFill/>
        </p:spPr>
        <p:txBody>
          <a:bodyPr wrap="square" rtlCol="0">
            <a:spAutoFit/>
          </a:bodyPr>
          <a:lstStyle/>
          <a:p>
            <a:r>
              <a:rPr lang="en-US" altLang="zh-TW" sz="2400" dirty="0"/>
              <a:t>Training data:</a:t>
            </a:r>
            <a:endParaRPr lang="zh-TW" altLang="en-US" sz="2400" dirty="0"/>
          </a:p>
        </p:txBody>
      </p:sp>
      <p:sp>
        <p:nvSpPr>
          <p:cNvPr id="38" name="文字方塊 37">
            <a:extLst>
              <a:ext uri="{FF2B5EF4-FFF2-40B4-BE49-F238E27FC236}">
                <a16:creationId xmlns:a16="http://schemas.microsoft.com/office/drawing/2014/main" id="{C1F7C698-BACB-78BB-C43C-FA411D1350E2}"/>
              </a:ext>
            </a:extLst>
          </p:cNvPr>
          <p:cNvSpPr txBox="1"/>
          <p:nvPr/>
        </p:nvSpPr>
        <p:spPr>
          <a:xfrm>
            <a:off x="4846552" y="5938114"/>
            <a:ext cx="4228931" cy="461665"/>
          </a:xfrm>
          <a:prstGeom prst="rect">
            <a:avLst/>
          </a:prstGeom>
          <a:noFill/>
        </p:spPr>
        <p:txBody>
          <a:bodyPr wrap="square" rtlCol="0">
            <a:spAutoFit/>
          </a:bodyPr>
          <a:lstStyle/>
          <a:p>
            <a:pPr algn="ctr"/>
            <a:r>
              <a:rPr lang="en-US" altLang="zh-TW" sz="2400" dirty="0"/>
              <a:t>Reasoning Processing </a:t>
            </a:r>
            <a:endParaRPr lang="zh-TW" altLang="en-US" sz="2400" dirty="0"/>
          </a:p>
        </p:txBody>
      </p:sp>
      <p:sp>
        <p:nvSpPr>
          <p:cNvPr id="39" name="右大括弧 38">
            <a:extLst>
              <a:ext uri="{FF2B5EF4-FFF2-40B4-BE49-F238E27FC236}">
                <a16:creationId xmlns:a16="http://schemas.microsoft.com/office/drawing/2014/main" id="{4127B3EC-4D4A-321D-5862-A19D6F49C845}"/>
              </a:ext>
            </a:extLst>
          </p:cNvPr>
          <p:cNvSpPr/>
          <p:nvPr/>
        </p:nvSpPr>
        <p:spPr>
          <a:xfrm rot="5400000">
            <a:off x="6752634" y="3323453"/>
            <a:ext cx="282131" cy="5009108"/>
          </a:xfrm>
          <a:prstGeom prst="rightBrace">
            <a:avLst>
              <a:gd name="adj1" fmla="val 61398"/>
              <a:gd name="adj2" fmla="val 50000"/>
            </a:avLst>
          </a:prstGeom>
          <a:ln w="381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zh-TW" altLang="en-US"/>
          </a:p>
        </p:txBody>
      </p:sp>
    </p:spTree>
    <p:extLst>
      <p:ext uri="{BB962C8B-B14F-4D97-AF65-F5344CB8AC3E}">
        <p14:creationId xmlns:p14="http://schemas.microsoft.com/office/powerpoint/2010/main" val="4249829267"/>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6" grpId="0" animBg="1"/>
      <p:bldP spid="37" grpId="0"/>
      <p:bldP spid="38" grpId="0"/>
      <p:bldP spid="3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AFDEEB-90B2-FAB7-AB57-0AA0676A3F92}"/>
            </a:ext>
          </a:extLst>
        </p:cNvPr>
        <p:cNvGrpSpPr/>
        <p:nvPr/>
      </p:nvGrpSpPr>
      <p:grpSpPr>
        <a:xfrm>
          <a:off x="0" y="0"/>
          <a:ext cx="0" cy="0"/>
          <a:chOff x="0" y="0"/>
          <a:chExt cx="0" cy="0"/>
        </a:xfrm>
      </p:grpSpPr>
      <p:sp>
        <p:nvSpPr>
          <p:cNvPr id="6" name="矩形: 圓角 5">
            <a:extLst>
              <a:ext uri="{FF2B5EF4-FFF2-40B4-BE49-F238E27FC236}">
                <a16:creationId xmlns:a16="http://schemas.microsoft.com/office/drawing/2014/main" id="{6B57454B-85B5-7727-AF82-9210F5D73DE9}"/>
              </a:ext>
            </a:extLst>
          </p:cNvPr>
          <p:cNvSpPr/>
          <p:nvPr/>
        </p:nvSpPr>
        <p:spPr>
          <a:xfrm>
            <a:off x="572700" y="2083903"/>
            <a:ext cx="1101698" cy="590544"/>
          </a:xfrm>
          <a:prstGeom prst="roundRect">
            <a:avLst/>
          </a:prstGeom>
          <a:solidFill>
            <a:schemeClr val="accent1">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input</a:t>
            </a:r>
            <a:endParaRPr lang="zh-TW" altLang="en-US" sz="2400" dirty="0">
              <a:solidFill>
                <a:schemeClr val="tx1"/>
              </a:solidFill>
            </a:endParaRPr>
          </a:p>
        </p:txBody>
      </p:sp>
      <p:sp>
        <p:nvSpPr>
          <p:cNvPr id="7" name="矩形: 圓角 6">
            <a:extLst>
              <a:ext uri="{FF2B5EF4-FFF2-40B4-BE49-F238E27FC236}">
                <a16:creationId xmlns:a16="http://schemas.microsoft.com/office/drawing/2014/main" id="{9526EC56-02A7-9055-D2E5-85B395F66991}"/>
              </a:ext>
            </a:extLst>
          </p:cNvPr>
          <p:cNvSpPr/>
          <p:nvPr/>
        </p:nvSpPr>
        <p:spPr>
          <a:xfrm>
            <a:off x="2619572" y="1018890"/>
            <a:ext cx="1620000" cy="590544"/>
          </a:xfrm>
          <a:prstGeom prst="roundRect">
            <a:avLst/>
          </a:prstGeom>
          <a:solidFill>
            <a:schemeClr val="accent5">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step 1</a:t>
            </a:r>
            <a:endParaRPr lang="zh-TW" altLang="en-US" sz="2400" dirty="0">
              <a:solidFill>
                <a:schemeClr val="tx1"/>
              </a:solidFill>
            </a:endParaRPr>
          </a:p>
        </p:txBody>
      </p:sp>
      <p:sp>
        <p:nvSpPr>
          <p:cNvPr id="8" name="矩形: 圓角 7">
            <a:extLst>
              <a:ext uri="{FF2B5EF4-FFF2-40B4-BE49-F238E27FC236}">
                <a16:creationId xmlns:a16="http://schemas.microsoft.com/office/drawing/2014/main" id="{915E4ABF-2088-48C0-3ECE-A2B9AAD18073}"/>
              </a:ext>
            </a:extLst>
          </p:cNvPr>
          <p:cNvSpPr/>
          <p:nvPr/>
        </p:nvSpPr>
        <p:spPr>
          <a:xfrm>
            <a:off x="2610913" y="2144519"/>
            <a:ext cx="1620000" cy="590544"/>
          </a:xfrm>
          <a:prstGeom prst="roundRect">
            <a:avLst/>
          </a:prstGeom>
          <a:solidFill>
            <a:schemeClr val="tx2">
              <a:lumMod val="10000"/>
              <a:lumOff val="9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step 1</a:t>
            </a:r>
            <a:endParaRPr lang="zh-TW" altLang="en-US" sz="2400" dirty="0">
              <a:solidFill>
                <a:schemeClr val="tx1"/>
              </a:solidFill>
            </a:endParaRPr>
          </a:p>
        </p:txBody>
      </p:sp>
      <p:sp>
        <p:nvSpPr>
          <p:cNvPr id="9" name="矩形: 圓角 8">
            <a:extLst>
              <a:ext uri="{FF2B5EF4-FFF2-40B4-BE49-F238E27FC236}">
                <a16:creationId xmlns:a16="http://schemas.microsoft.com/office/drawing/2014/main" id="{3EEFA461-D54A-610C-2711-A51C27285DA6}"/>
              </a:ext>
            </a:extLst>
          </p:cNvPr>
          <p:cNvSpPr/>
          <p:nvPr/>
        </p:nvSpPr>
        <p:spPr>
          <a:xfrm>
            <a:off x="2619572" y="3195256"/>
            <a:ext cx="1620000" cy="590544"/>
          </a:xfrm>
          <a:prstGeom prst="roundRect">
            <a:avLst/>
          </a:prstGeom>
          <a:solidFill>
            <a:schemeClr val="accent6">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step 1</a:t>
            </a:r>
            <a:endParaRPr lang="zh-TW" altLang="en-US" sz="2400" dirty="0">
              <a:solidFill>
                <a:schemeClr val="tx1"/>
              </a:solidFill>
            </a:endParaRPr>
          </a:p>
        </p:txBody>
      </p:sp>
      <p:cxnSp>
        <p:nvCxnSpPr>
          <p:cNvPr id="10" name="直線單箭頭接點 9">
            <a:extLst>
              <a:ext uri="{FF2B5EF4-FFF2-40B4-BE49-F238E27FC236}">
                <a16:creationId xmlns:a16="http://schemas.microsoft.com/office/drawing/2014/main" id="{A4B978A2-F01D-3CC7-1767-C2ECD2DE18DE}"/>
              </a:ext>
            </a:extLst>
          </p:cNvPr>
          <p:cNvCxnSpPr>
            <a:cxnSpLocks/>
          </p:cNvCxnSpPr>
          <p:nvPr/>
        </p:nvCxnSpPr>
        <p:spPr>
          <a:xfrm>
            <a:off x="1750545" y="2379175"/>
            <a:ext cx="799233"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線單箭頭接點 11">
            <a:extLst>
              <a:ext uri="{FF2B5EF4-FFF2-40B4-BE49-F238E27FC236}">
                <a16:creationId xmlns:a16="http://schemas.microsoft.com/office/drawing/2014/main" id="{7D7C3C42-94D4-6CFD-5F08-91C0291D0EC6}"/>
              </a:ext>
            </a:extLst>
          </p:cNvPr>
          <p:cNvCxnSpPr>
            <a:cxnSpLocks/>
          </p:cNvCxnSpPr>
          <p:nvPr/>
        </p:nvCxnSpPr>
        <p:spPr>
          <a:xfrm>
            <a:off x="1695875" y="2735555"/>
            <a:ext cx="915038" cy="89159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線單箭頭接點 14">
            <a:extLst>
              <a:ext uri="{FF2B5EF4-FFF2-40B4-BE49-F238E27FC236}">
                <a16:creationId xmlns:a16="http://schemas.microsoft.com/office/drawing/2014/main" id="{5FFDE2FC-8E31-015D-BB7A-FA0D653F2600}"/>
              </a:ext>
            </a:extLst>
          </p:cNvPr>
          <p:cNvCxnSpPr>
            <a:cxnSpLocks/>
            <a:endCxn id="7" idx="1"/>
          </p:cNvCxnSpPr>
          <p:nvPr/>
        </p:nvCxnSpPr>
        <p:spPr>
          <a:xfrm flipV="1">
            <a:off x="1680752" y="1314162"/>
            <a:ext cx="938820" cy="67953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 name="直線單箭頭接點 2">
            <a:extLst>
              <a:ext uri="{FF2B5EF4-FFF2-40B4-BE49-F238E27FC236}">
                <a16:creationId xmlns:a16="http://schemas.microsoft.com/office/drawing/2014/main" id="{D4BBBBA7-05E2-F7DC-F468-41F645F3381B}"/>
              </a:ext>
            </a:extLst>
          </p:cNvPr>
          <p:cNvCxnSpPr>
            <a:cxnSpLocks/>
            <a:stCxn id="34" idx="3"/>
            <a:endCxn id="66" idx="1"/>
          </p:cNvCxnSpPr>
          <p:nvPr/>
        </p:nvCxnSpPr>
        <p:spPr>
          <a:xfrm flipV="1">
            <a:off x="7013599" y="960762"/>
            <a:ext cx="945837" cy="176340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線單箭頭接點 10">
            <a:extLst>
              <a:ext uri="{FF2B5EF4-FFF2-40B4-BE49-F238E27FC236}">
                <a16:creationId xmlns:a16="http://schemas.microsoft.com/office/drawing/2014/main" id="{2671E796-3B98-72D4-38C8-A8FEB5BCF739}"/>
              </a:ext>
            </a:extLst>
          </p:cNvPr>
          <p:cNvCxnSpPr>
            <a:cxnSpLocks/>
          </p:cNvCxnSpPr>
          <p:nvPr/>
        </p:nvCxnSpPr>
        <p:spPr>
          <a:xfrm>
            <a:off x="4286856" y="1308608"/>
            <a:ext cx="1066622" cy="34532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矩形: 圓角 27">
            <a:extLst>
              <a:ext uri="{FF2B5EF4-FFF2-40B4-BE49-F238E27FC236}">
                <a16:creationId xmlns:a16="http://schemas.microsoft.com/office/drawing/2014/main" id="{E188BD22-FD50-63BF-718D-CCCB6F687518}"/>
              </a:ext>
            </a:extLst>
          </p:cNvPr>
          <p:cNvSpPr/>
          <p:nvPr/>
        </p:nvSpPr>
        <p:spPr>
          <a:xfrm>
            <a:off x="5369350" y="609217"/>
            <a:ext cx="1620000" cy="590544"/>
          </a:xfrm>
          <a:prstGeom prst="roundRect">
            <a:avLst/>
          </a:prstGeom>
          <a:solidFill>
            <a:schemeClr val="accent2">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step 2</a:t>
            </a:r>
            <a:endParaRPr lang="zh-TW" altLang="en-US" sz="2400" dirty="0">
              <a:solidFill>
                <a:schemeClr val="tx1"/>
              </a:solidFill>
            </a:endParaRPr>
          </a:p>
        </p:txBody>
      </p:sp>
      <p:sp>
        <p:nvSpPr>
          <p:cNvPr id="29" name="矩形: 圓角 28">
            <a:extLst>
              <a:ext uri="{FF2B5EF4-FFF2-40B4-BE49-F238E27FC236}">
                <a16:creationId xmlns:a16="http://schemas.microsoft.com/office/drawing/2014/main" id="{C49B3D72-6834-4773-6736-17A336135508}"/>
              </a:ext>
            </a:extLst>
          </p:cNvPr>
          <p:cNvSpPr/>
          <p:nvPr/>
        </p:nvSpPr>
        <p:spPr>
          <a:xfrm>
            <a:off x="5369350" y="1333190"/>
            <a:ext cx="1620000" cy="590544"/>
          </a:xfrm>
          <a:prstGeom prst="roundRect">
            <a:avLst/>
          </a:prstGeom>
          <a:solidFill>
            <a:schemeClr val="accent4">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step 2</a:t>
            </a:r>
            <a:endParaRPr lang="zh-TW" altLang="en-US" sz="2400" dirty="0">
              <a:solidFill>
                <a:schemeClr val="tx1"/>
              </a:solidFill>
            </a:endParaRPr>
          </a:p>
        </p:txBody>
      </p:sp>
      <p:sp>
        <p:nvSpPr>
          <p:cNvPr id="34" name="矩形: 圓角 33">
            <a:extLst>
              <a:ext uri="{FF2B5EF4-FFF2-40B4-BE49-F238E27FC236}">
                <a16:creationId xmlns:a16="http://schemas.microsoft.com/office/drawing/2014/main" id="{F06E504E-0D52-AFE2-C60C-71065417B2FC}"/>
              </a:ext>
            </a:extLst>
          </p:cNvPr>
          <p:cNvSpPr/>
          <p:nvPr/>
        </p:nvSpPr>
        <p:spPr>
          <a:xfrm>
            <a:off x="5393599" y="2428893"/>
            <a:ext cx="1620000" cy="590544"/>
          </a:xfrm>
          <a:prstGeom prst="roundRect">
            <a:avLst/>
          </a:prstGeom>
          <a:solidFill>
            <a:schemeClr val="accent6">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step 2</a:t>
            </a:r>
            <a:endParaRPr lang="zh-TW" altLang="en-US" sz="2400" dirty="0">
              <a:solidFill>
                <a:schemeClr val="tx1"/>
              </a:solidFill>
            </a:endParaRPr>
          </a:p>
        </p:txBody>
      </p:sp>
      <p:sp>
        <p:nvSpPr>
          <p:cNvPr id="35" name="矩形: 圓角 34">
            <a:extLst>
              <a:ext uri="{FF2B5EF4-FFF2-40B4-BE49-F238E27FC236}">
                <a16:creationId xmlns:a16="http://schemas.microsoft.com/office/drawing/2014/main" id="{1E0D06D7-946A-5D1C-2AAF-B396B1372ED2}"/>
              </a:ext>
            </a:extLst>
          </p:cNvPr>
          <p:cNvSpPr/>
          <p:nvPr/>
        </p:nvSpPr>
        <p:spPr>
          <a:xfrm>
            <a:off x="5407724" y="3174191"/>
            <a:ext cx="1620000" cy="590544"/>
          </a:xfrm>
          <a:prstGeom prst="roundRect">
            <a:avLst/>
          </a:prstGeom>
          <a:solidFill>
            <a:schemeClr val="bg2">
              <a:lumMod val="9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step 2</a:t>
            </a:r>
            <a:endParaRPr lang="zh-TW" altLang="en-US" sz="2400" dirty="0">
              <a:solidFill>
                <a:schemeClr val="tx1"/>
              </a:solidFill>
            </a:endParaRPr>
          </a:p>
        </p:txBody>
      </p:sp>
      <p:pic>
        <p:nvPicPr>
          <p:cNvPr id="46" name="Picture 2">
            <a:extLst>
              <a:ext uri="{FF2B5EF4-FFF2-40B4-BE49-F238E27FC236}">
                <a16:creationId xmlns:a16="http://schemas.microsoft.com/office/drawing/2014/main" id="{D1E381FB-B152-BD5E-7AD0-2987F79C4D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1174" y="1324777"/>
            <a:ext cx="590545" cy="590545"/>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
            <a:extLst>
              <a:ext uri="{FF2B5EF4-FFF2-40B4-BE49-F238E27FC236}">
                <a16:creationId xmlns:a16="http://schemas.microsoft.com/office/drawing/2014/main" id="{6A7A6057-F3D6-2CC6-E566-6824B97EAB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1474" y="2025515"/>
            <a:ext cx="590545" cy="590545"/>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a:extLst>
              <a:ext uri="{FF2B5EF4-FFF2-40B4-BE49-F238E27FC236}">
                <a16:creationId xmlns:a16="http://schemas.microsoft.com/office/drawing/2014/main" id="{91DD972B-F0D8-FEF1-0F8A-13388A1B95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4372" y="605508"/>
            <a:ext cx="590545" cy="590545"/>
          </a:xfrm>
          <a:prstGeom prst="rect">
            <a:avLst/>
          </a:prstGeom>
          <a:noFill/>
          <a:extLst>
            <a:ext uri="{909E8E84-426E-40DD-AFC4-6F175D3DCCD1}">
              <a14:hiddenFill xmlns:a14="http://schemas.microsoft.com/office/drawing/2010/main">
                <a:solidFill>
                  <a:srgbClr val="FFFFFF"/>
                </a:solidFill>
              </a14:hiddenFill>
            </a:ext>
          </a:extLst>
        </p:spPr>
      </p:pic>
      <p:sp>
        <p:nvSpPr>
          <p:cNvPr id="66" name="矩形: 圓角 65">
            <a:extLst>
              <a:ext uri="{FF2B5EF4-FFF2-40B4-BE49-F238E27FC236}">
                <a16:creationId xmlns:a16="http://schemas.microsoft.com/office/drawing/2014/main" id="{3FD55726-BA80-D1FB-5E82-2D73136234EA}"/>
              </a:ext>
            </a:extLst>
          </p:cNvPr>
          <p:cNvSpPr/>
          <p:nvPr/>
        </p:nvSpPr>
        <p:spPr>
          <a:xfrm>
            <a:off x="7959436" y="665490"/>
            <a:ext cx="1620000" cy="590544"/>
          </a:xfrm>
          <a:prstGeom prst="roundRect">
            <a:avLst/>
          </a:prstGeom>
          <a:solidFill>
            <a:schemeClr val="accent6">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step 3</a:t>
            </a:r>
            <a:endParaRPr lang="zh-TW" altLang="en-US" sz="2400" dirty="0">
              <a:solidFill>
                <a:schemeClr val="tx1"/>
              </a:solidFill>
            </a:endParaRPr>
          </a:p>
        </p:txBody>
      </p:sp>
      <p:cxnSp>
        <p:nvCxnSpPr>
          <p:cNvPr id="67" name="直線單箭頭接點 66">
            <a:extLst>
              <a:ext uri="{FF2B5EF4-FFF2-40B4-BE49-F238E27FC236}">
                <a16:creationId xmlns:a16="http://schemas.microsoft.com/office/drawing/2014/main" id="{0DF3A96B-380A-6789-741F-1058F84F940B}"/>
              </a:ext>
            </a:extLst>
          </p:cNvPr>
          <p:cNvCxnSpPr>
            <a:cxnSpLocks/>
          </p:cNvCxnSpPr>
          <p:nvPr/>
        </p:nvCxnSpPr>
        <p:spPr>
          <a:xfrm>
            <a:off x="9649493" y="961668"/>
            <a:ext cx="521255"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8" name="矩形: 圓角 67">
            <a:extLst>
              <a:ext uri="{FF2B5EF4-FFF2-40B4-BE49-F238E27FC236}">
                <a16:creationId xmlns:a16="http://schemas.microsoft.com/office/drawing/2014/main" id="{C0809EF8-A715-3C2B-187A-D2E38A0FCAEC}"/>
              </a:ext>
            </a:extLst>
          </p:cNvPr>
          <p:cNvSpPr/>
          <p:nvPr/>
        </p:nvSpPr>
        <p:spPr>
          <a:xfrm>
            <a:off x="10196512" y="665490"/>
            <a:ext cx="1246478" cy="590544"/>
          </a:xfrm>
          <a:prstGeom prst="roundRect">
            <a:avLst/>
          </a:prstGeom>
          <a:solidFill>
            <a:schemeClr val="accent4">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err="1">
                <a:solidFill>
                  <a:schemeClr val="tx1"/>
                </a:solidFill>
              </a:rPr>
              <a:t>ans</a:t>
            </a:r>
            <a:endParaRPr lang="zh-TW" altLang="en-US" sz="2400" dirty="0">
              <a:solidFill>
                <a:schemeClr val="tx1"/>
              </a:solidFill>
            </a:endParaRPr>
          </a:p>
        </p:txBody>
      </p:sp>
      <p:sp>
        <p:nvSpPr>
          <p:cNvPr id="75" name="矩形: 圓角 74">
            <a:extLst>
              <a:ext uri="{FF2B5EF4-FFF2-40B4-BE49-F238E27FC236}">
                <a16:creationId xmlns:a16="http://schemas.microsoft.com/office/drawing/2014/main" id="{2AE0FD58-91BF-ECA2-E711-8FEA894A8B81}"/>
              </a:ext>
            </a:extLst>
          </p:cNvPr>
          <p:cNvSpPr/>
          <p:nvPr/>
        </p:nvSpPr>
        <p:spPr>
          <a:xfrm>
            <a:off x="7952430" y="1544740"/>
            <a:ext cx="1620000" cy="590544"/>
          </a:xfrm>
          <a:prstGeom prst="roundRect">
            <a:avLst/>
          </a:prstGeom>
          <a:solidFill>
            <a:schemeClr val="accent2">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step 3</a:t>
            </a:r>
            <a:endParaRPr lang="zh-TW" altLang="en-US" sz="2400" dirty="0">
              <a:solidFill>
                <a:schemeClr val="tx1"/>
              </a:solidFill>
            </a:endParaRPr>
          </a:p>
        </p:txBody>
      </p:sp>
      <p:sp>
        <p:nvSpPr>
          <p:cNvPr id="76" name="矩形: 圓角 75">
            <a:extLst>
              <a:ext uri="{FF2B5EF4-FFF2-40B4-BE49-F238E27FC236}">
                <a16:creationId xmlns:a16="http://schemas.microsoft.com/office/drawing/2014/main" id="{CC17FBBD-4108-1503-6477-F9E82FBBCD55}"/>
              </a:ext>
            </a:extLst>
          </p:cNvPr>
          <p:cNvSpPr/>
          <p:nvPr/>
        </p:nvSpPr>
        <p:spPr>
          <a:xfrm>
            <a:off x="7952430" y="2376884"/>
            <a:ext cx="1620000" cy="590544"/>
          </a:xfrm>
          <a:prstGeom prst="roundRect">
            <a:avLst/>
          </a:prstGeom>
          <a:solidFill>
            <a:schemeClr val="bg2">
              <a:lumMod val="9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step 3</a:t>
            </a:r>
            <a:endParaRPr lang="zh-TW" altLang="en-US" sz="2400" dirty="0">
              <a:solidFill>
                <a:schemeClr val="tx1"/>
              </a:solidFill>
            </a:endParaRPr>
          </a:p>
        </p:txBody>
      </p:sp>
      <p:sp>
        <p:nvSpPr>
          <p:cNvPr id="77" name="矩形: 圓角 76">
            <a:extLst>
              <a:ext uri="{FF2B5EF4-FFF2-40B4-BE49-F238E27FC236}">
                <a16:creationId xmlns:a16="http://schemas.microsoft.com/office/drawing/2014/main" id="{4903BBB1-A660-80BD-BFB6-E06B27C87599}"/>
              </a:ext>
            </a:extLst>
          </p:cNvPr>
          <p:cNvSpPr/>
          <p:nvPr/>
        </p:nvSpPr>
        <p:spPr>
          <a:xfrm>
            <a:off x="7979957" y="3133728"/>
            <a:ext cx="1620000" cy="590544"/>
          </a:xfrm>
          <a:prstGeom prst="roundRect">
            <a:avLst/>
          </a:prstGeom>
          <a:solidFill>
            <a:schemeClr val="accent2">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step 3</a:t>
            </a:r>
            <a:endParaRPr lang="zh-TW" altLang="en-US" sz="2400" dirty="0">
              <a:solidFill>
                <a:schemeClr val="tx1"/>
              </a:solidFill>
            </a:endParaRPr>
          </a:p>
        </p:txBody>
      </p:sp>
      <p:cxnSp>
        <p:nvCxnSpPr>
          <p:cNvPr id="78" name="直線單箭頭接點 77">
            <a:extLst>
              <a:ext uri="{FF2B5EF4-FFF2-40B4-BE49-F238E27FC236}">
                <a16:creationId xmlns:a16="http://schemas.microsoft.com/office/drawing/2014/main" id="{B85D9C65-E28B-E3DD-881A-A8F04AC4EE44}"/>
              </a:ext>
            </a:extLst>
          </p:cNvPr>
          <p:cNvCxnSpPr>
            <a:cxnSpLocks/>
          </p:cNvCxnSpPr>
          <p:nvPr/>
        </p:nvCxnSpPr>
        <p:spPr>
          <a:xfrm>
            <a:off x="9623729" y="3446107"/>
            <a:ext cx="521255"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9" name="矩形: 圓角 78">
            <a:extLst>
              <a:ext uri="{FF2B5EF4-FFF2-40B4-BE49-F238E27FC236}">
                <a16:creationId xmlns:a16="http://schemas.microsoft.com/office/drawing/2014/main" id="{C2D6D49A-7BB0-1368-6667-6CEC3AA2248E}"/>
              </a:ext>
            </a:extLst>
          </p:cNvPr>
          <p:cNvSpPr/>
          <p:nvPr/>
        </p:nvSpPr>
        <p:spPr>
          <a:xfrm>
            <a:off x="10170748" y="3149929"/>
            <a:ext cx="1246478" cy="590544"/>
          </a:xfrm>
          <a:prstGeom prst="roundRect">
            <a:avLst/>
          </a:prstGeom>
          <a:solidFill>
            <a:schemeClr val="accent4">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err="1">
                <a:solidFill>
                  <a:schemeClr val="tx1"/>
                </a:solidFill>
              </a:rPr>
              <a:t>ans</a:t>
            </a:r>
            <a:endParaRPr lang="zh-TW" altLang="en-US" sz="2400" dirty="0">
              <a:solidFill>
                <a:schemeClr val="tx1"/>
              </a:solidFill>
            </a:endParaRPr>
          </a:p>
        </p:txBody>
      </p:sp>
      <p:pic>
        <p:nvPicPr>
          <p:cNvPr id="80" name="Picture 3">
            <a:extLst>
              <a:ext uri="{FF2B5EF4-FFF2-40B4-BE49-F238E27FC236}">
                <a16:creationId xmlns:a16="http://schemas.microsoft.com/office/drawing/2014/main" id="{676DB732-2B66-B7A4-DAB4-F099B4A1DE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21953" y="275742"/>
            <a:ext cx="590545" cy="590545"/>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2">
            <a:extLst>
              <a:ext uri="{FF2B5EF4-FFF2-40B4-BE49-F238E27FC236}">
                <a16:creationId xmlns:a16="http://schemas.microsoft.com/office/drawing/2014/main" id="{97E8CB64-F326-1155-43CE-A6D7E0F310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34584" y="2844511"/>
            <a:ext cx="590545" cy="590545"/>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2">
            <a:extLst>
              <a:ext uri="{FF2B5EF4-FFF2-40B4-BE49-F238E27FC236}">
                <a16:creationId xmlns:a16="http://schemas.microsoft.com/office/drawing/2014/main" id="{097D48DE-4692-CCB1-BCCE-765FB17477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52991" y="1523723"/>
            <a:ext cx="590545" cy="590545"/>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2">
            <a:extLst>
              <a:ext uri="{FF2B5EF4-FFF2-40B4-BE49-F238E27FC236}">
                <a16:creationId xmlns:a16="http://schemas.microsoft.com/office/drawing/2014/main" id="{9E564F9A-A0E7-EC0C-9CD8-5DA70AE445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52991" y="2420128"/>
            <a:ext cx="590545" cy="590545"/>
          </a:xfrm>
          <a:prstGeom prst="rect">
            <a:avLst/>
          </a:prstGeom>
          <a:noFill/>
          <a:extLst>
            <a:ext uri="{909E8E84-426E-40DD-AFC4-6F175D3DCCD1}">
              <a14:hiddenFill xmlns:a14="http://schemas.microsoft.com/office/drawing/2010/main">
                <a:solidFill>
                  <a:srgbClr val="FFFFFF"/>
                </a:solidFill>
              </a14:hiddenFill>
            </a:ext>
          </a:extLst>
        </p:spPr>
      </p:pic>
      <p:cxnSp>
        <p:nvCxnSpPr>
          <p:cNvPr id="87" name="直線單箭頭接點 86">
            <a:extLst>
              <a:ext uri="{FF2B5EF4-FFF2-40B4-BE49-F238E27FC236}">
                <a16:creationId xmlns:a16="http://schemas.microsoft.com/office/drawing/2014/main" id="{A4DA2686-CFAC-BBB1-8783-C20A81ACCF1F}"/>
              </a:ext>
            </a:extLst>
          </p:cNvPr>
          <p:cNvCxnSpPr>
            <a:cxnSpLocks/>
          </p:cNvCxnSpPr>
          <p:nvPr/>
        </p:nvCxnSpPr>
        <p:spPr>
          <a:xfrm flipV="1">
            <a:off x="4278047" y="896574"/>
            <a:ext cx="1066622" cy="34532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8" name="直線單箭頭接點 87">
            <a:extLst>
              <a:ext uri="{FF2B5EF4-FFF2-40B4-BE49-F238E27FC236}">
                <a16:creationId xmlns:a16="http://schemas.microsoft.com/office/drawing/2014/main" id="{148A3325-5C5A-1DA1-A98A-8FA6A3D464AA}"/>
              </a:ext>
            </a:extLst>
          </p:cNvPr>
          <p:cNvCxnSpPr>
            <a:cxnSpLocks/>
          </p:cNvCxnSpPr>
          <p:nvPr/>
        </p:nvCxnSpPr>
        <p:spPr>
          <a:xfrm>
            <a:off x="4345983" y="3514686"/>
            <a:ext cx="1023367"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9" name="直線單箭頭接點 88">
            <a:extLst>
              <a:ext uri="{FF2B5EF4-FFF2-40B4-BE49-F238E27FC236}">
                <a16:creationId xmlns:a16="http://schemas.microsoft.com/office/drawing/2014/main" id="{C4256B30-B7F0-BBB6-7F76-D8C1449B50EC}"/>
              </a:ext>
            </a:extLst>
          </p:cNvPr>
          <p:cNvCxnSpPr>
            <a:cxnSpLocks/>
          </p:cNvCxnSpPr>
          <p:nvPr/>
        </p:nvCxnSpPr>
        <p:spPr>
          <a:xfrm flipV="1">
            <a:off x="4339566" y="2655403"/>
            <a:ext cx="980868" cy="84023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直線單箭頭接點 94">
            <a:extLst>
              <a:ext uri="{FF2B5EF4-FFF2-40B4-BE49-F238E27FC236}">
                <a16:creationId xmlns:a16="http://schemas.microsoft.com/office/drawing/2014/main" id="{77F0BD14-8E9F-6BB4-CC3C-A48617C28D15}"/>
              </a:ext>
            </a:extLst>
          </p:cNvPr>
          <p:cNvCxnSpPr>
            <a:cxnSpLocks/>
            <a:stCxn id="34" idx="3"/>
            <a:endCxn id="75" idx="1"/>
          </p:cNvCxnSpPr>
          <p:nvPr/>
        </p:nvCxnSpPr>
        <p:spPr>
          <a:xfrm flipV="1">
            <a:off x="7013599" y="1840012"/>
            <a:ext cx="938831" cy="88415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直線單箭頭接點 97">
            <a:extLst>
              <a:ext uri="{FF2B5EF4-FFF2-40B4-BE49-F238E27FC236}">
                <a16:creationId xmlns:a16="http://schemas.microsoft.com/office/drawing/2014/main" id="{821445A4-2510-CEBC-497F-1206D1989EE6}"/>
              </a:ext>
            </a:extLst>
          </p:cNvPr>
          <p:cNvCxnSpPr>
            <a:cxnSpLocks/>
            <a:stCxn id="35" idx="3"/>
            <a:endCxn id="76" idx="1"/>
          </p:cNvCxnSpPr>
          <p:nvPr/>
        </p:nvCxnSpPr>
        <p:spPr>
          <a:xfrm flipV="1">
            <a:off x="7027724" y="2672156"/>
            <a:ext cx="924706" cy="79730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直線單箭頭接點 100">
            <a:extLst>
              <a:ext uri="{FF2B5EF4-FFF2-40B4-BE49-F238E27FC236}">
                <a16:creationId xmlns:a16="http://schemas.microsoft.com/office/drawing/2014/main" id="{BDC472CA-057A-E1B5-3FE4-E4F9D78404A8}"/>
              </a:ext>
            </a:extLst>
          </p:cNvPr>
          <p:cNvCxnSpPr>
            <a:cxnSpLocks/>
          </p:cNvCxnSpPr>
          <p:nvPr/>
        </p:nvCxnSpPr>
        <p:spPr>
          <a:xfrm flipV="1">
            <a:off x="7027724" y="3443514"/>
            <a:ext cx="952233"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4" name="矩形: 圓角 103">
            <a:extLst>
              <a:ext uri="{FF2B5EF4-FFF2-40B4-BE49-F238E27FC236}">
                <a16:creationId xmlns:a16="http://schemas.microsoft.com/office/drawing/2014/main" id="{03A8F0E3-3C10-DF77-264C-D765A060A263}"/>
              </a:ext>
            </a:extLst>
          </p:cNvPr>
          <p:cNvSpPr/>
          <p:nvPr/>
        </p:nvSpPr>
        <p:spPr>
          <a:xfrm>
            <a:off x="667656" y="5113356"/>
            <a:ext cx="1101698" cy="590544"/>
          </a:xfrm>
          <a:prstGeom prst="roundRect">
            <a:avLst/>
          </a:prstGeom>
          <a:solidFill>
            <a:schemeClr val="accent4">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input</a:t>
            </a:r>
            <a:endParaRPr lang="zh-TW" altLang="en-US" sz="2400" dirty="0">
              <a:solidFill>
                <a:schemeClr val="tx1"/>
              </a:solidFill>
            </a:endParaRPr>
          </a:p>
        </p:txBody>
      </p:sp>
      <p:sp>
        <p:nvSpPr>
          <p:cNvPr id="2" name="矩形: 圓角 1">
            <a:extLst>
              <a:ext uri="{FF2B5EF4-FFF2-40B4-BE49-F238E27FC236}">
                <a16:creationId xmlns:a16="http://schemas.microsoft.com/office/drawing/2014/main" id="{4806AF39-71B4-3D7C-D078-66B74E46CE23}"/>
              </a:ext>
            </a:extLst>
          </p:cNvPr>
          <p:cNvSpPr/>
          <p:nvPr/>
        </p:nvSpPr>
        <p:spPr>
          <a:xfrm>
            <a:off x="1855490" y="4690323"/>
            <a:ext cx="1620000" cy="590544"/>
          </a:xfrm>
          <a:prstGeom prst="roundRect">
            <a:avLst/>
          </a:prstGeom>
          <a:solidFill>
            <a:schemeClr val="accent6">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step 1</a:t>
            </a:r>
            <a:endParaRPr lang="zh-TW" altLang="en-US" sz="2400" dirty="0">
              <a:solidFill>
                <a:schemeClr val="tx1"/>
              </a:solidFill>
            </a:endParaRPr>
          </a:p>
        </p:txBody>
      </p:sp>
      <p:sp>
        <p:nvSpPr>
          <p:cNvPr id="4" name="矩形: 圓角 3">
            <a:extLst>
              <a:ext uri="{FF2B5EF4-FFF2-40B4-BE49-F238E27FC236}">
                <a16:creationId xmlns:a16="http://schemas.microsoft.com/office/drawing/2014/main" id="{EBB8966D-3CBE-39A8-214E-A0D728045FB6}"/>
              </a:ext>
            </a:extLst>
          </p:cNvPr>
          <p:cNvSpPr/>
          <p:nvPr/>
        </p:nvSpPr>
        <p:spPr>
          <a:xfrm>
            <a:off x="1834305" y="5615573"/>
            <a:ext cx="1620000" cy="590544"/>
          </a:xfrm>
          <a:prstGeom prst="roundRect">
            <a:avLst/>
          </a:prstGeom>
          <a:solidFill>
            <a:schemeClr val="tx2">
              <a:lumMod val="10000"/>
              <a:lumOff val="9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step 1</a:t>
            </a:r>
            <a:endParaRPr lang="zh-TW" altLang="en-US" sz="2400" dirty="0">
              <a:solidFill>
                <a:schemeClr val="tx1"/>
              </a:solidFill>
            </a:endParaRPr>
          </a:p>
        </p:txBody>
      </p:sp>
      <p:sp>
        <p:nvSpPr>
          <p:cNvPr id="5" name="矩形: 圓角 4">
            <a:extLst>
              <a:ext uri="{FF2B5EF4-FFF2-40B4-BE49-F238E27FC236}">
                <a16:creationId xmlns:a16="http://schemas.microsoft.com/office/drawing/2014/main" id="{B69C4710-BC94-679A-5740-D38EB0016DF4}"/>
              </a:ext>
            </a:extLst>
          </p:cNvPr>
          <p:cNvSpPr/>
          <p:nvPr/>
        </p:nvSpPr>
        <p:spPr>
          <a:xfrm>
            <a:off x="4709891" y="5156104"/>
            <a:ext cx="1101698" cy="590544"/>
          </a:xfrm>
          <a:prstGeom prst="roundRect">
            <a:avLst/>
          </a:prstGeom>
          <a:solidFill>
            <a:schemeClr val="accent4">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input</a:t>
            </a:r>
            <a:endParaRPr lang="zh-TW" altLang="en-US" sz="2400" dirty="0">
              <a:solidFill>
                <a:schemeClr val="tx1"/>
              </a:solidFill>
            </a:endParaRPr>
          </a:p>
        </p:txBody>
      </p:sp>
      <p:sp>
        <p:nvSpPr>
          <p:cNvPr id="16" name="矩形: 圓角 15">
            <a:extLst>
              <a:ext uri="{FF2B5EF4-FFF2-40B4-BE49-F238E27FC236}">
                <a16:creationId xmlns:a16="http://schemas.microsoft.com/office/drawing/2014/main" id="{7517EF6E-A61E-97E9-6DFD-D6D1C91FAF4C}"/>
              </a:ext>
            </a:extLst>
          </p:cNvPr>
          <p:cNvSpPr/>
          <p:nvPr/>
        </p:nvSpPr>
        <p:spPr>
          <a:xfrm>
            <a:off x="5991090" y="4600813"/>
            <a:ext cx="1620000" cy="590544"/>
          </a:xfrm>
          <a:prstGeom prst="roundRect">
            <a:avLst/>
          </a:prstGeom>
          <a:solidFill>
            <a:schemeClr val="accent6">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step 1</a:t>
            </a:r>
            <a:endParaRPr lang="zh-TW" altLang="en-US" sz="2400" dirty="0">
              <a:solidFill>
                <a:schemeClr val="tx1"/>
              </a:solidFill>
            </a:endParaRPr>
          </a:p>
        </p:txBody>
      </p:sp>
      <p:sp>
        <p:nvSpPr>
          <p:cNvPr id="17" name="矩形: 圓角 16">
            <a:extLst>
              <a:ext uri="{FF2B5EF4-FFF2-40B4-BE49-F238E27FC236}">
                <a16:creationId xmlns:a16="http://schemas.microsoft.com/office/drawing/2014/main" id="{1B6BEB00-E425-ACAC-6A7D-F2E91462B1CE}"/>
              </a:ext>
            </a:extLst>
          </p:cNvPr>
          <p:cNvSpPr/>
          <p:nvPr/>
        </p:nvSpPr>
        <p:spPr>
          <a:xfrm>
            <a:off x="7632991" y="4600813"/>
            <a:ext cx="1620000" cy="590544"/>
          </a:xfrm>
          <a:prstGeom prst="roundRect">
            <a:avLst/>
          </a:prstGeom>
          <a:solidFill>
            <a:schemeClr val="accent6">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step 2</a:t>
            </a:r>
            <a:endParaRPr lang="zh-TW" altLang="en-US" sz="2400" dirty="0">
              <a:solidFill>
                <a:schemeClr val="tx1"/>
              </a:solidFill>
            </a:endParaRPr>
          </a:p>
        </p:txBody>
      </p:sp>
      <p:sp>
        <p:nvSpPr>
          <p:cNvPr id="18" name="矩形: 圓角 17">
            <a:extLst>
              <a:ext uri="{FF2B5EF4-FFF2-40B4-BE49-F238E27FC236}">
                <a16:creationId xmlns:a16="http://schemas.microsoft.com/office/drawing/2014/main" id="{332A15E2-5716-95B9-D26E-B82F5C16AD19}"/>
              </a:ext>
            </a:extLst>
          </p:cNvPr>
          <p:cNvSpPr/>
          <p:nvPr/>
        </p:nvSpPr>
        <p:spPr>
          <a:xfrm>
            <a:off x="9252991" y="4600813"/>
            <a:ext cx="1620000" cy="590544"/>
          </a:xfrm>
          <a:prstGeom prst="roundRect">
            <a:avLst/>
          </a:prstGeom>
          <a:solidFill>
            <a:schemeClr val="accent6">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step 3</a:t>
            </a:r>
            <a:endParaRPr lang="zh-TW" altLang="en-US" sz="2400" dirty="0">
              <a:solidFill>
                <a:schemeClr val="tx1"/>
              </a:solidFill>
            </a:endParaRPr>
          </a:p>
        </p:txBody>
      </p:sp>
      <p:sp>
        <p:nvSpPr>
          <p:cNvPr id="19" name="矩形: 圓角 18">
            <a:extLst>
              <a:ext uri="{FF2B5EF4-FFF2-40B4-BE49-F238E27FC236}">
                <a16:creationId xmlns:a16="http://schemas.microsoft.com/office/drawing/2014/main" id="{4A52E2D9-5332-BD3B-3D57-62F37FE82F8B}"/>
              </a:ext>
            </a:extLst>
          </p:cNvPr>
          <p:cNvSpPr/>
          <p:nvPr/>
        </p:nvSpPr>
        <p:spPr>
          <a:xfrm>
            <a:off x="6005073" y="5703900"/>
            <a:ext cx="1620000" cy="590544"/>
          </a:xfrm>
          <a:prstGeom prst="roundRect">
            <a:avLst/>
          </a:prstGeom>
          <a:solidFill>
            <a:schemeClr val="accent6">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step 1</a:t>
            </a:r>
            <a:endParaRPr lang="zh-TW" altLang="en-US" sz="2400" dirty="0">
              <a:solidFill>
                <a:schemeClr val="tx1"/>
              </a:solidFill>
            </a:endParaRPr>
          </a:p>
        </p:txBody>
      </p:sp>
      <p:sp>
        <p:nvSpPr>
          <p:cNvPr id="20" name="矩形: 圓角 19">
            <a:extLst>
              <a:ext uri="{FF2B5EF4-FFF2-40B4-BE49-F238E27FC236}">
                <a16:creationId xmlns:a16="http://schemas.microsoft.com/office/drawing/2014/main" id="{E70433C1-C21A-6D4F-3795-D990FA9DF0AD}"/>
              </a:ext>
            </a:extLst>
          </p:cNvPr>
          <p:cNvSpPr/>
          <p:nvPr/>
        </p:nvSpPr>
        <p:spPr>
          <a:xfrm>
            <a:off x="7632991" y="5698810"/>
            <a:ext cx="1620000" cy="590544"/>
          </a:xfrm>
          <a:prstGeom prst="roundRect">
            <a:avLst/>
          </a:prstGeom>
          <a:solidFill>
            <a:schemeClr val="accent6">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step 2</a:t>
            </a:r>
            <a:endParaRPr lang="zh-TW" altLang="en-US" sz="2400" dirty="0">
              <a:solidFill>
                <a:schemeClr val="tx1"/>
              </a:solidFill>
            </a:endParaRPr>
          </a:p>
        </p:txBody>
      </p:sp>
      <p:sp>
        <p:nvSpPr>
          <p:cNvPr id="21" name="矩形: 圓角 20">
            <a:extLst>
              <a:ext uri="{FF2B5EF4-FFF2-40B4-BE49-F238E27FC236}">
                <a16:creationId xmlns:a16="http://schemas.microsoft.com/office/drawing/2014/main" id="{B724685A-5C8F-2BC6-CBAA-450F847AF619}"/>
              </a:ext>
            </a:extLst>
          </p:cNvPr>
          <p:cNvSpPr/>
          <p:nvPr/>
        </p:nvSpPr>
        <p:spPr>
          <a:xfrm>
            <a:off x="9278929" y="5694773"/>
            <a:ext cx="1620000" cy="590544"/>
          </a:xfrm>
          <a:prstGeom prst="roundRect">
            <a:avLst/>
          </a:prstGeom>
          <a:solidFill>
            <a:schemeClr val="accent2">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step 3</a:t>
            </a:r>
            <a:endParaRPr lang="zh-TW" altLang="en-US" sz="2400" dirty="0">
              <a:solidFill>
                <a:schemeClr val="tx1"/>
              </a:solidFill>
            </a:endParaRPr>
          </a:p>
        </p:txBody>
      </p:sp>
      <p:pic>
        <p:nvPicPr>
          <p:cNvPr id="17410" name="Picture 2">
            <a:extLst>
              <a:ext uri="{FF2B5EF4-FFF2-40B4-BE49-F238E27FC236}">
                <a16:creationId xmlns:a16="http://schemas.microsoft.com/office/drawing/2014/main" id="{C32A8EAC-EDEE-0863-314C-E1A8F293251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0142" y="4505479"/>
            <a:ext cx="719999" cy="720000"/>
          </a:xfrm>
          <a:prstGeom prst="rect">
            <a:avLst/>
          </a:prstGeom>
          <a:noFill/>
          <a:extLst>
            <a:ext uri="{909E8E84-426E-40DD-AFC4-6F175D3DCCD1}">
              <a14:hiddenFill xmlns:a14="http://schemas.microsoft.com/office/drawing/2010/main">
                <a:solidFill>
                  <a:srgbClr val="FFFFFF"/>
                </a:solidFill>
              </a14:hiddenFill>
            </a:ext>
          </a:extLst>
        </p:spPr>
      </p:pic>
      <p:pic>
        <p:nvPicPr>
          <p:cNvPr id="17411" name="Picture 3">
            <a:extLst>
              <a:ext uri="{FF2B5EF4-FFF2-40B4-BE49-F238E27FC236}">
                <a16:creationId xmlns:a16="http://schemas.microsoft.com/office/drawing/2014/main" id="{567FE4EA-1BC7-731B-F6DF-C8D53105897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08501" y="5694773"/>
            <a:ext cx="719999" cy="7200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a:extLst>
              <a:ext uri="{FF2B5EF4-FFF2-40B4-BE49-F238E27FC236}">
                <a16:creationId xmlns:a16="http://schemas.microsoft.com/office/drawing/2014/main" id="{4ED6CBF9-7F8C-9D20-F179-D78DEEC0CF7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77306" y="4443560"/>
            <a:ext cx="719999" cy="7200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3">
            <a:extLst>
              <a:ext uri="{FF2B5EF4-FFF2-40B4-BE49-F238E27FC236}">
                <a16:creationId xmlns:a16="http://schemas.microsoft.com/office/drawing/2014/main" id="{E4E65D98-8260-B4F0-47EF-62FFF76F9D5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977305" y="5782242"/>
            <a:ext cx="719999" cy="720000"/>
          </a:xfrm>
          <a:prstGeom prst="rect">
            <a:avLst/>
          </a:prstGeom>
          <a:noFill/>
          <a:extLst>
            <a:ext uri="{909E8E84-426E-40DD-AFC4-6F175D3DCCD1}">
              <a14:hiddenFill xmlns:a14="http://schemas.microsoft.com/office/drawing/2010/main">
                <a:solidFill>
                  <a:srgbClr val="FFFFFF"/>
                </a:solidFill>
              </a14:hiddenFill>
            </a:ext>
          </a:extLst>
        </p:spPr>
      </p:pic>
      <p:sp>
        <p:nvSpPr>
          <p:cNvPr id="25" name="文字方塊 24">
            <a:extLst>
              <a:ext uri="{FF2B5EF4-FFF2-40B4-BE49-F238E27FC236}">
                <a16:creationId xmlns:a16="http://schemas.microsoft.com/office/drawing/2014/main" id="{9D59B5C7-A5CE-C634-7F21-24465011CB14}"/>
              </a:ext>
            </a:extLst>
          </p:cNvPr>
          <p:cNvSpPr txBox="1"/>
          <p:nvPr/>
        </p:nvSpPr>
        <p:spPr>
          <a:xfrm>
            <a:off x="372913" y="196175"/>
            <a:ext cx="6096000" cy="369332"/>
          </a:xfrm>
          <a:prstGeom prst="rect">
            <a:avLst/>
          </a:prstGeom>
          <a:noFill/>
        </p:spPr>
        <p:txBody>
          <a:bodyPr wrap="square">
            <a:spAutoFit/>
          </a:bodyPr>
          <a:lstStyle/>
          <a:p>
            <a:r>
              <a:rPr lang="zh-TW" altLang="en-US" dirty="0"/>
              <a:t>https://arxiv.org/abs/2501.04519</a:t>
            </a:r>
          </a:p>
        </p:txBody>
      </p:sp>
      <p:sp>
        <p:nvSpPr>
          <p:cNvPr id="27" name="文字方塊 26">
            <a:extLst>
              <a:ext uri="{FF2B5EF4-FFF2-40B4-BE49-F238E27FC236}">
                <a16:creationId xmlns:a16="http://schemas.microsoft.com/office/drawing/2014/main" id="{D26C29BB-F409-67AF-FC42-90D2780E3C81}"/>
              </a:ext>
            </a:extLst>
          </p:cNvPr>
          <p:cNvSpPr txBox="1"/>
          <p:nvPr/>
        </p:nvSpPr>
        <p:spPr>
          <a:xfrm>
            <a:off x="334532" y="538965"/>
            <a:ext cx="609600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2400" b="1" i="0" dirty="0" err="1">
                <a:solidFill>
                  <a:srgbClr val="000000"/>
                </a:solidFill>
                <a:effectLst/>
                <a:latin typeface="Lucida Grande"/>
              </a:rPr>
              <a:t>rStar</a:t>
            </a:r>
            <a:r>
              <a:rPr lang="en-US" altLang="zh-TW" sz="2400" b="1" i="0" dirty="0">
                <a:solidFill>
                  <a:srgbClr val="000000"/>
                </a:solidFill>
                <a:effectLst/>
                <a:latin typeface="Lucida Grande"/>
              </a:rPr>
              <a:t>-Math</a:t>
            </a:r>
          </a:p>
        </p:txBody>
      </p:sp>
      <p:cxnSp>
        <p:nvCxnSpPr>
          <p:cNvPr id="13" name="直線單箭頭接點 12">
            <a:extLst>
              <a:ext uri="{FF2B5EF4-FFF2-40B4-BE49-F238E27FC236}">
                <a16:creationId xmlns:a16="http://schemas.microsoft.com/office/drawing/2014/main" id="{6E1FAB71-8447-7E2C-93FA-6BD96BB070DB}"/>
              </a:ext>
            </a:extLst>
          </p:cNvPr>
          <p:cNvCxnSpPr>
            <a:cxnSpLocks/>
          </p:cNvCxnSpPr>
          <p:nvPr/>
        </p:nvCxnSpPr>
        <p:spPr>
          <a:xfrm>
            <a:off x="1780505" y="2674947"/>
            <a:ext cx="697766" cy="65545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線單箭頭接點 13">
            <a:extLst>
              <a:ext uri="{FF2B5EF4-FFF2-40B4-BE49-F238E27FC236}">
                <a16:creationId xmlns:a16="http://schemas.microsoft.com/office/drawing/2014/main" id="{D2483527-C3A8-A89D-2118-E2BC1586C1A3}"/>
              </a:ext>
            </a:extLst>
          </p:cNvPr>
          <p:cNvCxnSpPr>
            <a:cxnSpLocks/>
          </p:cNvCxnSpPr>
          <p:nvPr/>
        </p:nvCxnSpPr>
        <p:spPr>
          <a:xfrm flipV="1">
            <a:off x="4399533" y="2516279"/>
            <a:ext cx="848229" cy="77875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線單箭頭接點 23">
            <a:extLst>
              <a:ext uri="{FF2B5EF4-FFF2-40B4-BE49-F238E27FC236}">
                <a16:creationId xmlns:a16="http://schemas.microsoft.com/office/drawing/2014/main" id="{E629D3D1-461F-1F54-EC08-29BA4FC502C3}"/>
              </a:ext>
            </a:extLst>
          </p:cNvPr>
          <p:cNvCxnSpPr>
            <a:cxnSpLocks/>
          </p:cNvCxnSpPr>
          <p:nvPr/>
        </p:nvCxnSpPr>
        <p:spPr>
          <a:xfrm flipV="1">
            <a:off x="7046446" y="871068"/>
            <a:ext cx="818612" cy="153349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線單箭頭接點 25">
            <a:extLst>
              <a:ext uri="{FF2B5EF4-FFF2-40B4-BE49-F238E27FC236}">
                <a16:creationId xmlns:a16="http://schemas.microsoft.com/office/drawing/2014/main" id="{D483261E-AC3F-AE47-2C07-734D31466A84}"/>
              </a:ext>
            </a:extLst>
          </p:cNvPr>
          <p:cNvCxnSpPr>
            <a:cxnSpLocks/>
          </p:cNvCxnSpPr>
          <p:nvPr/>
        </p:nvCxnSpPr>
        <p:spPr>
          <a:xfrm>
            <a:off x="9549732" y="601073"/>
            <a:ext cx="669248" cy="275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2699263"/>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4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4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2" grpId="0" animBg="1"/>
      <p:bldP spid="4" grpId="0" animBg="1"/>
      <p:bldP spid="5" grpId="0" animBg="1"/>
      <p:bldP spid="16" grpId="0" animBg="1"/>
      <p:bldP spid="17" grpId="0" animBg="1"/>
      <p:bldP spid="18" grpId="0" animBg="1"/>
      <p:bldP spid="19" grpId="0" animBg="1"/>
      <p:bldP spid="20" grpId="0" animBg="1"/>
      <p:bldP spid="2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圖片 8">
            <a:extLst>
              <a:ext uri="{FF2B5EF4-FFF2-40B4-BE49-F238E27FC236}">
                <a16:creationId xmlns:a16="http://schemas.microsoft.com/office/drawing/2014/main" id="{1A945C4E-91A8-7635-B5A9-C8D6D55E56E7}"/>
              </a:ext>
            </a:extLst>
          </p:cNvPr>
          <p:cNvPicPr>
            <a:picLocks noChangeAspect="1"/>
          </p:cNvPicPr>
          <p:nvPr/>
        </p:nvPicPr>
        <p:blipFill>
          <a:blip r:embed="rId2"/>
          <a:stretch>
            <a:fillRect/>
          </a:stretch>
        </p:blipFill>
        <p:spPr>
          <a:xfrm>
            <a:off x="2446716" y="4320236"/>
            <a:ext cx="9665025" cy="2383555"/>
          </a:xfrm>
          <a:prstGeom prst="rect">
            <a:avLst/>
          </a:prstGeom>
        </p:spPr>
      </p:pic>
      <p:pic>
        <p:nvPicPr>
          <p:cNvPr id="7" name="圖片 6">
            <a:extLst>
              <a:ext uri="{FF2B5EF4-FFF2-40B4-BE49-F238E27FC236}">
                <a16:creationId xmlns:a16="http://schemas.microsoft.com/office/drawing/2014/main" id="{00E17F39-FF68-2E4C-157F-3072288A73B8}"/>
              </a:ext>
            </a:extLst>
          </p:cNvPr>
          <p:cNvPicPr>
            <a:picLocks noChangeAspect="1"/>
          </p:cNvPicPr>
          <p:nvPr/>
        </p:nvPicPr>
        <p:blipFill>
          <a:blip r:embed="rId3"/>
          <a:stretch>
            <a:fillRect/>
          </a:stretch>
        </p:blipFill>
        <p:spPr>
          <a:xfrm>
            <a:off x="2538757" y="877285"/>
            <a:ext cx="8692580" cy="3338060"/>
          </a:xfrm>
          <a:prstGeom prst="rect">
            <a:avLst/>
          </a:prstGeom>
        </p:spPr>
      </p:pic>
      <p:sp>
        <p:nvSpPr>
          <p:cNvPr id="11" name="文字方塊 10">
            <a:extLst>
              <a:ext uri="{FF2B5EF4-FFF2-40B4-BE49-F238E27FC236}">
                <a16:creationId xmlns:a16="http://schemas.microsoft.com/office/drawing/2014/main" id="{99AE6ED5-CAFD-2C32-BCE1-2FB7B5526603}"/>
              </a:ext>
            </a:extLst>
          </p:cNvPr>
          <p:cNvSpPr txBox="1"/>
          <p:nvPr/>
        </p:nvSpPr>
        <p:spPr>
          <a:xfrm>
            <a:off x="729007" y="3741757"/>
            <a:ext cx="1809750" cy="954107"/>
          </a:xfrm>
          <a:prstGeom prst="rect">
            <a:avLst/>
          </a:prstGeom>
          <a:noFill/>
        </p:spPr>
        <p:txBody>
          <a:bodyPr wrap="square" rtlCol="0">
            <a:spAutoFit/>
          </a:bodyPr>
          <a:lstStyle/>
          <a:p>
            <a:r>
              <a:rPr lang="zh-TW" altLang="en-US" sz="2800" b="1" dirty="0">
                <a:latin typeface="微軟正黑體" panose="020B0604030504040204" pitchFamily="34" charset="-120"/>
                <a:ea typeface="微軟正黑體" panose="020B0604030504040204" pitchFamily="34" charset="-120"/>
              </a:rPr>
              <a:t>找找自己的問題</a:t>
            </a:r>
            <a:r>
              <a:rPr lang="en-US" altLang="zh-TW" sz="2800" b="1" dirty="0">
                <a:latin typeface="微軟正黑體" panose="020B0604030504040204" pitchFamily="34" charset="-120"/>
                <a:ea typeface="微軟正黑體" panose="020B0604030504040204" pitchFamily="34" charset="-120"/>
              </a:rPr>
              <a:t>!</a:t>
            </a:r>
            <a:endParaRPr lang="zh-TW" altLang="en-US" sz="2800" b="1" dirty="0">
              <a:latin typeface="微軟正黑體" panose="020B0604030504040204" pitchFamily="34" charset="-120"/>
              <a:ea typeface="微軟正黑體" panose="020B0604030504040204" pitchFamily="34" charset="-120"/>
            </a:endParaRPr>
          </a:p>
        </p:txBody>
      </p:sp>
      <p:pic>
        <p:nvPicPr>
          <p:cNvPr id="5" name="圖片 4">
            <a:extLst>
              <a:ext uri="{FF2B5EF4-FFF2-40B4-BE49-F238E27FC236}">
                <a16:creationId xmlns:a16="http://schemas.microsoft.com/office/drawing/2014/main" id="{2C40E2F7-BC19-FD5A-9BEC-C2F4C65D63C8}"/>
              </a:ext>
            </a:extLst>
          </p:cNvPr>
          <p:cNvPicPr>
            <a:picLocks noChangeAspect="1"/>
          </p:cNvPicPr>
          <p:nvPr/>
        </p:nvPicPr>
        <p:blipFill>
          <a:blip r:embed="rId4"/>
          <a:stretch>
            <a:fillRect/>
          </a:stretch>
        </p:blipFill>
        <p:spPr>
          <a:xfrm>
            <a:off x="7119931" y="12552"/>
            <a:ext cx="4429812" cy="1042308"/>
          </a:xfrm>
          <a:prstGeom prst="rect">
            <a:avLst/>
          </a:prstGeom>
        </p:spPr>
      </p:pic>
      <p:sp>
        <p:nvSpPr>
          <p:cNvPr id="10" name="文字方塊 9">
            <a:extLst>
              <a:ext uri="{FF2B5EF4-FFF2-40B4-BE49-F238E27FC236}">
                <a16:creationId xmlns:a16="http://schemas.microsoft.com/office/drawing/2014/main" id="{D2B727A7-CA94-9EDC-B7EE-5523A7A1A9F8}"/>
              </a:ext>
            </a:extLst>
          </p:cNvPr>
          <p:cNvSpPr txBox="1"/>
          <p:nvPr/>
        </p:nvSpPr>
        <p:spPr>
          <a:xfrm>
            <a:off x="10132366" y="975085"/>
            <a:ext cx="2160327" cy="369332"/>
          </a:xfrm>
          <a:prstGeom prst="rect">
            <a:avLst/>
          </a:prstGeom>
          <a:noFill/>
        </p:spPr>
        <p:txBody>
          <a:bodyPr wrap="square" rtlCol="0">
            <a:spAutoFit/>
          </a:bodyPr>
          <a:lstStyle/>
          <a:p>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正確答案為 </a:t>
            </a:r>
            <a:r>
              <a:rPr lang="en-US" altLang="zh-TW" dirty="0">
                <a:latin typeface="微軟正黑體" panose="020B0604030504040204" pitchFamily="34" charset="-120"/>
                <a:ea typeface="微軟正黑體" panose="020B0604030504040204" pitchFamily="34" charset="-120"/>
              </a:rPr>
              <a:t>9)</a:t>
            </a:r>
            <a:endParaRPr lang="zh-TW" altLang="en-US" dirty="0">
              <a:latin typeface="微軟正黑體" panose="020B0604030504040204" pitchFamily="34" charset="-120"/>
              <a:ea typeface="微軟正黑體" panose="020B0604030504040204" pitchFamily="34" charset="-120"/>
            </a:endParaRPr>
          </a:p>
        </p:txBody>
      </p:sp>
      <p:sp>
        <p:nvSpPr>
          <p:cNvPr id="3" name="文字方塊 2">
            <a:extLst>
              <a:ext uri="{FF2B5EF4-FFF2-40B4-BE49-F238E27FC236}">
                <a16:creationId xmlns:a16="http://schemas.microsoft.com/office/drawing/2014/main" id="{4C437F99-5AA1-64D3-2900-B6E1381E2313}"/>
              </a:ext>
            </a:extLst>
          </p:cNvPr>
          <p:cNvSpPr txBox="1"/>
          <p:nvPr/>
        </p:nvSpPr>
        <p:spPr>
          <a:xfrm>
            <a:off x="313115" y="152531"/>
            <a:ext cx="6488409" cy="584775"/>
          </a:xfrm>
          <a:prstGeom prst="rect">
            <a:avLst/>
          </a:prstGeom>
          <a:noFill/>
        </p:spPr>
        <p:txBody>
          <a:bodyPr wrap="square" rtlCol="0">
            <a:spAutoFit/>
          </a:bodyPr>
          <a:lstStyle/>
          <a:p>
            <a:r>
              <a:rPr lang="zh-TW" altLang="en-US" sz="3200" b="1" u="sng" dirty="0">
                <a:latin typeface="微軟正黑體" panose="020B0604030504040204" pitchFamily="34" charset="-120"/>
                <a:ea typeface="微軟正黑體" panose="020B0604030504040204" pitchFamily="34" charset="-120"/>
              </a:rPr>
              <a:t>推理過程需要每一步都是對的嗎？</a:t>
            </a:r>
          </a:p>
        </p:txBody>
      </p:sp>
      <p:sp>
        <p:nvSpPr>
          <p:cNvPr id="4" name="文字方塊 3">
            <a:extLst>
              <a:ext uri="{FF2B5EF4-FFF2-40B4-BE49-F238E27FC236}">
                <a16:creationId xmlns:a16="http://schemas.microsoft.com/office/drawing/2014/main" id="{2154E182-1AB6-F383-1DD8-325616FCF1FB}"/>
              </a:ext>
            </a:extLst>
          </p:cNvPr>
          <p:cNvSpPr txBox="1"/>
          <p:nvPr/>
        </p:nvSpPr>
        <p:spPr>
          <a:xfrm>
            <a:off x="729007" y="5512013"/>
            <a:ext cx="2179622" cy="954107"/>
          </a:xfrm>
          <a:prstGeom prst="rect">
            <a:avLst/>
          </a:prstGeom>
          <a:noFill/>
        </p:spPr>
        <p:txBody>
          <a:bodyPr wrap="square" rtlCol="0">
            <a:spAutoFit/>
          </a:bodyPr>
          <a:lstStyle/>
          <a:p>
            <a:r>
              <a:rPr lang="zh-TW" altLang="en-US" sz="2800" b="1" dirty="0">
                <a:latin typeface="微軟正黑體" panose="020B0604030504040204" pitchFamily="34" charset="-120"/>
                <a:ea typeface="微軟正黑體" panose="020B0604030504040204" pitchFamily="34" charset="-120"/>
              </a:rPr>
              <a:t>只要最後答案正確就好</a:t>
            </a:r>
          </a:p>
        </p:txBody>
      </p:sp>
    </p:spTree>
    <p:extLst>
      <p:ext uri="{BB962C8B-B14F-4D97-AF65-F5344CB8AC3E}">
        <p14:creationId xmlns:p14="http://schemas.microsoft.com/office/powerpoint/2010/main" val="4148263213"/>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0" grpId="0"/>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7A6C52-6B7D-FEDE-A77C-508F89369CFB}"/>
            </a:ext>
          </a:extLst>
        </p:cNvPr>
        <p:cNvGrpSpPr/>
        <p:nvPr/>
      </p:nvGrpSpPr>
      <p:grpSpPr>
        <a:xfrm>
          <a:off x="0" y="0"/>
          <a:ext cx="0" cy="0"/>
          <a:chOff x="0" y="0"/>
          <a:chExt cx="0" cy="0"/>
        </a:xfrm>
      </p:grpSpPr>
      <p:sp>
        <p:nvSpPr>
          <p:cNvPr id="6" name="矩形: 圓角 5">
            <a:extLst>
              <a:ext uri="{FF2B5EF4-FFF2-40B4-BE49-F238E27FC236}">
                <a16:creationId xmlns:a16="http://schemas.microsoft.com/office/drawing/2014/main" id="{D4DA155C-9BF2-FDD1-C4C3-CB7010ED8CBF}"/>
              </a:ext>
            </a:extLst>
          </p:cNvPr>
          <p:cNvSpPr/>
          <p:nvPr/>
        </p:nvSpPr>
        <p:spPr>
          <a:xfrm>
            <a:off x="572700" y="2083903"/>
            <a:ext cx="1101698" cy="590544"/>
          </a:xfrm>
          <a:prstGeom prst="roundRect">
            <a:avLst/>
          </a:prstGeom>
          <a:solidFill>
            <a:schemeClr val="accent1">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input</a:t>
            </a:r>
            <a:endParaRPr lang="zh-TW" altLang="en-US" sz="2400" dirty="0">
              <a:solidFill>
                <a:schemeClr val="tx1"/>
              </a:solidFill>
            </a:endParaRPr>
          </a:p>
        </p:txBody>
      </p:sp>
      <p:sp>
        <p:nvSpPr>
          <p:cNvPr id="7" name="矩形: 圓角 6">
            <a:extLst>
              <a:ext uri="{FF2B5EF4-FFF2-40B4-BE49-F238E27FC236}">
                <a16:creationId xmlns:a16="http://schemas.microsoft.com/office/drawing/2014/main" id="{78046D63-6241-14BD-3BF7-D5973D823F22}"/>
              </a:ext>
            </a:extLst>
          </p:cNvPr>
          <p:cNvSpPr/>
          <p:nvPr/>
        </p:nvSpPr>
        <p:spPr>
          <a:xfrm>
            <a:off x="2619572" y="1018890"/>
            <a:ext cx="1620000" cy="590544"/>
          </a:xfrm>
          <a:prstGeom prst="roundRect">
            <a:avLst/>
          </a:prstGeom>
          <a:solidFill>
            <a:schemeClr val="accent5">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step 1</a:t>
            </a:r>
            <a:endParaRPr lang="zh-TW" altLang="en-US" sz="2400" dirty="0">
              <a:solidFill>
                <a:schemeClr val="tx1"/>
              </a:solidFill>
            </a:endParaRPr>
          </a:p>
        </p:txBody>
      </p:sp>
      <p:sp>
        <p:nvSpPr>
          <p:cNvPr id="8" name="矩形: 圓角 7">
            <a:extLst>
              <a:ext uri="{FF2B5EF4-FFF2-40B4-BE49-F238E27FC236}">
                <a16:creationId xmlns:a16="http://schemas.microsoft.com/office/drawing/2014/main" id="{97DF5713-314C-E99D-D679-66C0D028ED80}"/>
              </a:ext>
            </a:extLst>
          </p:cNvPr>
          <p:cNvSpPr/>
          <p:nvPr/>
        </p:nvSpPr>
        <p:spPr>
          <a:xfrm>
            <a:off x="2610913" y="2144519"/>
            <a:ext cx="1620000" cy="590544"/>
          </a:xfrm>
          <a:prstGeom prst="roundRect">
            <a:avLst/>
          </a:prstGeom>
          <a:solidFill>
            <a:schemeClr val="tx2">
              <a:lumMod val="10000"/>
              <a:lumOff val="9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step 1</a:t>
            </a:r>
            <a:endParaRPr lang="zh-TW" altLang="en-US" sz="2400" dirty="0">
              <a:solidFill>
                <a:schemeClr val="tx1"/>
              </a:solidFill>
            </a:endParaRPr>
          </a:p>
        </p:txBody>
      </p:sp>
      <p:sp>
        <p:nvSpPr>
          <p:cNvPr id="9" name="矩形: 圓角 8">
            <a:extLst>
              <a:ext uri="{FF2B5EF4-FFF2-40B4-BE49-F238E27FC236}">
                <a16:creationId xmlns:a16="http://schemas.microsoft.com/office/drawing/2014/main" id="{A5E5CDB4-52AF-1110-5F1E-178D32558727}"/>
              </a:ext>
            </a:extLst>
          </p:cNvPr>
          <p:cNvSpPr/>
          <p:nvPr/>
        </p:nvSpPr>
        <p:spPr>
          <a:xfrm>
            <a:off x="2619572" y="3195256"/>
            <a:ext cx="1620000" cy="590544"/>
          </a:xfrm>
          <a:prstGeom prst="roundRect">
            <a:avLst/>
          </a:prstGeom>
          <a:solidFill>
            <a:schemeClr val="accent6">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step 1</a:t>
            </a:r>
            <a:endParaRPr lang="zh-TW" altLang="en-US" sz="2400" dirty="0">
              <a:solidFill>
                <a:schemeClr val="tx1"/>
              </a:solidFill>
            </a:endParaRPr>
          </a:p>
        </p:txBody>
      </p:sp>
      <p:cxnSp>
        <p:nvCxnSpPr>
          <p:cNvPr id="10" name="直線單箭頭接點 9">
            <a:extLst>
              <a:ext uri="{FF2B5EF4-FFF2-40B4-BE49-F238E27FC236}">
                <a16:creationId xmlns:a16="http://schemas.microsoft.com/office/drawing/2014/main" id="{3DEA0759-4976-6C1B-8469-C98D79AA669F}"/>
              </a:ext>
            </a:extLst>
          </p:cNvPr>
          <p:cNvCxnSpPr>
            <a:cxnSpLocks/>
          </p:cNvCxnSpPr>
          <p:nvPr/>
        </p:nvCxnSpPr>
        <p:spPr>
          <a:xfrm>
            <a:off x="1750545" y="2379175"/>
            <a:ext cx="799233"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線單箭頭接點 11">
            <a:extLst>
              <a:ext uri="{FF2B5EF4-FFF2-40B4-BE49-F238E27FC236}">
                <a16:creationId xmlns:a16="http://schemas.microsoft.com/office/drawing/2014/main" id="{29A361A7-A9DE-9574-1AA9-CB1BA55BC332}"/>
              </a:ext>
            </a:extLst>
          </p:cNvPr>
          <p:cNvCxnSpPr>
            <a:cxnSpLocks/>
          </p:cNvCxnSpPr>
          <p:nvPr/>
        </p:nvCxnSpPr>
        <p:spPr>
          <a:xfrm>
            <a:off x="1695875" y="2735555"/>
            <a:ext cx="915038" cy="89159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線單箭頭接點 14">
            <a:extLst>
              <a:ext uri="{FF2B5EF4-FFF2-40B4-BE49-F238E27FC236}">
                <a16:creationId xmlns:a16="http://schemas.microsoft.com/office/drawing/2014/main" id="{8F94D9F1-F8E4-AFD0-2015-886E8253FD29}"/>
              </a:ext>
            </a:extLst>
          </p:cNvPr>
          <p:cNvCxnSpPr>
            <a:cxnSpLocks/>
            <a:endCxn id="7" idx="1"/>
          </p:cNvCxnSpPr>
          <p:nvPr/>
        </p:nvCxnSpPr>
        <p:spPr>
          <a:xfrm flipV="1">
            <a:off x="1680752" y="1314162"/>
            <a:ext cx="938820" cy="67953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 name="直線單箭頭接點 2">
            <a:extLst>
              <a:ext uri="{FF2B5EF4-FFF2-40B4-BE49-F238E27FC236}">
                <a16:creationId xmlns:a16="http://schemas.microsoft.com/office/drawing/2014/main" id="{5E893774-AE77-D2C6-5836-65C502686EE4}"/>
              </a:ext>
            </a:extLst>
          </p:cNvPr>
          <p:cNvCxnSpPr>
            <a:cxnSpLocks/>
            <a:stCxn id="34" idx="3"/>
            <a:endCxn id="66" idx="1"/>
          </p:cNvCxnSpPr>
          <p:nvPr/>
        </p:nvCxnSpPr>
        <p:spPr>
          <a:xfrm flipV="1">
            <a:off x="7013599" y="960762"/>
            <a:ext cx="945837" cy="176340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線單箭頭接點 10">
            <a:extLst>
              <a:ext uri="{FF2B5EF4-FFF2-40B4-BE49-F238E27FC236}">
                <a16:creationId xmlns:a16="http://schemas.microsoft.com/office/drawing/2014/main" id="{CB809817-2D42-2289-5E63-C39272C41272}"/>
              </a:ext>
            </a:extLst>
          </p:cNvPr>
          <p:cNvCxnSpPr>
            <a:cxnSpLocks/>
          </p:cNvCxnSpPr>
          <p:nvPr/>
        </p:nvCxnSpPr>
        <p:spPr>
          <a:xfrm>
            <a:off x="4286856" y="1308608"/>
            <a:ext cx="1066622" cy="34532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矩形: 圓角 27">
            <a:extLst>
              <a:ext uri="{FF2B5EF4-FFF2-40B4-BE49-F238E27FC236}">
                <a16:creationId xmlns:a16="http://schemas.microsoft.com/office/drawing/2014/main" id="{32EAAD23-A1BC-EE82-BEB6-363436828822}"/>
              </a:ext>
            </a:extLst>
          </p:cNvPr>
          <p:cNvSpPr/>
          <p:nvPr/>
        </p:nvSpPr>
        <p:spPr>
          <a:xfrm>
            <a:off x="5369350" y="609217"/>
            <a:ext cx="1620000" cy="590544"/>
          </a:xfrm>
          <a:prstGeom prst="roundRect">
            <a:avLst/>
          </a:prstGeom>
          <a:solidFill>
            <a:schemeClr val="accent2">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step 2</a:t>
            </a:r>
            <a:endParaRPr lang="zh-TW" altLang="en-US" sz="2400" dirty="0">
              <a:solidFill>
                <a:schemeClr val="tx1"/>
              </a:solidFill>
            </a:endParaRPr>
          </a:p>
        </p:txBody>
      </p:sp>
      <p:sp>
        <p:nvSpPr>
          <p:cNvPr id="29" name="矩形: 圓角 28">
            <a:extLst>
              <a:ext uri="{FF2B5EF4-FFF2-40B4-BE49-F238E27FC236}">
                <a16:creationId xmlns:a16="http://schemas.microsoft.com/office/drawing/2014/main" id="{DE73FF1B-A0A9-7391-1C10-E58651DB95A9}"/>
              </a:ext>
            </a:extLst>
          </p:cNvPr>
          <p:cNvSpPr/>
          <p:nvPr/>
        </p:nvSpPr>
        <p:spPr>
          <a:xfrm>
            <a:off x="5369350" y="1333190"/>
            <a:ext cx="1620000" cy="590544"/>
          </a:xfrm>
          <a:prstGeom prst="roundRect">
            <a:avLst/>
          </a:prstGeom>
          <a:solidFill>
            <a:schemeClr val="accent4">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step 2</a:t>
            </a:r>
            <a:endParaRPr lang="zh-TW" altLang="en-US" sz="2400" dirty="0">
              <a:solidFill>
                <a:schemeClr val="tx1"/>
              </a:solidFill>
            </a:endParaRPr>
          </a:p>
        </p:txBody>
      </p:sp>
      <p:sp>
        <p:nvSpPr>
          <p:cNvPr id="34" name="矩形: 圓角 33">
            <a:extLst>
              <a:ext uri="{FF2B5EF4-FFF2-40B4-BE49-F238E27FC236}">
                <a16:creationId xmlns:a16="http://schemas.microsoft.com/office/drawing/2014/main" id="{EC83FA13-E387-529A-CC86-76B43297FA7D}"/>
              </a:ext>
            </a:extLst>
          </p:cNvPr>
          <p:cNvSpPr/>
          <p:nvPr/>
        </p:nvSpPr>
        <p:spPr>
          <a:xfrm>
            <a:off x="5393599" y="2428893"/>
            <a:ext cx="1620000" cy="590544"/>
          </a:xfrm>
          <a:prstGeom prst="roundRect">
            <a:avLst/>
          </a:prstGeom>
          <a:solidFill>
            <a:schemeClr val="accent6">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step 2</a:t>
            </a:r>
            <a:endParaRPr lang="zh-TW" altLang="en-US" sz="2400" dirty="0">
              <a:solidFill>
                <a:schemeClr val="tx1"/>
              </a:solidFill>
            </a:endParaRPr>
          </a:p>
        </p:txBody>
      </p:sp>
      <p:sp>
        <p:nvSpPr>
          <p:cNvPr id="35" name="矩形: 圓角 34">
            <a:extLst>
              <a:ext uri="{FF2B5EF4-FFF2-40B4-BE49-F238E27FC236}">
                <a16:creationId xmlns:a16="http://schemas.microsoft.com/office/drawing/2014/main" id="{5163875E-F8FD-F102-CC5B-9DA169347C45}"/>
              </a:ext>
            </a:extLst>
          </p:cNvPr>
          <p:cNvSpPr/>
          <p:nvPr/>
        </p:nvSpPr>
        <p:spPr>
          <a:xfrm>
            <a:off x="5407724" y="3174191"/>
            <a:ext cx="1620000" cy="590544"/>
          </a:xfrm>
          <a:prstGeom prst="roundRect">
            <a:avLst/>
          </a:prstGeom>
          <a:solidFill>
            <a:schemeClr val="bg2">
              <a:lumMod val="9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step 2</a:t>
            </a:r>
            <a:endParaRPr lang="zh-TW" altLang="en-US" sz="2400" dirty="0">
              <a:solidFill>
                <a:schemeClr val="tx1"/>
              </a:solidFill>
            </a:endParaRPr>
          </a:p>
        </p:txBody>
      </p:sp>
      <p:pic>
        <p:nvPicPr>
          <p:cNvPr id="46" name="Picture 2">
            <a:extLst>
              <a:ext uri="{FF2B5EF4-FFF2-40B4-BE49-F238E27FC236}">
                <a16:creationId xmlns:a16="http://schemas.microsoft.com/office/drawing/2014/main" id="{89F401F7-8454-B0AA-1840-D7A0AC2B2D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1174" y="1324777"/>
            <a:ext cx="590545" cy="590545"/>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
            <a:extLst>
              <a:ext uri="{FF2B5EF4-FFF2-40B4-BE49-F238E27FC236}">
                <a16:creationId xmlns:a16="http://schemas.microsoft.com/office/drawing/2014/main" id="{CBB50DAA-22AA-6D9E-CBE9-6D24DC1894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1474" y="2025515"/>
            <a:ext cx="590545" cy="590545"/>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a:extLst>
              <a:ext uri="{FF2B5EF4-FFF2-40B4-BE49-F238E27FC236}">
                <a16:creationId xmlns:a16="http://schemas.microsoft.com/office/drawing/2014/main" id="{E66A4565-CAB0-7D81-D1FE-52FDFD4F03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4372" y="605508"/>
            <a:ext cx="590545" cy="590545"/>
          </a:xfrm>
          <a:prstGeom prst="rect">
            <a:avLst/>
          </a:prstGeom>
          <a:noFill/>
          <a:extLst>
            <a:ext uri="{909E8E84-426E-40DD-AFC4-6F175D3DCCD1}">
              <a14:hiddenFill xmlns:a14="http://schemas.microsoft.com/office/drawing/2010/main">
                <a:solidFill>
                  <a:srgbClr val="FFFFFF"/>
                </a:solidFill>
              </a14:hiddenFill>
            </a:ext>
          </a:extLst>
        </p:spPr>
      </p:pic>
      <p:sp>
        <p:nvSpPr>
          <p:cNvPr id="66" name="矩形: 圓角 65">
            <a:extLst>
              <a:ext uri="{FF2B5EF4-FFF2-40B4-BE49-F238E27FC236}">
                <a16:creationId xmlns:a16="http://schemas.microsoft.com/office/drawing/2014/main" id="{F0DBE5ED-B765-04F4-3AD3-6B69DDC0DD4E}"/>
              </a:ext>
            </a:extLst>
          </p:cNvPr>
          <p:cNvSpPr/>
          <p:nvPr/>
        </p:nvSpPr>
        <p:spPr>
          <a:xfrm>
            <a:off x="7959436" y="665490"/>
            <a:ext cx="1620000" cy="590544"/>
          </a:xfrm>
          <a:prstGeom prst="roundRect">
            <a:avLst/>
          </a:prstGeom>
          <a:solidFill>
            <a:schemeClr val="accent6">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step 3</a:t>
            </a:r>
            <a:endParaRPr lang="zh-TW" altLang="en-US" sz="2400" dirty="0">
              <a:solidFill>
                <a:schemeClr val="tx1"/>
              </a:solidFill>
            </a:endParaRPr>
          </a:p>
        </p:txBody>
      </p:sp>
      <p:cxnSp>
        <p:nvCxnSpPr>
          <p:cNvPr id="67" name="直線單箭頭接點 66">
            <a:extLst>
              <a:ext uri="{FF2B5EF4-FFF2-40B4-BE49-F238E27FC236}">
                <a16:creationId xmlns:a16="http://schemas.microsoft.com/office/drawing/2014/main" id="{AFA4A6F4-473D-91A7-622B-8148F597990E}"/>
              </a:ext>
            </a:extLst>
          </p:cNvPr>
          <p:cNvCxnSpPr>
            <a:cxnSpLocks/>
          </p:cNvCxnSpPr>
          <p:nvPr/>
        </p:nvCxnSpPr>
        <p:spPr>
          <a:xfrm>
            <a:off x="9649493" y="961668"/>
            <a:ext cx="521255"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8" name="矩形: 圓角 67">
            <a:extLst>
              <a:ext uri="{FF2B5EF4-FFF2-40B4-BE49-F238E27FC236}">
                <a16:creationId xmlns:a16="http://schemas.microsoft.com/office/drawing/2014/main" id="{696A156D-7A47-65C6-1A0D-E6178E4FED16}"/>
              </a:ext>
            </a:extLst>
          </p:cNvPr>
          <p:cNvSpPr/>
          <p:nvPr/>
        </p:nvSpPr>
        <p:spPr>
          <a:xfrm>
            <a:off x="10196512" y="665490"/>
            <a:ext cx="1246478" cy="590544"/>
          </a:xfrm>
          <a:prstGeom prst="roundRect">
            <a:avLst/>
          </a:prstGeom>
          <a:solidFill>
            <a:schemeClr val="accent4">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err="1">
                <a:solidFill>
                  <a:schemeClr val="tx1"/>
                </a:solidFill>
              </a:rPr>
              <a:t>ans</a:t>
            </a:r>
            <a:endParaRPr lang="zh-TW" altLang="en-US" sz="2400" dirty="0">
              <a:solidFill>
                <a:schemeClr val="tx1"/>
              </a:solidFill>
            </a:endParaRPr>
          </a:p>
        </p:txBody>
      </p:sp>
      <p:sp>
        <p:nvSpPr>
          <p:cNvPr id="75" name="矩形: 圓角 74">
            <a:extLst>
              <a:ext uri="{FF2B5EF4-FFF2-40B4-BE49-F238E27FC236}">
                <a16:creationId xmlns:a16="http://schemas.microsoft.com/office/drawing/2014/main" id="{865FABC3-B712-F5F7-821B-7A382B6FA792}"/>
              </a:ext>
            </a:extLst>
          </p:cNvPr>
          <p:cNvSpPr/>
          <p:nvPr/>
        </p:nvSpPr>
        <p:spPr>
          <a:xfrm>
            <a:off x="7952430" y="1544740"/>
            <a:ext cx="1620000" cy="590544"/>
          </a:xfrm>
          <a:prstGeom prst="roundRect">
            <a:avLst/>
          </a:prstGeom>
          <a:solidFill>
            <a:schemeClr val="accent2">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step 3</a:t>
            </a:r>
            <a:endParaRPr lang="zh-TW" altLang="en-US" sz="2400" dirty="0">
              <a:solidFill>
                <a:schemeClr val="tx1"/>
              </a:solidFill>
            </a:endParaRPr>
          </a:p>
        </p:txBody>
      </p:sp>
      <p:sp>
        <p:nvSpPr>
          <p:cNvPr id="76" name="矩形: 圓角 75">
            <a:extLst>
              <a:ext uri="{FF2B5EF4-FFF2-40B4-BE49-F238E27FC236}">
                <a16:creationId xmlns:a16="http://schemas.microsoft.com/office/drawing/2014/main" id="{27719EEE-FB7F-559B-E1E1-37FE84EBB65D}"/>
              </a:ext>
            </a:extLst>
          </p:cNvPr>
          <p:cNvSpPr/>
          <p:nvPr/>
        </p:nvSpPr>
        <p:spPr>
          <a:xfrm>
            <a:off x="7952430" y="2376884"/>
            <a:ext cx="1620000" cy="590544"/>
          </a:xfrm>
          <a:prstGeom prst="roundRect">
            <a:avLst/>
          </a:prstGeom>
          <a:solidFill>
            <a:schemeClr val="bg2">
              <a:lumMod val="9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step 3</a:t>
            </a:r>
            <a:endParaRPr lang="zh-TW" altLang="en-US" sz="2400" dirty="0">
              <a:solidFill>
                <a:schemeClr val="tx1"/>
              </a:solidFill>
            </a:endParaRPr>
          </a:p>
        </p:txBody>
      </p:sp>
      <p:sp>
        <p:nvSpPr>
          <p:cNvPr id="77" name="矩形: 圓角 76">
            <a:extLst>
              <a:ext uri="{FF2B5EF4-FFF2-40B4-BE49-F238E27FC236}">
                <a16:creationId xmlns:a16="http://schemas.microsoft.com/office/drawing/2014/main" id="{C29D0AA9-D9DC-0DC9-59D8-E7594B4CFC37}"/>
              </a:ext>
            </a:extLst>
          </p:cNvPr>
          <p:cNvSpPr/>
          <p:nvPr/>
        </p:nvSpPr>
        <p:spPr>
          <a:xfrm>
            <a:off x="7979957" y="3133728"/>
            <a:ext cx="1620000" cy="590544"/>
          </a:xfrm>
          <a:prstGeom prst="roundRect">
            <a:avLst/>
          </a:prstGeom>
          <a:solidFill>
            <a:schemeClr val="accent2">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step 3</a:t>
            </a:r>
            <a:endParaRPr lang="zh-TW" altLang="en-US" sz="2400" dirty="0">
              <a:solidFill>
                <a:schemeClr val="tx1"/>
              </a:solidFill>
            </a:endParaRPr>
          </a:p>
        </p:txBody>
      </p:sp>
      <p:cxnSp>
        <p:nvCxnSpPr>
          <p:cNvPr id="78" name="直線單箭頭接點 77">
            <a:extLst>
              <a:ext uri="{FF2B5EF4-FFF2-40B4-BE49-F238E27FC236}">
                <a16:creationId xmlns:a16="http://schemas.microsoft.com/office/drawing/2014/main" id="{E5155074-8D8A-251D-F8EA-16C779A8DAEC}"/>
              </a:ext>
            </a:extLst>
          </p:cNvPr>
          <p:cNvCxnSpPr>
            <a:cxnSpLocks/>
          </p:cNvCxnSpPr>
          <p:nvPr/>
        </p:nvCxnSpPr>
        <p:spPr>
          <a:xfrm>
            <a:off x="9623729" y="3446107"/>
            <a:ext cx="521255"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9" name="矩形: 圓角 78">
            <a:extLst>
              <a:ext uri="{FF2B5EF4-FFF2-40B4-BE49-F238E27FC236}">
                <a16:creationId xmlns:a16="http://schemas.microsoft.com/office/drawing/2014/main" id="{F47B2841-8670-DB4C-3599-F6F86A585FD0}"/>
              </a:ext>
            </a:extLst>
          </p:cNvPr>
          <p:cNvSpPr/>
          <p:nvPr/>
        </p:nvSpPr>
        <p:spPr>
          <a:xfrm>
            <a:off x="10170748" y="3149929"/>
            <a:ext cx="1246478" cy="590544"/>
          </a:xfrm>
          <a:prstGeom prst="roundRect">
            <a:avLst/>
          </a:prstGeom>
          <a:solidFill>
            <a:schemeClr val="accent4">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err="1">
                <a:solidFill>
                  <a:schemeClr val="tx1"/>
                </a:solidFill>
              </a:rPr>
              <a:t>ans</a:t>
            </a:r>
            <a:endParaRPr lang="zh-TW" altLang="en-US" sz="2400" dirty="0">
              <a:solidFill>
                <a:schemeClr val="tx1"/>
              </a:solidFill>
            </a:endParaRPr>
          </a:p>
        </p:txBody>
      </p:sp>
      <p:pic>
        <p:nvPicPr>
          <p:cNvPr id="80" name="Picture 3">
            <a:extLst>
              <a:ext uri="{FF2B5EF4-FFF2-40B4-BE49-F238E27FC236}">
                <a16:creationId xmlns:a16="http://schemas.microsoft.com/office/drawing/2014/main" id="{6206B529-2744-4C08-DFA9-039C90A383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21953" y="275742"/>
            <a:ext cx="590545" cy="590545"/>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2">
            <a:extLst>
              <a:ext uri="{FF2B5EF4-FFF2-40B4-BE49-F238E27FC236}">
                <a16:creationId xmlns:a16="http://schemas.microsoft.com/office/drawing/2014/main" id="{01E3C5C0-1F54-E0A9-D8FD-DB55D6322F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34584" y="2844511"/>
            <a:ext cx="590545" cy="590545"/>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2">
            <a:extLst>
              <a:ext uri="{FF2B5EF4-FFF2-40B4-BE49-F238E27FC236}">
                <a16:creationId xmlns:a16="http://schemas.microsoft.com/office/drawing/2014/main" id="{C4795606-0CEA-CC79-C8C1-CAA2A72719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52991" y="1523723"/>
            <a:ext cx="590545" cy="590545"/>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2">
            <a:extLst>
              <a:ext uri="{FF2B5EF4-FFF2-40B4-BE49-F238E27FC236}">
                <a16:creationId xmlns:a16="http://schemas.microsoft.com/office/drawing/2014/main" id="{BFB5CB43-FCA9-A4AE-6F18-296372F9DC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52991" y="2420128"/>
            <a:ext cx="590545" cy="590545"/>
          </a:xfrm>
          <a:prstGeom prst="rect">
            <a:avLst/>
          </a:prstGeom>
          <a:noFill/>
          <a:extLst>
            <a:ext uri="{909E8E84-426E-40DD-AFC4-6F175D3DCCD1}">
              <a14:hiddenFill xmlns:a14="http://schemas.microsoft.com/office/drawing/2010/main">
                <a:solidFill>
                  <a:srgbClr val="FFFFFF"/>
                </a:solidFill>
              </a14:hiddenFill>
            </a:ext>
          </a:extLst>
        </p:spPr>
      </p:pic>
      <p:cxnSp>
        <p:nvCxnSpPr>
          <p:cNvPr id="87" name="直線單箭頭接點 86">
            <a:extLst>
              <a:ext uri="{FF2B5EF4-FFF2-40B4-BE49-F238E27FC236}">
                <a16:creationId xmlns:a16="http://schemas.microsoft.com/office/drawing/2014/main" id="{957992C0-2903-E63F-383D-09A9F899F91C}"/>
              </a:ext>
            </a:extLst>
          </p:cNvPr>
          <p:cNvCxnSpPr>
            <a:cxnSpLocks/>
          </p:cNvCxnSpPr>
          <p:nvPr/>
        </p:nvCxnSpPr>
        <p:spPr>
          <a:xfrm flipV="1">
            <a:off x="4278047" y="896574"/>
            <a:ext cx="1066622" cy="34532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8" name="直線單箭頭接點 87">
            <a:extLst>
              <a:ext uri="{FF2B5EF4-FFF2-40B4-BE49-F238E27FC236}">
                <a16:creationId xmlns:a16="http://schemas.microsoft.com/office/drawing/2014/main" id="{E69C2622-843A-24E1-1DB5-FBD557025FE1}"/>
              </a:ext>
            </a:extLst>
          </p:cNvPr>
          <p:cNvCxnSpPr>
            <a:cxnSpLocks/>
          </p:cNvCxnSpPr>
          <p:nvPr/>
        </p:nvCxnSpPr>
        <p:spPr>
          <a:xfrm>
            <a:off x="4345983" y="3514686"/>
            <a:ext cx="1023367"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9" name="直線單箭頭接點 88">
            <a:extLst>
              <a:ext uri="{FF2B5EF4-FFF2-40B4-BE49-F238E27FC236}">
                <a16:creationId xmlns:a16="http://schemas.microsoft.com/office/drawing/2014/main" id="{620671A0-1DA8-912B-EEB0-1B59628BA71F}"/>
              </a:ext>
            </a:extLst>
          </p:cNvPr>
          <p:cNvCxnSpPr>
            <a:cxnSpLocks/>
          </p:cNvCxnSpPr>
          <p:nvPr/>
        </p:nvCxnSpPr>
        <p:spPr>
          <a:xfrm flipV="1">
            <a:off x="4339566" y="2655403"/>
            <a:ext cx="980868" cy="84023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直線單箭頭接點 94">
            <a:extLst>
              <a:ext uri="{FF2B5EF4-FFF2-40B4-BE49-F238E27FC236}">
                <a16:creationId xmlns:a16="http://schemas.microsoft.com/office/drawing/2014/main" id="{A1B8DD10-87B5-21CF-2089-2F13B802D649}"/>
              </a:ext>
            </a:extLst>
          </p:cNvPr>
          <p:cNvCxnSpPr>
            <a:cxnSpLocks/>
            <a:stCxn id="34" idx="3"/>
            <a:endCxn id="75" idx="1"/>
          </p:cNvCxnSpPr>
          <p:nvPr/>
        </p:nvCxnSpPr>
        <p:spPr>
          <a:xfrm flipV="1">
            <a:off x="7013599" y="1840012"/>
            <a:ext cx="938831" cy="88415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直線單箭頭接點 97">
            <a:extLst>
              <a:ext uri="{FF2B5EF4-FFF2-40B4-BE49-F238E27FC236}">
                <a16:creationId xmlns:a16="http://schemas.microsoft.com/office/drawing/2014/main" id="{2C47DB48-8180-F454-B731-C5C8C42E6DE0}"/>
              </a:ext>
            </a:extLst>
          </p:cNvPr>
          <p:cNvCxnSpPr>
            <a:cxnSpLocks/>
            <a:stCxn id="35" idx="3"/>
            <a:endCxn id="76" idx="1"/>
          </p:cNvCxnSpPr>
          <p:nvPr/>
        </p:nvCxnSpPr>
        <p:spPr>
          <a:xfrm flipV="1">
            <a:off x="7027724" y="2672156"/>
            <a:ext cx="924706" cy="79730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直線單箭頭接點 100">
            <a:extLst>
              <a:ext uri="{FF2B5EF4-FFF2-40B4-BE49-F238E27FC236}">
                <a16:creationId xmlns:a16="http://schemas.microsoft.com/office/drawing/2014/main" id="{17CDCF3C-0CA7-5F65-7DBD-BDECED2F0D06}"/>
              </a:ext>
            </a:extLst>
          </p:cNvPr>
          <p:cNvCxnSpPr>
            <a:cxnSpLocks/>
          </p:cNvCxnSpPr>
          <p:nvPr/>
        </p:nvCxnSpPr>
        <p:spPr>
          <a:xfrm flipV="1">
            <a:off x="7027724" y="3443514"/>
            <a:ext cx="952233"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4" name="矩形: 圓角 103">
            <a:extLst>
              <a:ext uri="{FF2B5EF4-FFF2-40B4-BE49-F238E27FC236}">
                <a16:creationId xmlns:a16="http://schemas.microsoft.com/office/drawing/2014/main" id="{16D1D9A0-0E58-2159-45F8-6BE84E618F62}"/>
              </a:ext>
            </a:extLst>
          </p:cNvPr>
          <p:cNvSpPr/>
          <p:nvPr/>
        </p:nvSpPr>
        <p:spPr>
          <a:xfrm>
            <a:off x="2968803" y="5005081"/>
            <a:ext cx="1101698" cy="590544"/>
          </a:xfrm>
          <a:prstGeom prst="roundRect">
            <a:avLst/>
          </a:prstGeom>
          <a:solidFill>
            <a:schemeClr val="accent4">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input</a:t>
            </a:r>
            <a:endParaRPr lang="zh-TW" altLang="en-US" sz="2400" dirty="0">
              <a:solidFill>
                <a:schemeClr val="tx1"/>
              </a:solidFill>
            </a:endParaRPr>
          </a:p>
        </p:txBody>
      </p:sp>
      <p:sp>
        <p:nvSpPr>
          <p:cNvPr id="105" name="矩形: 圓角 104">
            <a:extLst>
              <a:ext uri="{FF2B5EF4-FFF2-40B4-BE49-F238E27FC236}">
                <a16:creationId xmlns:a16="http://schemas.microsoft.com/office/drawing/2014/main" id="{D5CE6FD6-2CE5-7D58-7702-549A1CD4A0B0}"/>
              </a:ext>
            </a:extLst>
          </p:cNvPr>
          <p:cNvSpPr/>
          <p:nvPr/>
        </p:nvSpPr>
        <p:spPr>
          <a:xfrm>
            <a:off x="4389146" y="5005081"/>
            <a:ext cx="1620000" cy="590544"/>
          </a:xfrm>
          <a:prstGeom prst="roundRect">
            <a:avLst/>
          </a:prstGeom>
          <a:solidFill>
            <a:schemeClr val="accent6">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step 1</a:t>
            </a:r>
            <a:endParaRPr lang="zh-TW" altLang="en-US" sz="2400" dirty="0">
              <a:solidFill>
                <a:schemeClr val="tx1"/>
              </a:solidFill>
            </a:endParaRPr>
          </a:p>
        </p:txBody>
      </p:sp>
      <p:sp>
        <p:nvSpPr>
          <p:cNvPr id="106" name="矩形: 圓角 105">
            <a:extLst>
              <a:ext uri="{FF2B5EF4-FFF2-40B4-BE49-F238E27FC236}">
                <a16:creationId xmlns:a16="http://schemas.microsoft.com/office/drawing/2014/main" id="{95FB26A4-4157-0CA3-4B6E-DA04B63FAC49}"/>
              </a:ext>
            </a:extLst>
          </p:cNvPr>
          <p:cNvSpPr/>
          <p:nvPr/>
        </p:nvSpPr>
        <p:spPr>
          <a:xfrm>
            <a:off x="6077813" y="5005081"/>
            <a:ext cx="1620000" cy="590544"/>
          </a:xfrm>
          <a:prstGeom prst="roundRect">
            <a:avLst/>
          </a:prstGeom>
          <a:solidFill>
            <a:schemeClr val="accent6">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step 2</a:t>
            </a:r>
            <a:endParaRPr lang="zh-TW" altLang="en-US" sz="2400" dirty="0">
              <a:solidFill>
                <a:schemeClr val="tx1"/>
              </a:solidFill>
            </a:endParaRPr>
          </a:p>
        </p:txBody>
      </p:sp>
      <p:sp>
        <p:nvSpPr>
          <p:cNvPr id="107" name="矩形: 圓角 106">
            <a:extLst>
              <a:ext uri="{FF2B5EF4-FFF2-40B4-BE49-F238E27FC236}">
                <a16:creationId xmlns:a16="http://schemas.microsoft.com/office/drawing/2014/main" id="{2ABC166D-AAEE-68D1-4262-1339EB17A465}"/>
              </a:ext>
            </a:extLst>
          </p:cNvPr>
          <p:cNvSpPr/>
          <p:nvPr/>
        </p:nvSpPr>
        <p:spPr>
          <a:xfrm>
            <a:off x="7748134" y="5010687"/>
            <a:ext cx="1620000" cy="590544"/>
          </a:xfrm>
          <a:prstGeom prst="roundRect">
            <a:avLst/>
          </a:prstGeom>
          <a:solidFill>
            <a:schemeClr val="accent6">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step 3</a:t>
            </a:r>
            <a:endParaRPr lang="zh-TW" altLang="en-US" sz="2400" dirty="0">
              <a:solidFill>
                <a:schemeClr val="tx1"/>
              </a:solidFill>
            </a:endParaRPr>
          </a:p>
        </p:txBody>
      </p:sp>
      <p:sp>
        <p:nvSpPr>
          <p:cNvPr id="108" name="矩形: 圓角 107">
            <a:extLst>
              <a:ext uri="{FF2B5EF4-FFF2-40B4-BE49-F238E27FC236}">
                <a16:creationId xmlns:a16="http://schemas.microsoft.com/office/drawing/2014/main" id="{6F2E124A-1FEB-BCA9-C08C-94077BA42078}"/>
              </a:ext>
            </a:extLst>
          </p:cNvPr>
          <p:cNvSpPr/>
          <p:nvPr/>
        </p:nvSpPr>
        <p:spPr>
          <a:xfrm>
            <a:off x="9776975" y="5014217"/>
            <a:ext cx="1246478" cy="590544"/>
          </a:xfrm>
          <a:prstGeom prst="roundRect">
            <a:avLst/>
          </a:prstGeom>
          <a:solidFill>
            <a:schemeClr val="accent4">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err="1">
                <a:solidFill>
                  <a:schemeClr val="tx1"/>
                </a:solidFill>
              </a:rPr>
              <a:t>ans</a:t>
            </a:r>
            <a:endParaRPr lang="zh-TW" altLang="en-US" sz="2400" dirty="0">
              <a:solidFill>
                <a:schemeClr val="tx1"/>
              </a:solidFill>
            </a:endParaRPr>
          </a:p>
        </p:txBody>
      </p:sp>
      <p:sp>
        <p:nvSpPr>
          <p:cNvPr id="109" name="文字方塊 108">
            <a:extLst>
              <a:ext uri="{FF2B5EF4-FFF2-40B4-BE49-F238E27FC236}">
                <a16:creationId xmlns:a16="http://schemas.microsoft.com/office/drawing/2014/main" id="{9775CB66-D0F3-BD66-D1E8-BC6C9B3CBF68}"/>
              </a:ext>
            </a:extLst>
          </p:cNvPr>
          <p:cNvSpPr txBox="1"/>
          <p:nvPr/>
        </p:nvSpPr>
        <p:spPr>
          <a:xfrm>
            <a:off x="662641" y="5079530"/>
            <a:ext cx="3407860" cy="461665"/>
          </a:xfrm>
          <a:prstGeom prst="rect">
            <a:avLst/>
          </a:prstGeom>
          <a:noFill/>
        </p:spPr>
        <p:txBody>
          <a:bodyPr wrap="square" rtlCol="0">
            <a:spAutoFit/>
          </a:bodyPr>
          <a:lstStyle/>
          <a:p>
            <a:r>
              <a:rPr lang="en-US" altLang="zh-TW" sz="2400" dirty="0"/>
              <a:t>Training data:</a:t>
            </a:r>
            <a:endParaRPr lang="zh-TW" altLang="en-US" sz="2400" dirty="0"/>
          </a:p>
        </p:txBody>
      </p:sp>
      <p:sp>
        <p:nvSpPr>
          <p:cNvPr id="110" name="文字方塊 109">
            <a:extLst>
              <a:ext uri="{FF2B5EF4-FFF2-40B4-BE49-F238E27FC236}">
                <a16:creationId xmlns:a16="http://schemas.microsoft.com/office/drawing/2014/main" id="{D9BBEFA4-C727-4269-26C7-BC2BD767BF0B}"/>
              </a:ext>
            </a:extLst>
          </p:cNvPr>
          <p:cNvSpPr txBox="1"/>
          <p:nvPr/>
        </p:nvSpPr>
        <p:spPr>
          <a:xfrm>
            <a:off x="4846552" y="5938114"/>
            <a:ext cx="4228931" cy="461665"/>
          </a:xfrm>
          <a:prstGeom prst="rect">
            <a:avLst/>
          </a:prstGeom>
          <a:noFill/>
        </p:spPr>
        <p:txBody>
          <a:bodyPr wrap="square" rtlCol="0">
            <a:spAutoFit/>
          </a:bodyPr>
          <a:lstStyle/>
          <a:p>
            <a:pPr algn="ctr"/>
            <a:r>
              <a:rPr lang="en-US" altLang="zh-TW" sz="2400" dirty="0"/>
              <a:t>Reasoning Processing </a:t>
            </a:r>
            <a:endParaRPr lang="zh-TW" altLang="en-US" sz="2400" dirty="0"/>
          </a:p>
        </p:txBody>
      </p:sp>
      <p:sp>
        <p:nvSpPr>
          <p:cNvPr id="111" name="右大括弧 110">
            <a:extLst>
              <a:ext uri="{FF2B5EF4-FFF2-40B4-BE49-F238E27FC236}">
                <a16:creationId xmlns:a16="http://schemas.microsoft.com/office/drawing/2014/main" id="{CEB9249B-FC2F-DD73-B1EB-342739655C7C}"/>
              </a:ext>
            </a:extLst>
          </p:cNvPr>
          <p:cNvSpPr/>
          <p:nvPr/>
        </p:nvSpPr>
        <p:spPr>
          <a:xfrm rot="5400000">
            <a:off x="6752634" y="3323453"/>
            <a:ext cx="282131" cy="5009108"/>
          </a:xfrm>
          <a:prstGeom prst="rightBrace">
            <a:avLst>
              <a:gd name="adj1" fmla="val 61398"/>
              <a:gd name="adj2" fmla="val 50000"/>
            </a:avLst>
          </a:prstGeom>
          <a:ln w="381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zh-TW" altLang="en-US"/>
          </a:p>
        </p:txBody>
      </p:sp>
      <p:cxnSp>
        <p:nvCxnSpPr>
          <p:cNvPr id="2" name="直線單箭頭接點 1">
            <a:extLst>
              <a:ext uri="{FF2B5EF4-FFF2-40B4-BE49-F238E27FC236}">
                <a16:creationId xmlns:a16="http://schemas.microsoft.com/office/drawing/2014/main" id="{DF1E83DA-7AE5-1A1D-04B5-BE66BBC6ADD9}"/>
              </a:ext>
            </a:extLst>
          </p:cNvPr>
          <p:cNvCxnSpPr>
            <a:cxnSpLocks/>
          </p:cNvCxnSpPr>
          <p:nvPr/>
        </p:nvCxnSpPr>
        <p:spPr>
          <a:xfrm>
            <a:off x="1780505" y="2674947"/>
            <a:ext cx="697766" cy="65545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線單箭頭接點 12">
            <a:extLst>
              <a:ext uri="{FF2B5EF4-FFF2-40B4-BE49-F238E27FC236}">
                <a16:creationId xmlns:a16="http://schemas.microsoft.com/office/drawing/2014/main" id="{C45DF310-D8B6-F612-DA87-901690F23506}"/>
              </a:ext>
            </a:extLst>
          </p:cNvPr>
          <p:cNvCxnSpPr>
            <a:cxnSpLocks/>
          </p:cNvCxnSpPr>
          <p:nvPr/>
        </p:nvCxnSpPr>
        <p:spPr>
          <a:xfrm flipV="1">
            <a:off x="4399533" y="2516279"/>
            <a:ext cx="848229" cy="77875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線單箭頭接點 16">
            <a:extLst>
              <a:ext uri="{FF2B5EF4-FFF2-40B4-BE49-F238E27FC236}">
                <a16:creationId xmlns:a16="http://schemas.microsoft.com/office/drawing/2014/main" id="{0C319F34-F678-E7C5-9D31-C0276FB491B8}"/>
              </a:ext>
            </a:extLst>
          </p:cNvPr>
          <p:cNvCxnSpPr>
            <a:cxnSpLocks/>
          </p:cNvCxnSpPr>
          <p:nvPr/>
        </p:nvCxnSpPr>
        <p:spPr>
          <a:xfrm flipV="1">
            <a:off x="7046446" y="871068"/>
            <a:ext cx="818612" cy="153349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線單箭頭接點 18">
            <a:extLst>
              <a:ext uri="{FF2B5EF4-FFF2-40B4-BE49-F238E27FC236}">
                <a16:creationId xmlns:a16="http://schemas.microsoft.com/office/drawing/2014/main" id="{00302986-C071-CB83-F037-4AA6B902BD9A}"/>
              </a:ext>
            </a:extLst>
          </p:cNvPr>
          <p:cNvCxnSpPr>
            <a:cxnSpLocks/>
          </p:cNvCxnSpPr>
          <p:nvPr/>
        </p:nvCxnSpPr>
        <p:spPr>
          <a:xfrm>
            <a:off x="9549732" y="601073"/>
            <a:ext cx="669248" cy="275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文字方塊 3">
            <a:extLst>
              <a:ext uri="{FF2B5EF4-FFF2-40B4-BE49-F238E27FC236}">
                <a16:creationId xmlns:a16="http://schemas.microsoft.com/office/drawing/2014/main" id="{0E564418-7150-34C0-C23B-5F0F28FCC652}"/>
              </a:ext>
            </a:extLst>
          </p:cNvPr>
          <p:cNvSpPr txBox="1"/>
          <p:nvPr/>
        </p:nvSpPr>
        <p:spPr>
          <a:xfrm>
            <a:off x="3373106" y="4320634"/>
            <a:ext cx="7729494" cy="523220"/>
          </a:xfrm>
          <a:prstGeom prst="rect">
            <a:avLst/>
          </a:prstGeom>
          <a:noFill/>
        </p:spPr>
        <p:txBody>
          <a:bodyPr wrap="square" rtlCol="0">
            <a:spAutoFit/>
          </a:bodyPr>
          <a:lstStyle/>
          <a:p>
            <a:r>
              <a:rPr lang="zh-TW" altLang="en-US" sz="2800" b="1" dirty="0">
                <a:solidFill>
                  <a:srgbClr val="FF0000"/>
                </a:solidFill>
                <a:latin typeface="微軟正黑體" panose="020B0604030504040204" pitchFamily="34" charset="-120"/>
                <a:ea typeface="微軟正黑體" panose="020B0604030504040204" pitchFamily="34" charset="-120"/>
              </a:rPr>
              <a:t>推理過程全是正確的，不知道找找自己的問題</a:t>
            </a:r>
            <a:r>
              <a:rPr lang="en-US" altLang="zh-TW" sz="2800" b="1" dirty="0">
                <a:solidFill>
                  <a:srgbClr val="FF0000"/>
                </a:solidFill>
                <a:latin typeface="微軟正黑體" panose="020B0604030504040204" pitchFamily="34" charset="-120"/>
                <a:ea typeface="微軟正黑體" panose="020B0604030504040204" pitchFamily="34" charset="-120"/>
              </a:rPr>
              <a:t>!</a:t>
            </a:r>
            <a:endParaRPr lang="zh-TW" altLang="en-US" sz="2800" b="1" dirty="0">
              <a:solidFill>
                <a:srgbClr val="FF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785710970"/>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a:extLst>
              <a:ext uri="{FF2B5EF4-FFF2-40B4-BE49-F238E27FC236}">
                <a16:creationId xmlns:a16="http://schemas.microsoft.com/office/drawing/2014/main" id="{B82BD15A-AED8-59AB-CC86-C08C11A1B567}"/>
              </a:ext>
            </a:extLst>
          </p:cNvPr>
          <p:cNvSpPr txBox="1"/>
          <p:nvPr/>
        </p:nvSpPr>
        <p:spPr>
          <a:xfrm>
            <a:off x="302805" y="189967"/>
            <a:ext cx="6096000" cy="738664"/>
          </a:xfrm>
          <a:prstGeom prst="rect">
            <a:avLst/>
          </a:prstGeom>
          <a:noFill/>
        </p:spPr>
        <p:txBody>
          <a:bodyPr wrap="square">
            <a:spAutoFit/>
          </a:bodyPr>
          <a:lstStyle/>
          <a:p>
            <a:r>
              <a:rPr lang="en-US" altLang="zh-TW" sz="2400" b="0" i="0" dirty="0">
                <a:solidFill>
                  <a:srgbClr val="000000"/>
                </a:solidFill>
                <a:effectLst/>
                <a:latin typeface="rival-sans"/>
              </a:rPr>
              <a:t>Stream of search (SoS)</a:t>
            </a:r>
            <a:endParaRPr lang="en-US" altLang="zh-TW" sz="2400" dirty="0"/>
          </a:p>
          <a:p>
            <a:r>
              <a:rPr lang="zh-TW" altLang="en-US" dirty="0"/>
              <a:t>https://arxiv.org/abs/2404.03683</a:t>
            </a:r>
          </a:p>
        </p:txBody>
      </p:sp>
      <p:sp>
        <p:nvSpPr>
          <p:cNvPr id="6" name="矩形: 圓角 5">
            <a:extLst>
              <a:ext uri="{FF2B5EF4-FFF2-40B4-BE49-F238E27FC236}">
                <a16:creationId xmlns:a16="http://schemas.microsoft.com/office/drawing/2014/main" id="{B10B2BEF-02EC-CE3B-4A52-06FC4340DF3A}"/>
              </a:ext>
            </a:extLst>
          </p:cNvPr>
          <p:cNvSpPr/>
          <p:nvPr/>
        </p:nvSpPr>
        <p:spPr>
          <a:xfrm>
            <a:off x="572700" y="2083903"/>
            <a:ext cx="1101698" cy="590544"/>
          </a:xfrm>
          <a:prstGeom prst="roundRect">
            <a:avLst/>
          </a:prstGeom>
          <a:solidFill>
            <a:schemeClr val="accent1">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input</a:t>
            </a:r>
            <a:endParaRPr lang="zh-TW" altLang="en-US" sz="2400" dirty="0">
              <a:solidFill>
                <a:schemeClr val="tx1"/>
              </a:solidFill>
            </a:endParaRPr>
          </a:p>
        </p:txBody>
      </p:sp>
      <p:sp>
        <p:nvSpPr>
          <p:cNvPr id="7" name="矩形: 圓角 6">
            <a:extLst>
              <a:ext uri="{FF2B5EF4-FFF2-40B4-BE49-F238E27FC236}">
                <a16:creationId xmlns:a16="http://schemas.microsoft.com/office/drawing/2014/main" id="{08FECBE5-43C5-EECF-9C54-549B13E30A08}"/>
              </a:ext>
            </a:extLst>
          </p:cNvPr>
          <p:cNvSpPr/>
          <p:nvPr/>
        </p:nvSpPr>
        <p:spPr>
          <a:xfrm>
            <a:off x="2619572" y="1018890"/>
            <a:ext cx="1620000" cy="590544"/>
          </a:xfrm>
          <a:prstGeom prst="roundRect">
            <a:avLst/>
          </a:prstGeom>
          <a:solidFill>
            <a:schemeClr val="accent5">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step 1</a:t>
            </a:r>
            <a:endParaRPr lang="zh-TW" altLang="en-US" sz="2400" dirty="0">
              <a:solidFill>
                <a:schemeClr val="tx1"/>
              </a:solidFill>
            </a:endParaRPr>
          </a:p>
        </p:txBody>
      </p:sp>
      <p:sp>
        <p:nvSpPr>
          <p:cNvPr id="8" name="矩形: 圓角 7">
            <a:extLst>
              <a:ext uri="{FF2B5EF4-FFF2-40B4-BE49-F238E27FC236}">
                <a16:creationId xmlns:a16="http://schemas.microsoft.com/office/drawing/2014/main" id="{7CBE9284-C9C9-6F92-D503-1483DD36EAE5}"/>
              </a:ext>
            </a:extLst>
          </p:cNvPr>
          <p:cNvSpPr/>
          <p:nvPr/>
        </p:nvSpPr>
        <p:spPr>
          <a:xfrm>
            <a:off x="2610913" y="2144519"/>
            <a:ext cx="1620000" cy="590544"/>
          </a:xfrm>
          <a:prstGeom prst="roundRect">
            <a:avLst/>
          </a:prstGeom>
          <a:solidFill>
            <a:schemeClr val="tx2">
              <a:lumMod val="10000"/>
              <a:lumOff val="9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step 1</a:t>
            </a:r>
            <a:endParaRPr lang="zh-TW" altLang="en-US" sz="2400" dirty="0">
              <a:solidFill>
                <a:schemeClr val="tx1"/>
              </a:solidFill>
            </a:endParaRPr>
          </a:p>
        </p:txBody>
      </p:sp>
      <p:sp>
        <p:nvSpPr>
          <p:cNvPr id="9" name="矩形: 圓角 8">
            <a:extLst>
              <a:ext uri="{FF2B5EF4-FFF2-40B4-BE49-F238E27FC236}">
                <a16:creationId xmlns:a16="http://schemas.microsoft.com/office/drawing/2014/main" id="{6CBABD2F-BD3C-E36E-AB94-805605332976}"/>
              </a:ext>
            </a:extLst>
          </p:cNvPr>
          <p:cNvSpPr/>
          <p:nvPr/>
        </p:nvSpPr>
        <p:spPr>
          <a:xfrm>
            <a:off x="2619572" y="3195256"/>
            <a:ext cx="1620000" cy="590544"/>
          </a:xfrm>
          <a:prstGeom prst="roundRect">
            <a:avLst/>
          </a:prstGeom>
          <a:solidFill>
            <a:schemeClr val="accent6">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step 1</a:t>
            </a:r>
            <a:endParaRPr lang="zh-TW" altLang="en-US" sz="2400" dirty="0">
              <a:solidFill>
                <a:schemeClr val="tx1"/>
              </a:solidFill>
            </a:endParaRPr>
          </a:p>
        </p:txBody>
      </p:sp>
      <p:cxnSp>
        <p:nvCxnSpPr>
          <p:cNvPr id="10" name="直線單箭頭接點 9">
            <a:extLst>
              <a:ext uri="{FF2B5EF4-FFF2-40B4-BE49-F238E27FC236}">
                <a16:creationId xmlns:a16="http://schemas.microsoft.com/office/drawing/2014/main" id="{BD3A461F-F3D5-CD8A-05C6-6384A686A304}"/>
              </a:ext>
            </a:extLst>
          </p:cNvPr>
          <p:cNvCxnSpPr>
            <a:cxnSpLocks/>
          </p:cNvCxnSpPr>
          <p:nvPr/>
        </p:nvCxnSpPr>
        <p:spPr>
          <a:xfrm>
            <a:off x="1750545" y="2379175"/>
            <a:ext cx="799233"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線單箭頭接點 10">
            <a:extLst>
              <a:ext uri="{FF2B5EF4-FFF2-40B4-BE49-F238E27FC236}">
                <a16:creationId xmlns:a16="http://schemas.microsoft.com/office/drawing/2014/main" id="{3E41B035-630B-7469-2963-6FC6E3B7F1F6}"/>
              </a:ext>
            </a:extLst>
          </p:cNvPr>
          <p:cNvCxnSpPr>
            <a:cxnSpLocks/>
          </p:cNvCxnSpPr>
          <p:nvPr/>
        </p:nvCxnSpPr>
        <p:spPr>
          <a:xfrm>
            <a:off x="1695875" y="2735555"/>
            <a:ext cx="915038" cy="89159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線單箭頭接點 11">
            <a:extLst>
              <a:ext uri="{FF2B5EF4-FFF2-40B4-BE49-F238E27FC236}">
                <a16:creationId xmlns:a16="http://schemas.microsoft.com/office/drawing/2014/main" id="{3E893B7A-98A1-51C0-A9B9-5B441980D00D}"/>
              </a:ext>
            </a:extLst>
          </p:cNvPr>
          <p:cNvCxnSpPr>
            <a:cxnSpLocks/>
            <a:endCxn id="7" idx="1"/>
          </p:cNvCxnSpPr>
          <p:nvPr/>
        </p:nvCxnSpPr>
        <p:spPr>
          <a:xfrm flipV="1">
            <a:off x="1680752" y="1314162"/>
            <a:ext cx="938820" cy="67953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線單箭頭接點 12">
            <a:extLst>
              <a:ext uri="{FF2B5EF4-FFF2-40B4-BE49-F238E27FC236}">
                <a16:creationId xmlns:a16="http://schemas.microsoft.com/office/drawing/2014/main" id="{D9B10A99-9390-E528-B342-1323BE2CD6BF}"/>
              </a:ext>
            </a:extLst>
          </p:cNvPr>
          <p:cNvCxnSpPr>
            <a:cxnSpLocks/>
            <a:stCxn id="17" idx="3"/>
            <a:endCxn id="22" idx="1"/>
          </p:cNvCxnSpPr>
          <p:nvPr/>
        </p:nvCxnSpPr>
        <p:spPr>
          <a:xfrm flipV="1">
            <a:off x="7013599" y="960762"/>
            <a:ext cx="945837" cy="176340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線單箭頭接點 13">
            <a:extLst>
              <a:ext uri="{FF2B5EF4-FFF2-40B4-BE49-F238E27FC236}">
                <a16:creationId xmlns:a16="http://schemas.microsoft.com/office/drawing/2014/main" id="{7CF7DF91-0A0C-BEF4-08CB-CEF62F19005F}"/>
              </a:ext>
            </a:extLst>
          </p:cNvPr>
          <p:cNvCxnSpPr>
            <a:cxnSpLocks/>
          </p:cNvCxnSpPr>
          <p:nvPr/>
        </p:nvCxnSpPr>
        <p:spPr>
          <a:xfrm>
            <a:off x="4286856" y="1308608"/>
            <a:ext cx="1066622" cy="34532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矩形: 圓角 14">
            <a:extLst>
              <a:ext uri="{FF2B5EF4-FFF2-40B4-BE49-F238E27FC236}">
                <a16:creationId xmlns:a16="http://schemas.microsoft.com/office/drawing/2014/main" id="{830F664F-07F0-84F3-3EEA-2124E28BE07D}"/>
              </a:ext>
            </a:extLst>
          </p:cNvPr>
          <p:cNvSpPr/>
          <p:nvPr/>
        </p:nvSpPr>
        <p:spPr>
          <a:xfrm>
            <a:off x="5369350" y="609217"/>
            <a:ext cx="1620000" cy="590544"/>
          </a:xfrm>
          <a:prstGeom prst="roundRect">
            <a:avLst/>
          </a:prstGeom>
          <a:solidFill>
            <a:schemeClr val="accent2">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step 2</a:t>
            </a:r>
            <a:endParaRPr lang="zh-TW" altLang="en-US" sz="2400" dirty="0">
              <a:solidFill>
                <a:schemeClr val="tx1"/>
              </a:solidFill>
            </a:endParaRPr>
          </a:p>
        </p:txBody>
      </p:sp>
      <p:sp>
        <p:nvSpPr>
          <p:cNvPr id="16" name="矩形: 圓角 15">
            <a:extLst>
              <a:ext uri="{FF2B5EF4-FFF2-40B4-BE49-F238E27FC236}">
                <a16:creationId xmlns:a16="http://schemas.microsoft.com/office/drawing/2014/main" id="{C7E543F0-64F5-C221-016C-E0909270C2B2}"/>
              </a:ext>
            </a:extLst>
          </p:cNvPr>
          <p:cNvSpPr/>
          <p:nvPr/>
        </p:nvSpPr>
        <p:spPr>
          <a:xfrm>
            <a:off x="5369350" y="1333190"/>
            <a:ext cx="1620000" cy="590544"/>
          </a:xfrm>
          <a:prstGeom prst="roundRect">
            <a:avLst/>
          </a:prstGeom>
          <a:solidFill>
            <a:schemeClr val="accent4">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step 2</a:t>
            </a:r>
            <a:endParaRPr lang="zh-TW" altLang="en-US" sz="2400" dirty="0">
              <a:solidFill>
                <a:schemeClr val="tx1"/>
              </a:solidFill>
            </a:endParaRPr>
          </a:p>
        </p:txBody>
      </p:sp>
      <p:sp>
        <p:nvSpPr>
          <p:cNvPr id="17" name="矩形: 圓角 16">
            <a:extLst>
              <a:ext uri="{FF2B5EF4-FFF2-40B4-BE49-F238E27FC236}">
                <a16:creationId xmlns:a16="http://schemas.microsoft.com/office/drawing/2014/main" id="{E6E12899-E2B0-63B0-26DF-4D2225C3D568}"/>
              </a:ext>
            </a:extLst>
          </p:cNvPr>
          <p:cNvSpPr/>
          <p:nvPr/>
        </p:nvSpPr>
        <p:spPr>
          <a:xfrm>
            <a:off x="5393599" y="2428893"/>
            <a:ext cx="1620000" cy="590544"/>
          </a:xfrm>
          <a:prstGeom prst="roundRect">
            <a:avLst/>
          </a:prstGeom>
          <a:solidFill>
            <a:schemeClr val="accent6">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step 2</a:t>
            </a:r>
            <a:endParaRPr lang="zh-TW" altLang="en-US" sz="2400" dirty="0">
              <a:solidFill>
                <a:schemeClr val="tx1"/>
              </a:solidFill>
            </a:endParaRPr>
          </a:p>
        </p:txBody>
      </p:sp>
      <p:sp>
        <p:nvSpPr>
          <p:cNvPr id="18" name="矩形: 圓角 17">
            <a:extLst>
              <a:ext uri="{FF2B5EF4-FFF2-40B4-BE49-F238E27FC236}">
                <a16:creationId xmlns:a16="http://schemas.microsoft.com/office/drawing/2014/main" id="{82CE4DA1-1612-D28D-D9E5-0B469E0730BA}"/>
              </a:ext>
            </a:extLst>
          </p:cNvPr>
          <p:cNvSpPr/>
          <p:nvPr/>
        </p:nvSpPr>
        <p:spPr>
          <a:xfrm>
            <a:off x="5407724" y="3174191"/>
            <a:ext cx="1620000" cy="590544"/>
          </a:xfrm>
          <a:prstGeom prst="roundRect">
            <a:avLst/>
          </a:prstGeom>
          <a:solidFill>
            <a:schemeClr val="bg2">
              <a:lumMod val="9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step 2</a:t>
            </a:r>
            <a:endParaRPr lang="zh-TW" altLang="en-US" sz="2400" dirty="0">
              <a:solidFill>
                <a:schemeClr val="tx1"/>
              </a:solidFill>
            </a:endParaRPr>
          </a:p>
        </p:txBody>
      </p:sp>
      <p:pic>
        <p:nvPicPr>
          <p:cNvPr id="19" name="Picture 2">
            <a:extLst>
              <a:ext uri="{FF2B5EF4-FFF2-40B4-BE49-F238E27FC236}">
                <a16:creationId xmlns:a16="http://schemas.microsoft.com/office/drawing/2014/main" id="{95454867-15E9-B0EB-ECFE-CAD08B7FF3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1174" y="1324777"/>
            <a:ext cx="590545" cy="59054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a:extLst>
              <a:ext uri="{FF2B5EF4-FFF2-40B4-BE49-F238E27FC236}">
                <a16:creationId xmlns:a16="http://schemas.microsoft.com/office/drawing/2014/main" id="{04C7D350-0B92-3A89-9285-36B9038520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1474" y="2025515"/>
            <a:ext cx="590545" cy="59054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a:extLst>
              <a:ext uri="{FF2B5EF4-FFF2-40B4-BE49-F238E27FC236}">
                <a16:creationId xmlns:a16="http://schemas.microsoft.com/office/drawing/2014/main" id="{2FBA82C7-00DA-D92F-C95A-B58496AC24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4372" y="605508"/>
            <a:ext cx="590545" cy="590545"/>
          </a:xfrm>
          <a:prstGeom prst="rect">
            <a:avLst/>
          </a:prstGeom>
          <a:noFill/>
          <a:extLst>
            <a:ext uri="{909E8E84-426E-40DD-AFC4-6F175D3DCCD1}">
              <a14:hiddenFill xmlns:a14="http://schemas.microsoft.com/office/drawing/2010/main">
                <a:solidFill>
                  <a:srgbClr val="FFFFFF"/>
                </a:solidFill>
              </a14:hiddenFill>
            </a:ext>
          </a:extLst>
        </p:spPr>
      </p:pic>
      <p:sp>
        <p:nvSpPr>
          <p:cNvPr id="22" name="矩形: 圓角 21">
            <a:extLst>
              <a:ext uri="{FF2B5EF4-FFF2-40B4-BE49-F238E27FC236}">
                <a16:creationId xmlns:a16="http://schemas.microsoft.com/office/drawing/2014/main" id="{C0F4B49A-F6F3-2541-BB9F-01B055F4D49E}"/>
              </a:ext>
            </a:extLst>
          </p:cNvPr>
          <p:cNvSpPr/>
          <p:nvPr/>
        </p:nvSpPr>
        <p:spPr>
          <a:xfrm>
            <a:off x="7959436" y="665490"/>
            <a:ext cx="1620000" cy="590544"/>
          </a:xfrm>
          <a:prstGeom prst="roundRect">
            <a:avLst/>
          </a:prstGeom>
          <a:solidFill>
            <a:schemeClr val="accent6">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step 3</a:t>
            </a:r>
            <a:endParaRPr lang="zh-TW" altLang="en-US" sz="2400" dirty="0">
              <a:solidFill>
                <a:schemeClr val="tx1"/>
              </a:solidFill>
            </a:endParaRPr>
          </a:p>
        </p:txBody>
      </p:sp>
      <p:cxnSp>
        <p:nvCxnSpPr>
          <p:cNvPr id="23" name="直線單箭頭接點 22">
            <a:extLst>
              <a:ext uri="{FF2B5EF4-FFF2-40B4-BE49-F238E27FC236}">
                <a16:creationId xmlns:a16="http://schemas.microsoft.com/office/drawing/2014/main" id="{17C62050-EAC8-79E4-94AC-BD49324BF296}"/>
              </a:ext>
            </a:extLst>
          </p:cNvPr>
          <p:cNvCxnSpPr>
            <a:cxnSpLocks/>
          </p:cNvCxnSpPr>
          <p:nvPr/>
        </p:nvCxnSpPr>
        <p:spPr>
          <a:xfrm>
            <a:off x="9649493" y="961668"/>
            <a:ext cx="521255"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矩形: 圓角 23">
            <a:extLst>
              <a:ext uri="{FF2B5EF4-FFF2-40B4-BE49-F238E27FC236}">
                <a16:creationId xmlns:a16="http://schemas.microsoft.com/office/drawing/2014/main" id="{0F9500AA-1D02-1FCB-11E8-7A970DA33649}"/>
              </a:ext>
            </a:extLst>
          </p:cNvPr>
          <p:cNvSpPr/>
          <p:nvPr/>
        </p:nvSpPr>
        <p:spPr>
          <a:xfrm>
            <a:off x="10196512" y="665490"/>
            <a:ext cx="1246478" cy="590544"/>
          </a:xfrm>
          <a:prstGeom prst="roundRect">
            <a:avLst/>
          </a:prstGeom>
          <a:solidFill>
            <a:schemeClr val="accent4">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err="1">
                <a:solidFill>
                  <a:schemeClr val="tx1"/>
                </a:solidFill>
              </a:rPr>
              <a:t>ans</a:t>
            </a:r>
            <a:endParaRPr lang="zh-TW" altLang="en-US" sz="2400" dirty="0">
              <a:solidFill>
                <a:schemeClr val="tx1"/>
              </a:solidFill>
            </a:endParaRPr>
          </a:p>
        </p:txBody>
      </p:sp>
      <p:sp>
        <p:nvSpPr>
          <p:cNvPr id="25" name="矩形: 圓角 24">
            <a:extLst>
              <a:ext uri="{FF2B5EF4-FFF2-40B4-BE49-F238E27FC236}">
                <a16:creationId xmlns:a16="http://schemas.microsoft.com/office/drawing/2014/main" id="{26EE48E5-BFA5-94EB-741A-FCB57803EFCC}"/>
              </a:ext>
            </a:extLst>
          </p:cNvPr>
          <p:cNvSpPr/>
          <p:nvPr/>
        </p:nvSpPr>
        <p:spPr>
          <a:xfrm>
            <a:off x="7952430" y="1544740"/>
            <a:ext cx="1620000" cy="590544"/>
          </a:xfrm>
          <a:prstGeom prst="roundRect">
            <a:avLst/>
          </a:prstGeom>
          <a:solidFill>
            <a:schemeClr val="accent2">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step 3</a:t>
            </a:r>
            <a:endParaRPr lang="zh-TW" altLang="en-US" sz="2400" dirty="0">
              <a:solidFill>
                <a:schemeClr val="tx1"/>
              </a:solidFill>
            </a:endParaRPr>
          </a:p>
        </p:txBody>
      </p:sp>
      <p:sp>
        <p:nvSpPr>
          <p:cNvPr id="26" name="矩形: 圓角 25">
            <a:extLst>
              <a:ext uri="{FF2B5EF4-FFF2-40B4-BE49-F238E27FC236}">
                <a16:creationId xmlns:a16="http://schemas.microsoft.com/office/drawing/2014/main" id="{D0A83299-FD6F-AFF7-F823-0B7DD76CB8E3}"/>
              </a:ext>
            </a:extLst>
          </p:cNvPr>
          <p:cNvSpPr/>
          <p:nvPr/>
        </p:nvSpPr>
        <p:spPr>
          <a:xfrm>
            <a:off x="7952430" y="2376884"/>
            <a:ext cx="1620000" cy="590544"/>
          </a:xfrm>
          <a:prstGeom prst="roundRect">
            <a:avLst/>
          </a:prstGeom>
          <a:solidFill>
            <a:schemeClr val="bg2">
              <a:lumMod val="9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step 3</a:t>
            </a:r>
            <a:endParaRPr lang="zh-TW" altLang="en-US" sz="2400" dirty="0">
              <a:solidFill>
                <a:schemeClr val="tx1"/>
              </a:solidFill>
            </a:endParaRPr>
          </a:p>
        </p:txBody>
      </p:sp>
      <p:sp>
        <p:nvSpPr>
          <p:cNvPr id="27" name="矩形: 圓角 26">
            <a:extLst>
              <a:ext uri="{FF2B5EF4-FFF2-40B4-BE49-F238E27FC236}">
                <a16:creationId xmlns:a16="http://schemas.microsoft.com/office/drawing/2014/main" id="{8FB77506-4133-E038-3E54-DA44BA721729}"/>
              </a:ext>
            </a:extLst>
          </p:cNvPr>
          <p:cNvSpPr/>
          <p:nvPr/>
        </p:nvSpPr>
        <p:spPr>
          <a:xfrm>
            <a:off x="7979957" y="3133728"/>
            <a:ext cx="1620000" cy="590544"/>
          </a:xfrm>
          <a:prstGeom prst="roundRect">
            <a:avLst/>
          </a:prstGeom>
          <a:solidFill>
            <a:schemeClr val="accent2">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step 3</a:t>
            </a:r>
            <a:endParaRPr lang="zh-TW" altLang="en-US" sz="2400" dirty="0">
              <a:solidFill>
                <a:schemeClr val="tx1"/>
              </a:solidFill>
            </a:endParaRPr>
          </a:p>
        </p:txBody>
      </p:sp>
      <p:cxnSp>
        <p:nvCxnSpPr>
          <p:cNvPr id="28" name="直線單箭頭接點 27">
            <a:extLst>
              <a:ext uri="{FF2B5EF4-FFF2-40B4-BE49-F238E27FC236}">
                <a16:creationId xmlns:a16="http://schemas.microsoft.com/office/drawing/2014/main" id="{FFCE6D03-1F20-BAB0-1B12-1E4A05704E8D}"/>
              </a:ext>
            </a:extLst>
          </p:cNvPr>
          <p:cNvCxnSpPr>
            <a:cxnSpLocks/>
          </p:cNvCxnSpPr>
          <p:nvPr/>
        </p:nvCxnSpPr>
        <p:spPr>
          <a:xfrm>
            <a:off x="9623729" y="3446107"/>
            <a:ext cx="521255"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矩形: 圓角 28">
            <a:extLst>
              <a:ext uri="{FF2B5EF4-FFF2-40B4-BE49-F238E27FC236}">
                <a16:creationId xmlns:a16="http://schemas.microsoft.com/office/drawing/2014/main" id="{558CCF37-9812-8F1E-B384-21C9B18538CD}"/>
              </a:ext>
            </a:extLst>
          </p:cNvPr>
          <p:cNvSpPr/>
          <p:nvPr/>
        </p:nvSpPr>
        <p:spPr>
          <a:xfrm>
            <a:off x="10170748" y="3149929"/>
            <a:ext cx="1246478" cy="590544"/>
          </a:xfrm>
          <a:prstGeom prst="roundRect">
            <a:avLst/>
          </a:prstGeom>
          <a:solidFill>
            <a:schemeClr val="accent4">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err="1">
                <a:solidFill>
                  <a:schemeClr val="tx1"/>
                </a:solidFill>
              </a:rPr>
              <a:t>ans</a:t>
            </a:r>
            <a:endParaRPr lang="zh-TW" altLang="en-US" sz="2400" dirty="0">
              <a:solidFill>
                <a:schemeClr val="tx1"/>
              </a:solidFill>
            </a:endParaRPr>
          </a:p>
        </p:txBody>
      </p:sp>
      <p:pic>
        <p:nvPicPr>
          <p:cNvPr id="30" name="Picture 2">
            <a:extLst>
              <a:ext uri="{FF2B5EF4-FFF2-40B4-BE49-F238E27FC236}">
                <a16:creationId xmlns:a16="http://schemas.microsoft.com/office/drawing/2014/main" id="{E1F954F7-4B39-8C08-6180-492A8475D4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34584" y="2844511"/>
            <a:ext cx="590545" cy="590545"/>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a:extLst>
              <a:ext uri="{FF2B5EF4-FFF2-40B4-BE49-F238E27FC236}">
                <a16:creationId xmlns:a16="http://schemas.microsoft.com/office/drawing/2014/main" id="{CF6F0437-47D5-0970-1248-F66A9C6286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52991" y="1523723"/>
            <a:ext cx="590545" cy="590545"/>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a:extLst>
              <a:ext uri="{FF2B5EF4-FFF2-40B4-BE49-F238E27FC236}">
                <a16:creationId xmlns:a16="http://schemas.microsoft.com/office/drawing/2014/main" id="{BC088911-0622-B501-907E-D5872983B6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52991" y="2420128"/>
            <a:ext cx="590545" cy="590545"/>
          </a:xfrm>
          <a:prstGeom prst="rect">
            <a:avLst/>
          </a:prstGeom>
          <a:noFill/>
          <a:extLst>
            <a:ext uri="{909E8E84-426E-40DD-AFC4-6F175D3DCCD1}">
              <a14:hiddenFill xmlns:a14="http://schemas.microsoft.com/office/drawing/2010/main">
                <a:solidFill>
                  <a:srgbClr val="FFFFFF"/>
                </a:solidFill>
              </a14:hiddenFill>
            </a:ext>
          </a:extLst>
        </p:spPr>
      </p:pic>
      <p:cxnSp>
        <p:nvCxnSpPr>
          <p:cNvPr id="33" name="直線單箭頭接點 32">
            <a:extLst>
              <a:ext uri="{FF2B5EF4-FFF2-40B4-BE49-F238E27FC236}">
                <a16:creationId xmlns:a16="http://schemas.microsoft.com/office/drawing/2014/main" id="{92A428E4-918D-E7F5-8C8B-54CBD50EA12F}"/>
              </a:ext>
            </a:extLst>
          </p:cNvPr>
          <p:cNvCxnSpPr>
            <a:cxnSpLocks/>
          </p:cNvCxnSpPr>
          <p:nvPr/>
        </p:nvCxnSpPr>
        <p:spPr>
          <a:xfrm flipV="1">
            <a:off x="4278047" y="896574"/>
            <a:ext cx="1066622" cy="34532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單箭頭接點 33">
            <a:extLst>
              <a:ext uri="{FF2B5EF4-FFF2-40B4-BE49-F238E27FC236}">
                <a16:creationId xmlns:a16="http://schemas.microsoft.com/office/drawing/2014/main" id="{3C06DEFD-953A-51A7-D034-C9E9FAA5BAE8}"/>
              </a:ext>
            </a:extLst>
          </p:cNvPr>
          <p:cNvCxnSpPr>
            <a:cxnSpLocks/>
          </p:cNvCxnSpPr>
          <p:nvPr/>
        </p:nvCxnSpPr>
        <p:spPr>
          <a:xfrm>
            <a:off x="4345983" y="3514686"/>
            <a:ext cx="1023367"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線單箭頭接點 34">
            <a:extLst>
              <a:ext uri="{FF2B5EF4-FFF2-40B4-BE49-F238E27FC236}">
                <a16:creationId xmlns:a16="http://schemas.microsoft.com/office/drawing/2014/main" id="{BCCA11FD-7C77-DEE6-1A69-B3F2C92DFB77}"/>
              </a:ext>
            </a:extLst>
          </p:cNvPr>
          <p:cNvCxnSpPr>
            <a:cxnSpLocks/>
          </p:cNvCxnSpPr>
          <p:nvPr/>
        </p:nvCxnSpPr>
        <p:spPr>
          <a:xfrm flipV="1">
            <a:off x="4339566" y="2655403"/>
            <a:ext cx="980868" cy="84023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直線單箭頭接點 35">
            <a:extLst>
              <a:ext uri="{FF2B5EF4-FFF2-40B4-BE49-F238E27FC236}">
                <a16:creationId xmlns:a16="http://schemas.microsoft.com/office/drawing/2014/main" id="{233AAE4C-C355-AA20-07CD-4BF7773C9C9F}"/>
              </a:ext>
            </a:extLst>
          </p:cNvPr>
          <p:cNvCxnSpPr>
            <a:cxnSpLocks/>
            <a:stCxn id="17" idx="3"/>
            <a:endCxn id="25" idx="1"/>
          </p:cNvCxnSpPr>
          <p:nvPr/>
        </p:nvCxnSpPr>
        <p:spPr>
          <a:xfrm flipV="1">
            <a:off x="7013599" y="1840012"/>
            <a:ext cx="938831" cy="88415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線單箭頭接點 36">
            <a:extLst>
              <a:ext uri="{FF2B5EF4-FFF2-40B4-BE49-F238E27FC236}">
                <a16:creationId xmlns:a16="http://schemas.microsoft.com/office/drawing/2014/main" id="{05270271-5026-ECDC-A0E8-BBD0F0097270}"/>
              </a:ext>
            </a:extLst>
          </p:cNvPr>
          <p:cNvCxnSpPr>
            <a:cxnSpLocks/>
            <a:stCxn id="18" idx="3"/>
            <a:endCxn id="26" idx="1"/>
          </p:cNvCxnSpPr>
          <p:nvPr/>
        </p:nvCxnSpPr>
        <p:spPr>
          <a:xfrm flipV="1">
            <a:off x="7027724" y="2672156"/>
            <a:ext cx="924706" cy="79730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線單箭頭接點 37">
            <a:extLst>
              <a:ext uri="{FF2B5EF4-FFF2-40B4-BE49-F238E27FC236}">
                <a16:creationId xmlns:a16="http://schemas.microsoft.com/office/drawing/2014/main" id="{CC41B04C-10E0-CBCF-6000-FBF49F72A700}"/>
              </a:ext>
            </a:extLst>
          </p:cNvPr>
          <p:cNvCxnSpPr>
            <a:cxnSpLocks/>
          </p:cNvCxnSpPr>
          <p:nvPr/>
        </p:nvCxnSpPr>
        <p:spPr>
          <a:xfrm flipV="1">
            <a:off x="7027724" y="3443514"/>
            <a:ext cx="952233"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矩形: 圓角 38">
            <a:extLst>
              <a:ext uri="{FF2B5EF4-FFF2-40B4-BE49-F238E27FC236}">
                <a16:creationId xmlns:a16="http://schemas.microsoft.com/office/drawing/2014/main" id="{7F04C7EF-6145-14F3-CCFB-24B26A687283}"/>
              </a:ext>
            </a:extLst>
          </p:cNvPr>
          <p:cNvSpPr/>
          <p:nvPr/>
        </p:nvSpPr>
        <p:spPr>
          <a:xfrm>
            <a:off x="594177" y="4569035"/>
            <a:ext cx="1101698" cy="590544"/>
          </a:xfrm>
          <a:prstGeom prst="roundRect">
            <a:avLst/>
          </a:prstGeom>
          <a:solidFill>
            <a:schemeClr val="accent1">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input</a:t>
            </a:r>
            <a:endParaRPr lang="zh-TW" altLang="en-US" sz="2400" dirty="0">
              <a:solidFill>
                <a:schemeClr val="tx1"/>
              </a:solidFill>
            </a:endParaRPr>
          </a:p>
        </p:txBody>
      </p:sp>
      <p:sp>
        <p:nvSpPr>
          <p:cNvPr id="40" name="矩形: 圓角 39">
            <a:extLst>
              <a:ext uri="{FF2B5EF4-FFF2-40B4-BE49-F238E27FC236}">
                <a16:creationId xmlns:a16="http://schemas.microsoft.com/office/drawing/2014/main" id="{D0731D7B-5CAA-EE04-07BE-C1CAD16653CC}"/>
              </a:ext>
            </a:extLst>
          </p:cNvPr>
          <p:cNvSpPr/>
          <p:nvPr/>
        </p:nvSpPr>
        <p:spPr>
          <a:xfrm>
            <a:off x="2466189" y="4615077"/>
            <a:ext cx="1620000" cy="590544"/>
          </a:xfrm>
          <a:prstGeom prst="roundRect">
            <a:avLst/>
          </a:prstGeom>
          <a:solidFill>
            <a:schemeClr val="accent5">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step 1</a:t>
            </a:r>
            <a:endParaRPr lang="zh-TW" altLang="en-US" sz="2400" dirty="0">
              <a:solidFill>
                <a:schemeClr val="tx1"/>
              </a:solidFill>
            </a:endParaRPr>
          </a:p>
        </p:txBody>
      </p:sp>
      <p:sp>
        <p:nvSpPr>
          <p:cNvPr id="41" name="矩形: 圓角 40">
            <a:extLst>
              <a:ext uri="{FF2B5EF4-FFF2-40B4-BE49-F238E27FC236}">
                <a16:creationId xmlns:a16="http://schemas.microsoft.com/office/drawing/2014/main" id="{01EA86CF-82CC-C1DB-F7CD-27F777AD1FDD}"/>
              </a:ext>
            </a:extLst>
          </p:cNvPr>
          <p:cNvSpPr/>
          <p:nvPr/>
        </p:nvSpPr>
        <p:spPr>
          <a:xfrm>
            <a:off x="4710059" y="4615077"/>
            <a:ext cx="1620000" cy="590544"/>
          </a:xfrm>
          <a:prstGeom prst="roundRect">
            <a:avLst/>
          </a:prstGeom>
          <a:solidFill>
            <a:schemeClr val="accent2">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step 2</a:t>
            </a:r>
            <a:endParaRPr lang="zh-TW" altLang="en-US" sz="2400" dirty="0">
              <a:solidFill>
                <a:schemeClr val="tx1"/>
              </a:solidFill>
            </a:endParaRPr>
          </a:p>
        </p:txBody>
      </p:sp>
      <p:sp>
        <p:nvSpPr>
          <p:cNvPr id="42" name="矩形: 圓角 41">
            <a:extLst>
              <a:ext uri="{FF2B5EF4-FFF2-40B4-BE49-F238E27FC236}">
                <a16:creationId xmlns:a16="http://schemas.microsoft.com/office/drawing/2014/main" id="{CA33B4CB-D622-62C8-8460-591856BDE983}"/>
              </a:ext>
            </a:extLst>
          </p:cNvPr>
          <p:cNvSpPr/>
          <p:nvPr/>
        </p:nvSpPr>
        <p:spPr>
          <a:xfrm>
            <a:off x="6953929" y="4615077"/>
            <a:ext cx="1620000" cy="590544"/>
          </a:xfrm>
          <a:prstGeom prst="roundRect">
            <a:avLst/>
          </a:prstGeom>
          <a:solidFill>
            <a:schemeClr val="accent4">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step 2</a:t>
            </a:r>
            <a:endParaRPr lang="zh-TW" altLang="en-US" sz="2400" dirty="0">
              <a:solidFill>
                <a:schemeClr val="tx1"/>
              </a:solidFill>
            </a:endParaRPr>
          </a:p>
        </p:txBody>
      </p:sp>
      <p:sp>
        <p:nvSpPr>
          <p:cNvPr id="43" name="矩形: 圓角 42">
            <a:extLst>
              <a:ext uri="{FF2B5EF4-FFF2-40B4-BE49-F238E27FC236}">
                <a16:creationId xmlns:a16="http://schemas.microsoft.com/office/drawing/2014/main" id="{6A0D573F-B794-5F57-BB40-3FFA9BC95F2A}"/>
              </a:ext>
            </a:extLst>
          </p:cNvPr>
          <p:cNvSpPr/>
          <p:nvPr/>
        </p:nvSpPr>
        <p:spPr>
          <a:xfrm>
            <a:off x="9197799" y="4615077"/>
            <a:ext cx="1620000" cy="590544"/>
          </a:xfrm>
          <a:prstGeom prst="roundRect">
            <a:avLst/>
          </a:prstGeom>
          <a:solidFill>
            <a:schemeClr val="tx2">
              <a:lumMod val="10000"/>
              <a:lumOff val="9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step 1</a:t>
            </a:r>
            <a:endParaRPr lang="zh-TW" altLang="en-US" sz="2400" dirty="0">
              <a:solidFill>
                <a:schemeClr val="tx1"/>
              </a:solidFill>
            </a:endParaRPr>
          </a:p>
        </p:txBody>
      </p:sp>
      <p:sp>
        <p:nvSpPr>
          <p:cNvPr id="44" name="矩形: 圓角 43">
            <a:extLst>
              <a:ext uri="{FF2B5EF4-FFF2-40B4-BE49-F238E27FC236}">
                <a16:creationId xmlns:a16="http://schemas.microsoft.com/office/drawing/2014/main" id="{02EDABC0-F20A-8343-68A5-6DF186E81AD2}"/>
              </a:ext>
            </a:extLst>
          </p:cNvPr>
          <p:cNvSpPr/>
          <p:nvPr/>
        </p:nvSpPr>
        <p:spPr>
          <a:xfrm>
            <a:off x="2464126" y="5485110"/>
            <a:ext cx="1620000" cy="590544"/>
          </a:xfrm>
          <a:prstGeom prst="roundRect">
            <a:avLst/>
          </a:prstGeom>
          <a:solidFill>
            <a:schemeClr val="accent6">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step 1</a:t>
            </a:r>
            <a:endParaRPr lang="zh-TW" altLang="en-US" sz="2400" dirty="0">
              <a:solidFill>
                <a:schemeClr val="tx1"/>
              </a:solidFill>
            </a:endParaRPr>
          </a:p>
        </p:txBody>
      </p:sp>
      <p:sp>
        <p:nvSpPr>
          <p:cNvPr id="45" name="矩形: 圓角 44">
            <a:extLst>
              <a:ext uri="{FF2B5EF4-FFF2-40B4-BE49-F238E27FC236}">
                <a16:creationId xmlns:a16="http://schemas.microsoft.com/office/drawing/2014/main" id="{3488D3DE-AD7A-D6DB-DC2D-4D026FCF0B08}"/>
              </a:ext>
            </a:extLst>
          </p:cNvPr>
          <p:cNvSpPr/>
          <p:nvPr/>
        </p:nvSpPr>
        <p:spPr>
          <a:xfrm>
            <a:off x="4709028" y="5485110"/>
            <a:ext cx="1620000" cy="590544"/>
          </a:xfrm>
          <a:prstGeom prst="roundRect">
            <a:avLst/>
          </a:prstGeom>
          <a:solidFill>
            <a:schemeClr val="accent6">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step 2</a:t>
            </a:r>
            <a:endParaRPr lang="zh-TW" altLang="en-US" sz="2400" dirty="0">
              <a:solidFill>
                <a:schemeClr val="tx1"/>
              </a:solidFill>
            </a:endParaRPr>
          </a:p>
        </p:txBody>
      </p:sp>
      <p:sp>
        <p:nvSpPr>
          <p:cNvPr id="46" name="矩形: 圓角 45">
            <a:extLst>
              <a:ext uri="{FF2B5EF4-FFF2-40B4-BE49-F238E27FC236}">
                <a16:creationId xmlns:a16="http://schemas.microsoft.com/office/drawing/2014/main" id="{24AD5C4E-C98C-38CA-8260-29135D8F75A8}"/>
              </a:ext>
            </a:extLst>
          </p:cNvPr>
          <p:cNvSpPr/>
          <p:nvPr/>
        </p:nvSpPr>
        <p:spPr>
          <a:xfrm>
            <a:off x="6953929" y="5485110"/>
            <a:ext cx="1620000" cy="590544"/>
          </a:xfrm>
          <a:prstGeom prst="roundRect">
            <a:avLst/>
          </a:prstGeom>
          <a:solidFill>
            <a:schemeClr val="accent6">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step 3</a:t>
            </a:r>
            <a:endParaRPr lang="zh-TW" altLang="en-US" sz="2400" dirty="0">
              <a:solidFill>
                <a:schemeClr val="tx1"/>
              </a:solidFill>
            </a:endParaRPr>
          </a:p>
        </p:txBody>
      </p:sp>
      <p:sp>
        <p:nvSpPr>
          <p:cNvPr id="47" name="矩形: 圓角 46">
            <a:extLst>
              <a:ext uri="{FF2B5EF4-FFF2-40B4-BE49-F238E27FC236}">
                <a16:creationId xmlns:a16="http://schemas.microsoft.com/office/drawing/2014/main" id="{901BBA3D-2904-C21B-C57C-FF16D5FED5C9}"/>
              </a:ext>
            </a:extLst>
          </p:cNvPr>
          <p:cNvSpPr/>
          <p:nvPr/>
        </p:nvSpPr>
        <p:spPr>
          <a:xfrm>
            <a:off x="9220297" y="5476374"/>
            <a:ext cx="1246478" cy="590544"/>
          </a:xfrm>
          <a:prstGeom prst="roundRect">
            <a:avLst/>
          </a:prstGeom>
          <a:solidFill>
            <a:schemeClr val="accent4">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err="1">
                <a:solidFill>
                  <a:schemeClr val="tx1"/>
                </a:solidFill>
              </a:rPr>
              <a:t>ans</a:t>
            </a:r>
            <a:endParaRPr lang="zh-TW" altLang="en-US" sz="2400" dirty="0">
              <a:solidFill>
                <a:schemeClr val="tx1"/>
              </a:solidFill>
            </a:endParaRPr>
          </a:p>
        </p:txBody>
      </p:sp>
      <p:sp>
        <p:nvSpPr>
          <p:cNvPr id="48" name="文字方塊 47">
            <a:extLst>
              <a:ext uri="{FF2B5EF4-FFF2-40B4-BE49-F238E27FC236}">
                <a16:creationId xmlns:a16="http://schemas.microsoft.com/office/drawing/2014/main" id="{A44D4AAC-2DDE-2362-DAF6-BF2CE79D7597}"/>
              </a:ext>
            </a:extLst>
          </p:cNvPr>
          <p:cNvSpPr txBox="1"/>
          <p:nvPr/>
        </p:nvSpPr>
        <p:spPr>
          <a:xfrm>
            <a:off x="5625873" y="4094889"/>
            <a:ext cx="2803701" cy="369332"/>
          </a:xfrm>
          <a:prstGeom prst="rect">
            <a:avLst/>
          </a:prstGeom>
          <a:noFill/>
        </p:spPr>
        <p:txBody>
          <a:bodyPr wrap="square" rtlCol="0">
            <a:spAutoFit/>
          </a:bodyPr>
          <a:lstStyle/>
          <a:p>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插入 </a:t>
            </a:r>
            <a:r>
              <a:rPr lang="en-US" altLang="zh-TW" dirty="0">
                <a:latin typeface="微軟正黑體" panose="020B0604030504040204" pitchFamily="34" charset="-120"/>
                <a:ea typeface="微軟正黑體" panose="020B0604030504040204" pitchFamily="34" charset="-120"/>
              </a:rPr>
              <a:t>Verifier </a:t>
            </a:r>
            <a:r>
              <a:rPr lang="zh-TW" altLang="en-US" dirty="0">
                <a:latin typeface="微軟正黑體" panose="020B0604030504040204" pitchFamily="34" charset="-120"/>
                <a:ea typeface="微軟正黑體" panose="020B0604030504040204" pitchFamily="34" charset="-120"/>
              </a:rPr>
              <a:t>的回饋</a:t>
            </a:r>
            <a:r>
              <a:rPr lang="en-US" altLang="zh-TW" dirty="0">
                <a:latin typeface="微軟正黑體" panose="020B0604030504040204" pitchFamily="34" charset="-120"/>
                <a:ea typeface="微軟正黑體" panose="020B0604030504040204" pitchFamily="34" charset="-120"/>
              </a:rPr>
              <a:t>]</a:t>
            </a:r>
            <a:endParaRPr lang="zh-TW" altLang="en-US" dirty="0">
              <a:latin typeface="微軟正黑體" panose="020B0604030504040204" pitchFamily="34" charset="-120"/>
              <a:ea typeface="微軟正黑體" panose="020B0604030504040204" pitchFamily="34" charset="-120"/>
            </a:endParaRPr>
          </a:p>
        </p:txBody>
      </p:sp>
      <p:sp>
        <p:nvSpPr>
          <p:cNvPr id="49" name="文字方塊 48">
            <a:extLst>
              <a:ext uri="{FF2B5EF4-FFF2-40B4-BE49-F238E27FC236}">
                <a16:creationId xmlns:a16="http://schemas.microsoft.com/office/drawing/2014/main" id="{FACDED40-415F-1E7D-9356-C05D4F889523}"/>
              </a:ext>
            </a:extLst>
          </p:cNvPr>
          <p:cNvSpPr txBox="1"/>
          <p:nvPr/>
        </p:nvSpPr>
        <p:spPr>
          <a:xfrm>
            <a:off x="8004177" y="4102061"/>
            <a:ext cx="2625723" cy="369332"/>
          </a:xfrm>
          <a:prstGeom prst="rect">
            <a:avLst/>
          </a:prstGeom>
          <a:noFill/>
        </p:spPr>
        <p:txBody>
          <a:bodyPr wrap="square" rtlCol="0">
            <a:spAutoFit/>
          </a:bodyPr>
          <a:lstStyle/>
          <a:p>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插入 </a:t>
            </a:r>
            <a:r>
              <a:rPr lang="en-US" altLang="zh-TW" dirty="0">
                <a:latin typeface="微軟正黑體" panose="020B0604030504040204" pitchFamily="34" charset="-120"/>
                <a:ea typeface="微軟正黑體" panose="020B0604030504040204" pitchFamily="34" charset="-120"/>
              </a:rPr>
              <a:t>Verifier </a:t>
            </a:r>
            <a:r>
              <a:rPr lang="zh-TW" altLang="en-US" dirty="0">
                <a:latin typeface="微軟正黑體" panose="020B0604030504040204" pitchFamily="34" charset="-120"/>
                <a:ea typeface="微軟正黑體" panose="020B0604030504040204" pitchFamily="34" charset="-120"/>
              </a:rPr>
              <a:t>的回饋</a:t>
            </a:r>
            <a:r>
              <a:rPr lang="en-US" altLang="zh-TW" dirty="0">
                <a:latin typeface="微軟正黑體" panose="020B0604030504040204" pitchFamily="34" charset="-120"/>
                <a:ea typeface="微軟正黑體" panose="020B0604030504040204" pitchFamily="34" charset="-120"/>
              </a:rPr>
              <a:t>]</a:t>
            </a:r>
            <a:endParaRPr lang="zh-TW" altLang="en-US" dirty="0">
              <a:latin typeface="微軟正黑體" panose="020B0604030504040204" pitchFamily="34" charset="-120"/>
              <a:ea typeface="微軟正黑體" panose="020B0604030504040204" pitchFamily="34" charset="-120"/>
            </a:endParaRPr>
          </a:p>
        </p:txBody>
      </p:sp>
      <p:sp>
        <p:nvSpPr>
          <p:cNvPr id="50" name="文字方塊 49">
            <a:extLst>
              <a:ext uri="{FF2B5EF4-FFF2-40B4-BE49-F238E27FC236}">
                <a16:creationId xmlns:a16="http://schemas.microsoft.com/office/drawing/2014/main" id="{F4DBB9AB-C652-A889-DA3D-B70A96211BB7}"/>
              </a:ext>
            </a:extLst>
          </p:cNvPr>
          <p:cNvSpPr txBox="1"/>
          <p:nvPr/>
        </p:nvSpPr>
        <p:spPr>
          <a:xfrm>
            <a:off x="1442126" y="6283134"/>
            <a:ext cx="2354891" cy="369332"/>
          </a:xfrm>
          <a:prstGeom prst="rect">
            <a:avLst/>
          </a:prstGeom>
          <a:noFill/>
        </p:spPr>
        <p:txBody>
          <a:bodyPr wrap="square" rtlCol="0">
            <a:spAutoFit/>
          </a:bodyPr>
          <a:lstStyle/>
          <a:p>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插入 </a:t>
            </a:r>
            <a:r>
              <a:rPr lang="en-US" altLang="zh-TW" dirty="0">
                <a:latin typeface="微軟正黑體" panose="020B0604030504040204" pitchFamily="34" charset="-120"/>
                <a:ea typeface="微軟正黑體" panose="020B0604030504040204" pitchFamily="34" charset="-120"/>
              </a:rPr>
              <a:t>Verifier </a:t>
            </a:r>
            <a:r>
              <a:rPr lang="zh-TW" altLang="en-US" dirty="0">
                <a:latin typeface="微軟正黑體" panose="020B0604030504040204" pitchFamily="34" charset="-120"/>
                <a:ea typeface="微軟正黑體" panose="020B0604030504040204" pitchFamily="34" charset="-120"/>
              </a:rPr>
              <a:t>的回饋</a:t>
            </a:r>
            <a:r>
              <a:rPr lang="en-US" altLang="zh-TW" dirty="0">
                <a:latin typeface="微軟正黑體" panose="020B0604030504040204" pitchFamily="34" charset="-120"/>
                <a:ea typeface="微軟正黑體" panose="020B0604030504040204" pitchFamily="34" charset="-120"/>
              </a:rPr>
              <a:t>]</a:t>
            </a:r>
            <a:endParaRPr lang="zh-TW" altLang="en-US" dirty="0">
              <a:latin typeface="微軟正黑體" panose="020B0604030504040204" pitchFamily="34" charset="-120"/>
              <a:ea typeface="微軟正黑體" panose="020B0604030504040204" pitchFamily="34" charset="-120"/>
            </a:endParaRPr>
          </a:p>
        </p:txBody>
      </p:sp>
      <p:cxnSp>
        <p:nvCxnSpPr>
          <p:cNvPr id="52" name="直線單箭頭接點 51">
            <a:extLst>
              <a:ext uri="{FF2B5EF4-FFF2-40B4-BE49-F238E27FC236}">
                <a16:creationId xmlns:a16="http://schemas.microsoft.com/office/drawing/2014/main" id="{21116AA3-4912-9041-7AFE-A9F98BBB881A}"/>
              </a:ext>
            </a:extLst>
          </p:cNvPr>
          <p:cNvCxnSpPr/>
          <p:nvPr/>
        </p:nvCxnSpPr>
        <p:spPr>
          <a:xfrm>
            <a:off x="6610350" y="4475332"/>
            <a:ext cx="0" cy="435017"/>
          </a:xfrm>
          <a:prstGeom prst="straightConnector1">
            <a:avLst/>
          </a:prstGeom>
          <a:ln w="57150">
            <a:solidFill>
              <a:schemeClr val="tx1"/>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53" name="直線單箭頭接點 52">
            <a:extLst>
              <a:ext uri="{FF2B5EF4-FFF2-40B4-BE49-F238E27FC236}">
                <a16:creationId xmlns:a16="http://schemas.microsoft.com/office/drawing/2014/main" id="{83B1A4DF-FA6C-3DC5-FE25-5B4C2C8C9DC1}"/>
              </a:ext>
            </a:extLst>
          </p:cNvPr>
          <p:cNvCxnSpPr/>
          <p:nvPr/>
        </p:nvCxnSpPr>
        <p:spPr>
          <a:xfrm>
            <a:off x="8885207" y="4456282"/>
            <a:ext cx="0" cy="435017"/>
          </a:xfrm>
          <a:prstGeom prst="straightConnector1">
            <a:avLst/>
          </a:prstGeom>
          <a:ln w="57150">
            <a:solidFill>
              <a:schemeClr val="tx1"/>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54" name="直線單箭頭接點 53">
            <a:extLst>
              <a:ext uri="{FF2B5EF4-FFF2-40B4-BE49-F238E27FC236}">
                <a16:creationId xmlns:a16="http://schemas.microsoft.com/office/drawing/2014/main" id="{1928D9C0-33BB-2485-76B4-6C5D68893A57}"/>
              </a:ext>
            </a:extLst>
          </p:cNvPr>
          <p:cNvCxnSpPr>
            <a:cxnSpLocks/>
          </p:cNvCxnSpPr>
          <p:nvPr/>
        </p:nvCxnSpPr>
        <p:spPr>
          <a:xfrm flipV="1">
            <a:off x="2150161" y="5833842"/>
            <a:ext cx="0" cy="435017"/>
          </a:xfrm>
          <a:prstGeom prst="straightConnector1">
            <a:avLst/>
          </a:prstGeom>
          <a:ln w="57150">
            <a:solidFill>
              <a:schemeClr val="tx1"/>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55" name="直線單箭頭接點 54">
            <a:extLst>
              <a:ext uri="{FF2B5EF4-FFF2-40B4-BE49-F238E27FC236}">
                <a16:creationId xmlns:a16="http://schemas.microsoft.com/office/drawing/2014/main" id="{BE9248DF-37A9-E877-68C4-B296B063E26C}"/>
              </a:ext>
            </a:extLst>
          </p:cNvPr>
          <p:cNvCxnSpPr>
            <a:cxnSpLocks/>
          </p:cNvCxnSpPr>
          <p:nvPr/>
        </p:nvCxnSpPr>
        <p:spPr>
          <a:xfrm flipV="1">
            <a:off x="4362390" y="777571"/>
            <a:ext cx="865105" cy="29990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6" name="直線單箭頭接點 55">
            <a:extLst>
              <a:ext uri="{FF2B5EF4-FFF2-40B4-BE49-F238E27FC236}">
                <a16:creationId xmlns:a16="http://schemas.microsoft.com/office/drawing/2014/main" id="{30D3BFBC-B048-5534-FAA9-38B0E0EDEE95}"/>
              </a:ext>
            </a:extLst>
          </p:cNvPr>
          <p:cNvCxnSpPr>
            <a:cxnSpLocks/>
          </p:cNvCxnSpPr>
          <p:nvPr/>
        </p:nvCxnSpPr>
        <p:spPr>
          <a:xfrm flipV="1">
            <a:off x="1539451" y="1234002"/>
            <a:ext cx="938820" cy="67953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9" name="直線單箭頭接點 58">
            <a:extLst>
              <a:ext uri="{FF2B5EF4-FFF2-40B4-BE49-F238E27FC236}">
                <a16:creationId xmlns:a16="http://schemas.microsoft.com/office/drawing/2014/main" id="{061FEE93-A41F-061A-16E5-2F7C5EDDCDCF}"/>
              </a:ext>
            </a:extLst>
          </p:cNvPr>
          <p:cNvCxnSpPr>
            <a:cxnSpLocks/>
          </p:cNvCxnSpPr>
          <p:nvPr/>
        </p:nvCxnSpPr>
        <p:spPr>
          <a:xfrm flipH="1">
            <a:off x="4514098" y="1062542"/>
            <a:ext cx="760089" cy="241502"/>
          </a:xfrm>
          <a:prstGeom prst="straightConnector1">
            <a:avLst/>
          </a:prstGeom>
          <a:ln w="28575">
            <a:solidFill>
              <a:srgbClr val="0070C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2" name="直線單箭頭接點 61">
            <a:extLst>
              <a:ext uri="{FF2B5EF4-FFF2-40B4-BE49-F238E27FC236}">
                <a16:creationId xmlns:a16="http://schemas.microsoft.com/office/drawing/2014/main" id="{D8600690-EF62-495B-E06B-BC5E836F3F82}"/>
              </a:ext>
            </a:extLst>
          </p:cNvPr>
          <p:cNvCxnSpPr>
            <a:cxnSpLocks/>
          </p:cNvCxnSpPr>
          <p:nvPr/>
        </p:nvCxnSpPr>
        <p:spPr>
          <a:xfrm>
            <a:off x="4685955" y="1303008"/>
            <a:ext cx="588232" cy="18900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5" name="直線單箭頭接點 64">
            <a:extLst>
              <a:ext uri="{FF2B5EF4-FFF2-40B4-BE49-F238E27FC236}">
                <a16:creationId xmlns:a16="http://schemas.microsoft.com/office/drawing/2014/main" id="{8A57A610-9FB7-5D94-5C5B-A9158B82A43B}"/>
              </a:ext>
            </a:extLst>
          </p:cNvPr>
          <p:cNvCxnSpPr>
            <a:cxnSpLocks/>
          </p:cNvCxnSpPr>
          <p:nvPr/>
        </p:nvCxnSpPr>
        <p:spPr>
          <a:xfrm flipH="1" flipV="1">
            <a:off x="4345983" y="1463422"/>
            <a:ext cx="928204" cy="337644"/>
          </a:xfrm>
          <a:prstGeom prst="straightConnector1">
            <a:avLst/>
          </a:prstGeom>
          <a:ln w="28575">
            <a:solidFill>
              <a:srgbClr val="0070C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8" name="直線單箭頭接點 67">
            <a:extLst>
              <a:ext uri="{FF2B5EF4-FFF2-40B4-BE49-F238E27FC236}">
                <a16:creationId xmlns:a16="http://schemas.microsoft.com/office/drawing/2014/main" id="{A1155D8F-E5CB-0EC2-E0B1-5BFA2CDDA162}"/>
              </a:ext>
            </a:extLst>
          </p:cNvPr>
          <p:cNvCxnSpPr>
            <a:cxnSpLocks/>
          </p:cNvCxnSpPr>
          <p:nvPr/>
        </p:nvCxnSpPr>
        <p:spPr>
          <a:xfrm flipH="1">
            <a:off x="1795757" y="1549978"/>
            <a:ext cx="745133" cy="564290"/>
          </a:xfrm>
          <a:prstGeom prst="straightConnector1">
            <a:avLst/>
          </a:prstGeom>
          <a:ln w="28575">
            <a:solidFill>
              <a:srgbClr val="0070C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70" name="直線單箭頭接點 69">
            <a:extLst>
              <a:ext uri="{FF2B5EF4-FFF2-40B4-BE49-F238E27FC236}">
                <a16:creationId xmlns:a16="http://schemas.microsoft.com/office/drawing/2014/main" id="{044D6657-77DA-B61B-F3F9-6DFC7BB1903C}"/>
              </a:ext>
            </a:extLst>
          </p:cNvPr>
          <p:cNvCxnSpPr>
            <a:cxnSpLocks/>
          </p:cNvCxnSpPr>
          <p:nvPr/>
        </p:nvCxnSpPr>
        <p:spPr>
          <a:xfrm flipV="1">
            <a:off x="1780505" y="2222610"/>
            <a:ext cx="731835" cy="890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2" name="直線單箭頭接點 71">
            <a:extLst>
              <a:ext uri="{FF2B5EF4-FFF2-40B4-BE49-F238E27FC236}">
                <a16:creationId xmlns:a16="http://schemas.microsoft.com/office/drawing/2014/main" id="{08D8D3F3-655B-784D-782E-D27D1B793ABE}"/>
              </a:ext>
            </a:extLst>
          </p:cNvPr>
          <p:cNvCxnSpPr>
            <a:cxnSpLocks/>
          </p:cNvCxnSpPr>
          <p:nvPr/>
        </p:nvCxnSpPr>
        <p:spPr>
          <a:xfrm flipH="1">
            <a:off x="1743007" y="2526836"/>
            <a:ext cx="759253" cy="8367"/>
          </a:xfrm>
          <a:prstGeom prst="straightConnector1">
            <a:avLst/>
          </a:prstGeom>
          <a:ln w="28575">
            <a:solidFill>
              <a:srgbClr val="0070C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74" name="直線單箭頭接點 73">
            <a:extLst>
              <a:ext uri="{FF2B5EF4-FFF2-40B4-BE49-F238E27FC236}">
                <a16:creationId xmlns:a16="http://schemas.microsoft.com/office/drawing/2014/main" id="{2F2F8B9D-21A8-9800-E0C7-C12DF8BFFBE9}"/>
              </a:ext>
            </a:extLst>
          </p:cNvPr>
          <p:cNvCxnSpPr>
            <a:cxnSpLocks/>
          </p:cNvCxnSpPr>
          <p:nvPr/>
        </p:nvCxnSpPr>
        <p:spPr>
          <a:xfrm>
            <a:off x="1780505" y="2674947"/>
            <a:ext cx="697766" cy="65545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6" name="直線單箭頭接點 75">
            <a:extLst>
              <a:ext uri="{FF2B5EF4-FFF2-40B4-BE49-F238E27FC236}">
                <a16:creationId xmlns:a16="http://schemas.microsoft.com/office/drawing/2014/main" id="{D04B890D-4E30-D932-B30F-89D093ACC48E}"/>
              </a:ext>
            </a:extLst>
          </p:cNvPr>
          <p:cNvCxnSpPr>
            <a:cxnSpLocks/>
          </p:cNvCxnSpPr>
          <p:nvPr/>
        </p:nvCxnSpPr>
        <p:spPr>
          <a:xfrm flipV="1">
            <a:off x="4332560" y="2676993"/>
            <a:ext cx="792943" cy="66736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8" name="直線單箭頭接點 77">
            <a:extLst>
              <a:ext uri="{FF2B5EF4-FFF2-40B4-BE49-F238E27FC236}">
                <a16:creationId xmlns:a16="http://schemas.microsoft.com/office/drawing/2014/main" id="{FC20EB93-01E0-B4AC-20E9-6B8B91FCF96F}"/>
              </a:ext>
            </a:extLst>
          </p:cNvPr>
          <p:cNvCxnSpPr>
            <a:cxnSpLocks/>
          </p:cNvCxnSpPr>
          <p:nvPr/>
        </p:nvCxnSpPr>
        <p:spPr>
          <a:xfrm flipV="1">
            <a:off x="7075143" y="896574"/>
            <a:ext cx="805787" cy="154706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0" name="直線單箭頭接點 79">
            <a:extLst>
              <a:ext uri="{FF2B5EF4-FFF2-40B4-BE49-F238E27FC236}">
                <a16:creationId xmlns:a16="http://schemas.microsoft.com/office/drawing/2014/main" id="{F0FE9255-9E39-993C-9EE1-FC4A44B347A5}"/>
              </a:ext>
            </a:extLst>
          </p:cNvPr>
          <p:cNvCxnSpPr>
            <a:cxnSpLocks/>
          </p:cNvCxnSpPr>
          <p:nvPr/>
        </p:nvCxnSpPr>
        <p:spPr>
          <a:xfrm>
            <a:off x="9622527" y="836298"/>
            <a:ext cx="500073"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文字方塊 1">
            <a:extLst>
              <a:ext uri="{FF2B5EF4-FFF2-40B4-BE49-F238E27FC236}">
                <a16:creationId xmlns:a16="http://schemas.microsoft.com/office/drawing/2014/main" id="{9B653649-E18F-AF5C-DF67-D1C98658C8F1}"/>
              </a:ext>
            </a:extLst>
          </p:cNvPr>
          <p:cNvSpPr txBox="1"/>
          <p:nvPr/>
        </p:nvSpPr>
        <p:spPr>
          <a:xfrm>
            <a:off x="10058525" y="4118262"/>
            <a:ext cx="1852978" cy="369332"/>
          </a:xfrm>
          <a:prstGeom prst="rect">
            <a:avLst/>
          </a:prstGeom>
          <a:noFill/>
        </p:spPr>
        <p:txBody>
          <a:bodyPr wrap="square" rtlCol="0">
            <a:spAutoFit/>
          </a:bodyPr>
          <a:lstStyle/>
          <a:p>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重新來過</a:t>
            </a:r>
            <a:r>
              <a:rPr lang="en-US" altLang="zh-TW" dirty="0">
                <a:latin typeface="微軟正黑體" panose="020B0604030504040204" pitchFamily="34" charset="-120"/>
                <a:ea typeface="微軟正黑體" panose="020B0604030504040204" pitchFamily="34" charset="-120"/>
              </a:rPr>
              <a:t>”</a:t>
            </a:r>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194982788"/>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72"/>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7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0"/>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5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76"/>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5"/>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78"/>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6"/>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80"/>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2" grpId="0" animBg="1"/>
      <p:bldP spid="43" grpId="0" animBg="1"/>
      <p:bldP spid="44" grpId="0" animBg="1"/>
      <p:bldP spid="45" grpId="0" animBg="1"/>
      <p:bldP spid="46" grpId="0" animBg="1"/>
      <p:bldP spid="47" grpId="0" animBg="1"/>
      <p:bldP spid="48" grpId="0"/>
      <p:bldP spid="49" grpId="0"/>
      <p:bldP spid="50" grpId="0"/>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622130F-67BD-8A02-0337-162C418F8157}"/>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C293E416-B72C-8FDE-735B-E731802E7D0A}"/>
              </a:ext>
            </a:extLst>
          </p:cNvPr>
          <p:cNvSpPr>
            <a:spLocks noGrp="1"/>
          </p:cNvSpPr>
          <p:nvPr>
            <p:ph idx="1"/>
          </p:nvPr>
        </p:nvSpPr>
        <p:spPr/>
        <p:txBody>
          <a:bodyPr/>
          <a:lstStyle/>
          <a:p>
            <a:endParaRPr lang="zh-TW" altLang="en-US"/>
          </a:p>
        </p:txBody>
      </p:sp>
      <p:pic>
        <p:nvPicPr>
          <p:cNvPr id="5" name="圖片 4">
            <a:extLst>
              <a:ext uri="{FF2B5EF4-FFF2-40B4-BE49-F238E27FC236}">
                <a16:creationId xmlns:a16="http://schemas.microsoft.com/office/drawing/2014/main" id="{55C8CD8A-97F1-5ED4-1453-F28867D1F8F4}"/>
              </a:ext>
            </a:extLst>
          </p:cNvPr>
          <p:cNvPicPr>
            <a:picLocks noChangeAspect="1"/>
          </p:cNvPicPr>
          <p:nvPr/>
        </p:nvPicPr>
        <p:blipFill>
          <a:blip r:embed="rId3"/>
          <a:stretch>
            <a:fillRect/>
          </a:stretch>
        </p:blipFill>
        <p:spPr>
          <a:xfrm>
            <a:off x="214785" y="1027906"/>
            <a:ext cx="11762430" cy="4432856"/>
          </a:xfrm>
          <a:prstGeom prst="rect">
            <a:avLst/>
          </a:prstGeom>
        </p:spPr>
      </p:pic>
      <p:sp>
        <p:nvSpPr>
          <p:cNvPr id="7" name="文字方塊 6">
            <a:extLst>
              <a:ext uri="{FF2B5EF4-FFF2-40B4-BE49-F238E27FC236}">
                <a16:creationId xmlns:a16="http://schemas.microsoft.com/office/drawing/2014/main" id="{8501F377-7042-092C-3639-6BA822CE4FF9}"/>
              </a:ext>
            </a:extLst>
          </p:cNvPr>
          <p:cNvSpPr txBox="1"/>
          <p:nvPr/>
        </p:nvSpPr>
        <p:spPr>
          <a:xfrm>
            <a:off x="8305800" y="1027906"/>
            <a:ext cx="6096000" cy="369332"/>
          </a:xfrm>
          <a:prstGeom prst="rect">
            <a:avLst/>
          </a:prstGeom>
          <a:noFill/>
        </p:spPr>
        <p:txBody>
          <a:bodyPr wrap="square">
            <a:spAutoFit/>
          </a:bodyPr>
          <a:lstStyle/>
          <a:p>
            <a:r>
              <a:rPr lang="zh-TW" altLang="en-US" dirty="0"/>
              <a:t>https://arxiv.org/abs/2410.18982</a:t>
            </a:r>
          </a:p>
        </p:txBody>
      </p:sp>
    </p:spTree>
    <p:extLst>
      <p:ext uri="{BB962C8B-B14F-4D97-AF65-F5344CB8AC3E}">
        <p14:creationId xmlns:p14="http://schemas.microsoft.com/office/powerpoint/2010/main" val="3987665123"/>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072CD99C-1425-8ECF-962C-FE043A12AE25}"/>
              </a:ext>
            </a:extLst>
          </p:cNvPr>
          <p:cNvPicPr>
            <a:picLocks noChangeAspect="1"/>
          </p:cNvPicPr>
          <p:nvPr/>
        </p:nvPicPr>
        <p:blipFill>
          <a:blip r:embed="rId3"/>
          <a:stretch>
            <a:fillRect/>
          </a:stretch>
        </p:blipFill>
        <p:spPr>
          <a:xfrm>
            <a:off x="2461261" y="3511005"/>
            <a:ext cx="9256128" cy="3063875"/>
          </a:xfrm>
          <a:prstGeom prst="rect">
            <a:avLst/>
          </a:prstGeom>
        </p:spPr>
      </p:pic>
      <p:pic>
        <p:nvPicPr>
          <p:cNvPr id="7" name="圖片 6">
            <a:extLst>
              <a:ext uri="{FF2B5EF4-FFF2-40B4-BE49-F238E27FC236}">
                <a16:creationId xmlns:a16="http://schemas.microsoft.com/office/drawing/2014/main" id="{B4042CED-5447-A1C0-516D-C0A94018B386}"/>
              </a:ext>
            </a:extLst>
          </p:cNvPr>
          <p:cNvPicPr>
            <a:picLocks noChangeAspect="1"/>
          </p:cNvPicPr>
          <p:nvPr/>
        </p:nvPicPr>
        <p:blipFill>
          <a:blip r:embed="rId4"/>
          <a:stretch>
            <a:fillRect/>
          </a:stretch>
        </p:blipFill>
        <p:spPr>
          <a:xfrm>
            <a:off x="2638483" y="69890"/>
            <a:ext cx="8901685" cy="3241595"/>
          </a:xfrm>
          <a:prstGeom prst="rect">
            <a:avLst/>
          </a:prstGeom>
        </p:spPr>
      </p:pic>
      <p:sp>
        <p:nvSpPr>
          <p:cNvPr id="9" name="文字方塊 8">
            <a:extLst>
              <a:ext uri="{FF2B5EF4-FFF2-40B4-BE49-F238E27FC236}">
                <a16:creationId xmlns:a16="http://schemas.microsoft.com/office/drawing/2014/main" id="{56FBAB77-D55A-EAA0-9E4B-01214F7E8935}"/>
              </a:ext>
            </a:extLst>
          </p:cNvPr>
          <p:cNvSpPr txBox="1"/>
          <p:nvPr/>
        </p:nvSpPr>
        <p:spPr>
          <a:xfrm>
            <a:off x="433050" y="6175972"/>
            <a:ext cx="6099462" cy="369332"/>
          </a:xfrm>
          <a:prstGeom prst="rect">
            <a:avLst/>
          </a:prstGeom>
          <a:noFill/>
        </p:spPr>
        <p:txBody>
          <a:bodyPr wrap="square">
            <a:spAutoFit/>
          </a:bodyPr>
          <a:lstStyle/>
          <a:p>
            <a:r>
              <a:rPr lang="zh-TW" altLang="en-US" dirty="0"/>
              <a:t>https://www.nature.com/articles/nature16961</a:t>
            </a:r>
          </a:p>
        </p:txBody>
      </p:sp>
      <p:sp>
        <p:nvSpPr>
          <p:cNvPr id="10" name="文字方塊 9">
            <a:extLst>
              <a:ext uri="{FF2B5EF4-FFF2-40B4-BE49-F238E27FC236}">
                <a16:creationId xmlns:a16="http://schemas.microsoft.com/office/drawing/2014/main" id="{CDAB4BFD-16F9-3077-72A8-E3CCA75FBC42}"/>
              </a:ext>
            </a:extLst>
          </p:cNvPr>
          <p:cNvSpPr txBox="1"/>
          <p:nvPr/>
        </p:nvSpPr>
        <p:spPr>
          <a:xfrm>
            <a:off x="408065" y="5731040"/>
            <a:ext cx="2182091" cy="461665"/>
          </a:xfrm>
          <a:prstGeom prst="rect">
            <a:avLst/>
          </a:prstGeom>
          <a:noFill/>
        </p:spPr>
        <p:txBody>
          <a:bodyPr wrap="square" rtlCol="0">
            <a:spAutoFit/>
          </a:bodyPr>
          <a:lstStyle/>
          <a:p>
            <a:r>
              <a:rPr lang="en-US" altLang="zh-TW" sz="2400" dirty="0"/>
              <a:t>AlphaGo</a:t>
            </a:r>
            <a:endParaRPr lang="zh-TW" altLang="en-US" sz="2400" dirty="0"/>
          </a:p>
        </p:txBody>
      </p:sp>
      <p:sp>
        <p:nvSpPr>
          <p:cNvPr id="3" name="文字方塊 2">
            <a:extLst>
              <a:ext uri="{FF2B5EF4-FFF2-40B4-BE49-F238E27FC236}">
                <a16:creationId xmlns:a16="http://schemas.microsoft.com/office/drawing/2014/main" id="{58E7EA08-98DB-6997-EEC2-37792F933D35}"/>
              </a:ext>
            </a:extLst>
          </p:cNvPr>
          <p:cNvSpPr txBox="1"/>
          <p:nvPr/>
        </p:nvSpPr>
        <p:spPr>
          <a:xfrm>
            <a:off x="1232506" y="249796"/>
            <a:ext cx="1357650" cy="830997"/>
          </a:xfrm>
          <a:prstGeom prst="rect">
            <a:avLst/>
          </a:prstGeom>
          <a:noFill/>
        </p:spPr>
        <p:txBody>
          <a:bodyPr wrap="square" rtlCol="0">
            <a:spAutoFit/>
          </a:bodyPr>
          <a:lstStyle/>
          <a:p>
            <a:pPr algn="r"/>
            <a:r>
              <a:rPr lang="en-US" altLang="zh-TW" sz="2400" dirty="0"/>
              <a:t>Training</a:t>
            </a:r>
          </a:p>
          <a:p>
            <a:pPr algn="r"/>
            <a:r>
              <a:rPr lang="en-US" altLang="zh-TW" sz="2400" dirty="0"/>
              <a:t>Time</a:t>
            </a:r>
            <a:endParaRPr lang="zh-TW" altLang="en-US" sz="2400" dirty="0"/>
          </a:p>
        </p:txBody>
      </p:sp>
      <p:sp>
        <p:nvSpPr>
          <p:cNvPr id="4" name="文字方塊 3">
            <a:extLst>
              <a:ext uri="{FF2B5EF4-FFF2-40B4-BE49-F238E27FC236}">
                <a16:creationId xmlns:a16="http://schemas.microsoft.com/office/drawing/2014/main" id="{7266DA01-3849-CE0A-D982-12D3CFF4CE73}"/>
              </a:ext>
            </a:extLst>
          </p:cNvPr>
          <p:cNvSpPr txBox="1"/>
          <p:nvPr/>
        </p:nvSpPr>
        <p:spPr>
          <a:xfrm>
            <a:off x="1232506" y="3452013"/>
            <a:ext cx="1357650" cy="830997"/>
          </a:xfrm>
          <a:prstGeom prst="rect">
            <a:avLst/>
          </a:prstGeom>
          <a:noFill/>
        </p:spPr>
        <p:txBody>
          <a:bodyPr wrap="square" rtlCol="0">
            <a:spAutoFit/>
          </a:bodyPr>
          <a:lstStyle/>
          <a:p>
            <a:pPr algn="r"/>
            <a:r>
              <a:rPr lang="en-US" altLang="zh-TW" sz="2400" dirty="0"/>
              <a:t>Testing</a:t>
            </a:r>
          </a:p>
          <a:p>
            <a:pPr algn="r"/>
            <a:r>
              <a:rPr lang="en-US" altLang="zh-TW" sz="2400" dirty="0"/>
              <a:t>Time</a:t>
            </a:r>
            <a:endParaRPr lang="zh-TW" altLang="en-US" sz="2400" dirty="0"/>
          </a:p>
        </p:txBody>
      </p:sp>
      <p:sp>
        <p:nvSpPr>
          <p:cNvPr id="2" name="文字方塊 1">
            <a:extLst>
              <a:ext uri="{FF2B5EF4-FFF2-40B4-BE49-F238E27FC236}">
                <a16:creationId xmlns:a16="http://schemas.microsoft.com/office/drawing/2014/main" id="{5AD20B51-AA1B-45F6-98FB-3D07E3A9EEC6}"/>
              </a:ext>
            </a:extLst>
          </p:cNvPr>
          <p:cNvSpPr txBox="1"/>
          <p:nvPr/>
        </p:nvSpPr>
        <p:spPr>
          <a:xfrm>
            <a:off x="480061" y="4727942"/>
            <a:ext cx="1981200" cy="644920"/>
          </a:xfrm>
          <a:prstGeom prst="rect">
            <a:avLst/>
          </a:prstGeom>
          <a:noFill/>
        </p:spPr>
        <p:txBody>
          <a:bodyPr wrap="square">
            <a:spAutoFit/>
          </a:bodyPr>
          <a:lstStyle/>
          <a:p>
            <a:pPr algn="ctr">
              <a:lnSpc>
                <a:spcPts val="2099"/>
              </a:lnSpc>
              <a:spcAft>
                <a:spcPts val="900"/>
              </a:spcAft>
            </a:pPr>
            <a:r>
              <a:rPr lang="en-US" altLang="zh-TW" sz="2800" b="1" i="0" dirty="0">
                <a:solidFill>
                  <a:srgbClr val="000000"/>
                </a:solidFill>
                <a:effectLst/>
                <a:latin typeface="Lucida Grande"/>
              </a:rPr>
              <a:t>Test-Time Compute</a:t>
            </a:r>
            <a:r>
              <a:rPr lang="zh-TW" altLang="en-US" sz="2800" b="1" i="0" dirty="0">
                <a:solidFill>
                  <a:srgbClr val="000000"/>
                </a:solidFill>
                <a:effectLst/>
                <a:latin typeface="Lucida Grande"/>
              </a:rPr>
              <a:t> </a:t>
            </a:r>
            <a:endParaRPr lang="en-US" altLang="zh-TW" sz="2800" b="1" i="0" dirty="0">
              <a:solidFill>
                <a:srgbClr val="000000"/>
              </a:solidFill>
              <a:effectLst/>
              <a:latin typeface="Lucida Grande"/>
            </a:endParaRPr>
          </a:p>
        </p:txBody>
      </p:sp>
    </p:spTree>
    <p:extLst>
      <p:ext uri="{BB962C8B-B14F-4D97-AF65-F5344CB8AC3E}">
        <p14:creationId xmlns:p14="http://schemas.microsoft.com/office/powerpoint/2010/main" val="1309424954"/>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C25FABE-36B8-7945-2EF1-11EF876090E3}"/>
              </a:ext>
            </a:extLst>
          </p:cNvPr>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現在可以做 </a:t>
            </a:r>
            <a:r>
              <a:rPr lang="en-US" altLang="zh-TW" dirty="0">
                <a:latin typeface="微軟正黑體" panose="020B0604030504040204" pitchFamily="34" charset="-120"/>
                <a:ea typeface="微軟正黑體" panose="020B0604030504040204" pitchFamily="34" charset="-120"/>
              </a:rPr>
              <a:t>Knowledge Distillation </a:t>
            </a:r>
            <a:endParaRPr lang="zh-TW" altLang="en-US" dirty="0">
              <a:latin typeface="微軟正黑體" panose="020B0604030504040204" pitchFamily="34" charset="-120"/>
              <a:ea typeface="微軟正黑體" panose="020B0604030504040204" pitchFamily="34" charset="-120"/>
            </a:endParaRPr>
          </a:p>
        </p:txBody>
      </p:sp>
      <p:pic>
        <p:nvPicPr>
          <p:cNvPr id="4" name="Picture 2">
            <a:extLst>
              <a:ext uri="{FF2B5EF4-FFF2-40B4-BE49-F238E27FC236}">
                <a16:creationId xmlns:a16="http://schemas.microsoft.com/office/drawing/2014/main" id="{A2223146-41BC-3E6F-0686-F1DAF0759C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7322" y="4480710"/>
            <a:ext cx="1363655" cy="1363655"/>
          </a:xfrm>
          <a:prstGeom prst="rect">
            <a:avLst/>
          </a:prstGeom>
          <a:noFill/>
          <a:extLst>
            <a:ext uri="{909E8E84-426E-40DD-AFC4-6F175D3DCCD1}">
              <a14:hiddenFill xmlns:a14="http://schemas.microsoft.com/office/drawing/2010/main">
                <a:solidFill>
                  <a:srgbClr val="FFFFFF"/>
                </a:solidFill>
              </a14:hiddenFill>
            </a:ext>
          </a:extLst>
        </p:spPr>
      </p:pic>
      <p:sp>
        <p:nvSpPr>
          <p:cNvPr id="5" name="文字方塊 4">
            <a:extLst>
              <a:ext uri="{FF2B5EF4-FFF2-40B4-BE49-F238E27FC236}">
                <a16:creationId xmlns:a16="http://schemas.microsoft.com/office/drawing/2014/main" id="{5289E632-12B1-B6F7-5850-0DB34E3D41F3}"/>
              </a:ext>
            </a:extLst>
          </p:cNvPr>
          <p:cNvSpPr txBox="1"/>
          <p:nvPr/>
        </p:nvSpPr>
        <p:spPr>
          <a:xfrm>
            <a:off x="2628900" y="5844365"/>
            <a:ext cx="5676900" cy="646331"/>
          </a:xfrm>
          <a:prstGeom prst="rect">
            <a:avLst/>
          </a:prstGeom>
          <a:noFill/>
        </p:spPr>
        <p:txBody>
          <a:bodyPr wrap="square" rtlCol="0">
            <a:spAutoFit/>
          </a:bodyPr>
          <a:lstStyle/>
          <a:p>
            <a:r>
              <a:rPr lang="en-US" altLang="zh-TW" dirty="0"/>
              <a:t>Sky-T1: https://novasky-ai.github.io/posts/sky-t1/</a:t>
            </a:r>
          </a:p>
          <a:p>
            <a:r>
              <a:rPr lang="en-US" altLang="zh-TW" dirty="0"/>
              <a:t>s1:https://arxiv.org/abs/2501.19393</a:t>
            </a:r>
            <a:endParaRPr lang="zh-TW" altLang="en-US" dirty="0"/>
          </a:p>
        </p:txBody>
      </p:sp>
      <p:sp>
        <p:nvSpPr>
          <p:cNvPr id="6" name="矩形: 圓角 5">
            <a:extLst>
              <a:ext uri="{FF2B5EF4-FFF2-40B4-BE49-F238E27FC236}">
                <a16:creationId xmlns:a16="http://schemas.microsoft.com/office/drawing/2014/main" id="{8AA37901-0A71-B32B-E1A8-41C56D815CC7}"/>
              </a:ext>
            </a:extLst>
          </p:cNvPr>
          <p:cNvSpPr/>
          <p:nvPr/>
        </p:nvSpPr>
        <p:spPr>
          <a:xfrm>
            <a:off x="6096000" y="2434024"/>
            <a:ext cx="3760698" cy="590544"/>
          </a:xfrm>
          <a:prstGeom prst="roundRect">
            <a:avLst/>
          </a:prstGeom>
          <a:solidFill>
            <a:schemeClr val="accent2">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reasoning process </a:t>
            </a:r>
            <a:endParaRPr lang="zh-TW" altLang="en-US" sz="2400" dirty="0">
              <a:solidFill>
                <a:schemeClr val="tx1"/>
              </a:solidFill>
            </a:endParaRPr>
          </a:p>
        </p:txBody>
      </p:sp>
      <p:sp>
        <p:nvSpPr>
          <p:cNvPr id="7" name="矩形: 圓角 6">
            <a:extLst>
              <a:ext uri="{FF2B5EF4-FFF2-40B4-BE49-F238E27FC236}">
                <a16:creationId xmlns:a16="http://schemas.microsoft.com/office/drawing/2014/main" id="{944B1186-04D2-ADC0-27EF-DE29FD93E828}"/>
              </a:ext>
            </a:extLst>
          </p:cNvPr>
          <p:cNvSpPr/>
          <p:nvPr/>
        </p:nvSpPr>
        <p:spPr>
          <a:xfrm>
            <a:off x="1039587" y="2445475"/>
            <a:ext cx="1970313" cy="590544"/>
          </a:xfrm>
          <a:prstGeom prst="roundRect">
            <a:avLst/>
          </a:prstGeom>
          <a:solidFill>
            <a:schemeClr val="accent6">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Input </a:t>
            </a:r>
            <a:endParaRPr lang="zh-TW" altLang="en-US" sz="2400" dirty="0">
              <a:solidFill>
                <a:schemeClr val="tx1"/>
              </a:solidFill>
            </a:endParaRPr>
          </a:p>
        </p:txBody>
      </p:sp>
      <p:sp>
        <p:nvSpPr>
          <p:cNvPr id="8" name="矩形: 圓角 7">
            <a:extLst>
              <a:ext uri="{FF2B5EF4-FFF2-40B4-BE49-F238E27FC236}">
                <a16:creationId xmlns:a16="http://schemas.microsoft.com/office/drawing/2014/main" id="{BE1FA0A9-0EC7-5DB9-B7C1-0A55E6C68C2B}"/>
              </a:ext>
            </a:extLst>
          </p:cNvPr>
          <p:cNvSpPr/>
          <p:nvPr/>
        </p:nvSpPr>
        <p:spPr>
          <a:xfrm>
            <a:off x="9875599" y="2434000"/>
            <a:ext cx="1535352" cy="590544"/>
          </a:xfrm>
          <a:prstGeom prst="roundRect">
            <a:avLst/>
          </a:prstGeom>
          <a:solidFill>
            <a:schemeClr val="accent4">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answer</a:t>
            </a:r>
            <a:endParaRPr lang="zh-TW" altLang="en-US" sz="2400" dirty="0">
              <a:solidFill>
                <a:schemeClr val="tx1"/>
              </a:solidFill>
            </a:endParaRPr>
          </a:p>
        </p:txBody>
      </p:sp>
      <p:sp>
        <p:nvSpPr>
          <p:cNvPr id="9" name="矩形: 圓角 8">
            <a:extLst>
              <a:ext uri="{FF2B5EF4-FFF2-40B4-BE49-F238E27FC236}">
                <a16:creationId xmlns:a16="http://schemas.microsoft.com/office/drawing/2014/main" id="{12E5CC00-BBCF-701C-4D7E-343E2C3C75DF}"/>
              </a:ext>
            </a:extLst>
          </p:cNvPr>
          <p:cNvSpPr/>
          <p:nvPr/>
        </p:nvSpPr>
        <p:spPr>
          <a:xfrm>
            <a:off x="1039587" y="4906056"/>
            <a:ext cx="1970313" cy="590544"/>
          </a:xfrm>
          <a:prstGeom prst="roundRect">
            <a:avLst/>
          </a:prstGeom>
          <a:solidFill>
            <a:schemeClr val="accent6">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Input </a:t>
            </a:r>
            <a:endParaRPr lang="zh-TW" altLang="en-US" sz="2400" dirty="0">
              <a:solidFill>
                <a:schemeClr val="tx1"/>
              </a:solidFill>
            </a:endParaRPr>
          </a:p>
        </p:txBody>
      </p:sp>
      <p:pic>
        <p:nvPicPr>
          <p:cNvPr id="11" name="圖片 10" descr="一張含有 圖畫, 卡通, 美工圖案, 圖解 的圖片&#10;&#10;AI 產生的內容可能不正確。">
            <a:extLst>
              <a:ext uri="{FF2B5EF4-FFF2-40B4-BE49-F238E27FC236}">
                <a16:creationId xmlns:a16="http://schemas.microsoft.com/office/drawing/2014/main" id="{5CF5C4C1-C55E-EE50-BA54-FF6D7B31FBAD}"/>
              </a:ext>
            </a:extLst>
          </p:cNvPr>
          <p:cNvPicPr>
            <a:picLocks noChangeAspect="1"/>
          </p:cNvPicPr>
          <p:nvPr/>
        </p:nvPicPr>
        <p:blipFill>
          <a:blip r:embed="rId3"/>
          <a:stretch>
            <a:fillRect/>
          </a:stretch>
        </p:blipFill>
        <p:spPr>
          <a:xfrm>
            <a:off x="3725867" y="1690688"/>
            <a:ext cx="1806566" cy="1806566"/>
          </a:xfrm>
          <a:prstGeom prst="rect">
            <a:avLst/>
          </a:prstGeom>
        </p:spPr>
      </p:pic>
      <p:sp>
        <p:nvSpPr>
          <p:cNvPr id="12" name="文字方塊 11">
            <a:extLst>
              <a:ext uri="{FF2B5EF4-FFF2-40B4-BE49-F238E27FC236}">
                <a16:creationId xmlns:a16="http://schemas.microsoft.com/office/drawing/2014/main" id="{82116BAF-6D64-BB6B-80EB-2E3AA9977FEE}"/>
              </a:ext>
            </a:extLst>
          </p:cNvPr>
          <p:cNvSpPr txBox="1"/>
          <p:nvPr/>
        </p:nvSpPr>
        <p:spPr>
          <a:xfrm>
            <a:off x="7239000" y="5006521"/>
            <a:ext cx="2636599" cy="523220"/>
          </a:xfrm>
          <a:prstGeom prst="rect">
            <a:avLst/>
          </a:prstGeom>
          <a:noFill/>
        </p:spPr>
        <p:txBody>
          <a:bodyPr wrap="square" rtlCol="0">
            <a:spAutoFit/>
          </a:bodyPr>
          <a:lstStyle/>
          <a:p>
            <a:pPr algn="ctr"/>
            <a:r>
              <a:rPr lang="en-US" altLang="zh-TW" sz="2800" b="1" dirty="0"/>
              <a:t>?????</a:t>
            </a:r>
            <a:endParaRPr lang="zh-TW" altLang="en-US" sz="2800" b="1" dirty="0"/>
          </a:p>
        </p:txBody>
      </p:sp>
      <p:cxnSp>
        <p:nvCxnSpPr>
          <p:cNvPr id="14" name="直線單箭頭接點 13">
            <a:extLst>
              <a:ext uri="{FF2B5EF4-FFF2-40B4-BE49-F238E27FC236}">
                <a16:creationId xmlns:a16="http://schemas.microsoft.com/office/drawing/2014/main" id="{5BADBFEB-0F3C-7661-AF9E-E9262D7F66BA}"/>
              </a:ext>
            </a:extLst>
          </p:cNvPr>
          <p:cNvCxnSpPr/>
          <p:nvPr/>
        </p:nvCxnSpPr>
        <p:spPr>
          <a:xfrm>
            <a:off x="3009900" y="2683597"/>
            <a:ext cx="838200" cy="0"/>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5" name="直線單箭頭接點 14">
            <a:extLst>
              <a:ext uri="{FF2B5EF4-FFF2-40B4-BE49-F238E27FC236}">
                <a16:creationId xmlns:a16="http://schemas.microsoft.com/office/drawing/2014/main" id="{C0F056EE-2A87-2389-E406-C54FD40CEE8C}"/>
              </a:ext>
            </a:extLst>
          </p:cNvPr>
          <p:cNvCxnSpPr/>
          <p:nvPr/>
        </p:nvCxnSpPr>
        <p:spPr>
          <a:xfrm>
            <a:off x="3009900" y="5217247"/>
            <a:ext cx="838200" cy="0"/>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6" name="直線單箭頭接點 15">
            <a:extLst>
              <a:ext uri="{FF2B5EF4-FFF2-40B4-BE49-F238E27FC236}">
                <a16:creationId xmlns:a16="http://schemas.microsoft.com/office/drawing/2014/main" id="{DB16160C-DB40-95B0-0E4B-F5D7B7975326}"/>
              </a:ext>
            </a:extLst>
          </p:cNvPr>
          <p:cNvCxnSpPr>
            <a:cxnSpLocks/>
          </p:cNvCxnSpPr>
          <p:nvPr/>
        </p:nvCxnSpPr>
        <p:spPr>
          <a:xfrm>
            <a:off x="5330027" y="2702647"/>
            <a:ext cx="685800" cy="0"/>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8" name="文字方塊 17">
            <a:extLst>
              <a:ext uri="{FF2B5EF4-FFF2-40B4-BE49-F238E27FC236}">
                <a16:creationId xmlns:a16="http://schemas.microsoft.com/office/drawing/2014/main" id="{82662128-CAC1-0F1F-EDD9-E0FCA65165EF}"/>
              </a:ext>
            </a:extLst>
          </p:cNvPr>
          <p:cNvSpPr txBox="1"/>
          <p:nvPr/>
        </p:nvSpPr>
        <p:spPr>
          <a:xfrm>
            <a:off x="2743199" y="3420852"/>
            <a:ext cx="3771900" cy="461665"/>
          </a:xfrm>
          <a:prstGeom prst="rect">
            <a:avLst/>
          </a:prstGeom>
          <a:noFill/>
        </p:spPr>
        <p:txBody>
          <a:bodyPr wrap="square" rtlCol="0">
            <a:spAutoFit/>
          </a:bodyPr>
          <a:lstStyle/>
          <a:p>
            <a:pPr algn="ctr"/>
            <a:r>
              <a:rPr lang="en-US" altLang="zh-TW" sz="2400" dirty="0"/>
              <a:t>Reasoning Model</a:t>
            </a:r>
            <a:endParaRPr lang="zh-TW" altLang="en-US" sz="2400" dirty="0"/>
          </a:p>
        </p:txBody>
      </p:sp>
      <p:cxnSp>
        <p:nvCxnSpPr>
          <p:cNvPr id="19" name="直線單箭頭接點 18">
            <a:extLst>
              <a:ext uri="{FF2B5EF4-FFF2-40B4-BE49-F238E27FC236}">
                <a16:creationId xmlns:a16="http://schemas.microsoft.com/office/drawing/2014/main" id="{00DF1FE9-6437-358F-EA38-338C85B48347}"/>
              </a:ext>
            </a:extLst>
          </p:cNvPr>
          <p:cNvCxnSpPr>
            <a:cxnSpLocks/>
          </p:cNvCxnSpPr>
          <p:nvPr/>
        </p:nvCxnSpPr>
        <p:spPr>
          <a:xfrm>
            <a:off x="5330027" y="5256959"/>
            <a:ext cx="2499523" cy="0"/>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1" name="直線單箭頭接點 20">
            <a:extLst>
              <a:ext uri="{FF2B5EF4-FFF2-40B4-BE49-F238E27FC236}">
                <a16:creationId xmlns:a16="http://schemas.microsoft.com/office/drawing/2014/main" id="{2E8C67E5-0C7F-88EA-6E98-E8A045B885B1}"/>
              </a:ext>
            </a:extLst>
          </p:cNvPr>
          <p:cNvCxnSpPr>
            <a:cxnSpLocks/>
          </p:cNvCxnSpPr>
          <p:nvPr/>
        </p:nvCxnSpPr>
        <p:spPr>
          <a:xfrm>
            <a:off x="8557299" y="3078666"/>
            <a:ext cx="0" cy="1846440"/>
          </a:xfrm>
          <a:prstGeom prst="straightConnector1">
            <a:avLst/>
          </a:prstGeom>
          <a:ln w="57150">
            <a:solidFill>
              <a:schemeClr val="tx1"/>
            </a:solidFill>
            <a:prstDash val="sysDot"/>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18604676"/>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9" grpId="0" animBg="1"/>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60EA566-F03E-8789-E5E0-6705D9D16513}"/>
              </a:ext>
            </a:extLst>
          </p:cNvPr>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現在可以做 </a:t>
            </a:r>
            <a:r>
              <a:rPr lang="en-US" altLang="zh-TW" dirty="0">
                <a:latin typeface="微軟正黑體" panose="020B0604030504040204" pitchFamily="34" charset="-120"/>
                <a:ea typeface="微軟正黑體" panose="020B0604030504040204" pitchFamily="34" charset="-120"/>
              </a:rPr>
              <a:t>Knowledge Distillation </a:t>
            </a:r>
            <a:endParaRPr lang="zh-TW" altLang="en-US" dirty="0"/>
          </a:p>
        </p:txBody>
      </p:sp>
      <p:sp>
        <p:nvSpPr>
          <p:cNvPr id="3" name="內容版面配置區 2">
            <a:extLst>
              <a:ext uri="{FF2B5EF4-FFF2-40B4-BE49-F238E27FC236}">
                <a16:creationId xmlns:a16="http://schemas.microsoft.com/office/drawing/2014/main" id="{61D4A569-AE77-0F6E-64DF-6E8C6A4F5B49}"/>
              </a:ext>
            </a:extLst>
          </p:cNvPr>
          <p:cNvSpPr>
            <a:spLocks noGrp="1"/>
          </p:cNvSpPr>
          <p:nvPr>
            <p:ph idx="1"/>
          </p:nvPr>
        </p:nvSpPr>
        <p:spPr/>
        <p:txBody>
          <a:bodyPr/>
          <a:lstStyle/>
          <a:p>
            <a:endParaRPr lang="zh-TW" altLang="en-US"/>
          </a:p>
        </p:txBody>
      </p:sp>
      <p:pic>
        <p:nvPicPr>
          <p:cNvPr id="5" name="圖片 4">
            <a:extLst>
              <a:ext uri="{FF2B5EF4-FFF2-40B4-BE49-F238E27FC236}">
                <a16:creationId xmlns:a16="http://schemas.microsoft.com/office/drawing/2014/main" id="{39FE8F5E-769C-5D8F-EDB9-29C105894687}"/>
              </a:ext>
            </a:extLst>
          </p:cNvPr>
          <p:cNvPicPr>
            <a:picLocks noChangeAspect="1"/>
          </p:cNvPicPr>
          <p:nvPr/>
        </p:nvPicPr>
        <p:blipFill>
          <a:blip r:embed="rId2"/>
          <a:stretch>
            <a:fillRect/>
          </a:stretch>
        </p:blipFill>
        <p:spPr>
          <a:xfrm>
            <a:off x="514648" y="1837429"/>
            <a:ext cx="11162704" cy="4351338"/>
          </a:xfrm>
          <a:prstGeom prst="rect">
            <a:avLst/>
          </a:prstGeom>
        </p:spPr>
      </p:pic>
      <p:sp>
        <p:nvSpPr>
          <p:cNvPr id="7" name="文字方塊 6">
            <a:extLst>
              <a:ext uri="{FF2B5EF4-FFF2-40B4-BE49-F238E27FC236}">
                <a16:creationId xmlns:a16="http://schemas.microsoft.com/office/drawing/2014/main" id="{442A7805-7DC9-C93C-4A8B-9726309FEC76}"/>
              </a:ext>
            </a:extLst>
          </p:cNvPr>
          <p:cNvSpPr txBox="1"/>
          <p:nvPr/>
        </p:nvSpPr>
        <p:spPr>
          <a:xfrm>
            <a:off x="8305800" y="1292889"/>
            <a:ext cx="3486150" cy="369332"/>
          </a:xfrm>
          <a:prstGeom prst="rect">
            <a:avLst/>
          </a:prstGeom>
          <a:noFill/>
        </p:spPr>
        <p:txBody>
          <a:bodyPr wrap="square">
            <a:spAutoFit/>
          </a:bodyPr>
          <a:lstStyle/>
          <a:p>
            <a:r>
              <a:rPr lang="zh-TW" altLang="en-US" dirty="0"/>
              <a:t>https://arxiv.org/abs/2501.12948</a:t>
            </a:r>
          </a:p>
        </p:txBody>
      </p:sp>
      <p:sp>
        <p:nvSpPr>
          <p:cNvPr id="4" name="文字方塊 3">
            <a:extLst>
              <a:ext uri="{FF2B5EF4-FFF2-40B4-BE49-F238E27FC236}">
                <a16:creationId xmlns:a16="http://schemas.microsoft.com/office/drawing/2014/main" id="{441D0BF6-B679-93B0-B396-7D8013FB4005}"/>
              </a:ext>
            </a:extLst>
          </p:cNvPr>
          <p:cNvSpPr txBox="1"/>
          <p:nvPr/>
        </p:nvSpPr>
        <p:spPr>
          <a:xfrm>
            <a:off x="1985445" y="6188767"/>
            <a:ext cx="3110383" cy="461665"/>
          </a:xfrm>
          <a:prstGeom prst="rect">
            <a:avLst/>
          </a:prstGeom>
          <a:noFill/>
        </p:spPr>
        <p:txBody>
          <a:bodyPr wrap="square" rtlCol="0">
            <a:spAutoFit/>
          </a:bodyPr>
          <a:lstStyle/>
          <a:p>
            <a:pPr algn="ctr"/>
            <a:r>
              <a:rPr lang="en-US" altLang="zh-TW" sz="2400" dirty="0"/>
              <a:t>Foundation Model</a:t>
            </a:r>
            <a:endParaRPr lang="zh-TW" altLang="en-US" sz="2400" dirty="0"/>
          </a:p>
        </p:txBody>
      </p:sp>
      <p:sp>
        <p:nvSpPr>
          <p:cNvPr id="6" name="矩形: 圓角 5">
            <a:extLst>
              <a:ext uri="{FF2B5EF4-FFF2-40B4-BE49-F238E27FC236}">
                <a16:creationId xmlns:a16="http://schemas.microsoft.com/office/drawing/2014/main" id="{27044F08-300D-058E-5034-EEC8FDB23267}"/>
              </a:ext>
            </a:extLst>
          </p:cNvPr>
          <p:cNvSpPr/>
          <p:nvPr/>
        </p:nvSpPr>
        <p:spPr>
          <a:xfrm>
            <a:off x="2933700" y="4305300"/>
            <a:ext cx="1155700" cy="1895271"/>
          </a:xfrm>
          <a:prstGeom prst="roundRect">
            <a:avLst>
              <a:gd name="adj" fmla="val 7436"/>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88898444"/>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AAC624-DB2F-B343-82C5-4E80625729D8}"/>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F8B7D7CA-37D7-0001-12FE-78A9D5B4E022}"/>
              </a:ext>
            </a:extLst>
          </p:cNvPr>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打造「推理」語言模型的方法</a:t>
            </a:r>
          </a:p>
        </p:txBody>
      </p:sp>
      <p:graphicFrame>
        <p:nvGraphicFramePr>
          <p:cNvPr id="4" name="內容版面配置區 3">
            <a:extLst>
              <a:ext uri="{FF2B5EF4-FFF2-40B4-BE49-F238E27FC236}">
                <a16:creationId xmlns:a16="http://schemas.microsoft.com/office/drawing/2014/main" id="{38AEB81E-0C98-8F38-30A3-0C5B12CCCE21}"/>
              </a:ext>
            </a:extLst>
          </p:cNvPr>
          <p:cNvGraphicFramePr>
            <a:graphicFrameLocks noGrp="1"/>
          </p:cNvGraphicFramePr>
          <p:nvPr>
            <p:ph idx="1"/>
            <p:extLst>
              <p:ext uri="{D42A27DB-BD31-4B8C-83A1-F6EECF244321}">
                <p14:modId xmlns:p14="http://schemas.microsoft.com/office/powerpoint/2010/main" val="127920176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矩形: 圓角 6">
            <a:extLst>
              <a:ext uri="{FF2B5EF4-FFF2-40B4-BE49-F238E27FC236}">
                <a16:creationId xmlns:a16="http://schemas.microsoft.com/office/drawing/2014/main" id="{EB3EEAF5-AEC2-DD5D-06DC-D242069266F0}"/>
              </a:ext>
            </a:extLst>
          </p:cNvPr>
          <p:cNvSpPr/>
          <p:nvPr/>
        </p:nvSpPr>
        <p:spPr>
          <a:xfrm>
            <a:off x="838200" y="5148530"/>
            <a:ext cx="10515600" cy="908234"/>
          </a:xfrm>
          <a:prstGeom prst="roundRect">
            <a:avLst>
              <a:gd name="adj" fmla="val 7857"/>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5" name="文字方塊 4">
            <a:extLst>
              <a:ext uri="{FF2B5EF4-FFF2-40B4-BE49-F238E27FC236}">
                <a16:creationId xmlns:a16="http://schemas.microsoft.com/office/drawing/2014/main" id="{6395B7F6-A27D-6E0B-944B-D791D0DE1825}"/>
              </a:ext>
            </a:extLst>
          </p:cNvPr>
          <p:cNvSpPr txBox="1"/>
          <p:nvPr/>
        </p:nvSpPr>
        <p:spPr>
          <a:xfrm>
            <a:off x="5257800" y="6213475"/>
            <a:ext cx="6096000" cy="379271"/>
          </a:xfrm>
          <a:prstGeom prst="rect">
            <a:avLst/>
          </a:prstGeom>
          <a:noFill/>
        </p:spPr>
        <p:txBody>
          <a:bodyPr wrap="square">
            <a:spAutoFit/>
          </a:bodyPr>
          <a:lstStyle/>
          <a:p>
            <a:pPr algn="r">
              <a:lnSpc>
                <a:spcPts val="2099"/>
              </a:lnSpc>
              <a:spcAft>
                <a:spcPts val="900"/>
              </a:spcAft>
            </a:pPr>
            <a:r>
              <a:rPr lang="en-US" altLang="zh-TW" sz="2800" b="1" i="0" dirty="0">
                <a:solidFill>
                  <a:srgbClr val="000000"/>
                </a:solidFill>
                <a:effectLst/>
                <a:latin typeface="微軟正黑體" panose="020B0604030504040204" pitchFamily="34" charset="-120"/>
                <a:ea typeface="微軟正黑體" panose="020B0604030504040204" pitchFamily="34" charset="-120"/>
              </a:rPr>
              <a:t>DeepSeek-R1 </a:t>
            </a:r>
            <a:r>
              <a:rPr lang="zh-TW" altLang="en-US" sz="2800" b="1" i="0" dirty="0">
                <a:solidFill>
                  <a:srgbClr val="000000"/>
                </a:solidFill>
                <a:effectLst/>
                <a:latin typeface="微軟正黑體" panose="020B0604030504040204" pitchFamily="34" charset="-120"/>
                <a:ea typeface="微軟正黑體" panose="020B0604030504040204" pitchFamily="34" charset="-120"/>
              </a:rPr>
              <a:t>系列的作法</a:t>
            </a:r>
            <a:endParaRPr lang="en-US" altLang="zh-TW" sz="2800" b="1" i="0" dirty="0">
              <a:solidFill>
                <a:srgbClr val="000000"/>
              </a:solidFill>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622525587"/>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52460978-0C0B-E660-4189-D7BC816C7E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7463" y="2095500"/>
            <a:ext cx="1219200" cy="121920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直線單箭頭接點 4">
            <a:extLst>
              <a:ext uri="{FF2B5EF4-FFF2-40B4-BE49-F238E27FC236}">
                <a16:creationId xmlns:a16="http://schemas.microsoft.com/office/drawing/2014/main" id="{9EB317AA-A522-651C-3ECE-25839CCA5C47}"/>
              </a:ext>
            </a:extLst>
          </p:cNvPr>
          <p:cNvCxnSpPr>
            <a:cxnSpLocks/>
          </p:cNvCxnSpPr>
          <p:nvPr/>
        </p:nvCxnSpPr>
        <p:spPr>
          <a:xfrm>
            <a:off x="2337601" y="2764094"/>
            <a:ext cx="901831"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矩形: 圓角 5">
            <a:extLst>
              <a:ext uri="{FF2B5EF4-FFF2-40B4-BE49-F238E27FC236}">
                <a16:creationId xmlns:a16="http://schemas.microsoft.com/office/drawing/2014/main" id="{36A11419-D993-3765-51FB-31FA98653758}"/>
              </a:ext>
            </a:extLst>
          </p:cNvPr>
          <p:cNvSpPr/>
          <p:nvPr/>
        </p:nvSpPr>
        <p:spPr>
          <a:xfrm>
            <a:off x="1147872" y="2468822"/>
            <a:ext cx="1101698" cy="590544"/>
          </a:xfrm>
          <a:prstGeom prst="roundRect">
            <a:avLst/>
          </a:prstGeom>
          <a:solidFill>
            <a:schemeClr val="accent1">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input</a:t>
            </a:r>
            <a:endParaRPr lang="zh-TW" altLang="en-US" sz="2400" dirty="0">
              <a:solidFill>
                <a:schemeClr val="tx1"/>
              </a:solidFill>
            </a:endParaRPr>
          </a:p>
        </p:txBody>
      </p:sp>
      <p:sp>
        <p:nvSpPr>
          <p:cNvPr id="11" name="矩形: 圓角 10">
            <a:extLst>
              <a:ext uri="{FF2B5EF4-FFF2-40B4-BE49-F238E27FC236}">
                <a16:creationId xmlns:a16="http://schemas.microsoft.com/office/drawing/2014/main" id="{EC83C1C6-81DE-704A-34CF-FC6D5A3CEE59}"/>
              </a:ext>
            </a:extLst>
          </p:cNvPr>
          <p:cNvSpPr/>
          <p:nvPr/>
        </p:nvSpPr>
        <p:spPr>
          <a:xfrm>
            <a:off x="5639732" y="1504956"/>
            <a:ext cx="3559020" cy="590544"/>
          </a:xfrm>
          <a:prstGeom prst="roundRect">
            <a:avLst/>
          </a:prstGeom>
          <a:solidFill>
            <a:schemeClr val="accent6">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Reasoning Process</a:t>
            </a:r>
            <a:endParaRPr lang="zh-TW" altLang="en-US" sz="2400" dirty="0">
              <a:solidFill>
                <a:schemeClr val="tx1"/>
              </a:solidFill>
            </a:endParaRPr>
          </a:p>
        </p:txBody>
      </p:sp>
      <p:sp>
        <p:nvSpPr>
          <p:cNvPr id="12" name="矩形: 圓角 11">
            <a:extLst>
              <a:ext uri="{FF2B5EF4-FFF2-40B4-BE49-F238E27FC236}">
                <a16:creationId xmlns:a16="http://schemas.microsoft.com/office/drawing/2014/main" id="{B175963B-3AFC-878B-806B-B7503B3C2BFD}"/>
              </a:ext>
            </a:extLst>
          </p:cNvPr>
          <p:cNvSpPr/>
          <p:nvPr/>
        </p:nvSpPr>
        <p:spPr>
          <a:xfrm>
            <a:off x="9316382" y="1504956"/>
            <a:ext cx="1219200" cy="590544"/>
          </a:xfrm>
          <a:prstGeom prst="roundRect">
            <a:avLst/>
          </a:prstGeom>
          <a:solidFill>
            <a:schemeClr val="accent4">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answer</a:t>
            </a:r>
            <a:endParaRPr lang="zh-TW" altLang="en-US" sz="2400" dirty="0">
              <a:solidFill>
                <a:schemeClr val="tx1"/>
              </a:solidFill>
            </a:endParaRPr>
          </a:p>
        </p:txBody>
      </p:sp>
      <p:sp>
        <p:nvSpPr>
          <p:cNvPr id="13" name="矩形: 圓角 12">
            <a:extLst>
              <a:ext uri="{FF2B5EF4-FFF2-40B4-BE49-F238E27FC236}">
                <a16:creationId xmlns:a16="http://schemas.microsoft.com/office/drawing/2014/main" id="{0479CD62-3F24-2D0B-B2EF-9D7FA540F669}"/>
              </a:ext>
            </a:extLst>
          </p:cNvPr>
          <p:cNvSpPr/>
          <p:nvPr/>
        </p:nvSpPr>
        <p:spPr>
          <a:xfrm>
            <a:off x="5639732" y="3634869"/>
            <a:ext cx="3559020" cy="590544"/>
          </a:xfrm>
          <a:prstGeom prst="roundRect">
            <a:avLst/>
          </a:prstGeom>
          <a:solidFill>
            <a:schemeClr val="accent6">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Reasoning Process</a:t>
            </a:r>
            <a:endParaRPr lang="zh-TW" altLang="en-US" sz="2400" dirty="0">
              <a:solidFill>
                <a:schemeClr val="tx1"/>
              </a:solidFill>
            </a:endParaRPr>
          </a:p>
        </p:txBody>
      </p:sp>
      <p:sp>
        <p:nvSpPr>
          <p:cNvPr id="14" name="矩形: 圓角 13">
            <a:extLst>
              <a:ext uri="{FF2B5EF4-FFF2-40B4-BE49-F238E27FC236}">
                <a16:creationId xmlns:a16="http://schemas.microsoft.com/office/drawing/2014/main" id="{1ADD63A2-87A1-D84A-1C4A-0AD8349AA6C3}"/>
              </a:ext>
            </a:extLst>
          </p:cNvPr>
          <p:cNvSpPr/>
          <p:nvPr/>
        </p:nvSpPr>
        <p:spPr>
          <a:xfrm>
            <a:off x="9316382" y="3634869"/>
            <a:ext cx="1219200" cy="590544"/>
          </a:xfrm>
          <a:prstGeom prst="roundRect">
            <a:avLst/>
          </a:prstGeom>
          <a:solidFill>
            <a:schemeClr val="accent4">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answer</a:t>
            </a:r>
            <a:endParaRPr lang="zh-TW" altLang="en-US" sz="2400" dirty="0">
              <a:solidFill>
                <a:schemeClr val="tx1"/>
              </a:solidFill>
            </a:endParaRPr>
          </a:p>
        </p:txBody>
      </p:sp>
      <p:cxnSp>
        <p:nvCxnSpPr>
          <p:cNvPr id="16" name="直線單箭頭接點 15">
            <a:extLst>
              <a:ext uri="{FF2B5EF4-FFF2-40B4-BE49-F238E27FC236}">
                <a16:creationId xmlns:a16="http://schemas.microsoft.com/office/drawing/2014/main" id="{5CF29357-68CF-09AC-CD24-B5100368429E}"/>
              </a:ext>
            </a:extLst>
          </p:cNvPr>
          <p:cNvCxnSpPr>
            <a:cxnSpLocks/>
          </p:cNvCxnSpPr>
          <p:nvPr/>
        </p:nvCxnSpPr>
        <p:spPr>
          <a:xfrm flipV="1">
            <a:off x="4734564" y="1800228"/>
            <a:ext cx="787538" cy="90487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線單箭頭接點 19">
            <a:extLst>
              <a:ext uri="{FF2B5EF4-FFF2-40B4-BE49-F238E27FC236}">
                <a16:creationId xmlns:a16="http://schemas.microsoft.com/office/drawing/2014/main" id="{69F2327E-6FD1-C279-F5BB-CCE718A8DF2D}"/>
              </a:ext>
            </a:extLst>
          </p:cNvPr>
          <p:cNvCxnSpPr>
            <a:cxnSpLocks/>
          </p:cNvCxnSpPr>
          <p:nvPr/>
        </p:nvCxnSpPr>
        <p:spPr>
          <a:xfrm>
            <a:off x="4734564" y="2862266"/>
            <a:ext cx="787538" cy="90487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1" name="Picture 2">
            <a:extLst>
              <a:ext uri="{FF2B5EF4-FFF2-40B4-BE49-F238E27FC236}">
                <a16:creationId xmlns:a16="http://schemas.microsoft.com/office/drawing/2014/main" id="{502272E4-E4ED-14ED-B0A1-31F8A19D39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98185" y="3213601"/>
            <a:ext cx="590545" cy="59054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3">
            <a:extLst>
              <a:ext uri="{FF2B5EF4-FFF2-40B4-BE49-F238E27FC236}">
                <a16:creationId xmlns:a16="http://schemas.microsoft.com/office/drawing/2014/main" id="{B88DE82D-F6E8-724D-70B8-A58EF47A20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98185" y="1083687"/>
            <a:ext cx="590545" cy="590545"/>
          </a:xfrm>
          <a:prstGeom prst="rect">
            <a:avLst/>
          </a:prstGeom>
          <a:noFill/>
          <a:extLst>
            <a:ext uri="{909E8E84-426E-40DD-AFC4-6F175D3DCCD1}">
              <a14:hiddenFill xmlns:a14="http://schemas.microsoft.com/office/drawing/2010/main">
                <a:solidFill>
                  <a:srgbClr val="FFFFFF"/>
                </a:solidFill>
              </a14:hiddenFill>
            </a:ext>
          </a:extLst>
        </p:spPr>
      </p:pic>
      <p:grpSp>
        <p:nvGrpSpPr>
          <p:cNvPr id="26" name="群組 25">
            <a:extLst>
              <a:ext uri="{FF2B5EF4-FFF2-40B4-BE49-F238E27FC236}">
                <a16:creationId xmlns:a16="http://schemas.microsoft.com/office/drawing/2014/main" id="{6EFEE01E-59D1-2832-3031-CE3DEB4C1FB9}"/>
              </a:ext>
            </a:extLst>
          </p:cNvPr>
          <p:cNvGrpSpPr/>
          <p:nvPr/>
        </p:nvGrpSpPr>
        <p:grpSpPr>
          <a:xfrm>
            <a:off x="-59180" y="481830"/>
            <a:ext cx="6403762" cy="598309"/>
            <a:chOff x="-307762" y="1717152"/>
            <a:chExt cx="6403762" cy="598309"/>
          </a:xfrm>
        </p:grpSpPr>
        <p:sp>
          <p:nvSpPr>
            <p:cNvPr id="23" name="矩形: 圓角 22">
              <a:extLst>
                <a:ext uri="{FF2B5EF4-FFF2-40B4-BE49-F238E27FC236}">
                  <a16:creationId xmlns:a16="http://schemas.microsoft.com/office/drawing/2014/main" id="{F7F61565-5694-A988-B77A-3E8A7EF6F37A}"/>
                </a:ext>
              </a:extLst>
            </p:cNvPr>
            <p:cNvSpPr/>
            <p:nvPr/>
          </p:nvSpPr>
          <p:spPr>
            <a:xfrm>
              <a:off x="3919557" y="1724917"/>
              <a:ext cx="2176443" cy="590544"/>
            </a:xfrm>
            <a:prstGeom prst="roundRect">
              <a:avLst/>
            </a:prstGeom>
            <a:solidFill>
              <a:srgbClr val="FFFF00"/>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ground truth</a:t>
              </a:r>
              <a:endParaRPr lang="zh-TW" altLang="en-US" sz="2400" dirty="0">
                <a:solidFill>
                  <a:schemeClr val="tx1"/>
                </a:solidFill>
              </a:endParaRPr>
            </a:p>
          </p:txBody>
        </p:sp>
        <p:sp>
          <p:nvSpPr>
            <p:cNvPr id="24" name="矩形: 圓角 23">
              <a:extLst>
                <a:ext uri="{FF2B5EF4-FFF2-40B4-BE49-F238E27FC236}">
                  <a16:creationId xmlns:a16="http://schemas.microsoft.com/office/drawing/2014/main" id="{FA398393-FAFE-1703-5B75-17A26A64836F}"/>
                </a:ext>
              </a:extLst>
            </p:cNvPr>
            <p:cNvSpPr/>
            <p:nvPr/>
          </p:nvSpPr>
          <p:spPr>
            <a:xfrm>
              <a:off x="2689588" y="1717152"/>
              <a:ext cx="1101698" cy="590544"/>
            </a:xfrm>
            <a:prstGeom prst="roundRect">
              <a:avLst/>
            </a:prstGeom>
            <a:solidFill>
              <a:schemeClr val="accent1">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input</a:t>
              </a:r>
              <a:endParaRPr lang="zh-TW" altLang="en-US" sz="2400" dirty="0">
                <a:solidFill>
                  <a:schemeClr val="tx1"/>
                </a:solidFill>
              </a:endParaRPr>
            </a:p>
          </p:txBody>
        </p:sp>
        <p:sp>
          <p:nvSpPr>
            <p:cNvPr id="25" name="文字方塊 24">
              <a:extLst>
                <a:ext uri="{FF2B5EF4-FFF2-40B4-BE49-F238E27FC236}">
                  <a16:creationId xmlns:a16="http://schemas.microsoft.com/office/drawing/2014/main" id="{0F2BE84A-746D-0174-5FEE-1F280DB9C76E}"/>
                </a:ext>
              </a:extLst>
            </p:cNvPr>
            <p:cNvSpPr txBox="1"/>
            <p:nvPr/>
          </p:nvSpPr>
          <p:spPr>
            <a:xfrm>
              <a:off x="-307762" y="1769534"/>
              <a:ext cx="2966900" cy="461665"/>
            </a:xfrm>
            <a:prstGeom prst="rect">
              <a:avLst/>
            </a:prstGeom>
            <a:noFill/>
          </p:spPr>
          <p:txBody>
            <a:bodyPr wrap="square" rtlCol="0">
              <a:spAutoFit/>
            </a:bodyPr>
            <a:lstStyle/>
            <a:p>
              <a:pPr algn="r"/>
              <a:r>
                <a:rPr lang="en-US" altLang="zh-TW" sz="2400" dirty="0"/>
                <a:t>Training Data:</a:t>
              </a:r>
              <a:endParaRPr lang="zh-TW" altLang="en-US" sz="2400" dirty="0"/>
            </a:p>
          </p:txBody>
        </p:sp>
      </p:grpSp>
      <p:pic>
        <p:nvPicPr>
          <p:cNvPr id="27" name="Picture 2">
            <a:extLst>
              <a:ext uri="{FF2B5EF4-FFF2-40B4-BE49-F238E27FC236}">
                <a16:creationId xmlns:a16="http://schemas.microsoft.com/office/drawing/2014/main" id="{F4EB0951-3AEA-9BBC-2C50-6ABEB195171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88730" y="1323653"/>
            <a:ext cx="719999" cy="7200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3">
            <a:extLst>
              <a:ext uri="{FF2B5EF4-FFF2-40B4-BE49-F238E27FC236}">
                <a16:creationId xmlns:a16="http://schemas.microsoft.com/office/drawing/2014/main" id="{0A716D2F-5A70-080F-88FD-F2BD192D113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73586" y="3767138"/>
            <a:ext cx="719999" cy="720000"/>
          </a:xfrm>
          <a:prstGeom prst="rect">
            <a:avLst/>
          </a:prstGeom>
          <a:noFill/>
          <a:extLst>
            <a:ext uri="{909E8E84-426E-40DD-AFC4-6F175D3DCCD1}">
              <a14:hiddenFill xmlns:a14="http://schemas.microsoft.com/office/drawing/2010/main">
                <a:solidFill>
                  <a:srgbClr val="FFFFFF"/>
                </a:solidFill>
              </a14:hiddenFill>
            </a:ext>
          </a:extLst>
        </p:spPr>
      </p:pic>
      <p:cxnSp>
        <p:nvCxnSpPr>
          <p:cNvPr id="38" name="直線單箭頭接點 37">
            <a:extLst>
              <a:ext uri="{FF2B5EF4-FFF2-40B4-BE49-F238E27FC236}">
                <a16:creationId xmlns:a16="http://schemas.microsoft.com/office/drawing/2014/main" id="{0EF83332-9589-F5E9-EA69-08082D2FF7A2}"/>
              </a:ext>
            </a:extLst>
          </p:cNvPr>
          <p:cNvCxnSpPr>
            <a:cxnSpLocks/>
          </p:cNvCxnSpPr>
          <p:nvPr/>
        </p:nvCxnSpPr>
        <p:spPr>
          <a:xfrm>
            <a:off x="3937063" y="5843543"/>
            <a:ext cx="4393006"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文字方塊 38">
            <a:extLst>
              <a:ext uri="{FF2B5EF4-FFF2-40B4-BE49-F238E27FC236}">
                <a16:creationId xmlns:a16="http://schemas.microsoft.com/office/drawing/2014/main" id="{AAD4313A-1336-B632-DEB8-D98A6C457857}"/>
              </a:ext>
            </a:extLst>
          </p:cNvPr>
          <p:cNvSpPr txBox="1"/>
          <p:nvPr/>
        </p:nvSpPr>
        <p:spPr>
          <a:xfrm>
            <a:off x="1006726" y="6137572"/>
            <a:ext cx="3110383" cy="461665"/>
          </a:xfrm>
          <a:prstGeom prst="rect">
            <a:avLst/>
          </a:prstGeom>
          <a:noFill/>
        </p:spPr>
        <p:txBody>
          <a:bodyPr wrap="square" rtlCol="0">
            <a:spAutoFit/>
          </a:bodyPr>
          <a:lstStyle/>
          <a:p>
            <a:pPr algn="ctr"/>
            <a:r>
              <a:rPr lang="en-US" altLang="zh-TW" sz="2400" dirty="0"/>
              <a:t>(Foundation Model)</a:t>
            </a:r>
            <a:endParaRPr lang="zh-TW" altLang="en-US" sz="2400" dirty="0"/>
          </a:p>
        </p:txBody>
      </p:sp>
      <p:sp>
        <p:nvSpPr>
          <p:cNvPr id="41" name="文字方塊 40">
            <a:extLst>
              <a:ext uri="{FF2B5EF4-FFF2-40B4-BE49-F238E27FC236}">
                <a16:creationId xmlns:a16="http://schemas.microsoft.com/office/drawing/2014/main" id="{B46158CD-DE20-8494-7F35-96B57812C6F2}"/>
              </a:ext>
            </a:extLst>
          </p:cNvPr>
          <p:cNvSpPr txBox="1"/>
          <p:nvPr/>
        </p:nvSpPr>
        <p:spPr>
          <a:xfrm>
            <a:off x="4715109" y="5284455"/>
            <a:ext cx="3110383" cy="523220"/>
          </a:xfrm>
          <a:prstGeom prst="rect">
            <a:avLst/>
          </a:prstGeom>
          <a:noFill/>
        </p:spPr>
        <p:txBody>
          <a:bodyPr wrap="square" rtlCol="0">
            <a:spAutoFit/>
          </a:bodyPr>
          <a:lstStyle/>
          <a:p>
            <a:pPr algn="ctr"/>
            <a:r>
              <a:rPr lang="en-US" altLang="zh-TW" sz="2800" dirty="0"/>
              <a:t>RL</a:t>
            </a:r>
            <a:endParaRPr lang="zh-TW" altLang="en-US" sz="2800" dirty="0"/>
          </a:p>
        </p:txBody>
      </p:sp>
      <p:sp>
        <p:nvSpPr>
          <p:cNvPr id="42" name="矩形: 圓角 41">
            <a:extLst>
              <a:ext uri="{FF2B5EF4-FFF2-40B4-BE49-F238E27FC236}">
                <a16:creationId xmlns:a16="http://schemas.microsoft.com/office/drawing/2014/main" id="{6156D8CF-8C9F-2576-A553-50C650564E0E}"/>
              </a:ext>
            </a:extLst>
          </p:cNvPr>
          <p:cNvSpPr/>
          <p:nvPr/>
        </p:nvSpPr>
        <p:spPr>
          <a:xfrm>
            <a:off x="1288500" y="5428738"/>
            <a:ext cx="2546837" cy="726718"/>
          </a:xfrm>
          <a:prstGeom prst="roundRect">
            <a:avLst/>
          </a:prstGeom>
          <a:solidFill>
            <a:schemeClr val="accent5">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DeepSeek-v3-base</a:t>
            </a:r>
            <a:endParaRPr lang="zh-TW" altLang="en-US" sz="2400" dirty="0">
              <a:solidFill>
                <a:schemeClr val="tx1"/>
              </a:solidFill>
            </a:endParaRPr>
          </a:p>
        </p:txBody>
      </p:sp>
      <p:sp>
        <p:nvSpPr>
          <p:cNvPr id="43" name="矩形: 圓角 42">
            <a:extLst>
              <a:ext uri="{FF2B5EF4-FFF2-40B4-BE49-F238E27FC236}">
                <a16:creationId xmlns:a16="http://schemas.microsoft.com/office/drawing/2014/main" id="{FB8D61FD-D312-45CC-86D9-1C4C61B1C413}"/>
              </a:ext>
            </a:extLst>
          </p:cNvPr>
          <p:cNvSpPr/>
          <p:nvPr/>
        </p:nvSpPr>
        <p:spPr>
          <a:xfrm>
            <a:off x="8497292" y="5493642"/>
            <a:ext cx="3057374" cy="726718"/>
          </a:xfrm>
          <a:prstGeom prst="roundRect">
            <a:avLst/>
          </a:prstGeom>
          <a:solidFill>
            <a:schemeClr val="accent5">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DeepSeek-R1-Zero</a:t>
            </a:r>
            <a:endParaRPr lang="zh-TW" altLang="en-US" sz="2400" dirty="0">
              <a:solidFill>
                <a:schemeClr val="tx1"/>
              </a:solidFill>
            </a:endParaRPr>
          </a:p>
        </p:txBody>
      </p:sp>
      <p:sp>
        <p:nvSpPr>
          <p:cNvPr id="44" name="文字方塊 43">
            <a:extLst>
              <a:ext uri="{FF2B5EF4-FFF2-40B4-BE49-F238E27FC236}">
                <a16:creationId xmlns:a16="http://schemas.microsoft.com/office/drawing/2014/main" id="{5EDE2532-B9D9-E520-C201-05FE5444EF08}"/>
              </a:ext>
            </a:extLst>
          </p:cNvPr>
          <p:cNvSpPr txBox="1"/>
          <p:nvPr/>
        </p:nvSpPr>
        <p:spPr>
          <a:xfrm>
            <a:off x="6096000" y="260709"/>
            <a:ext cx="5791200" cy="369332"/>
          </a:xfrm>
          <a:prstGeom prst="rect">
            <a:avLst/>
          </a:prstGeom>
          <a:noFill/>
        </p:spPr>
        <p:txBody>
          <a:bodyPr wrap="square">
            <a:spAutoFit/>
          </a:bodyPr>
          <a:lstStyle/>
          <a:p>
            <a:pPr algn="r"/>
            <a:r>
              <a:rPr lang="zh-TW" altLang="en-US" dirty="0"/>
              <a:t>https://arxiv.org/abs/2501.12948</a:t>
            </a:r>
          </a:p>
        </p:txBody>
      </p:sp>
      <p:sp>
        <p:nvSpPr>
          <p:cNvPr id="45" name="文字方塊 44">
            <a:extLst>
              <a:ext uri="{FF2B5EF4-FFF2-40B4-BE49-F238E27FC236}">
                <a16:creationId xmlns:a16="http://schemas.microsoft.com/office/drawing/2014/main" id="{C6B9BA97-175D-CDD1-D617-C5302437E432}"/>
              </a:ext>
            </a:extLst>
          </p:cNvPr>
          <p:cNvSpPr txBox="1"/>
          <p:nvPr/>
        </p:nvSpPr>
        <p:spPr>
          <a:xfrm>
            <a:off x="4715108" y="5845185"/>
            <a:ext cx="3110383" cy="523220"/>
          </a:xfrm>
          <a:prstGeom prst="rect">
            <a:avLst/>
          </a:prstGeom>
          <a:noFill/>
        </p:spPr>
        <p:txBody>
          <a:bodyPr wrap="square" rtlCol="0">
            <a:spAutoFit/>
          </a:bodyPr>
          <a:lstStyle/>
          <a:p>
            <a:pPr algn="ctr"/>
            <a:r>
              <a:rPr lang="en-US" altLang="zh-TW" sz="2800" dirty="0"/>
              <a:t>Accuracy as reward</a:t>
            </a:r>
            <a:endParaRPr lang="zh-TW" altLang="en-US" sz="2800" dirty="0"/>
          </a:p>
        </p:txBody>
      </p:sp>
      <p:sp>
        <p:nvSpPr>
          <p:cNvPr id="2" name="文字方塊 1">
            <a:extLst>
              <a:ext uri="{FF2B5EF4-FFF2-40B4-BE49-F238E27FC236}">
                <a16:creationId xmlns:a16="http://schemas.microsoft.com/office/drawing/2014/main" id="{4B3BEA4B-15E4-FE37-E35F-EE643E57C879}"/>
              </a:ext>
            </a:extLst>
          </p:cNvPr>
          <p:cNvSpPr txBox="1"/>
          <p:nvPr/>
        </p:nvSpPr>
        <p:spPr>
          <a:xfrm>
            <a:off x="2865251" y="4624129"/>
            <a:ext cx="695866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推理過程內容不重要，最後答案是對的就好</a:t>
            </a:r>
          </a:p>
        </p:txBody>
      </p:sp>
      <p:cxnSp>
        <p:nvCxnSpPr>
          <p:cNvPr id="3" name="直線單箭頭接點 2">
            <a:extLst>
              <a:ext uri="{FF2B5EF4-FFF2-40B4-BE49-F238E27FC236}">
                <a16:creationId xmlns:a16="http://schemas.microsoft.com/office/drawing/2014/main" id="{978BE995-3249-838F-8FD6-15147B9D4F59}"/>
              </a:ext>
            </a:extLst>
          </p:cNvPr>
          <p:cNvCxnSpPr>
            <a:cxnSpLocks/>
          </p:cNvCxnSpPr>
          <p:nvPr/>
        </p:nvCxnSpPr>
        <p:spPr>
          <a:xfrm>
            <a:off x="3937063" y="3435782"/>
            <a:ext cx="0" cy="1188347"/>
          </a:xfrm>
          <a:prstGeom prst="straightConnector1">
            <a:avLst/>
          </a:prstGeom>
          <a:ln w="5715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 name="文字方塊 6">
            <a:extLst>
              <a:ext uri="{FF2B5EF4-FFF2-40B4-BE49-F238E27FC236}">
                <a16:creationId xmlns:a16="http://schemas.microsoft.com/office/drawing/2014/main" id="{ED8AA0F0-3DFC-8177-1C8A-BE26E934E788}"/>
              </a:ext>
            </a:extLst>
          </p:cNvPr>
          <p:cNvSpPr txBox="1"/>
          <p:nvPr/>
        </p:nvSpPr>
        <p:spPr>
          <a:xfrm>
            <a:off x="428543" y="1277266"/>
            <a:ext cx="3174315" cy="954107"/>
          </a:xfrm>
          <a:prstGeom prst="rect">
            <a:avLst/>
          </a:prstGeom>
          <a:noFill/>
        </p:spPr>
        <p:txBody>
          <a:bodyPr wrap="square" rtlCol="0">
            <a:spAutoFit/>
          </a:bodyPr>
          <a:lstStyle/>
          <a:p>
            <a:r>
              <a:rPr lang="en-US" altLang="zh-TW" sz="2800" b="1" u="sng" dirty="0"/>
              <a:t>Reinforcement Learning (RL) </a:t>
            </a:r>
            <a:endParaRPr lang="zh-TW" altLang="en-US" sz="2800" b="1" u="sng" dirty="0"/>
          </a:p>
        </p:txBody>
      </p:sp>
    </p:spTree>
    <p:extLst>
      <p:ext uri="{BB962C8B-B14F-4D97-AF65-F5344CB8AC3E}">
        <p14:creationId xmlns:p14="http://schemas.microsoft.com/office/powerpoint/2010/main" val="3784485571"/>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2" grpId="0" animBg="1"/>
      <p:bldP spid="13" grpId="0" animBg="1"/>
      <p:bldP spid="14" grpId="0" animBg="1"/>
      <p:bldP spid="39" grpId="0"/>
      <p:bldP spid="41" grpId="0"/>
      <p:bldP spid="42" grpId="0" animBg="1"/>
      <p:bldP spid="43" grpId="0" animBg="1"/>
      <p:bldP spid="45" grpId="0"/>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37459F9-CFEB-3BC3-280B-BB8A3333C7DD}"/>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9BF0E5F8-8122-FEAD-81B2-A9B246337555}"/>
              </a:ext>
            </a:extLst>
          </p:cNvPr>
          <p:cNvSpPr>
            <a:spLocks noGrp="1"/>
          </p:cNvSpPr>
          <p:nvPr>
            <p:ph idx="1"/>
          </p:nvPr>
        </p:nvSpPr>
        <p:spPr/>
        <p:txBody>
          <a:bodyPr/>
          <a:lstStyle/>
          <a:p>
            <a:endParaRPr lang="zh-TW" altLang="en-US"/>
          </a:p>
        </p:txBody>
      </p:sp>
      <p:pic>
        <p:nvPicPr>
          <p:cNvPr id="4" name="圖片 3">
            <a:extLst>
              <a:ext uri="{FF2B5EF4-FFF2-40B4-BE49-F238E27FC236}">
                <a16:creationId xmlns:a16="http://schemas.microsoft.com/office/drawing/2014/main" id="{E3564B25-E4EF-7AA0-D3A7-94183BB5631B}"/>
              </a:ext>
            </a:extLst>
          </p:cNvPr>
          <p:cNvPicPr>
            <a:picLocks noChangeAspect="1"/>
          </p:cNvPicPr>
          <p:nvPr/>
        </p:nvPicPr>
        <p:blipFill>
          <a:blip r:embed="rId2"/>
          <a:stretch>
            <a:fillRect/>
          </a:stretch>
        </p:blipFill>
        <p:spPr>
          <a:xfrm>
            <a:off x="1536859" y="370932"/>
            <a:ext cx="9118282" cy="5806031"/>
          </a:xfrm>
          <a:prstGeom prst="rect">
            <a:avLst/>
          </a:prstGeom>
        </p:spPr>
      </p:pic>
      <p:sp>
        <p:nvSpPr>
          <p:cNvPr id="33" name="文字方塊 32">
            <a:extLst>
              <a:ext uri="{FF2B5EF4-FFF2-40B4-BE49-F238E27FC236}">
                <a16:creationId xmlns:a16="http://schemas.microsoft.com/office/drawing/2014/main" id="{DC6D076C-425C-6032-D16F-A1C775AD9A32}"/>
              </a:ext>
            </a:extLst>
          </p:cNvPr>
          <p:cNvSpPr txBox="1"/>
          <p:nvPr/>
        </p:nvSpPr>
        <p:spPr>
          <a:xfrm>
            <a:off x="5975510" y="6252673"/>
            <a:ext cx="5791200" cy="369332"/>
          </a:xfrm>
          <a:prstGeom prst="rect">
            <a:avLst/>
          </a:prstGeom>
          <a:noFill/>
        </p:spPr>
        <p:txBody>
          <a:bodyPr wrap="square">
            <a:spAutoFit/>
          </a:bodyPr>
          <a:lstStyle/>
          <a:p>
            <a:r>
              <a:rPr lang="en-US" altLang="zh-TW" dirty="0"/>
              <a:t>Source of image: </a:t>
            </a:r>
            <a:r>
              <a:rPr lang="zh-TW" altLang="en-US" dirty="0"/>
              <a:t>https://arxiv.org/abs/2501.12948</a:t>
            </a:r>
          </a:p>
        </p:txBody>
      </p:sp>
      <p:sp>
        <p:nvSpPr>
          <p:cNvPr id="5" name="文字方塊 4">
            <a:extLst>
              <a:ext uri="{FF2B5EF4-FFF2-40B4-BE49-F238E27FC236}">
                <a16:creationId xmlns:a16="http://schemas.microsoft.com/office/drawing/2014/main" id="{B65B12FF-E365-524C-31E6-B1B7F46CAC82}"/>
              </a:ext>
            </a:extLst>
          </p:cNvPr>
          <p:cNvSpPr txBox="1"/>
          <p:nvPr/>
        </p:nvSpPr>
        <p:spPr>
          <a:xfrm>
            <a:off x="2565400" y="2140493"/>
            <a:ext cx="1955800" cy="461665"/>
          </a:xfrm>
          <a:prstGeom prst="rect">
            <a:avLst/>
          </a:prstGeom>
          <a:noFill/>
        </p:spPr>
        <p:txBody>
          <a:bodyPr wrap="square" rtlCol="0">
            <a:spAutoFit/>
          </a:bodyPr>
          <a:lstStyle/>
          <a:p>
            <a:r>
              <a:rPr lang="en-US" altLang="zh-TW" sz="2400" dirty="0"/>
              <a:t>Majority vote </a:t>
            </a:r>
            <a:endParaRPr lang="zh-TW" altLang="en-US" sz="2400" dirty="0"/>
          </a:p>
        </p:txBody>
      </p:sp>
    </p:spTree>
    <p:extLst>
      <p:ext uri="{BB962C8B-B14F-4D97-AF65-F5344CB8AC3E}">
        <p14:creationId xmlns:p14="http://schemas.microsoft.com/office/powerpoint/2010/main" val="1370069053"/>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9EEC528-FDF8-BF5E-2FC9-F31446F9B998}"/>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74517A89-ABDD-82D9-E00A-FA5EA2AEA6FC}"/>
              </a:ext>
            </a:extLst>
          </p:cNvPr>
          <p:cNvSpPr>
            <a:spLocks noGrp="1"/>
          </p:cNvSpPr>
          <p:nvPr>
            <p:ph idx="1"/>
          </p:nvPr>
        </p:nvSpPr>
        <p:spPr/>
        <p:txBody>
          <a:bodyPr/>
          <a:lstStyle/>
          <a:p>
            <a:endParaRPr lang="zh-TW" altLang="en-US"/>
          </a:p>
        </p:txBody>
      </p:sp>
      <p:pic>
        <p:nvPicPr>
          <p:cNvPr id="5" name="圖片 4">
            <a:extLst>
              <a:ext uri="{FF2B5EF4-FFF2-40B4-BE49-F238E27FC236}">
                <a16:creationId xmlns:a16="http://schemas.microsoft.com/office/drawing/2014/main" id="{7449BF64-28C4-9A6E-4BE4-54C27F83F74C}"/>
              </a:ext>
            </a:extLst>
          </p:cNvPr>
          <p:cNvPicPr>
            <a:picLocks noChangeAspect="1"/>
          </p:cNvPicPr>
          <p:nvPr/>
        </p:nvPicPr>
        <p:blipFill>
          <a:blip r:embed="rId3"/>
          <a:stretch>
            <a:fillRect/>
          </a:stretch>
        </p:blipFill>
        <p:spPr>
          <a:xfrm>
            <a:off x="1512559" y="949900"/>
            <a:ext cx="9166881" cy="5213596"/>
          </a:xfrm>
          <a:prstGeom prst="rect">
            <a:avLst/>
          </a:prstGeom>
        </p:spPr>
      </p:pic>
      <p:sp>
        <p:nvSpPr>
          <p:cNvPr id="6" name="文字方塊 5">
            <a:extLst>
              <a:ext uri="{FF2B5EF4-FFF2-40B4-BE49-F238E27FC236}">
                <a16:creationId xmlns:a16="http://schemas.microsoft.com/office/drawing/2014/main" id="{C0BA14A9-50E0-CDAD-8FD1-A5CA0B01F645}"/>
              </a:ext>
            </a:extLst>
          </p:cNvPr>
          <p:cNvSpPr txBox="1"/>
          <p:nvPr/>
        </p:nvSpPr>
        <p:spPr>
          <a:xfrm>
            <a:off x="1028700" y="327025"/>
            <a:ext cx="6096000" cy="584775"/>
          </a:xfrm>
          <a:prstGeom prst="rect">
            <a:avLst/>
          </a:prstGeom>
          <a:noFill/>
        </p:spPr>
        <p:txBody>
          <a:bodyPr wrap="square">
            <a:spAutoFit/>
          </a:bodyPr>
          <a:lstStyle/>
          <a:p>
            <a:r>
              <a:rPr lang="zh-TW" altLang="en-US" sz="3200" b="1" u="sng" dirty="0"/>
              <a:t>Aha Moment</a:t>
            </a:r>
          </a:p>
        </p:txBody>
      </p:sp>
      <p:sp>
        <p:nvSpPr>
          <p:cNvPr id="7" name="文字方塊 6">
            <a:extLst>
              <a:ext uri="{FF2B5EF4-FFF2-40B4-BE49-F238E27FC236}">
                <a16:creationId xmlns:a16="http://schemas.microsoft.com/office/drawing/2014/main" id="{F7E0568E-9B70-6375-A0F3-074D029C48E0}"/>
              </a:ext>
            </a:extLst>
          </p:cNvPr>
          <p:cNvSpPr txBox="1"/>
          <p:nvPr/>
        </p:nvSpPr>
        <p:spPr>
          <a:xfrm>
            <a:off x="5975510" y="6252673"/>
            <a:ext cx="5791200" cy="369332"/>
          </a:xfrm>
          <a:prstGeom prst="rect">
            <a:avLst/>
          </a:prstGeom>
          <a:noFill/>
        </p:spPr>
        <p:txBody>
          <a:bodyPr wrap="square">
            <a:spAutoFit/>
          </a:bodyPr>
          <a:lstStyle/>
          <a:p>
            <a:r>
              <a:rPr lang="en-US" altLang="zh-TW" dirty="0"/>
              <a:t>Source of image: </a:t>
            </a:r>
            <a:r>
              <a:rPr lang="zh-TW" altLang="en-US" dirty="0"/>
              <a:t>https://arxiv.org/abs/2501.12948</a:t>
            </a:r>
          </a:p>
        </p:txBody>
      </p:sp>
    </p:spTree>
    <p:extLst>
      <p:ext uri="{BB962C8B-B14F-4D97-AF65-F5344CB8AC3E}">
        <p14:creationId xmlns:p14="http://schemas.microsoft.com/office/powerpoint/2010/main" val="2300737477"/>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3F79C8-A2C7-88E4-9595-C3059F7F639A}"/>
            </a:ext>
          </a:extLst>
        </p:cNvPr>
        <p:cNvGrpSpPr/>
        <p:nvPr/>
      </p:nvGrpSpPr>
      <p:grpSpPr>
        <a:xfrm>
          <a:off x="0" y="0"/>
          <a:ext cx="0" cy="0"/>
          <a:chOff x="0" y="0"/>
          <a:chExt cx="0" cy="0"/>
        </a:xfrm>
      </p:grpSpPr>
      <p:pic>
        <p:nvPicPr>
          <p:cNvPr id="4" name="Picture 2">
            <a:extLst>
              <a:ext uri="{FF2B5EF4-FFF2-40B4-BE49-F238E27FC236}">
                <a16:creationId xmlns:a16="http://schemas.microsoft.com/office/drawing/2014/main" id="{6994C204-A017-DCC1-5070-31EB956774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7463" y="2095500"/>
            <a:ext cx="1219200" cy="121920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直線單箭頭接點 4">
            <a:extLst>
              <a:ext uri="{FF2B5EF4-FFF2-40B4-BE49-F238E27FC236}">
                <a16:creationId xmlns:a16="http://schemas.microsoft.com/office/drawing/2014/main" id="{D065DCF3-DBD9-32C9-A72F-5987057AF21A}"/>
              </a:ext>
            </a:extLst>
          </p:cNvPr>
          <p:cNvCxnSpPr>
            <a:cxnSpLocks/>
          </p:cNvCxnSpPr>
          <p:nvPr/>
        </p:nvCxnSpPr>
        <p:spPr>
          <a:xfrm>
            <a:off x="2337601" y="2764094"/>
            <a:ext cx="901831"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矩形: 圓角 5">
            <a:extLst>
              <a:ext uri="{FF2B5EF4-FFF2-40B4-BE49-F238E27FC236}">
                <a16:creationId xmlns:a16="http://schemas.microsoft.com/office/drawing/2014/main" id="{3865D225-F27D-8A62-BFF5-0512BD150CA5}"/>
              </a:ext>
            </a:extLst>
          </p:cNvPr>
          <p:cNvSpPr/>
          <p:nvPr/>
        </p:nvSpPr>
        <p:spPr>
          <a:xfrm>
            <a:off x="1147872" y="2468822"/>
            <a:ext cx="1101698" cy="590544"/>
          </a:xfrm>
          <a:prstGeom prst="roundRect">
            <a:avLst/>
          </a:prstGeom>
          <a:solidFill>
            <a:schemeClr val="accent1">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input</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11" name="矩形: 圓角 10">
            <a:extLst>
              <a:ext uri="{FF2B5EF4-FFF2-40B4-BE49-F238E27FC236}">
                <a16:creationId xmlns:a16="http://schemas.microsoft.com/office/drawing/2014/main" id="{5CECE818-23F0-443F-752D-2EC33519C865}"/>
              </a:ext>
            </a:extLst>
          </p:cNvPr>
          <p:cNvSpPr/>
          <p:nvPr/>
        </p:nvSpPr>
        <p:spPr>
          <a:xfrm>
            <a:off x="5639732" y="1504956"/>
            <a:ext cx="3559020" cy="590544"/>
          </a:xfrm>
          <a:prstGeom prst="roundRect">
            <a:avLst/>
          </a:prstGeom>
          <a:solidFill>
            <a:schemeClr val="accent6">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Reasoning Process</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12" name="矩形: 圓角 11">
            <a:extLst>
              <a:ext uri="{FF2B5EF4-FFF2-40B4-BE49-F238E27FC236}">
                <a16:creationId xmlns:a16="http://schemas.microsoft.com/office/drawing/2014/main" id="{8DBB76DE-0A79-5E4E-2B43-AA07DF247815}"/>
              </a:ext>
            </a:extLst>
          </p:cNvPr>
          <p:cNvSpPr/>
          <p:nvPr/>
        </p:nvSpPr>
        <p:spPr>
          <a:xfrm>
            <a:off x="9316382" y="1504956"/>
            <a:ext cx="1219200" cy="590544"/>
          </a:xfrm>
          <a:prstGeom prst="roundRect">
            <a:avLst/>
          </a:prstGeom>
          <a:solidFill>
            <a:schemeClr val="accent4">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answer</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13" name="矩形: 圓角 12">
            <a:extLst>
              <a:ext uri="{FF2B5EF4-FFF2-40B4-BE49-F238E27FC236}">
                <a16:creationId xmlns:a16="http://schemas.microsoft.com/office/drawing/2014/main" id="{EDCDB589-AEAA-5EF4-5EA0-4FF871C783C3}"/>
              </a:ext>
            </a:extLst>
          </p:cNvPr>
          <p:cNvSpPr/>
          <p:nvPr/>
        </p:nvSpPr>
        <p:spPr>
          <a:xfrm>
            <a:off x="5639732" y="3634869"/>
            <a:ext cx="3559020" cy="590544"/>
          </a:xfrm>
          <a:prstGeom prst="roundRect">
            <a:avLst/>
          </a:prstGeom>
          <a:solidFill>
            <a:schemeClr val="accent6">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Reasoning Process</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14" name="矩形: 圓角 13">
            <a:extLst>
              <a:ext uri="{FF2B5EF4-FFF2-40B4-BE49-F238E27FC236}">
                <a16:creationId xmlns:a16="http://schemas.microsoft.com/office/drawing/2014/main" id="{13EA4DB8-C7D1-2306-B5F4-B727396C9075}"/>
              </a:ext>
            </a:extLst>
          </p:cNvPr>
          <p:cNvSpPr/>
          <p:nvPr/>
        </p:nvSpPr>
        <p:spPr>
          <a:xfrm>
            <a:off x="9316382" y="3634869"/>
            <a:ext cx="1219200" cy="590544"/>
          </a:xfrm>
          <a:prstGeom prst="roundRect">
            <a:avLst/>
          </a:prstGeom>
          <a:solidFill>
            <a:schemeClr val="accent4">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answer</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cxnSp>
        <p:nvCxnSpPr>
          <p:cNvPr id="16" name="直線單箭頭接點 15">
            <a:extLst>
              <a:ext uri="{FF2B5EF4-FFF2-40B4-BE49-F238E27FC236}">
                <a16:creationId xmlns:a16="http://schemas.microsoft.com/office/drawing/2014/main" id="{3A7D8C01-F45A-3B0E-E31A-A356ABAA3370}"/>
              </a:ext>
            </a:extLst>
          </p:cNvPr>
          <p:cNvCxnSpPr>
            <a:cxnSpLocks/>
          </p:cNvCxnSpPr>
          <p:nvPr/>
        </p:nvCxnSpPr>
        <p:spPr>
          <a:xfrm flipV="1">
            <a:off x="4734564" y="1800228"/>
            <a:ext cx="787538" cy="90487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線單箭頭接點 19">
            <a:extLst>
              <a:ext uri="{FF2B5EF4-FFF2-40B4-BE49-F238E27FC236}">
                <a16:creationId xmlns:a16="http://schemas.microsoft.com/office/drawing/2014/main" id="{526A930A-414C-8ED3-9802-FC07BD5F096B}"/>
              </a:ext>
            </a:extLst>
          </p:cNvPr>
          <p:cNvCxnSpPr>
            <a:cxnSpLocks/>
          </p:cNvCxnSpPr>
          <p:nvPr/>
        </p:nvCxnSpPr>
        <p:spPr>
          <a:xfrm>
            <a:off x="4734564" y="2862266"/>
            <a:ext cx="787538" cy="90487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1" name="Picture 2">
            <a:extLst>
              <a:ext uri="{FF2B5EF4-FFF2-40B4-BE49-F238E27FC236}">
                <a16:creationId xmlns:a16="http://schemas.microsoft.com/office/drawing/2014/main" id="{C9E347F6-6AC2-CEF0-9AB6-B03B0ACE03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98185" y="3213601"/>
            <a:ext cx="590545" cy="59054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3">
            <a:extLst>
              <a:ext uri="{FF2B5EF4-FFF2-40B4-BE49-F238E27FC236}">
                <a16:creationId xmlns:a16="http://schemas.microsoft.com/office/drawing/2014/main" id="{8BD3F1B0-1BA4-2DFE-A1B1-E1EC32C5944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98185" y="1083687"/>
            <a:ext cx="590545" cy="590545"/>
          </a:xfrm>
          <a:prstGeom prst="rect">
            <a:avLst/>
          </a:prstGeom>
          <a:noFill/>
          <a:extLst>
            <a:ext uri="{909E8E84-426E-40DD-AFC4-6F175D3DCCD1}">
              <a14:hiddenFill xmlns:a14="http://schemas.microsoft.com/office/drawing/2010/main">
                <a:solidFill>
                  <a:srgbClr val="FFFFFF"/>
                </a:solidFill>
              </a14:hiddenFill>
            </a:ext>
          </a:extLst>
        </p:spPr>
      </p:pic>
      <p:grpSp>
        <p:nvGrpSpPr>
          <p:cNvPr id="26" name="群組 25">
            <a:extLst>
              <a:ext uri="{FF2B5EF4-FFF2-40B4-BE49-F238E27FC236}">
                <a16:creationId xmlns:a16="http://schemas.microsoft.com/office/drawing/2014/main" id="{9EC97DD1-DA80-7ABD-DC5C-50AA2A1AFDFC}"/>
              </a:ext>
            </a:extLst>
          </p:cNvPr>
          <p:cNvGrpSpPr/>
          <p:nvPr/>
        </p:nvGrpSpPr>
        <p:grpSpPr>
          <a:xfrm>
            <a:off x="-59180" y="481830"/>
            <a:ext cx="6403762" cy="598309"/>
            <a:chOff x="-307762" y="1717152"/>
            <a:chExt cx="6403762" cy="598309"/>
          </a:xfrm>
        </p:grpSpPr>
        <p:sp>
          <p:nvSpPr>
            <p:cNvPr id="23" name="矩形: 圓角 22">
              <a:extLst>
                <a:ext uri="{FF2B5EF4-FFF2-40B4-BE49-F238E27FC236}">
                  <a16:creationId xmlns:a16="http://schemas.microsoft.com/office/drawing/2014/main" id="{80CFFD9D-F8B2-430E-DE3F-9D2C559DB4C5}"/>
                </a:ext>
              </a:extLst>
            </p:cNvPr>
            <p:cNvSpPr/>
            <p:nvPr/>
          </p:nvSpPr>
          <p:spPr>
            <a:xfrm>
              <a:off x="3919557" y="1724917"/>
              <a:ext cx="2176443" cy="590544"/>
            </a:xfrm>
            <a:prstGeom prst="roundRect">
              <a:avLst/>
            </a:prstGeom>
            <a:solidFill>
              <a:srgbClr val="FFFF00"/>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ground truth</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24" name="矩形: 圓角 23">
              <a:extLst>
                <a:ext uri="{FF2B5EF4-FFF2-40B4-BE49-F238E27FC236}">
                  <a16:creationId xmlns:a16="http://schemas.microsoft.com/office/drawing/2014/main" id="{53ABCA03-27F6-E5D8-431E-6AF936C4EE74}"/>
                </a:ext>
              </a:extLst>
            </p:cNvPr>
            <p:cNvSpPr/>
            <p:nvPr/>
          </p:nvSpPr>
          <p:spPr>
            <a:xfrm>
              <a:off x="2689588" y="1717152"/>
              <a:ext cx="1101698" cy="590544"/>
            </a:xfrm>
            <a:prstGeom prst="roundRect">
              <a:avLst/>
            </a:prstGeom>
            <a:solidFill>
              <a:schemeClr val="accent1">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input</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25" name="文字方塊 24">
              <a:extLst>
                <a:ext uri="{FF2B5EF4-FFF2-40B4-BE49-F238E27FC236}">
                  <a16:creationId xmlns:a16="http://schemas.microsoft.com/office/drawing/2014/main" id="{41280F04-A6BE-314F-F891-DCAD02DD94AD}"/>
                </a:ext>
              </a:extLst>
            </p:cNvPr>
            <p:cNvSpPr txBox="1"/>
            <p:nvPr/>
          </p:nvSpPr>
          <p:spPr>
            <a:xfrm>
              <a:off x="-307762" y="1769534"/>
              <a:ext cx="2966900"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Training Data:</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grpSp>
      <p:pic>
        <p:nvPicPr>
          <p:cNvPr id="27" name="Picture 2">
            <a:extLst>
              <a:ext uri="{FF2B5EF4-FFF2-40B4-BE49-F238E27FC236}">
                <a16:creationId xmlns:a16="http://schemas.microsoft.com/office/drawing/2014/main" id="{7709F844-BC27-65ED-7F4A-C337B911AE3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88730" y="1323653"/>
            <a:ext cx="719999" cy="7200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3">
            <a:extLst>
              <a:ext uri="{FF2B5EF4-FFF2-40B4-BE49-F238E27FC236}">
                <a16:creationId xmlns:a16="http://schemas.microsoft.com/office/drawing/2014/main" id="{83215EF0-362C-9CA4-580D-B12DA02BC08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73586" y="3767138"/>
            <a:ext cx="719999" cy="720000"/>
          </a:xfrm>
          <a:prstGeom prst="rect">
            <a:avLst/>
          </a:prstGeom>
          <a:noFill/>
          <a:extLst>
            <a:ext uri="{909E8E84-426E-40DD-AFC4-6F175D3DCCD1}">
              <a14:hiddenFill xmlns:a14="http://schemas.microsoft.com/office/drawing/2010/main">
                <a:solidFill>
                  <a:srgbClr val="FFFFFF"/>
                </a:solidFill>
              </a14:hiddenFill>
            </a:ext>
          </a:extLst>
        </p:spPr>
      </p:pic>
      <p:sp>
        <p:nvSpPr>
          <p:cNvPr id="29" name="文字方塊 28">
            <a:extLst>
              <a:ext uri="{FF2B5EF4-FFF2-40B4-BE49-F238E27FC236}">
                <a16:creationId xmlns:a16="http://schemas.microsoft.com/office/drawing/2014/main" id="{1903DFEF-FADA-4912-BA53-C1D444143767}"/>
              </a:ext>
            </a:extLst>
          </p:cNvPr>
          <p:cNvSpPr txBox="1"/>
          <p:nvPr/>
        </p:nvSpPr>
        <p:spPr>
          <a:xfrm>
            <a:off x="2865251" y="4624129"/>
            <a:ext cx="695866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推理過程內容不重要，最後答案是對的就好</a:t>
            </a:r>
          </a:p>
        </p:txBody>
      </p:sp>
      <p:cxnSp>
        <p:nvCxnSpPr>
          <p:cNvPr id="30" name="直線單箭頭接點 29">
            <a:extLst>
              <a:ext uri="{FF2B5EF4-FFF2-40B4-BE49-F238E27FC236}">
                <a16:creationId xmlns:a16="http://schemas.microsoft.com/office/drawing/2014/main" id="{27FD220B-6082-A27D-34B1-AE72D533DC62}"/>
              </a:ext>
            </a:extLst>
          </p:cNvPr>
          <p:cNvCxnSpPr>
            <a:cxnSpLocks/>
          </p:cNvCxnSpPr>
          <p:nvPr/>
        </p:nvCxnSpPr>
        <p:spPr>
          <a:xfrm>
            <a:off x="3937063" y="3435782"/>
            <a:ext cx="0" cy="1188347"/>
          </a:xfrm>
          <a:prstGeom prst="straightConnector1">
            <a:avLst/>
          </a:prstGeom>
          <a:ln w="5715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4" name="文字方塊 43">
            <a:extLst>
              <a:ext uri="{FF2B5EF4-FFF2-40B4-BE49-F238E27FC236}">
                <a16:creationId xmlns:a16="http://schemas.microsoft.com/office/drawing/2014/main" id="{CDB4EC41-B3FE-7E50-2FA0-70287C576944}"/>
              </a:ext>
            </a:extLst>
          </p:cNvPr>
          <p:cNvSpPr txBox="1"/>
          <p:nvPr/>
        </p:nvSpPr>
        <p:spPr>
          <a:xfrm>
            <a:off x="6096000" y="260709"/>
            <a:ext cx="5791200" cy="369332"/>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https://arxiv.org/abs/2501.12948</a:t>
            </a:r>
          </a:p>
        </p:txBody>
      </p:sp>
      <p:sp>
        <p:nvSpPr>
          <p:cNvPr id="2" name="文字方塊 1">
            <a:extLst>
              <a:ext uri="{FF2B5EF4-FFF2-40B4-BE49-F238E27FC236}">
                <a16:creationId xmlns:a16="http://schemas.microsoft.com/office/drawing/2014/main" id="{50595374-D076-9958-74B0-DF5B1053E915}"/>
              </a:ext>
            </a:extLst>
          </p:cNvPr>
          <p:cNvSpPr txBox="1"/>
          <p:nvPr/>
        </p:nvSpPr>
        <p:spPr>
          <a:xfrm>
            <a:off x="7193844" y="2188314"/>
            <a:ext cx="3341738" cy="954107"/>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altLang="zh-TW" sz="2800" b="1" dirty="0">
                <a:solidFill>
                  <a:srgbClr val="FF0000"/>
                </a:solidFill>
                <a:ea typeface="微軟正黑體" panose="020B0604030504040204" pitchFamily="34" charset="-120"/>
              </a:rPr>
              <a:t>Poor readability &amp;</a:t>
            </a:r>
          </a:p>
          <a:p>
            <a:pPr marL="0" marR="0" lvl="0" indent="0" defTabSz="914400" rtl="0" eaLnBrk="1" fontAlgn="auto" latinLnBrk="0" hangingPunct="1">
              <a:lnSpc>
                <a:spcPct val="100000"/>
              </a:lnSpc>
              <a:spcBef>
                <a:spcPts val="0"/>
              </a:spcBef>
              <a:spcAft>
                <a:spcPts val="0"/>
              </a:spcAft>
              <a:buClrTx/>
              <a:buSzTx/>
              <a:buFontTx/>
              <a:buNone/>
              <a:tabLst/>
              <a:defRPr/>
            </a:pPr>
            <a:r>
              <a:rPr lang="en-US" altLang="zh-TW" sz="2800" b="1" dirty="0">
                <a:solidFill>
                  <a:srgbClr val="FF0000"/>
                </a:solidFill>
                <a:ea typeface="微軟正黑體" panose="020B0604030504040204" pitchFamily="34" charset="-120"/>
              </a:rPr>
              <a:t>Language Mixing </a:t>
            </a:r>
            <a:endParaRPr kumimoji="0" lang="zh-TW" altLang="en-US" sz="2800" b="1" i="0" u="none" strike="noStrike" kern="1200" cap="none" spc="0" normalizeH="0" baseline="0" noProof="0" dirty="0">
              <a:ln>
                <a:noFill/>
              </a:ln>
              <a:solidFill>
                <a:srgbClr val="FF0000"/>
              </a:solidFill>
              <a:effectLst/>
              <a:uLnTx/>
              <a:uFillTx/>
              <a:ea typeface="微軟正黑體" panose="020B0604030504040204" pitchFamily="34" charset="-120"/>
            </a:endParaRPr>
          </a:p>
        </p:txBody>
      </p:sp>
      <p:cxnSp>
        <p:nvCxnSpPr>
          <p:cNvPr id="3" name="直線單箭頭接點 2">
            <a:extLst>
              <a:ext uri="{FF2B5EF4-FFF2-40B4-BE49-F238E27FC236}">
                <a16:creationId xmlns:a16="http://schemas.microsoft.com/office/drawing/2014/main" id="{DA8D0F9B-B3C1-E0C6-268D-28A245E9CE73}"/>
              </a:ext>
            </a:extLst>
          </p:cNvPr>
          <p:cNvCxnSpPr>
            <a:cxnSpLocks/>
          </p:cNvCxnSpPr>
          <p:nvPr/>
        </p:nvCxnSpPr>
        <p:spPr>
          <a:xfrm>
            <a:off x="6672275" y="1963290"/>
            <a:ext cx="521569" cy="578747"/>
          </a:xfrm>
          <a:prstGeom prst="straightConnector1">
            <a:avLst/>
          </a:prstGeom>
          <a:ln w="5715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35" name="群組 34">
            <a:extLst>
              <a:ext uri="{FF2B5EF4-FFF2-40B4-BE49-F238E27FC236}">
                <a16:creationId xmlns:a16="http://schemas.microsoft.com/office/drawing/2014/main" id="{4AD4848C-7799-2DD9-16E8-7F389AFE50D2}"/>
              </a:ext>
            </a:extLst>
          </p:cNvPr>
          <p:cNvGrpSpPr/>
          <p:nvPr/>
        </p:nvGrpSpPr>
        <p:grpSpPr>
          <a:xfrm>
            <a:off x="1006726" y="5284455"/>
            <a:ext cx="10547940" cy="1314782"/>
            <a:chOff x="1006726" y="5284455"/>
            <a:chExt cx="10547940" cy="1314782"/>
          </a:xfrm>
        </p:grpSpPr>
        <p:cxnSp>
          <p:nvCxnSpPr>
            <p:cNvPr id="18" name="直線單箭頭接點 17">
              <a:extLst>
                <a:ext uri="{FF2B5EF4-FFF2-40B4-BE49-F238E27FC236}">
                  <a16:creationId xmlns:a16="http://schemas.microsoft.com/office/drawing/2014/main" id="{6853CA46-3773-7991-6D9B-A172DF7A60F9}"/>
                </a:ext>
              </a:extLst>
            </p:cNvPr>
            <p:cNvCxnSpPr>
              <a:cxnSpLocks/>
            </p:cNvCxnSpPr>
            <p:nvPr/>
          </p:nvCxnSpPr>
          <p:spPr>
            <a:xfrm>
              <a:off x="3937063" y="5843543"/>
              <a:ext cx="4393006"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文字方塊 18">
              <a:extLst>
                <a:ext uri="{FF2B5EF4-FFF2-40B4-BE49-F238E27FC236}">
                  <a16:creationId xmlns:a16="http://schemas.microsoft.com/office/drawing/2014/main" id="{3331D2F3-76EA-1FFC-484A-0442B86EF111}"/>
                </a:ext>
              </a:extLst>
            </p:cNvPr>
            <p:cNvSpPr txBox="1"/>
            <p:nvPr/>
          </p:nvSpPr>
          <p:spPr>
            <a:xfrm>
              <a:off x="1006726" y="6137572"/>
              <a:ext cx="3110383" cy="461665"/>
            </a:xfrm>
            <a:prstGeom prst="rect">
              <a:avLst/>
            </a:prstGeom>
            <a:noFill/>
          </p:spPr>
          <p:txBody>
            <a:bodyPr wrap="square" rtlCol="0">
              <a:spAutoFit/>
            </a:bodyPr>
            <a:lstStyle/>
            <a:p>
              <a:pPr algn="ctr"/>
              <a:r>
                <a:rPr lang="en-US" altLang="zh-TW" sz="2400" dirty="0"/>
                <a:t>(Foundation Model)</a:t>
              </a:r>
              <a:endParaRPr lang="zh-TW" altLang="en-US" sz="2400" dirty="0"/>
            </a:p>
          </p:txBody>
        </p:sp>
        <p:sp>
          <p:nvSpPr>
            <p:cNvPr id="31" name="文字方塊 30">
              <a:extLst>
                <a:ext uri="{FF2B5EF4-FFF2-40B4-BE49-F238E27FC236}">
                  <a16:creationId xmlns:a16="http://schemas.microsoft.com/office/drawing/2014/main" id="{AAB90F44-0F19-C132-7BF2-8E4E4CC56CD2}"/>
                </a:ext>
              </a:extLst>
            </p:cNvPr>
            <p:cNvSpPr txBox="1"/>
            <p:nvPr/>
          </p:nvSpPr>
          <p:spPr>
            <a:xfrm>
              <a:off x="4715109" y="5284455"/>
              <a:ext cx="3110383" cy="523220"/>
            </a:xfrm>
            <a:prstGeom prst="rect">
              <a:avLst/>
            </a:prstGeom>
            <a:noFill/>
          </p:spPr>
          <p:txBody>
            <a:bodyPr wrap="square" rtlCol="0">
              <a:spAutoFit/>
            </a:bodyPr>
            <a:lstStyle/>
            <a:p>
              <a:pPr algn="ctr"/>
              <a:r>
                <a:rPr lang="en-US" altLang="zh-TW" sz="2800" dirty="0"/>
                <a:t>RL</a:t>
              </a:r>
              <a:endParaRPr lang="zh-TW" altLang="en-US" sz="2800" dirty="0"/>
            </a:p>
          </p:txBody>
        </p:sp>
        <p:sp>
          <p:nvSpPr>
            <p:cNvPr id="32" name="矩形: 圓角 31">
              <a:extLst>
                <a:ext uri="{FF2B5EF4-FFF2-40B4-BE49-F238E27FC236}">
                  <a16:creationId xmlns:a16="http://schemas.microsoft.com/office/drawing/2014/main" id="{76B5B672-6DB0-1B7D-0624-27211FF20449}"/>
                </a:ext>
              </a:extLst>
            </p:cNvPr>
            <p:cNvSpPr/>
            <p:nvPr/>
          </p:nvSpPr>
          <p:spPr>
            <a:xfrm>
              <a:off x="1288500" y="5428738"/>
              <a:ext cx="2546837" cy="726718"/>
            </a:xfrm>
            <a:prstGeom prst="roundRect">
              <a:avLst/>
            </a:prstGeom>
            <a:solidFill>
              <a:schemeClr val="accent5">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DeepSeek-v3-base</a:t>
              </a:r>
              <a:endParaRPr lang="zh-TW" altLang="en-US" sz="2400" dirty="0">
                <a:solidFill>
                  <a:schemeClr val="tx1"/>
                </a:solidFill>
              </a:endParaRPr>
            </a:p>
          </p:txBody>
        </p:sp>
        <p:sp>
          <p:nvSpPr>
            <p:cNvPr id="33" name="矩形: 圓角 32">
              <a:extLst>
                <a:ext uri="{FF2B5EF4-FFF2-40B4-BE49-F238E27FC236}">
                  <a16:creationId xmlns:a16="http://schemas.microsoft.com/office/drawing/2014/main" id="{D6EBC9C7-2FF1-AE34-77DF-4BBB854F1C12}"/>
                </a:ext>
              </a:extLst>
            </p:cNvPr>
            <p:cNvSpPr/>
            <p:nvPr/>
          </p:nvSpPr>
          <p:spPr>
            <a:xfrm>
              <a:off x="8497292" y="5493642"/>
              <a:ext cx="3057374" cy="726718"/>
            </a:xfrm>
            <a:prstGeom prst="roundRect">
              <a:avLst/>
            </a:prstGeom>
            <a:solidFill>
              <a:schemeClr val="accent5">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DeepSeek-R1-Zero</a:t>
              </a:r>
              <a:endParaRPr lang="zh-TW" altLang="en-US" sz="2400" dirty="0">
                <a:solidFill>
                  <a:schemeClr val="tx1"/>
                </a:solidFill>
              </a:endParaRPr>
            </a:p>
          </p:txBody>
        </p:sp>
        <p:sp>
          <p:nvSpPr>
            <p:cNvPr id="34" name="文字方塊 33">
              <a:extLst>
                <a:ext uri="{FF2B5EF4-FFF2-40B4-BE49-F238E27FC236}">
                  <a16:creationId xmlns:a16="http://schemas.microsoft.com/office/drawing/2014/main" id="{D0459A27-68C7-F481-E863-F6F46BEE72A0}"/>
                </a:ext>
              </a:extLst>
            </p:cNvPr>
            <p:cNvSpPr txBox="1"/>
            <p:nvPr/>
          </p:nvSpPr>
          <p:spPr>
            <a:xfrm>
              <a:off x="4715108" y="5845185"/>
              <a:ext cx="3110383" cy="523220"/>
            </a:xfrm>
            <a:prstGeom prst="rect">
              <a:avLst/>
            </a:prstGeom>
            <a:noFill/>
          </p:spPr>
          <p:txBody>
            <a:bodyPr wrap="square" rtlCol="0">
              <a:spAutoFit/>
            </a:bodyPr>
            <a:lstStyle/>
            <a:p>
              <a:pPr algn="ctr"/>
              <a:r>
                <a:rPr lang="en-US" altLang="zh-TW" sz="2800" dirty="0"/>
                <a:t>Accuracy as reward</a:t>
              </a:r>
              <a:endParaRPr lang="zh-TW" altLang="en-US" sz="2800" dirty="0"/>
            </a:p>
          </p:txBody>
        </p:sp>
      </p:grpSp>
    </p:spTree>
    <p:extLst>
      <p:ext uri="{BB962C8B-B14F-4D97-AF65-F5344CB8AC3E}">
        <p14:creationId xmlns:p14="http://schemas.microsoft.com/office/powerpoint/2010/main" val="1418132007"/>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線單箭頭接點 11">
            <a:extLst>
              <a:ext uri="{FF2B5EF4-FFF2-40B4-BE49-F238E27FC236}">
                <a16:creationId xmlns:a16="http://schemas.microsoft.com/office/drawing/2014/main" id="{2D9E0B49-A3A7-5002-6D98-28DD7DC3029F}"/>
              </a:ext>
            </a:extLst>
          </p:cNvPr>
          <p:cNvCxnSpPr>
            <a:cxnSpLocks/>
          </p:cNvCxnSpPr>
          <p:nvPr/>
        </p:nvCxnSpPr>
        <p:spPr>
          <a:xfrm>
            <a:off x="4054282" y="5006052"/>
            <a:ext cx="4393006"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文字方塊 12">
            <a:extLst>
              <a:ext uri="{FF2B5EF4-FFF2-40B4-BE49-F238E27FC236}">
                <a16:creationId xmlns:a16="http://schemas.microsoft.com/office/drawing/2014/main" id="{FF7BEC40-5C5F-E81E-49C0-502A7B59F733}"/>
              </a:ext>
            </a:extLst>
          </p:cNvPr>
          <p:cNvSpPr txBox="1"/>
          <p:nvPr/>
        </p:nvSpPr>
        <p:spPr>
          <a:xfrm>
            <a:off x="4745203" y="4481933"/>
            <a:ext cx="3110383" cy="523220"/>
          </a:xfrm>
          <a:prstGeom prst="rect">
            <a:avLst/>
          </a:prstGeom>
          <a:noFill/>
        </p:spPr>
        <p:txBody>
          <a:bodyPr wrap="square" rtlCol="0">
            <a:spAutoFit/>
          </a:bodyPr>
          <a:lstStyle/>
          <a:p>
            <a:pPr algn="ctr"/>
            <a:r>
              <a:rPr lang="en-US" altLang="zh-TW" sz="2800" dirty="0"/>
              <a:t>Imitation Learning</a:t>
            </a:r>
            <a:endParaRPr lang="zh-TW" altLang="en-US" sz="2800" dirty="0"/>
          </a:p>
        </p:txBody>
      </p:sp>
      <p:sp>
        <p:nvSpPr>
          <p:cNvPr id="14" name="矩形: 圓角 13">
            <a:extLst>
              <a:ext uri="{FF2B5EF4-FFF2-40B4-BE49-F238E27FC236}">
                <a16:creationId xmlns:a16="http://schemas.microsoft.com/office/drawing/2014/main" id="{75B7E4C4-8C91-5A7A-C4FD-BD39B6B0B136}"/>
              </a:ext>
            </a:extLst>
          </p:cNvPr>
          <p:cNvSpPr/>
          <p:nvPr/>
        </p:nvSpPr>
        <p:spPr>
          <a:xfrm>
            <a:off x="8546507" y="4629133"/>
            <a:ext cx="2566625" cy="726718"/>
          </a:xfrm>
          <a:prstGeom prst="roundRect">
            <a:avLst/>
          </a:prstGeom>
          <a:solidFill>
            <a:schemeClr val="accent5">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Model A?</a:t>
            </a:r>
            <a:endParaRPr lang="zh-TW" altLang="en-US" sz="2400" dirty="0">
              <a:solidFill>
                <a:schemeClr val="tx1"/>
              </a:solidFill>
            </a:endParaRPr>
          </a:p>
        </p:txBody>
      </p:sp>
      <p:grpSp>
        <p:nvGrpSpPr>
          <p:cNvPr id="15" name="群組 14">
            <a:extLst>
              <a:ext uri="{FF2B5EF4-FFF2-40B4-BE49-F238E27FC236}">
                <a16:creationId xmlns:a16="http://schemas.microsoft.com/office/drawing/2014/main" id="{A4677072-907E-8854-FA50-DA90A55DE11C}"/>
              </a:ext>
            </a:extLst>
          </p:cNvPr>
          <p:cNvGrpSpPr/>
          <p:nvPr/>
        </p:nvGrpSpPr>
        <p:grpSpPr>
          <a:xfrm>
            <a:off x="1395453" y="185818"/>
            <a:ext cx="9775417" cy="1083950"/>
            <a:chOff x="1288500" y="5284455"/>
            <a:chExt cx="9775417" cy="1083950"/>
          </a:xfrm>
        </p:grpSpPr>
        <p:cxnSp>
          <p:nvCxnSpPr>
            <p:cNvPr id="16" name="直線單箭頭接點 15">
              <a:extLst>
                <a:ext uri="{FF2B5EF4-FFF2-40B4-BE49-F238E27FC236}">
                  <a16:creationId xmlns:a16="http://schemas.microsoft.com/office/drawing/2014/main" id="{E8D2D2C9-9B97-DCC3-AC12-E3A66CA6A6BC}"/>
                </a:ext>
              </a:extLst>
            </p:cNvPr>
            <p:cNvCxnSpPr>
              <a:cxnSpLocks/>
            </p:cNvCxnSpPr>
            <p:nvPr/>
          </p:nvCxnSpPr>
          <p:spPr>
            <a:xfrm>
              <a:off x="3937063" y="5843543"/>
              <a:ext cx="4393006"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文字方塊 17">
              <a:extLst>
                <a:ext uri="{FF2B5EF4-FFF2-40B4-BE49-F238E27FC236}">
                  <a16:creationId xmlns:a16="http://schemas.microsoft.com/office/drawing/2014/main" id="{25307A04-0167-FC0E-049B-9C7D239420C1}"/>
                </a:ext>
              </a:extLst>
            </p:cNvPr>
            <p:cNvSpPr txBox="1"/>
            <p:nvPr/>
          </p:nvSpPr>
          <p:spPr>
            <a:xfrm>
              <a:off x="4715109" y="5284455"/>
              <a:ext cx="3110383" cy="523220"/>
            </a:xfrm>
            <a:prstGeom prst="rect">
              <a:avLst/>
            </a:prstGeom>
            <a:noFill/>
          </p:spPr>
          <p:txBody>
            <a:bodyPr wrap="square" rtlCol="0">
              <a:spAutoFit/>
            </a:bodyPr>
            <a:lstStyle/>
            <a:p>
              <a:pPr algn="ctr"/>
              <a:r>
                <a:rPr lang="en-US" altLang="zh-TW" sz="2800" dirty="0"/>
                <a:t>RL</a:t>
              </a:r>
              <a:endParaRPr lang="zh-TW" altLang="en-US" sz="2800" dirty="0"/>
            </a:p>
          </p:txBody>
        </p:sp>
        <p:sp>
          <p:nvSpPr>
            <p:cNvPr id="19" name="矩形: 圓角 18">
              <a:extLst>
                <a:ext uri="{FF2B5EF4-FFF2-40B4-BE49-F238E27FC236}">
                  <a16:creationId xmlns:a16="http://schemas.microsoft.com/office/drawing/2014/main" id="{2DAE4589-03F6-A253-F8DB-A2C5ECE9697A}"/>
                </a:ext>
              </a:extLst>
            </p:cNvPr>
            <p:cNvSpPr/>
            <p:nvPr/>
          </p:nvSpPr>
          <p:spPr>
            <a:xfrm>
              <a:off x="1288500" y="5428738"/>
              <a:ext cx="2546837" cy="726718"/>
            </a:xfrm>
            <a:prstGeom prst="roundRect">
              <a:avLst/>
            </a:prstGeom>
            <a:solidFill>
              <a:schemeClr val="accent5">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DeepSeek-v3-base</a:t>
              </a:r>
              <a:endParaRPr lang="zh-TW" altLang="en-US" sz="2400" dirty="0">
                <a:solidFill>
                  <a:schemeClr val="tx1"/>
                </a:solidFill>
              </a:endParaRPr>
            </a:p>
          </p:txBody>
        </p:sp>
        <p:sp>
          <p:nvSpPr>
            <p:cNvPr id="20" name="矩形: 圓角 19">
              <a:extLst>
                <a:ext uri="{FF2B5EF4-FFF2-40B4-BE49-F238E27FC236}">
                  <a16:creationId xmlns:a16="http://schemas.microsoft.com/office/drawing/2014/main" id="{6EBA292B-64D0-50FE-AB84-F78ECD78C815}"/>
                </a:ext>
              </a:extLst>
            </p:cNvPr>
            <p:cNvSpPr/>
            <p:nvPr/>
          </p:nvSpPr>
          <p:spPr>
            <a:xfrm>
              <a:off x="8497292" y="5444316"/>
              <a:ext cx="2566625" cy="726718"/>
            </a:xfrm>
            <a:prstGeom prst="roundRect">
              <a:avLst/>
            </a:prstGeom>
            <a:solidFill>
              <a:schemeClr val="accent5">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DeepSeek-R1-Zero</a:t>
              </a:r>
              <a:endParaRPr lang="zh-TW" altLang="en-US" sz="2400" dirty="0">
                <a:solidFill>
                  <a:schemeClr val="tx1"/>
                </a:solidFill>
              </a:endParaRPr>
            </a:p>
          </p:txBody>
        </p:sp>
        <p:sp>
          <p:nvSpPr>
            <p:cNvPr id="21" name="文字方塊 20">
              <a:extLst>
                <a:ext uri="{FF2B5EF4-FFF2-40B4-BE49-F238E27FC236}">
                  <a16:creationId xmlns:a16="http://schemas.microsoft.com/office/drawing/2014/main" id="{76504314-071F-D11A-6DA0-48E7107CDB02}"/>
                </a:ext>
              </a:extLst>
            </p:cNvPr>
            <p:cNvSpPr txBox="1"/>
            <p:nvPr/>
          </p:nvSpPr>
          <p:spPr>
            <a:xfrm>
              <a:off x="4715108" y="5845185"/>
              <a:ext cx="3110383" cy="523220"/>
            </a:xfrm>
            <a:prstGeom prst="rect">
              <a:avLst/>
            </a:prstGeom>
            <a:noFill/>
          </p:spPr>
          <p:txBody>
            <a:bodyPr wrap="square" rtlCol="0">
              <a:spAutoFit/>
            </a:bodyPr>
            <a:lstStyle/>
            <a:p>
              <a:pPr algn="ctr"/>
              <a:r>
                <a:rPr lang="en-US" altLang="zh-TW" sz="2800" dirty="0"/>
                <a:t>Accuracy as reward</a:t>
              </a:r>
              <a:endParaRPr lang="zh-TW" altLang="en-US" sz="2800" dirty="0"/>
            </a:p>
          </p:txBody>
        </p:sp>
      </p:grpSp>
      <p:sp>
        <p:nvSpPr>
          <p:cNvPr id="2" name="矩形: 圓角 1">
            <a:extLst>
              <a:ext uri="{FF2B5EF4-FFF2-40B4-BE49-F238E27FC236}">
                <a16:creationId xmlns:a16="http://schemas.microsoft.com/office/drawing/2014/main" id="{E545D3CA-3F8B-FF48-C52A-F6D9A0C33858}"/>
              </a:ext>
            </a:extLst>
          </p:cNvPr>
          <p:cNvSpPr/>
          <p:nvPr/>
        </p:nvSpPr>
        <p:spPr>
          <a:xfrm>
            <a:off x="1439441" y="4629133"/>
            <a:ext cx="2546837" cy="726718"/>
          </a:xfrm>
          <a:prstGeom prst="roundRect">
            <a:avLst/>
          </a:prstGeom>
          <a:solidFill>
            <a:schemeClr val="accent5">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DeepSeek-v3-base</a:t>
            </a:r>
            <a:endParaRPr lang="zh-TW" altLang="en-US" sz="2400" dirty="0">
              <a:solidFill>
                <a:schemeClr val="tx1"/>
              </a:solidFill>
            </a:endParaRPr>
          </a:p>
        </p:txBody>
      </p:sp>
      <p:pic>
        <p:nvPicPr>
          <p:cNvPr id="1026" name="Picture 2">
            <a:extLst>
              <a:ext uri="{FF2B5EF4-FFF2-40B4-BE49-F238E27FC236}">
                <a16:creationId xmlns:a16="http://schemas.microsoft.com/office/drawing/2014/main" id="{66C9C265-018D-09E8-F4D4-BB5ACFE893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1202" y="2087743"/>
            <a:ext cx="1432893" cy="1432893"/>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圓角 3">
            <a:extLst>
              <a:ext uri="{FF2B5EF4-FFF2-40B4-BE49-F238E27FC236}">
                <a16:creationId xmlns:a16="http://schemas.microsoft.com/office/drawing/2014/main" id="{5C13CEB9-A7B6-6B3B-C684-1FD0A5A6B4C4}"/>
              </a:ext>
            </a:extLst>
          </p:cNvPr>
          <p:cNvSpPr/>
          <p:nvPr/>
        </p:nvSpPr>
        <p:spPr>
          <a:xfrm>
            <a:off x="2645862" y="1497199"/>
            <a:ext cx="3760698" cy="590544"/>
          </a:xfrm>
          <a:prstGeom prst="roundRect">
            <a:avLst/>
          </a:prstGeom>
          <a:solidFill>
            <a:schemeClr val="accent6">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reasoning process </a:t>
            </a:r>
            <a:endParaRPr lang="zh-TW" altLang="en-US" sz="2400" dirty="0">
              <a:solidFill>
                <a:schemeClr val="tx1"/>
              </a:solidFill>
            </a:endParaRPr>
          </a:p>
        </p:txBody>
      </p:sp>
      <p:sp>
        <p:nvSpPr>
          <p:cNvPr id="5" name="矩形: 圓角 4">
            <a:extLst>
              <a:ext uri="{FF2B5EF4-FFF2-40B4-BE49-F238E27FC236}">
                <a16:creationId xmlns:a16="http://schemas.microsoft.com/office/drawing/2014/main" id="{12EFE388-CE34-B4DC-9F6B-51EF49810444}"/>
              </a:ext>
            </a:extLst>
          </p:cNvPr>
          <p:cNvSpPr/>
          <p:nvPr/>
        </p:nvSpPr>
        <p:spPr>
          <a:xfrm>
            <a:off x="1511463" y="1497199"/>
            <a:ext cx="1007054" cy="590544"/>
          </a:xfrm>
          <a:prstGeom prst="roundRect">
            <a:avLst/>
          </a:prstGeom>
          <a:solidFill>
            <a:schemeClr val="accent1">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Input </a:t>
            </a:r>
            <a:endParaRPr lang="zh-TW" altLang="en-US" sz="2400" dirty="0">
              <a:solidFill>
                <a:schemeClr val="tx1"/>
              </a:solidFill>
            </a:endParaRPr>
          </a:p>
        </p:txBody>
      </p:sp>
      <p:sp>
        <p:nvSpPr>
          <p:cNvPr id="6" name="矩形: 圓角 5">
            <a:extLst>
              <a:ext uri="{FF2B5EF4-FFF2-40B4-BE49-F238E27FC236}">
                <a16:creationId xmlns:a16="http://schemas.microsoft.com/office/drawing/2014/main" id="{B678D11B-24EE-52D9-8081-2E0F64915D63}"/>
              </a:ext>
            </a:extLst>
          </p:cNvPr>
          <p:cNvSpPr/>
          <p:nvPr/>
        </p:nvSpPr>
        <p:spPr>
          <a:xfrm>
            <a:off x="6510989" y="1497199"/>
            <a:ext cx="1832961" cy="590544"/>
          </a:xfrm>
          <a:prstGeom prst="roundRect">
            <a:avLst/>
          </a:prstGeom>
          <a:solidFill>
            <a:schemeClr val="accent4">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ground truth</a:t>
            </a:r>
            <a:endParaRPr lang="zh-TW" altLang="en-US" sz="2400" dirty="0">
              <a:solidFill>
                <a:schemeClr val="tx1"/>
              </a:solidFill>
            </a:endParaRPr>
          </a:p>
        </p:txBody>
      </p:sp>
      <p:cxnSp>
        <p:nvCxnSpPr>
          <p:cNvPr id="8" name="直線單箭頭接點 7">
            <a:extLst>
              <a:ext uri="{FF2B5EF4-FFF2-40B4-BE49-F238E27FC236}">
                <a16:creationId xmlns:a16="http://schemas.microsoft.com/office/drawing/2014/main" id="{C70B6E74-28B2-B081-70D2-A77C119E8D55}"/>
              </a:ext>
            </a:extLst>
          </p:cNvPr>
          <p:cNvCxnSpPr>
            <a:cxnSpLocks/>
            <a:stCxn id="1026" idx="2"/>
          </p:cNvCxnSpPr>
          <p:nvPr/>
        </p:nvCxnSpPr>
        <p:spPr>
          <a:xfrm>
            <a:off x="6387649" y="3520636"/>
            <a:ext cx="0" cy="102644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直線單箭頭接點 8">
            <a:extLst>
              <a:ext uri="{FF2B5EF4-FFF2-40B4-BE49-F238E27FC236}">
                <a16:creationId xmlns:a16="http://schemas.microsoft.com/office/drawing/2014/main" id="{CD7428D8-8AD6-7D08-5419-D77399E5E52F}"/>
              </a:ext>
            </a:extLst>
          </p:cNvPr>
          <p:cNvCxnSpPr>
            <a:cxnSpLocks/>
            <a:stCxn id="20" idx="2"/>
          </p:cNvCxnSpPr>
          <p:nvPr/>
        </p:nvCxnSpPr>
        <p:spPr>
          <a:xfrm>
            <a:off x="9887558" y="1072397"/>
            <a:ext cx="17426" cy="1676078"/>
          </a:xfrm>
          <a:prstGeom prst="straightConnector1">
            <a:avLst/>
          </a:prstGeom>
          <a:ln w="57150">
            <a:solidFill>
              <a:schemeClr val="tx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直線單箭頭接點 24">
            <a:extLst>
              <a:ext uri="{FF2B5EF4-FFF2-40B4-BE49-F238E27FC236}">
                <a16:creationId xmlns:a16="http://schemas.microsoft.com/office/drawing/2014/main" id="{79B38F74-E50F-E8B3-798B-1BA610611272}"/>
              </a:ext>
            </a:extLst>
          </p:cNvPr>
          <p:cNvCxnSpPr>
            <a:cxnSpLocks/>
          </p:cNvCxnSpPr>
          <p:nvPr/>
        </p:nvCxnSpPr>
        <p:spPr>
          <a:xfrm flipH="1">
            <a:off x="7370283" y="2804190"/>
            <a:ext cx="2534701" cy="0"/>
          </a:xfrm>
          <a:prstGeom prst="straightConnector1">
            <a:avLst/>
          </a:prstGeom>
          <a:ln w="5715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7" name="文字方塊 26">
            <a:extLst>
              <a:ext uri="{FF2B5EF4-FFF2-40B4-BE49-F238E27FC236}">
                <a16:creationId xmlns:a16="http://schemas.microsoft.com/office/drawing/2014/main" id="{71EDE23C-8717-8970-CD47-87EAD9DC2FE6}"/>
              </a:ext>
            </a:extLst>
          </p:cNvPr>
          <p:cNvSpPr txBox="1"/>
          <p:nvPr/>
        </p:nvSpPr>
        <p:spPr>
          <a:xfrm>
            <a:off x="8546507" y="2902224"/>
            <a:ext cx="2829310" cy="830997"/>
          </a:xfrm>
          <a:prstGeom prst="rect">
            <a:avLst/>
          </a:prstGeom>
          <a:noFill/>
        </p:spPr>
        <p:txBody>
          <a:bodyPr wrap="square" rtlCol="0">
            <a:spAutoFit/>
          </a:bodyPr>
          <a:lstStyle/>
          <a:p>
            <a:r>
              <a:rPr lang="en-US" altLang="zh-TW" sz="2400" dirty="0"/>
              <a:t>Generated data </a:t>
            </a:r>
          </a:p>
          <a:p>
            <a:r>
              <a:rPr lang="en-US" altLang="zh-TW" sz="2400" dirty="0"/>
              <a:t>+ </a:t>
            </a:r>
            <a:r>
              <a:rPr lang="en-US" altLang="zh-TW" sz="2400" b="1" dirty="0"/>
              <a:t>human annotation </a:t>
            </a:r>
            <a:endParaRPr lang="zh-TW" altLang="en-US" sz="2400" b="1" dirty="0"/>
          </a:p>
        </p:txBody>
      </p:sp>
      <p:sp>
        <p:nvSpPr>
          <p:cNvPr id="29" name="文字方塊 28">
            <a:extLst>
              <a:ext uri="{FF2B5EF4-FFF2-40B4-BE49-F238E27FC236}">
                <a16:creationId xmlns:a16="http://schemas.microsoft.com/office/drawing/2014/main" id="{9A016771-AC92-D60E-AEA2-9A169F4CE788}"/>
              </a:ext>
            </a:extLst>
          </p:cNvPr>
          <p:cNvSpPr txBox="1"/>
          <p:nvPr/>
        </p:nvSpPr>
        <p:spPr>
          <a:xfrm>
            <a:off x="930880" y="2273484"/>
            <a:ext cx="4561959" cy="830997"/>
          </a:xfrm>
          <a:prstGeom prst="rect">
            <a:avLst/>
          </a:prstGeom>
          <a:noFill/>
        </p:spPr>
        <p:txBody>
          <a:bodyPr wrap="square">
            <a:spAutoFit/>
          </a:bodyPr>
          <a:lstStyle/>
          <a:p>
            <a:pPr marL="285750" indent="-285750">
              <a:buFont typeface="Arial" panose="020B0604020202020204" pitchFamily="34" charset="0"/>
              <a:buChar char="•"/>
            </a:pPr>
            <a:r>
              <a:rPr lang="en-US" altLang="zh-TW" sz="2400" dirty="0"/>
              <a:t>using few-shot prompting with a long </a:t>
            </a:r>
            <a:r>
              <a:rPr lang="en-US" altLang="zh-TW" sz="2400" dirty="0" err="1"/>
              <a:t>CoT</a:t>
            </a:r>
            <a:r>
              <a:rPr lang="en-US" altLang="zh-TW" sz="2400" dirty="0"/>
              <a:t> as an example</a:t>
            </a:r>
            <a:endParaRPr lang="zh-TW" altLang="en-US" sz="2400" dirty="0"/>
          </a:p>
        </p:txBody>
      </p:sp>
      <p:sp>
        <p:nvSpPr>
          <p:cNvPr id="30" name="文字方塊 29">
            <a:extLst>
              <a:ext uri="{FF2B5EF4-FFF2-40B4-BE49-F238E27FC236}">
                <a16:creationId xmlns:a16="http://schemas.microsoft.com/office/drawing/2014/main" id="{2B478797-59AF-9047-A0D8-78954B455AB9}"/>
              </a:ext>
            </a:extLst>
          </p:cNvPr>
          <p:cNvSpPr txBox="1"/>
          <p:nvPr/>
        </p:nvSpPr>
        <p:spPr>
          <a:xfrm>
            <a:off x="929111" y="3095863"/>
            <a:ext cx="4561959" cy="1200329"/>
          </a:xfrm>
          <a:prstGeom prst="rect">
            <a:avLst/>
          </a:prstGeom>
          <a:noFill/>
        </p:spPr>
        <p:txBody>
          <a:bodyPr wrap="square">
            <a:spAutoFit/>
          </a:bodyPr>
          <a:lstStyle/>
          <a:p>
            <a:pPr marL="285750" indent="-285750">
              <a:buFont typeface="Arial" panose="020B0604020202020204" pitchFamily="34" charset="0"/>
              <a:buChar char="•"/>
            </a:pPr>
            <a:r>
              <a:rPr lang="en-US" altLang="zh-TW" sz="2400" dirty="0"/>
              <a:t>directly prompting models to generate detailed answers with reflection and verification</a:t>
            </a:r>
            <a:endParaRPr lang="zh-TW" altLang="en-US" sz="2400" dirty="0"/>
          </a:p>
        </p:txBody>
      </p:sp>
      <p:sp>
        <p:nvSpPr>
          <p:cNvPr id="33" name="矩形: 圓角 32">
            <a:extLst>
              <a:ext uri="{FF2B5EF4-FFF2-40B4-BE49-F238E27FC236}">
                <a16:creationId xmlns:a16="http://schemas.microsoft.com/office/drawing/2014/main" id="{ACDC9E1B-26EB-F78F-FD50-8DDEDC1C9515}"/>
              </a:ext>
            </a:extLst>
          </p:cNvPr>
          <p:cNvSpPr/>
          <p:nvPr/>
        </p:nvSpPr>
        <p:spPr>
          <a:xfrm>
            <a:off x="1419653" y="5606370"/>
            <a:ext cx="2566625" cy="726718"/>
          </a:xfrm>
          <a:prstGeom prst="roundRect">
            <a:avLst/>
          </a:prstGeom>
          <a:solidFill>
            <a:schemeClr val="accent5">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Model A?</a:t>
            </a:r>
            <a:endParaRPr lang="zh-TW" altLang="en-US" sz="2400" dirty="0">
              <a:solidFill>
                <a:schemeClr val="tx1"/>
              </a:solidFill>
            </a:endParaRPr>
          </a:p>
        </p:txBody>
      </p:sp>
      <p:cxnSp>
        <p:nvCxnSpPr>
          <p:cNvPr id="34" name="直線單箭頭接點 33">
            <a:extLst>
              <a:ext uri="{FF2B5EF4-FFF2-40B4-BE49-F238E27FC236}">
                <a16:creationId xmlns:a16="http://schemas.microsoft.com/office/drawing/2014/main" id="{D51D35C9-0EE2-0EBD-ECB7-E68091605AB1}"/>
              </a:ext>
            </a:extLst>
          </p:cNvPr>
          <p:cNvCxnSpPr>
            <a:cxnSpLocks/>
          </p:cNvCxnSpPr>
          <p:nvPr/>
        </p:nvCxnSpPr>
        <p:spPr>
          <a:xfrm>
            <a:off x="4054282" y="5983179"/>
            <a:ext cx="4393006"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文字方塊 34">
            <a:extLst>
              <a:ext uri="{FF2B5EF4-FFF2-40B4-BE49-F238E27FC236}">
                <a16:creationId xmlns:a16="http://schemas.microsoft.com/office/drawing/2014/main" id="{E1BE1D33-D4DB-6682-5840-CEC8DBF19354}"/>
              </a:ext>
            </a:extLst>
          </p:cNvPr>
          <p:cNvSpPr txBox="1"/>
          <p:nvPr/>
        </p:nvSpPr>
        <p:spPr>
          <a:xfrm>
            <a:off x="4745203" y="5459060"/>
            <a:ext cx="3110383" cy="523220"/>
          </a:xfrm>
          <a:prstGeom prst="rect">
            <a:avLst/>
          </a:prstGeom>
          <a:noFill/>
        </p:spPr>
        <p:txBody>
          <a:bodyPr wrap="square" rtlCol="0">
            <a:spAutoFit/>
          </a:bodyPr>
          <a:lstStyle/>
          <a:p>
            <a:pPr algn="ctr"/>
            <a:r>
              <a:rPr lang="en-US" altLang="zh-TW" sz="2800" dirty="0"/>
              <a:t>RL</a:t>
            </a:r>
            <a:endParaRPr lang="zh-TW" altLang="en-US" sz="2800" dirty="0"/>
          </a:p>
        </p:txBody>
      </p:sp>
      <p:sp>
        <p:nvSpPr>
          <p:cNvPr id="36" name="文字方塊 35">
            <a:extLst>
              <a:ext uri="{FF2B5EF4-FFF2-40B4-BE49-F238E27FC236}">
                <a16:creationId xmlns:a16="http://schemas.microsoft.com/office/drawing/2014/main" id="{A500634F-4FBB-4323-12D9-59BF728B2765}"/>
              </a:ext>
            </a:extLst>
          </p:cNvPr>
          <p:cNvSpPr txBox="1"/>
          <p:nvPr/>
        </p:nvSpPr>
        <p:spPr>
          <a:xfrm>
            <a:off x="4216297" y="5981195"/>
            <a:ext cx="4142167" cy="830997"/>
          </a:xfrm>
          <a:prstGeom prst="rect">
            <a:avLst/>
          </a:prstGeom>
          <a:noFill/>
        </p:spPr>
        <p:txBody>
          <a:bodyPr wrap="square" rtlCol="0">
            <a:spAutoFit/>
          </a:bodyPr>
          <a:lstStyle/>
          <a:p>
            <a:pPr algn="ctr"/>
            <a:r>
              <a:rPr lang="en-US" altLang="zh-TW" sz="2400" dirty="0"/>
              <a:t>Accuracy</a:t>
            </a:r>
            <a:r>
              <a:rPr lang="zh-TW" altLang="en-US" sz="2400" dirty="0"/>
              <a:t> </a:t>
            </a:r>
            <a:r>
              <a:rPr lang="en-US" altLang="zh-TW" sz="2400" dirty="0"/>
              <a:t>/ </a:t>
            </a:r>
            <a:r>
              <a:rPr lang="en-US" altLang="zh-TW" sz="2400" b="1" dirty="0">
                <a:solidFill>
                  <a:srgbClr val="FF0000"/>
                </a:solidFill>
              </a:rPr>
              <a:t>Language coherence </a:t>
            </a:r>
            <a:r>
              <a:rPr lang="en-US" altLang="zh-TW" sz="2400" dirty="0"/>
              <a:t>as reward</a:t>
            </a:r>
            <a:endParaRPr lang="zh-TW" altLang="en-US" sz="2400" dirty="0"/>
          </a:p>
        </p:txBody>
      </p:sp>
      <p:sp>
        <p:nvSpPr>
          <p:cNvPr id="38" name="矩形: 圓角 37">
            <a:extLst>
              <a:ext uri="{FF2B5EF4-FFF2-40B4-BE49-F238E27FC236}">
                <a16:creationId xmlns:a16="http://schemas.microsoft.com/office/drawing/2014/main" id="{7C670A55-00F7-BEE0-B970-ADCC57F0BEAA}"/>
              </a:ext>
            </a:extLst>
          </p:cNvPr>
          <p:cNvSpPr/>
          <p:nvPr/>
        </p:nvSpPr>
        <p:spPr>
          <a:xfrm>
            <a:off x="8546507" y="5606370"/>
            <a:ext cx="2566625" cy="726718"/>
          </a:xfrm>
          <a:prstGeom prst="roundRect">
            <a:avLst/>
          </a:prstGeom>
          <a:solidFill>
            <a:schemeClr val="accent5">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Model B?</a:t>
            </a:r>
            <a:endParaRPr lang="zh-TW" altLang="en-US" sz="2400" dirty="0">
              <a:solidFill>
                <a:schemeClr val="tx1"/>
              </a:solidFill>
            </a:endParaRPr>
          </a:p>
        </p:txBody>
      </p:sp>
      <p:sp>
        <p:nvSpPr>
          <p:cNvPr id="40" name="文字方塊 39">
            <a:extLst>
              <a:ext uri="{FF2B5EF4-FFF2-40B4-BE49-F238E27FC236}">
                <a16:creationId xmlns:a16="http://schemas.microsoft.com/office/drawing/2014/main" id="{86D4BDE9-EB49-CDB1-FEA1-62193DCC3450}"/>
              </a:ext>
            </a:extLst>
          </p:cNvPr>
          <p:cNvSpPr txBox="1"/>
          <p:nvPr/>
        </p:nvSpPr>
        <p:spPr>
          <a:xfrm>
            <a:off x="6096000" y="3740609"/>
            <a:ext cx="4084148" cy="461665"/>
          </a:xfrm>
          <a:prstGeom prst="rect">
            <a:avLst/>
          </a:prstGeom>
          <a:noFill/>
        </p:spPr>
        <p:txBody>
          <a:bodyPr wrap="square" rtlCol="0">
            <a:spAutoFit/>
          </a:bodyPr>
          <a:lstStyle/>
          <a:p>
            <a:pPr algn="ctr"/>
            <a:r>
              <a:rPr lang="en-US" altLang="zh-TW" sz="2400" dirty="0"/>
              <a:t>(Thousands of examples) </a:t>
            </a:r>
            <a:endParaRPr lang="zh-TW" altLang="en-US" sz="2400" dirty="0"/>
          </a:p>
        </p:txBody>
      </p:sp>
    </p:spTree>
    <p:extLst>
      <p:ext uri="{BB962C8B-B14F-4D97-AF65-F5344CB8AC3E}">
        <p14:creationId xmlns:p14="http://schemas.microsoft.com/office/powerpoint/2010/main" val="3707563269"/>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2" grpId="0" animBg="1"/>
      <p:bldP spid="4" grpId="0" animBg="1"/>
      <p:bldP spid="5" grpId="0" animBg="1"/>
      <p:bldP spid="6" grpId="0" animBg="1"/>
      <p:bldP spid="27" grpId="0"/>
      <p:bldP spid="29" grpId="0"/>
      <p:bldP spid="30" grpId="0"/>
      <p:bldP spid="33" grpId="0" animBg="1"/>
      <p:bldP spid="35" grpId="0"/>
      <p:bldP spid="36" grpId="0"/>
      <p:bldP spid="38" grpId="0" animBg="1"/>
      <p:bldP spid="40"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76AECE-5831-2C67-37EE-197B5F723BDC}"/>
            </a:ext>
          </a:extLst>
        </p:cNvPr>
        <p:cNvGrpSpPr/>
        <p:nvPr/>
      </p:nvGrpSpPr>
      <p:grpSpPr>
        <a:xfrm>
          <a:off x="0" y="0"/>
          <a:ext cx="0" cy="0"/>
          <a:chOff x="0" y="0"/>
          <a:chExt cx="0" cy="0"/>
        </a:xfrm>
      </p:grpSpPr>
      <p:sp>
        <p:nvSpPr>
          <p:cNvPr id="32" name="矩形: 圓角 31">
            <a:extLst>
              <a:ext uri="{FF2B5EF4-FFF2-40B4-BE49-F238E27FC236}">
                <a16:creationId xmlns:a16="http://schemas.microsoft.com/office/drawing/2014/main" id="{BFE046F8-FD6C-A9E9-FA5B-AE53A7601530}"/>
              </a:ext>
            </a:extLst>
          </p:cNvPr>
          <p:cNvSpPr/>
          <p:nvPr/>
        </p:nvSpPr>
        <p:spPr>
          <a:xfrm>
            <a:off x="2322454" y="976454"/>
            <a:ext cx="2566625" cy="726718"/>
          </a:xfrm>
          <a:prstGeom prst="roundRect">
            <a:avLst/>
          </a:prstGeom>
          <a:solidFill>
            <a:schemeClr val="accent5">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Model B?</a:t>
            </a:r>
            <a:endParaRPr lang="zh-TW" altLang="en-US" sz="2400" dirty="0">
              <a:solidFill>
                <a:schemeClr val="tx1"/>
              </a:solidFill>
            </a:endParaRPr>
          </a:p>
        </p:txBody>
      </p:sp>
      <p:cxnSp>
        <p:nvCxnSpPr>
          <p:cNvPr id="33" name="直線單箭頭接點 32">
            <a:extLst>
              <a:ext uri="{FF2B5EF4-FFF2-40B4-BE49-F238E27FC236}">
                <a16:creationId xmlns:a16="http://schemas.microsoft.com/office/drawing/2014/main" id="{AF86167C-2520-E95F-3511-F15100857EB8}"/>
              </a:ext>
            </a:extLst>
          </p:cNvPr>
          <p:cNvCxnSpPr>
            <a:cxnSpLocks/>
          </p:cNvCxnSpPr>
          <p:nvPr/>
        </p:nvCxnSpPr>
        <p:spPr>
          <a:xfrm>
            <a:off x="1719330" y="1313290"/>
            <a:ext cx="519998"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矩形: 圓角 33">
            <a:extLst>
              <a:ext uri="{FF2B5EF4-FFF2-40B4-BE49-F238E27FC236}">
                <a16:creationId xmlns:a16="http://schemas.microsoft.com/office/drawing/2014/main" id="{F92AEFC7-10F3-210E-0818-27AC5F583FAC}"/>
              </a:ext>
            </a:extLst>
          </p:cNvPr>
          <p:cNvSpPr/>
          <p:nvPr/>
        </p:nvSpPr>
        <p:spPr>
          <a:xfrm>
            <a:off x="529601" y="1018018"/>
            <a:ext cx="1101698" cy="590544"/>
          </a:xfrm>
          <a:prstGeom prst="roundRect">
            <a:avLst/>
          </a:prstGeom>
          <a:solidFill>
            <a:schemeClr val="accent1">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input</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36" name="矩形: 圓角 35">
            <a:extLst>
              <a:ext uri="{FF2B5EF4-FFF2-40B4-BE49-F238E27FC236}">
                <a16:creationId xmlns:a16="http://schemas.microsoft.com/office/drawing/2014/main" id="{6CB086C0-F8C7-FE49-C118-ED7B893A5F98}"/>
              </a:ext>
            </a:extLst>
          </p:cNvPr>
          <p:cNvSpPr/>
          <p:nvPr/>
        </p:nvSpPr>
        <p:spPr>
          <a:xfrm>
            <a:off x="5687930" y="502004"/>
            <a:ext cx="2566625" cy="590544"/>
          </a:xfrm>
          <a:prstGeom prst="roundRect">
            <a:avLst/>
          </a:prstGeom>
          <a:solidFill>
            <a:schemeClr val="accent6">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Reasoning Process</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cxnSp>
        <p:nvCxnSpPr>
          <p:cNvPr id="37" name="直線單箭頭接點 36">
            <a:extLst>
              <a:ext uri="{FF2B5EF4-FFF2-40B4-BE49-F238E27FC236}">
                <a16:creationId xmlns:a16="http://schemas.microsoft.com/office/drawing/2014/main" id="{E1225126-B8AF-0BE2-F850-3C986DA2ED09}"/>
              </a:ext>
            </a:extLst>
          </p:cNvPr>
          <p:cNvCxnSpPr>
            <a:cxnSpLocks/>
            <a:stCxn id="32" idx="3"/>
            <a:endCxn id="36" idx="1"/>
          </p:cNvCxnSpPr>
          <p:nvPr/>
        </p:nvCxnSpPr>
        <p:spPr>
          <a:xfrm flipV="1">
            <a:off x="4889079" y="797276"/>
            <a:ext cx="798851" cy="54253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文字方塊 38">
            <a:extLst>
              <a:ext uri="{FF2B5EF4-FFF2-40B4-BE49-F238E27FC236}">
                <a16:creationId xmlns:a16="http://schemas.microsoft.com/office/drawing/2014/main" id="{33A5AA8F-6067-A2DC-C5E2-37AA6602AAA7}"/>
              </a:ext>
            </a:extLst>
          </p:cNvPr>
          <p:cNvSpPr txBox="1"/>
          <p:nvPr/>
        </p:nvSpPr>
        <p:spPr>
          <a:xfrm>
            <a:off x="555664" y="1780731"/>
            <a:ext cx="3081353" cy="830997"/>
          </a:xfrm>
          <a:prstGeom prst="rect">
            <a:avLst/>
          </a:prstGeom>
          <a:noFill/>
        </p:spPr>
        <p:txBody>
          <a:bodyPr wrap="square" rtlCol="0">
            <a:spAutoFit/>
          </a:bodyPr>
          <a:lstStyle/>
          <a:p>
            <a:r>
              <a:rPr lang="en-US" altLang="zh-TW" sz="2400" dirty="0"/>
              <a:t>Including tasks without standard answers </a:t>
            </a:r>
            <a:endParaRPr lang="zh-TW" altLang="en-US" sz="2400" dirty="0"/>
          </a:p>
        </p:txBody>
      </p:sp>
      <p:sp>
        <p:nvSpPr>
          <p:cNvPr id="43" name="矩形: 圓角 42">
            <a:extLst>
              <a:ext uri="{FF2B5EF4-FFF2-40B4-BE49-F238E27FC236}">
                <a16:creationId xmlns:a16="http://schemas.microsoft.com/office/drawing/2014/main" id="{AF08B608-4E5E-2A7F-A32E-10453CE6A699}"/>
              </a:ext>
            </a:extLst>
          </p:cNvPr>
          <p:cNvSpPr/>
          <p:nvPr/>
        </p:nvSpPr>
        <p:spPr>
          <a:xfrm>
            <a:off x="8254555" y="502004"/>
            <a:ext cx="739798" cy="590544"/>
          </a:xfrm>
          <a:prstGeom prst="roundRect">
            <a:avLst/>
          </a:prstGeom>
          <a:solidFill>
            <a:schemeClr val="accent4">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err="1">
                <a:solidFill>
                  <a:schemeClr val="tx1"/>
                </a:solidFill>
              </a:rPr>
              <a:t>ans</a:t>
            </a:r>
            <a:endParaRPr lang="zh-TW" altLang="en-US" sz="2400" dirty="0">
              <a:solidFill>
                <a:schemeClr val="tx1"/>
              </a:solidFill>
            </a:endParaRPr>
          </a:p>
        </p:txBody>
      </p:sp>
      <p:sp>
        <p:nvSpPr>
          <p:cNvPr id="44" name="矩形: 圓角 43">
            <a:extLst>
              <a:ext uri="{FF2B5EF4-FFF2-40B4-BE49-F238E27FC236}">
                <a16:creationId xmlns:a16="http://schemas.microsoft.com/office/drawing/2014/main" id="{F0885A34-C9AC-D5F6-F85A-25D931133041}"/>
              </a:ext>
            </a:extLst>
          </p:cNvPr>
          <p:cNvSpPr/>
          <p:nvPr/>
        </p:nvSpPr>
        <p:spPr>
          <a:xfrm>
            <a:off x="5678313" y="1207074"/>
            <a:ext cx="2566625" cy="590544"/>
          </a:xfrm>
          <a:prstGeom prst="roundRect">
            <a:avLst/>
          </a:prstGeom>
          <a:solidFill>
            <a:schemeClr val="accent6">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Reasoning Process</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45" name="矩形: 圓角 44">
            <a:extLst>
              <a:ext uri="{FF2B5EF4-FFF2-40B4-BE49-F238E27FC236}">
                <a16:creationId xmlns:a16="http://schemas.microsoft.com/office/drawing/2014/main" id="{CAC67F42-8B50-0BB1-654A-64DF0C0D8C39}"/>
              </a:ext>
            </a:extLst>
          </p:cNvPr>
          <p:cNvSpPr/>
          <p:nvPr/>
        </p:nvSpPr>
        <p:spPr>
          <a:xfrm>
            <a:off x="8244938" y="1207074"/>
            <a:ext cx="739798" cy="590544"/>
          </a:xfrm>
          <a:prstGeom prst="roundRect">
            <a:avLst/>
          </a:prstGeom>
          <a:solidFill>
            <a:schemeClr val="accent4">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err="1">
                <a:solidFill>
                  <a:schemeClr val="tx1"/>
                </a:solidFill>
              </a:rPr>
              <a:t>ans</a:t>
            </a:r>
            <a:endParaRPr lang="zh-TW" altLang="en-US" sz="2400" dirty="0">
              <a:solidFill>
                <a:schemeClr val="tx1"/>
              </a:solidFill>
            </a:endParaRPr>
          </a:p>
        </p:txBody>
      </p:sp>
      <p:sp>
        <p:nvSpPr>
          <p:cNvPr id="46" name="矩形: 圓角 45">
            <a:extLst>
              <a:ext uri="{FF2B5EF4-FFF2-40B4-BE49-F238E27FC236}">
                <a16:creationId xmlns:a16="http://schemas.microsoft.com/office/drawing/2014/main" id="{5914A074-EDC1-B2D1-E61C-34ABB5DDD170}"/>
              </a:ext>
            </a:extLst>
          </p:cNvPr>
          <p:cNvSpPr/>
          <p:nvPr/>
        </p:nvSpPr>
        <p:spPr>
          <a:xfrm>
            <a:off x="5687930" y="1960488"/>
            <a:ext cx="2566625" cy="590544"/>
          </a:xfrm>
          <a:prstGeom prst="roundRect">
            <a:avLst/>
          </a:prstGeom>
          <a:solidFill>
            <a:schemeClr val="accent6">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Reasoning Process</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47" name="矩形: 圓角 46">
            <a:extLst>
              <a:ext uri="{FF2B5EF4-FFF2-40B4-BE49-F238E27FC236}">
                <a16:creationId xmlns:a16="http://schemas.microsoft.com/office/drawing/2014/main" id="{39F35126-E9EB-AE2D-B9DF-CAB312A673AA}"/>
              </a:ext>
            </a:extLst>
          </p:cNvPr>
          <p:cNvSpPr/>
          <p:nvPr/>
        </p:nvSpPr>
        <p:spPr>
          <a:xfrm>
            <a:off x="8254555" y="1960488"/>
            <a:ext cx="739798" cy="590544"/>
          </a:xfrm>
          <a:prstGeom prst="roundRect">
            <a:avLst/>
          </a:prstGeom>
          <a:solidFill>
            <a:schemeClr val="accent4">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err="1">
                <a:solidFill>
                  <a:schemeClr val="tx1"/>
                </a:solidFill>
              </a:rPr>
              <a:t>ans</a:t>
            </a:r>
            <a:endParaRPr lang="zh-TW" altLang="en-US" sz="2400" dirty="0">
              <a:solidFill>
                <a:schemeClr val="tx1"/>
              </a:solidFill>
            </a:endParaRPr>
          </a:p>
        </p:txBody>
      </p:sp>
      <p:cxnSp>
        <p:nvCxnSpPr>
          <p:cNvPr id="49" name="直線單箭頭接點 48">
            <a:extLst>
              <a:ext uri="{FF2B5EF4-FFF2-40B4-BE49-F238E27FC236}">
                <a16:creationId xmlns:a16="http://schemas.microsoft.com/office/drawing/2014/main" id="{8F9EE7A6-920D-14B1-3001-E873F9A5AC65}"/>
              </a:ext>
            </a:extLst>
          </p:cNvPr>
          <p:cNvCxnSpPr>
            <a:cxnSpLocks/>
          </p:cNvCxnSpPr>
          <p:nvPr/>
        </p:nvCxnSpPr>
        <p:spPr>
          <a:xfrm>
            <a:off x="4129468" y="3972726"/>
            <a:ext cx="4393006"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0" name="文字方塊 49">
            <a:extLst>
              <a:ext uri="{FF2B5EF4-FFF2-40B4-BE49-F238E27FC236}">
                <a16:creationId xmlns:a16="http://schemas.microsoft.com/office/drawing/2014/main" id="{484FB9D3-6A0B-2F07-5DA9-85ED57584B06}"/>
              </a:ext>
            </a:extLst>
          </p:cNvPr>
          <p:cNvSpPr txBox="1"/>
          <p:nvPr/>
        </p:nvSpPr>
        <p:spPr>
          <a:xfrm>
            <a:off x="4820389" y="3448607"/>
            <a:ext cx="3110383" cy="523220"/>
          </a:xfrm>
          <a:prstGeom prst="rect">
            <a:avLst/>
          </a:prstGeom>
          <a:noFill/>
        </p:spPr>
        <p:txBody>
          <a:bodyPr wrap="square" rtlCol="0">
            <a:spAutoFit/>
          </a:bodyPr>
          <a:lstStyle/>
          <a:p>
            <a:pPr algn="ctr"/>
            <a:r>
              <a:rPr lang="en-US" altLang="zh-TW" sz="2800" dirty="0"/>
              <a:t>Imitation Learning</a:t>
            </a:r>
            <a:endParaRPr lang="zh-TW" altLang="en-US" sz="2800" dirty="0"/>
          </a:p>
        </p:txBody>
      </p:sp>
      <p:sp>
        <p:nvSpPr>
          <p:cNvPr id="51" name="矩形: 圓角 50">
            <a:extLst>
              <a:ext uri="{FF2B5EF4-FFF2-40B4-BE49-F238E27FC236}">
                <a16:creationId xmlns:a16="http://schemas.microsoft.com/office/drawing/2014/main" id="{0308F5A3-8E6B-4782-F32B-F42E1349B2F5}"/>
              </a:ext>
            </a:extLst>
          </p:cNvPr>
          <p:cNvSpPr/>
          <p:nvPr/>
        </p:nvSpPr>
        <p:spPr>
          <a:xfrm>
            <a:off x="8621693" y="3595807"/>
            <a:ext cx="2566625" cy="726718"/>
          </a:xfrm>
          <a:prstGeom prst="roundRect">
            <a:avLst/>
          </a:prstGeom>
          <a:solidFill>
            <a:schemeClr val="accent5">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Model C?</a:t>
            </a:r>
            <a:endParaRPr lang="zh-TW" altLang="en-US" sz="2400" dirty="0">
              <a:solidFill>
                <a:schemeClr val="tx1"/>
              </a:solidFill>
            </a:endParaRPr>
          </a:p>
        </p:txBody>
      </p:sp>
      <p:sp>
        <p:nvSpPr>
          <p:cNvPr id="52" name="矩形: 圓角 51">
            <a:extLst>
              <a:ext uri="{FF2B5EF4-FFF2-40B4-BE49-F238E27FC236}">
                <a16:creationId xmlns:a16="http://schemas.microsoft.com/office/drawing/2014/main" id="{F6F7B8FF-9163-93D3-E7CF-04F8B3853B7B}"/>
              </a:ext>
            </a:extLst>
          </p:cNvPr>
          <p:cNvSpPr/>
          <p:nvPr/>
        </p:nvSpPr>
        <p:spPr>
          <a:xfrm>
            <a:off x="1514627" y="3595807"/>
            <a:ext cx="2546837" cy="726718"/>
          </a:xfrm>
          <a:prstGeom prst="roundRect">
            <a:avLst/>
          </a:prstGeom>
          <a:solidFill>
            <a:schemeClr val="accent5">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DeepSeek-v3-base</a:t>
            </a:r>
            <a:endParaRPr lang="zh-TW" altLang="en-US" sz="2400" dirty="0">
              <a:solidFill>
                <a:schemeClr val="tx1"/>
              </a:solidFill>
            </a:endParaRPr>
          </a:p>
        </p:txBody>
      </p:sp>
      <p:cxnSp>
        <p:nvCxnSpPr>
          <p:cNvPr id="53" name="直線單箭頭接點 52">
            <a:extLst>
              <a:ext uri="{FF2B5EF4-FFF2-40B4-BE49-F238E27FC236}">
                <a16:creationId xmlns:a16="http://schemas.microsoft.com/office/drawing/2014/main" id="{BD0CF542-7E04-7750-DD8A-5DD03B6E027B}"/>
              </a:ext>
            </a:extLst>
          </p:cNvPr>
          <p:cNvCxnSpPr>
            <a:cxnSpLocks/>
          </p:cNvCxnSpPr>
          <p:nvPr/>
        </p:nvCxnSpPr>
        <p:spPr>
          <a:xfrm>
            <a:off x="4130462" y="5019456"/>
            <a:ext cx="4393006"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4" name="文字方塊 53">
            <a:extLst>
              <a:ext uri="{FF2B5EF4-FFF2-40B4-BE49-F238E27FC236}">
                <a16:creationId xmlns:a16="http://schemas.microsoft.com/office/drawing/2014/main" id="{E059B302-17E6-94C3-F649-7C06341FA3FA}"/>
              </a:ext>
            </a:extLst>
          </p:cNvPr>
          <p:cNvSpPr txBox="1"/>
          <p:nvPr/>
        </p:nvSpPr>
        <p:spPr>
          <a:xfrm>
            <a:off x="4821383" y="4495337"/>
            <a:ext cx="3110383" cy="523220"/>
          </a:xfrm>
          <a:prstGeom prst="rect">
            <a:avLst/>
          </a:prstGeom>
          <a:noFill/>
        </p:spPr>
        <p:txBody>
          <a:bodyPr wrap="square" rtlCol="0">
            <a:spAutoFit/>
          </a:bodyPr>
          <a:lstStyle/>
          <a:p>
            <a:pPr algn="ctr"/>
            <a:r>
              <a:rPr lang="en-US" altLang="zh-TW" sz="2800" dirty="0"/>
              <a:t>RL</a:t>
            </a:r>
            <a:endParaRPr lang="zh-TW" altLang="en-US" sz="2800" dirty="0"/>
          </a:p>
        </p:txBody>
      </p:sp>
      <p:sp>
        <p:nvSpPr>
          <p:cNvPr id="55" name="矩形: 圓角 54">
            <a:extLst>
              <a:ext uri="{FF2B5EF4-FFF2-40B4-BE49-F238E27FC236}">
                <a16:creationId xmlns:a16="http://schemas.microsoft.com/office/drawing/2014/main" id="{53635FEC-87AB-BA67-0421-8A53A99E3E39}"/>
              </a:ext>
            </a:extLst>
          </p:cNvPr>
          <p:cNvSpPr/>
          <p:nvPr/>
        </p:nvSpPr>
        <p:spPr>
          <a:xfrm>
            <a:off x="8622687" y="4642537"/>
            <a:ext cx="2566625" cy="726718"/>
          </a:xfrm>
          <a:prstGeom prst="roundRect">
            <a:avLst/>
          </a:prstGeom>
          <a:solidFill>
            <a:schemeClr val="accent5">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DeepSeek-R1</a:t>
            </a:r>
            <a:endParaRPr lang="zh-TW" altLang="en-US" sz="2400" dirty="0">
              <a:solidFill>
                <a:schemeClr val="tx1"/>
              </a:solidFill>
            </a:endParaRPr>
          </a:p>
        </p:txBody>
      </p:sp>
      <p:sp>
        <p:nvSpPr>
          <p:cNvPr id="56" name="矩形: 圓角 55">
            <a:extLst>
              <a:ext uri="{FF2B5EF4-FFF2-40B4-BE49-F238E27FC236}">
                <a16:creationId xmlns:a16="http://schemas.microsoft.com/office/drawing/2014/main" id="{F5EA9326-6C5C-ED49-8123-6CE5C7137E20}"/>
              </a:ext>
            </a:extLst>
          </p:cNvPr>
          <p:cNvSpPr/>
          <p:nvPr/>
        </p:nvSpPr>
        <p:spPr>
          <a:xfrm>
            <a:off x="1515621" y="4642537"/>
            <a:ext cx="2546837" cy="726718"/>
          </a:xfrm>
          <a:prstGeom prst="roundRect">
            <a:avLst/>
          </a:prstGeom>
          <a:solidFill>
            <a:schemeClr val="accent5">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Model C?</a:t>
            </a:r>
            <a:endParaRPr lang="zh-TW" altLang="en-US" sz="2400" dirty="0">
              <a:solidFill>
                <a:schemeClr val="tx1"/>
              </a:solidFill>
            </a:endParaRPr>
          </a:p>
        </p:txBody>
      </p:sp>
      <p:sp>
        <p:nvSpPr>
          <p:cNvPr id="57" name="文字方塊 56">
            <a:extLst>
              <a:ext uri="{FF2B5EF4-FFF2-40B4-BE49-F238E27FC236}">
                <a16:creationId xmlns:a16="http://schemas.microsoft.com/office/drawing/2014/main" id="{67AB699E-3637-D11F-C528-ED228A2BB0E5}"/>
              </a:ext>
            </a:extLst>
          </p:cNvPr>
          <p:cNvSpPr txBox="1"/>
          <p:nvPr/>
        </p:nvSpPr>
        <p:spPr>
          <a:xfrm>
            <a:off x="4872080" y="5076768"/>
            <a:ext cx="3110383" cy="523220"/>
          </a:xfrm>
          <a:prstGeom prst="rect">
            <a:avLst/>
          </a:prstGeom>
          <a:noFill/>
        </p:spPr>
        <p:txBody>
          <a:bodyPr wrap="square" rtlCol="0">
            <a:spAutoFit/>
          </a:bodyPr>
          <a:lstStyle/>
          <a:p>
            <a:pPr algn="ctr"/>
            <a:r>
              <a:rPr lang="en-US" altLang="zh-TW" sz="2800" dirty="0"/>
              <a:t>Safety / Helpfulness</a:t>
            </a:r>
            <a:endParaRPr lang="zh-TW" altLang="en-US" sz="2800" dirty="0"/>
          </a:p>
        </p:txBody>
      </p:sp>
      <p:cxnSp>
        <p:nvCxnSpPr>
          <p:cNvPr id="59" name="直線單箭頭接點 58">
            <a:extLst>
              <a:ext uri="{FF2B5EF4-FFF2-40B4-BE49-F238E27FC236}">
                <a16:creationId xmlns:a16="http://schemas.microsoft.com/office/drawing/2014/main" id="{4A1B1FD9-8213-03BD-F7BB-D89691F8E0B2}"/>
              </a:ext>
            </a:extLst>
          </p:cNvPr>
          <p:cNvCxnSpPr>
            <a:cxnSpLocks/>
            <a:stCxn id="32" idx="3"/>
            <a:endCxn id="44" idx="1"/>
          </p:cNvCxnSpPr>
          <p:nvPr/>
        </p:nvCxnSpPr>
        <p:spPr>
          <a:xfrm>
            <a:off x="4889079" y="1339813"/>
            <a:ext cx="789234" cy="16253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直線單箭頭接點 61">
            <a:extLst>
              <a:ext uri="{FF2B5EF4-FFF2-40B4-BE49-F238E27FC236}">
                <a16:creationId xmlns:a16="http://schemas.microsoft.com/office/drawing/2014/main" id="{B57AF631-3D1D-FD29-1B64-152640E5EA5D}"/>
              </a:ext>
            </a:extLst>
          </p:cNvPr>
          <p:cNvCxnSpPr>
            <a:cxnSpLocks/>
            <a:endCxn id="46" idx="1"/>
          </p:cNvCxnSpPr>
          <p:nvPr/>
        </p:nvCxnSpPr>
        <p:spPr>
          <a:xfrm>
            <a:off x="4889079" y="1372736"/>
            <a:ext cx="798851" cy="88302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27" name="矩形: 圓角 1026">
            <a:extLst>
              <a:ext uri="{FF2B5EF4-FFF2-40B4-BE49-F238E27FC236}">
                <a16:creationId xmlns:a16="http://schemas.microsoft.com/office/drawing/2014/main" id="{7C382E09-5F84-4854-7BB9-263DB2101202}"/>
              </a:ext>
            </a:extLst>
          </p:cNvPr>
          <p:cNvSpPr/>
          <p:nvPr/>
        </p:nvSpPr>
        <p:spPr>
          <a:xfrm>
            <a:off x="9377043" y="1013892"/>
            <a:ext cx="2079999" cy="726718"/>
          </a:xfrm>
          <a:prstGeom prst="roundRect">
            <a:avLst/>
          </a:prstGeom>
          <a:solidFill>
            <a:schemeClr val="accent5">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DeepSeek-v3</a:t>
            </a:r>
            <a:endParaRPr lang="zh-TW" altLang="en-US" sz="2400" dirty="0">
              <a:solidFill>
                <a:schemeClr val="tx1"/>
              </a:solidFill>
            </a:endParaRPr>
          </a:p>
        </p:txBody>
      </p:sp>
      <p:sp>
        <p:nvSpPr>
          <p:cNvPr id="1029" name="文字方塊 1028">
            <a:extLst>
              <a:ext uri="{FF2B5EF4-FFF2-40B4-BE49-F238E27FC236}">
                <a16:creationId xmlns:a16="http://schemas.microsoft.com/office/drawing/2014/main" id="{4BBC7707-A87C-A422-DDDE-F6F31FB005F3}"/>
              </a:ext>
            </a:extLst>
          </p:cNvPr>
          <p:cNvSpPr txBox="1"/>
          <p:nvPr/>
        </p:nvSpPr>
        <p:spPr>
          <a:xfrm>
            <a:off x="9662232" y="1757072"/>
            <a:ext cx="1600200" cy="461665"/>
          </a:xfrm>
          <a:prstGeom prst="rect">
            <a:avLst/>
          </a:prstGeom>
          <a:noFill/>
        </p:spPr>
        <p:txBody>
          <a:bodyPr wrap="square" rtlCol="0">
            <a:spAutoFit/>
          </a:bodyPr>
          <a:lstStyle/>
          <a:p>
            <a:pPr algn="ctr"/>
            <a:r>
              <a:rPr lang="en-US" altLang="zh-TW" sz="2400" dirty="0"/>
              <a:t>As verifier</a:t>
            </a:r>
            <a:endParaRPr lang="zh-TW" altLang="en-US" sz="2400" dirty="0"/>
          </a:p>
        </p:txBody>
      </p:sp>
      <p:sp>
        <p:nvSpPr>
          <p:cNvPr id="1031" name="文字方塊 1030">
            <a:extLst>
              <a:ext uri="{FF2B5EF4-FFF2-40B4-BE49-F238E27FC236}">
                <a16:creationId xmlns:a16="http://schemas.microsoft.com/office/drawing/2014/main" id="{786A3082-919D-1219-6555-3365EF7196BA}"/>
              </a:ext>
            </a:extLst>
          </p:cNvPr>
          <p:cNvSpPr txBox="1"/>
          <p:nvPr/>
        </p:nvSpPr>
        <p:spPr>
          <a:xfrm>
            <a:off x="907978" y="5769776"/>
            <a:ext cx="10354454" cy="954107"/>
          </a:xfrm>
          <a:prstGeom prst="rect">
            <a:avLst/>
          </a:prstGeom>
          <a:noFill/>
        </p:spPr>
        <p:txBody>
          <a:bodyPr wrap="square">
            <a:spAutoFit/>
          </a:bodyPr>
          <a:lstStyle/>
          <a:p>
            <a:r>
              <a:rPr lang="en-US" altLang="zh-TW" sz="2800" dirty="0"/>
              <a:t>Based on the Deepseek-R1 paper, both the process verifier and MTCS were tried but ultimately not used.</a:t>
            </a:r>
            <a:endParaRPr lang="zh-TW" altLang="en-US" sz="2800" dirty="0"/>
          </a:p>
        </p:txBody>
      </p:sp>
      <p:sp>
        <p:nvSpPr>
          <p:cNvPr id="1032" name="矩形: 圓角 1031">
            <a:extLst>
              <a:ext uri="{FF2B5EF4-FFF2-40B4-BE49-F238E27FC236}">
                <a16:creationId xmlns:a16="http://schemas.microsoft.com/office/drawing/2014/main" id="{D46553D1-F587-6E49-BA24-2E4DD89B3940}"/>
              </a:ext>
            </a:extLst>
          </p:cNvPr>
          <p:cNvSpPr/>
          <p:nvPr/>
        </p:nvSpPr>
        <p:spPr>
          <a:xfrm>
            <a:off x="347703" y="290943"/>
            <a:ext cx="11439388" cy="2757143"/>
          </a:xfrm>
          <a:prstGeom prst="roundRect">
            <a:avLst>
              <a:gd name="adj" fmla="val 4829"/>
            </a:avLst>
          </a:pr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033" name="直線單箭頭接點 1032">
            <a:extLst>
              <a:ext uri="{FF2B5EF4-FFF2-40B4-BE49-F238E27FC236}">
                <a16:creationId xmlns:a16="http://schemas.microsoft.com/office/drawing/2014/main" id="{97D02C1B-689D-1347-4712-A4F176559462}"/>
              </a:ext>
            </a:extLst>
          </p:cNvPr>
          <p:cNvCxnSpPr>
            <a:cxnSpLocks/>
            <a:endCxn id="50" idx="0"/>
          </p:cNvCxnSpPr>
          <p:nvPr/>
        </p:nvCxnSpPr>
        <p:spPr>
          <a:xfrm>
            <a:off x="6375581" y="3048086"/>
            <a:ext cx="0" cy="40052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36" name="文字方塊 1035">
            <a:extLst>
              <a:ext uri="{FF2B5EF4-FFF2-40B4-BE49-F238E27FC236}">
                <a16:creationId xmlns:a16="http://schemas.microsoft.com/office/drawing/2014/main" id="{D10810C5-83B3-1603-E4B6-4F7FC1D5696E}"/>
              </a:ext>
            </a:extLst>
          </p:cNvPr>
          <p:cNvSpPr txBox="1"/>
          <p:nvPr/>
        </p:nvSpPr>
        <p:spPr>
          <a:xfrm>
            <a:off x="555664" y="2488095"/>
            <a:ext cx="3081353" cy="461665"/>
          </a:xfrm>
          <a:prstGeom prst="rect">
            <a:avLst/>
          </a:prstGeom>
          <a:noFill/>
        </p:spPr>
        <p:txBody>
          <a:bodyPr wrap="square" rtlCol="0">
            <a:spAutoFit/>
          </a:bodyPr>
          <a:lstStyle/>
          <a:p>
            <a:r>
              <a:rPr lang="en-US" altLang="zh-TW" sz="2400" b="1" dirty="0"/>
              <a:t>600k examples</a:t>
            </a:r>
            <a:endParaRPr lang="zh-TW" altLang="en-US" sz="2400" b="1" dirty="0"/>
          </a:p>
        </p:txBody>
      </p:sp>
      <p:sp>
        <p:nvSpPr>
          <p:cNvPr id="1038" name="文字方塊 1037">
            <a:extLst>
              <a:ext uri="{FF2B5EF4-FFF2-40B4-BE49-F238E27FC236}">
                <a16:creationId xmlns:a16="http://schemas.microsoft.com/office/drawing/2014/main" id="{7656A2F1-0E6D-77E5-B31C-7602D7BEB3D1}"/>
              </a:ext>
            </a:extLst>
          </p:cNvPr>
          <p:cNvSpPr txBox="1"/>
          <p:nvPr/>
        </p:nvSpPr>
        <p:spPr>
          <a:xfrm>
            <a:off x="3324229" y="2627322"/>
            <a:ext cx="8821379" cy="369332"/>
          </a:xfrm>
          <a:prstGeom prst="rect">
            <a:avLst/>
          </a:prstGeom>
          <a:noFill/>
        </p:spPr>
        <p:txBody>
          <a:bodyPr wrap="square">
            <a:spAutoFit/>
          </a:bodyPr>
          <a:lstStyle/>
          <a:p>
            <a:r>
              <a:rPr lang="en-US" altLang="zh-TW" dirty="0"/>
              <a:t>“filtered out chain-of-thought with mixed languages, long </a:t>
            </a:r>
            <a:r>
              <a:rPr lang="en-US" altLang="zh-TW" dirty="0" err="1"/>
              <a:t>parapraphs</a:t>
            </a:r>
            <a:r>
              <a:rPr lang="en-US" altLang="zh-TW" dirty="0"/>
              <a:t>, and code blocks”</a:t>
            </a:r>
            <a:endParaRPr lang="zh-TW" altLang="en-US" dirty="0"/>
          </a:p>
        </p:txBody>
      </p:sp>
    </p:spTree>
    <p:extLst>
      <p:ext uri="{BB962C8B-B14F-4D97-AF65-F5344CB8AC3E}">
        <p14:creationId xmlns:p14="http://schemas.microsoft.com/office/powerpoint/2010/main" val="1948399920"/>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2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2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03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2"/>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03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03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03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53"/>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4"/>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55"/>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56"/>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0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9" grpId="0"/>
      <p:bldP spid="43" grpId="0" animBg="1"/>
      <p:bldP spid="44" grpId="0" animBg="1"/>
      <p:bldP spid="45" grpId="0" animBg="1"/>
      <p:bldP spid="46" grpId="0" animBg="1"/>
      <p:bldP spid="47" grpId="0" animBg="1"/>
      <p:bldP spid="50" grpId="0"/>
      <p:bldP spid="51" grpId="0" animBg="1"/>
      <p:bldP spid="52" grpId="0" animBg="1"/>
      <p:bldP spid="54" grpId="0"/>
      <p:bldP spid="55" grpId="0" animBg="1"/>
      <p:bldP spid="56" grpId="0" animBg="1"/>
      <p:bldP spid="57" grpId="0"/>
      <p:bldP spid="1027" grpId="0" animBg="1"/>
      <p:bldP spid="1029" grpId="0"/>
      <p:bldP spid="1031" grpId="0"/>
      <p:bldP spid="1032" grpId="0" animBg="1"/>
      <p:bldP spid="1036" grpId="0"/>
      <p:bldP spid="1038"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848414A-9712-F24C-C69B-6047B735BA86}"/>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FB2E24E9-8E2F-CB05-5750-3900DEBD7848}"/>
              </a:ext>
            </a:extLst>
          </p:cNvPr>
          <p:cNvSpPr>
            <a:spLocks noGrp="1"/>
          </p:cNvSpPr>
          <p:nvPr>
            <p:ph idx="1"/>
          </p:nvPr>
        </p:nvSpPr>
        <p:spPr/>
        <p:txBody>
          <a:bodyPr/>
          <a:lstStyle/>
          <a:p>
            <a:endParaRPr lang="zh-TW" altLang="en-US"/>
          </a:p>
        </p:txBody>
      </p:sp>
      <p:pic>
        <p:nvPicPr>
          <p:cNvPr id="5" name="圖片 4">
            <a:extLst>
              <a:ext uri="{FF2B5EF4-FFF2-40B4-BE49-F238E27FC236}">
                <a16:creationId xmlns:a16="http://schemas.microsoft.com/office/drawing/2014/main" id="{FA901DA0-ADD8-1517-9297-90AB044B7BED}"/>
              </a:ext>
            </a:extLst>
          </p:cNvPr>
          <p:cNvPicPr>
            <a:picLocks noChangeAspect="1"/>
          </p:cNvPicPr>
          <p:nvPr/>
        </p:nvPicPr>
        <p:blipFill>
          <a:blip r:embed="rId2"/>
          <a:stretch>
            <a:fillRect/>
          </a:stretch>
        </p:blipFill>
        <p:spPr>
          <a:xfrm>
            <a:off x="8000861" y="418018"/>
            <a:ext cx="3734264" cy="987425"/>
          </a:xfrm>
          <a:prstGeom prst="rect">
            <a:avLst/>
          </a:prstGeom>
        </p:spPr>
      </p:pic>
      <p:pic>
        <p:nvPicPr>
          <p:cNvPr id="7" name="圖片 6">
            <a:extLst>
              <a:ext uri="{FF2B5EF4-FFF2-40B4-BE49-F238E27FC236}">
                <a16:creationId xmlns:a16="http://schemas.microsoft.com/office/drawing/2014/main" id="{8F5167EA-B9B7-364E-41DD-BF89C8EE3B9B}"/>
              </a:ext>
            </a:extLst>
          </p:cNvPr>
          <p:cNvPicPr>
            <a:picLocks noChangeAspect="1"/>
          </p:cNvPicPr>
          <p:nvPr/>
        </p:nvPicPr>
        <p:blipFill>
          <a:blip r:embed="rId3"/>
          <a:stretch>
            <a:fillRect/>
          </a:stretch>
        </p:blipFill>
        <p:spPr>
          <a:xfrm>
            <a:off x="128543" y="1743581"/>
            <a:ext cx="11934913" cy="4161919"/>
          </a:xfrm>
          <a:prstGeom prst="rect">
            <a:avLst/>
          </a:prstGeom>
        </p:spPr>
      </p:pic>
      <p:cxnSp>
        <p:nvCxnSpPr>
          <p:cNvPr id="6" name="直線接點 5">
            <a:extLst>
              <a:ext uri="{FF2B5EF4-FFF2-40B4-BE49-F238E27FC236}">
                <a16:creationId xmlns:a16="http://schemas.microsoft.com/office/drawing/2014/main" id="{873AF962-4EF9-614A-E381-15CE8422E658}"/>
              </a:ext>
            </a:extLst>
          </p:cNvPr>
          <p:cNvCxnSpPr/>
          <p:nvPr/>
        </p:nvCxnSpPr>
        <p:spPr>
          <a:xfrm>
            <a:off x="4819650" y="2686050"/>
            <a:ext cx="266700"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146137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66D5A15-6432-96CF-4F70-EC81E6781B21}"/>
              </a:ext>
            </a:extLst>
          </p:cNvPr>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「思考」越多結果越好</a:t>
            </a:r>
            <a:endParaRPr lang="zh-TW" altLang="en-US" dirty="0"/>
          </a:p>
        </p:txBody>
      </p:sp>
      <p:pic>
        <p:nvPicPr>
          <p:cNvPr id="4" name="圖片 3">
            <a:extLst>
              <a:ext uri="{FF2B5EF4-FFF2-40B4-BE49-F238E27FC236}">
                <a16:creationId xmlns:a16="http://schemas.microsoft.com/office/drawing/2014/main" id="{44183399-70BB-41CA-58E0-DDB3327D684B}"/>
              </a:ext>
            </a:extLst>
          </p:cNvPr>
          <p:cNvPicPr>
            <a:picLocks noChangeAspect="1"/>
          </p:cNvPicPr>
          <p:nvPr/>
        </p:nvPicPr>
        <p:blipFill>
          <a:blip r:embed="rId3"/>
          <a:stretch>
            <a:fillRect/>
          </a:stretch>
        </p:blipFill>
        <p:spPr>
          <a:xfrm>
            <a:off x="4194456" y="1690688"/>
            <a:ext cx="7581915" cy="4934440"/>
          </a:xfrm>
          <a:prstGeom prst="rect">
            <a:avLst/>
          </a:prstGeom>
        </p:spPr>
      </p:pic>
      <p:sp>
        <p:nvSpPr>
          <p:cNvPr id="6" name="文字方塊 5">
            <a:extLst>
              <a:ext uri="{FF2B5EF4-FFF2-40B4-BE49-F238E27FC236}">
                <a16:creationId xmlns:a16="http://schemas.microsoft.com/office/drawing/2014/main" id="{39F9DDB6-716D-201D-EB81-8F996EDE3BD5}"/>
              </a:ext>
            </a:extLst>
          </p:cNvPr>
          <p:cNvSpPr txBox="1"/>
          <p:nvPr/>
        </p:nvSpPr>
        <p:spPr>
          <a:xfrm>
            <a:off x="8473787" y="953490"/>
            <a:ext cx="6099462" cy="369332"/>
          </a:xfrm>
          <a:prstGeom prst="rect">
            <a:avLst/>
          </a:prstGeom>
          <a:noFill/>
        </p:spPr>
        <p:txBody>
          <a:bodyPr wrap="square">
            <a:spAutoFit/>
          </a:bodyPr>
          <a:lstStyle/>
          <a:p>
            <a:r>
              <a:rPr lang="zh-TW" altLang="en-US" dirty="0"/>
              <a:t>https://arxiv.org/abs/2104.03113</a:t>
            </a:r>
          </a:p>
        </p:txBody>
      </p:sp>
      <p:sp>
        <p:nvSpPr>
          <p:cNvPr id="8" name="文字方塊 7">
            <a:extLst>
              <a:ext uri="{FF2B5EF4-FFF2-40B4-BE49-F238E27FC236}">
                <a16:creationId xmlns:a16="http://schemas.microsoft.com/office/drawing/2014/main" id="{A1EFC7EF-D4BE-6F48-87DA-3989468D14E3}"/>
              </a:ext>
            </a:extLst>
          </p:cNvPr>
          <p:cNvSpPr txBox="1"/>
          <p:nvPr/>
        </p:nvSpPr>
        <p:spPr>
          <a:xfrm>
            <a:off x="7985414" y="675095"/>
            <a:ext cx="7076208" cy="369332"/>
          </a:xfrm>
          <a:prstGeom prst="rect">
            <a:avLst/>
          </a:prstGeom>
          <a:noFill/>
        </p:spPr>
        <p:txBody>
          <a:bodyPr wrap="square">
            <a:spAutoFit/>
          </a:bodyPr>
          <a:lstStyle/>
          <a:p>
            <a:r>
              <a:rPr lang="zh-TW" altLang="en-US" dirty="0"/>
              <a:t>Scaling Scaling Laws with Board Games</a:t>
            </a:r>
          </a:p>
        </p:txBody>
      </p:sp>
      <p:sp>
        <p:nvSpPr>
          <p:cNvPr id="7" name="文字方塊 6">
            <a:extLst>
              <a:ext uri="{FF2B5EF4-FFF2-40B4-BE49-F238E27FC236}">
                <a16:creationId xmlns:a16="http://schemas.microsoft.com/office/drawing/2014/main" id="{40C978A2-88CE-1F13-EAD4-D6D084587AD2}"/>
              </a:ext>
            </a:extLst>
          </p:cNvPr>
          <p:cNvSpPr txBox="1"/>
          <p:nvPr/>
        </p:nvSpPr>
        <p:spPr>
          <a:xfrm>
            <a:off x="1113111" y="1322822"/>
            <a:ext cx="3325539" cy="523220"/>
          </a:xfrm>
          <a:prstGeom prst="rect">
            <a:avLst/>
          </a:prstGeom>
          <a:noFill/>
        </p:spPr>
        <p:txBody>
          <a:bodyPr wrap="square">
            <a:spAutoFit/>
          </a:bodyPr>
          <a:lstStyle/>
          <a:p>
            <a:r>
              <a:rPr lang="en-US" altLang="zh-TW" sz="2800" b="1" dirty="0">
                <a:solidFill>
                  <a:srgbClr val="000000"/>
                </a:solidFill>
                <a:latin typeface="Lucida Grande"/>
              </a:rPr>
              <a:t>Test-Time Scaling </a:t>
            </a:r>
            <a:endParaRPr lang="zh-TW" altLang="en-US" sz="2800" dirty="0"/>
          </a:p>
        </p:txBody>
      </p:sp>
    </p:spTree>
    <p:extLst>
      <p:ext uri="{BB962C8B-B14F-4D97-AF65-F5344CB8AC3E}">
        <p14:creationId xmlns:p14="http://schemas.microsoft.com/office/powerpoint/2010/main" val="1907289816"/>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C122A15-609A-8451-CF53-56503674B033}"/>
              </a:ext>
            </a:extLst>
          </p:cNvPr>
          <p:cNvSpPr>
            <a:spLocks noGrp="1"/>
          </p:cNvSpPr>
          <p:nvPr>
            <p:ph type="title"/>
          </p:nvPr>
        </p:nvSpPr>
        <p:spPr/>
        <p:txBody>
          <a:bodyPr/>
          <a:lstStyle/>
          <a:p>
            <a:r>
              <a:rPr lang="en-US" altLang="zh-TW" dirty="0">
                <a:latin typeface="微軟正黑體" panose="020B0604030504040204" pitchFamily="34" charset="-120"/>
                <a:ea typeface="微軟正黑體" panose="020B0604030504040204" pitchFamily="34" charset="-120"/>
              </a:rPr>
              <a:t>Foundation Model </a:t>
            </a:r>
            <a:r>
              <a:rPr lang="zh-TW" altLang="en-US" dirty="0">
                <a:latin typeface="微軟正黑體" panose="020B0604030504040204" pitchFamily="34" charset="-120"/>
                <a:ea typeface="微軟正黑體" panose="020B0604030504040204" pitchFamily="34" charset="-120"/>
              </a:rPr>
              <a:t>很重要</a:t>
            </a:r>
          </a:p>
        </p:txBody>
      </p:sp>
      <p:pic>
        <p:nvPicPr>
          <p:cNvPr id="4" name="圖片 3">
            <a:extLst>
              <a:ext uri="{FF2B5EF4-FFF2-40B4-BE49-F238E27FC236}">
                <a16:creationId xmlns:a16="http://schemas.microsoft.com/office/drawing/2014/main" id="{26DDD0BC-0C1A-BEC6-C68C-95C6062A6395}"/>
              </a:ext>
            </a:extLst>
          </p:cNvPr>
          <p:cNvPicPr>
            <a:picLocks noChangeAspect="1"/>
          </p:cNvPicPr>
          <p:nvPr/>
        </p:nvPicPr>
        <p:blipFill>
          <a:blip r:embed="rId2"/>
          <a:stretch>
            <a:fillRect/>
          </a:stretch>
        </p:blipFill>
        <p:spPr>
          <a:xfrm>
            <a:off x="313341" y="2473450"/>
            <a:ext cx="11565315" cy="2020887"/>
          </a:xfrm>
          <a:prstGeom prst="rect">
            <a:avLst/>
          </a:prstGeom>
        </p:spPr>
      </p:pic>
      <p:sp>
        <p:nvSpPr>
          <p:cNvPr id="6" name="文字方塊 5">
            <a:extLst>
              <a:ext uri="{FF2B5EF4-FFF2-40B4-BE49-F238E27FC236}">
                <a16:creationId xmlns:a16="http://schemas.microsoft.com/office/drawing/2014/main" id="{9911C7EB-7D67-CBA7-2973-1249DF85038E}"/>
              </a:ext>
            </a:extLst>
          </p:cNvPr>
          <p:cNvSpPr txBox="1"/>
          <p:nvPr/>
        </p:nvSpPr>
        <p:spPr>
          <a:xfrm>
            <a:off x="599090" y="4815434"/>
            <a:ext cx="8229600" cy="461665"/>
          </a:xfrm>
          <a:prstGeom prst="rect">
            <a:avLst/>
          </a:prstGeom>
          <a:noFill/>
        </p:spPr>
        <p:txBody>
          <a:bodyPr wrap="square">
            <a:spAutoFit/>
          </a:bodyPr>
          <a:lstStyle/>
          <a:p>
            <a:pPr marL="285750" indent="-285750">
              <a:buFont typeface="Arial" panose="020B0604020202020204" pitchFamily="34" charset="0"/>
              <a:buChar char="•"/>
            </a:pPr>
            <a:r>
              <a:rPr lang="zh-TW" altLang="en-US" sz="2400" dirty="0">
                <a:latin typeface="微軟正黑體" panose="020B0604030504040204" pitchFamily="34" charset="-120"/>
                <a:ea typeface="微軟正黑體" panose="020B0604030504040204" pitchFamily="34" charset="-120"/>
              </a:rPr>
              <a:t>透過 </a:t>
            </a:r>
            <a:r>
              <a:rPr lang="en-US" altLang="zh-TW" sz="2400" dirty="0">
                <a:latin typeface="微軟正黑體" panose="020B0604030504040204" pitchFamily="34" charset="-120"/>
                <a:ea typeface="微軟正黑體" panose="020B0604030504040204" pitchFamily="34" charset="-120"/>
              </a:rPr>
              <a:t>RL</a:t>
            </a:r>
            <a:r>
              <a:rPr lang="zh-TW" altLang="en-US" sz="2400" dirty="0">
                <a:latin typeface="微軟正黑體" panose="020B0604030504040204" pitchFamily="34" charset="-120"/>
                <a:ea typeface="微軟正黑體" panose="020B0604030504040204" pitchFamily="34" charset="-120"/>
              </a:rPr>
              <a:t> 無法大幅強化 </a:t>
            </a:r>
            <a:r>
              <a:rPr lang="en-US" altLang="zh-TW" sz="2400" dirty="0">
                <a:latin typeface="微軟正黑體" panose="020B0604030504040204" pitchFamily="34" charset="-120"/>
                <a:ea typeface="微軟正黑體" panose="020B0604030504040204" pitchFamily="34" charset="-120"/>
              </a:rPr>
              <a:t>Qwen-32B-Base</a:t>
            </a:r>
            <a:r>
              <a:rPr lang="zh-TW" altLang="en-US" sz="2400" dirty="0">
                <a:latin typeface="微軟正黑體" panose="020B0604030504040204" pitchFamily="34" charset="-120"/>
                <a:ea typeface="微軟正黑體" panose="020B0604030504040204" pitchFamily="34" charset="-120"/>
              </a:rPr>
              <a:t> 的能力</a:t>
            </a:r>
          </a:p>
        </p:txBody>
      </p:sp>
      <p:sp>
        <p:nvSpPr>
          <p:cNvPr id="7" name="文字方塊 6">
            <a:extLst>
              <a:ext uri="{FF2B5EF4-FFF2-40B4-BE49-F238E27FC236}">
                <a16:creationId xmlns:a16="http://schemas.microsoft.com/office/drawing/2014/main" id="{B9CE667F-D57C-5C39-9C8F-2CC0E0C6DDDA}"/>
              </a:ext>
            </a:extLst>
          </p:cNvPr>
          <p:cNvSpPr txBox="1"/>
          <p:nvPr/>
        </p:nvSpPr>
        <p:spPr>
          <a:xfrm>
            <a:off x="313341" y="1903539"/>
            <a:ext cx="8229600" cy="461665"/>
          </a:xfrm>
          <a:prstGeom prst="rect">
            <a:avLst/>
          </a:prstGeom>
          <a:noFill/>
        </p:spPr>
        <p:txBody>
          <a:bodyPr wrap="square">
            <a:spAutoFit/>
          </a:bodyPr>
          <a:lstStyle/>
          <a:p>
            <a:r>
              <a:rPr lang="zh-TW" altLang="en-US" sz="2400" dirty="0">
                <a:latin typeface="微軟正黑體" panose="020B0604030504040204" pitchFamily="34" charset="-120"/>
                <a:ea typeface="微軟正黑體" panose="020B0604030504040204" pitchFamily="34" charset="-120"/>
              </a:rPr>
              <a:t>以 </a:t>
            </a:r>
            <a:r>
              <a:rPr lang="en-US" altLang="zh-TW" sz="2400" dirty="0">
                <a:latin typeface="微軟正黑體" panose="020B0604030504040204" pitchFamily="34" charset="-120"/>
                <a:ea typeface="微軟正黑體" panose="020B0604030504040204" pitchFamily="34" charset="-120"/>
              </a:rPr>
              <a:t>Qwen-32B-Base</a:t>
            </a:r>
            <a:r>
              <a:rPr lang="zh-TW" altLang="en-US" sz="2400" dirty="0">
                <a:latin typeface="微軟正黑體" panose="020B0604030504040204" pitchFamily="34" charset="-120"/>
                <a:ea typeface="微軟正黑體" panose="020B0604030504040204" pitchFamily="34" charset="-120"/>
              </a:rPr>
              <a:t> 作為 </a:t>
            </a:r>
            <a:r>
              <a:rPr lang="en-US" altLang="zh-TW" sz="2400" dirty="0">
                <a:latin typeface="微軟正黑體" panose="020B0604030504040204" pitchFamily="34" charset="-120"/>
                <a:ea typeface="微軟正黑體" panose="020B0604030504040204" pitchFamily="34" charset="-120"/>
              </a:rPr>
              <a:t>Foundation Model </a:t>
            </a:r>
            <a:endParaRPr lang="zh-TW" altLang="en-US" sz="2400" dirty="0">
              <a:latin typeface="微軟正黑體" panose="020B0604030504040204" pitchFamily="34" charset="-120"/>
              <a:ea typeface="微軟正黑體" panose="020B0604030504040204" pitchFamily="34" charset="-120"/>
            </a:endParaRPr>
          </a:p>
        </p:txBody>
      </p:sp>
      <p:sp>
        <p:nvSpPr>
          <p:cNvPr id="8" name="文字方塊 7">
            <a:extLst>
              <a:ext uri="{FF2B5EF4-FFF2-40B4-BE49-F238E27FC236}">
                <a16:creationId xmlns:a16="http://schemas.microsoft.com/office/drawing/2014/main" id="{A03B3DD8-6612-DADA-0B1F-5F45EDE5E48B}"/>
              </a:ext>
            </a:extLst>
          </p:cNvPr>
          <p:cNvSpPr txBox="1"/>
          <p:nvPr/>
        </p:nvSpPr>
        <p:spPr>
          <a:xfrm>
            <a:off x="599089" y="5421461"/>
            <a:ext cx="11430002" cy="461665"/>
          </a:xfrm>
          <a:prstGeom prst="rect">
            <a:avLst/>
          </a:prstGeom>
          <a:noFill/>
        </p:spPr>
        <p:txBody>
          <a:bodyPr wrap="square">
            <a:spAutoFit/>
          </a:bodyPr>
          <a:lstStyle/>
          <a:p>
            <a:pPr marL="285750" indent="-285750">
              <a:buFont typeface="Arial" panose="020B0604020202020204" pitchFamily="34" charset="0"/>
              <a:buChar char="•"/>
            </a:pPr>
            <a:r>
              <a:rPr lang="en-US" altLang="zh-TW" sz="2400" dirty="0">
                <a:latin typeface="微軟正黑體" panose="020B0604030504040204" pitchFamily="34" charset="-120"/>
                <a:ea typeface="微軟正黑體" panose="020B0604030504040204" pitchFamily="34" charset="-120"/>
              </a:rPr>
              <a:t>Imitation Learning (</a:t>
            </a:r>
            <a:r>
              <a:rPr lang="zh-TW" altLang="en-US" sz="2400" dirty="0">
                <a:latin typeface="微軟正黑體" panose="020B0604030504040204" pitchFamily="34" charset="-120"/>
                <a:ea typeface="微軟正黑體" panose="020B0604030504040204" pitchFamily="34" charset="-120"/>
              </a:rPr>
              <a:t>向 </a:t>
            </a:r>
            <a:r>
              <a:rPr lang="en-US" altLang="zh-TW" sz="2400" dirty="0">
                <a:latin typeface="微軟正黑體" panose="020B0604030504040204" pitchFamily="34" charset="-120"/>
                <a:ea typeface="微軟正黑體" panose="020B0604030504040204" pitchFamily="34" charset="-120"/>
              </a:rPr>
              <a:t>DeepSeek-R1</a:t>
            </a:r>
            <a:r>
              <a:rPr lang="zh-TW" altLang="en-US" sz="2400" dirty="0">
                <a:latin typeface="微軟正黑體" panose="020B0604030504040204" pitchFamily="34" charset="-120"/>
                <a:ea typeface="微軟正黑體" panose="020B0604030504040204" pitchFamily="34" charset="-120"/>
              </a:rPr>
              <a:t>學習</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 對 </a:t>
            </a:r>
            <a:r>
              <a:rPr lang="en-US" altLang="zh-TW" sz="2400" dirty="0">
                <a:latin typeface="微軟正黑體" panose="020B0604030504040204" pitchFamily="34" charset="-120"/>
                <a:ea typeface="微軟正黑體" panose="020B0604030504040204" pitchFamily="34" charset="-120"/>
              </a:rPr>
              <a:t>Qwen-32B-Base</a:t>
            </a:r>
            <a:r>
              <a:rPr lang="zh-TW" altLang="en-US" sz="2400" dirty="0">
                <a:latin typeface="微軟正黑體" panose="020B0604030504040204" pitchFamily="34" charset="-120"/>
                <a:ea typeface="微軟正黑體" panose="020B0604030504040204" pitchFamily="34" charset="-120"/>
              </a:rPr>
              <a:t> 反而比較有效</a:t>
            </a:r>
            <a:r>
              <a:rPr lang="en-US" altLang="zh-TW" sz="2400" dirty="0">
                <a:latin typeface="微軟正黑體" panose="020B0604030504040204" pitchFamily="34" charset="-120"/>
                <a:ea typeface="微軟正黑體" panose="020B0604030504040204" pitchFamily="34" charset="-120"/>
              </a:rPr>
              <a:t>  </a:t>
            </a:r>
            <a:endParaRPr lang="zh-TW" altLang="en-US" sz="2400" dirty="0">
              <a:latin typeface="微軟正黑體" panose="020B0604030504040204" pitchFamily="34" charset="-120"/>
              <a:ea typeface="微軟正黑體" panose="020B0604030504040204" pitchFamily="34" charset="-120"/>
            </a:endParaRPr>
          </a:p>
        </p:txBody>
      </p:sp>
      <p:sp>
        <p:nvSpPr>
          <p:cNvPr id="3" name="文字方塊 2">
            <a:extLst>
              <a:ext uri="{FF2B5EF4-FFF2-40B4-BE49-F238E27FC236}">
                <a16:creationId xmlns:a16="http://schemas.microsoft.com/office/drawing/2014/main" id="{9133CC97-2903-068B-2C10-9F1FA9F5B620}"/>
              </a:ext>
            </a:extLst>
          </p:cNvPr>
          <p:cNvSpPr txBox="1"/>
          <p:nvPr/>
        </p:nvSpPr>
        <p:spPr>
          <a:xfrm>
            <a:off x="448654" y="6074988"/>
            <a:ext cx="11430002" cy="523220"/>
          </a:xfrm>
          <a:prstGeom prst="rect">
            <a:avLst/>
          </a:prstGeom>
          <a:noFill/>
        </p:spPr>
        <p:txBody>
          <a:bodyPr wrap="square">
            <a:spAutoFit/>
          </a:bodyPr>
          <a:lstStyle/>
          <a:p>
            <a:pPr algn="ctr"/>
            <a:r>
              <a:rPr lang="en-US" altLang="zh-TW" sz="2800" b="1" dirty="0">
                <a:solidFill>
                  <a:srgbClr val="FF0000"/>
                </a:solidFill>
                <a:latin typeface="微軟正黑體" panose="020B0604030504040204" pitchFamily="34" charset="-120"/>
                <a:ea typeface="微軟正黑體" panose="020B0604030504040204" pitchFamily="34" charset="-120"/>
              </a:rPr>
              <a:t>RL </a:t>
            </a:r>
            <a:r>
              <a:rPr lang="zh-TW" altLang="en-US" sz="2800" b="1" dirty="0">
                <a:solidFill>
                  <a:srgbClr val="FF0000"/>
                </a:solidFill>
                <a:latin typeface="微軟正黑體" panose="020B0604030504040204" pitchFamily="34" charset="-120"/>
                <a:ea typeface="微軟正黑體" panose="020B0604030504040204" pitchFamily="34" charset="-120"/>
              </a:rPr>
              <a:t>是強化模型原有的能力</a:t>
            </a:r>
          </a:p>
        </p:txBody>
      </p:sp>
    </p:spTree>
    <p:extLst>
      <p:ext uri="{BB962C8B-B14F-4D97-AF65-F5344CB8AC3E}">
        <p14:creationId xmlns:p14="http://schemas.microsoft.com/office/powerpoint/2010/main" val="4210710223"/>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1C1D519D-53A6-99F7-3DB5-D4CCE5B0413A}"/>
              </a:ext>
            </a:extLst>
          </p:cNvPr>
          <p:cNvPicPr>
            <a:picLocks noChangeAspect="1"/>
          </p:cNvPicPr>
          <p:nvPr/>
        </p:nvPicPr>
        <p:blipFill>
          <a:blip r:embed="rId3"/>
          <a:stretch>
            <a:fillRect/>
          </a:stretch>
        </p:blipFill>
        <p:spPr>
          <a:xfrm>
            <a:off x="3137556" y="270108"/>
            <a:ext cx="8722425" cy="6317784"/>
          </a:xfrm>
          <a:prstGeom prst="rect">
            <a:avLst/>
          </a:prstGeom>
        </p:spPr>
      </p:pic>
      <p:sp>
        <p:nvSpPr>
          <p:cNvPr id="5" name="文字方塊 4">
            <a:extLst>
              <a:ext uri="{FF2B5EF4-FFF2-40B4-BE49-F238E27FC236}">
                <a16:creationId xmlns:a16="http://schemas.microsoft.com/office/drawing/2014/main" id="{D91B7443-244A-3565-AC9B-F4F3A724B1DB}"/>
              </a:ext>
            </a:extLst>
          </p:cNvPr>
          <p:cNvSpPr txBox="1"/>
          <p:nvPr/>
        </p:nvSpPr>
        <p:spPr>
          <a:xfrm>
            <a:off x="184806" y="495300"/>
            <a:ext cx="2952750" cy="1384995"/>
          </a:xfrm>
          <a:prstGeom prst="rect">
            <a:avLst/>
          </a:prstGeom>
          <a:noFill/>
        </p:spPr>
        <p:txBody>
          <a:bodyPr wrap="square" rtlCol="0">
            <a:spAutoFit/>
          </a:bodyPr>
          <a:lstStyle/>
          <a:p>
            <a:r>
              <a:rPr lang="en-US" altLang="zh-TW" sz="2800" dirty="0">
                <a:latin typeface="微軟正黑體" panose="020B0604030504040204" pitchFamily="34" charset="-120"/>
                <a:ea typeface="微軟正黑體" panose="020B0604030504040204" pitchFamily="34" charset="-120"/>
              </a:rPr>
              <a:t>Foundation Model</a:t>
            </a:r>
          </a:p>
          <a:p>
            <a:r>
              <a:rPr lang="zh-TW" altLang="en-US" sz="2800" dirty="0">
                <a:latin typeface="微軟正黑體" panose="020B0604030504040204" pitchFamily="34" charset="-120"/>
                <a:ea typeface="微軟正黑體" panose="020B0604030504040204" pitchFamily="34" charset="-120"/>
              </a:rPr>
              <a:t>本來就會 </a:t>
            </a:r>
            <a:r>
              <a:rPr lang="en-US" altLang="zh-TW" sz="2800" dirty="0">
                <a:latin typeface="微軟正黑體" panose="020B0604030504040204" pitchFamily="34" charset="-120"/>
                <a:ea typeface="微軟正黑體" panose="020B0604030504040204" pitchFamily="34" charset="-120"/>
              </a:rPr>
              <a:t>Aha </a:t>
            </a:r>
            <a:endParaRPr lang="zh-TW" altLang="en-US" sz="2800" dirty="0">
              <a:latin typeface="微軟正黑體" panose="020B0604030504040204" pitchFamily="34" charset="-120"/>
              <a:ea typeface="微軟正黑體" panose="020B0604030504040204" pitchFamily="34" charset="-120"/>
            </a:endParaRPr>
          </a:p>
        </p:txBody>
      </p:sp>
      <p:sp>
        <p:nvSpPr>
          <p:cNvPr id="6" name="文字方塊 5">
            <a:extLst>
              <a:ext uri="{FF2B5EF4-FFF2-40B4-BE49-F238E27FC236}">
                <a16:creationId xmlns:a16="http://schemas.microsoft.com/office/drawing/2014/main" id="{54C0C01A-B156-E20F-67FB-5871162DA146}"/>
              </a:ext>
            </a:extLst>
          </p:cNvPr>
          <p:cNvSpPr txBox="1"/>
          <p:nvPr/>
        </p:nvSpPr>
        <p:spPr>
          <a:xfrm>
            <a:off x="184806" y="5716369"/>
            <a:ext cx="2952750" cy="923330"/>
          </a:xfrm>
          <a:prstGeom prst="rect">
            <a:avLst/>
          </a:prstGeom>
          <a:noFill/>
        </p:spPr>
        <p:txBody>
          <a:bodyPr wrap="square">
            <a:spAutoFit/>
          </a:bodyPr>
          <a:lstStyle/>
          <a:p>
            <a:r>
              <a:rPr lang="en-US" altLang="zh-TW" dirty="0"/>
              <a:t>Source of image:</a:t>
            </a:r>
          </a:p>
          <a:p>
            <a:r>
              <a:rPr lang="zh-TW" altLang="en-US" dirty="0"/>
              <a:t>https://arxiv.org/abs/2503.20783</a:t>
            </a:r>
          </a:p>
        </p:txBody>
      </p:sp>
      <p:sp>
        <p:nvSpPr>
          <p:cNvPr id="7" name="文字方塊 6">
            <a:extLst>
              <a:ext uri="{FF2B5EF4-FFF2-40B4-BE49-F238E27FC236}">
                <a16:creationId xmlns:a16="http://schemas.microsoft.com/office/drawing/2014/main" id="{0E0ADA01-2983-784D-5663-5B3368BF331A}"/>
              </a:ext>
            </a:extLst>
          </p:cNvPr>
          <p:cNvSpPr txBox="1"/>
          <p:nvPr/>
        </p:nvSpPr>
        <p:spPr>
          <a:xfrm>
            <a:off x="184806" y="5202897"/>
            <a:ext cx="2952750" cy="461665"/>
          </a:xfrm>
          <a:prstGeom prst="rect">
            <a:avLst/>
          </a:prstGeom>
          <a:noFill/>
        </p:spPr>
        <p:txBody>
          <a:bodyPr wrap="square" rtlCol="0">
            <a:spAutoFit/>
          </a:bodyPr>
          <a:lstStyle/>
          <a:p>
            <a:r>
              <a:rPr lang="en-US" altLang="zh-TW" sz="2400" dirty="0">
                <a:latin typeface="微軟正黑體" panose="020B0604030504040204" pitchFamily="34" charset="-120"/>
                <a:ea typeface="微軟正黑體" panose="020B0604030504040204" pitchFamily="34" charset="-120"/>
              </a:rPr>
              <a:t>DeepSeek-v3</a:t>
            </a:r>
            <a:endParaRPr lang="zh-TW" altLang="en-US" sz="24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78123182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81DCC1-70E7-B840-84DB-FEBB50632483}"/>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720758E4-EDDC-7D0F-9B45-B6B2AD2E63E5}"/>
              </a:ext>
            </a:extLst>
          </p:cNvPr>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打造「推理」語言模型的方法</a:t>
            </a:r>
          </a:p>
        </p:txBody>
      </p:sp>
      <p:graphicFrame>
        <p:nvGraphicFramePr>
          <p:cNvPr id="4" name="內容版面配置區 3">
            <a:extLst>
              <a:ext uri="{FF2B5EF4-FFF2-40B4-BE49-F238E27FC236}">
                <a16:creationId xmlns:a16="http://schemas.microsoft.com/office/drawing/2014/main" id="{FA957C68-1D20-5AB4-4E73-E089EF976E97}"/>
              </a:ext>
            </a:extLst>
          </p:cNvPr>
          <p:cNvGraphicFramePr>
            <a:graphicFrameLocks noGrp="1"/>
          </p:cNvGraphicFramePr>
          <p:nvPr>
            <p:ph idx="1"/>
            <p:extLst>
              <p:ext uri="{D42A27DB-BD31-4B8C-83A1-F6EECF244321}">
                <p14:modId xmlns:p14="http://schemas.microsoft.com/office/powerpoint/2010/main" val="119298295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文字方塊 4">
            <a:extLst>
              <a:ext uri="{FF2B5EF4-FFF2-40B4-BE49-F238E27FC236}">
                <a16:creationId xmlns:a16="http://schemas.microsoft.com/office/drawing/2014/main" id="{584A6047-8506-D3AB-7B6E-D0B791F0926E}"/>
              </a:ext>
            </a:extLst>
          </p:cNvPr>
          <p:cNvSpPr txBox="1"/>
          <p:nvPr/>
        </p:nvSpPr>
        <p:spPr>
          <a:xfrm>
            <a:off x="9102436" y="1345950"/>
            <a:ext cx="248689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不用微調參數</a:t>
            </a:r>
          </a:p>
        </p:txBody>
      </p:sp>
      <p:sp>
        <p:nvSpPr>
          <p:cNvPr id="6" name="文字方塊 5">
            <a:extLst>
              <a:ext uri="{FF2B5EF4-FFF2-40B4-BE49-F238E27FC236}">
                <a16:creationId xmlns:a16="http://schemas.microsoft.com/office/drawing/2014/main" id="{43ED9BF1-CD4E-3C1A-5FE1-C5E7DC58F65D}"/>
              </a:ext>
            </a:extLst>
          </p:cNvPr>
          <p:cNvSpPr txBox="1"/>
          <p:nvPr/>
        </p:nvSpPr>
        <p:spPr>
          <a:xfrm>
            <a:off x="9144000" y="6176963"/>
            <a:ext cx="234834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需要微調參數</a:t>
            </a:r>
          </a:p>
        </p:txBody>
      </p:sp>
      <p:sp>
        <p:nvSpPr>
          <p:cNvPr id="7" name="矩形: 圓角 6">
            <a:extLst>
              <a:ext uri="{FF2B5EF4-FFF2-40B4-BE49-F238E27FC236}">
                <a16:creationId xmlns:a16="http://schemas.microsoft.com/office/drawing/2014/main" id="{B4EFD78B-1177-05A1-B197-8FA0B07972DF}"/>
              </a:ext>
            </a:extLst>
          </p:cNvPr>
          <p:cNvSpPr/>
          <p:nvPr/>
        </p:nvSpPr>
        <p:spPr>
          <a:xfrm>
            <a:off x="838200" y="1941761"/>
            <a:ext cx="10515600" cy="1944438"/>
          </a:xfrm>
          <a:prstGeom prst="roundRect">
            <a:avLst>
              <a:gd name="adj" fmla="val 7857"/>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8" name="矩形: 圓角 7">
            <a:extLst>
              <a:ext uri="{FF2B5EF4-FFF2-40B4-BE49-F238E27FC236}">
                <a16:creationId xmlns:a16="http://schemas.microsoft.com/office/drawing/2014/main" id="{E3A1C07F-DC66-24DA-543E-466665822891}"/>
              </a:ext>
            </a:extLst>
          </p:cNvPr>
          <p:cNvSpPr/>
          <p:nvPr/>
        </p:nvSpPr>
        <p:spPr>
          <a:xfrm>
            <a:off x="838200" y="4074825"/>
            <a:ext cx="10515600" cy="2102138"/>
          </a:xfrm>
          <a:prstGeom prst="roundRect">
            <a:avLst>
              <a:gd name="adj" fmla="val 7857"/>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490999483"/>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2126C98-29DE-DAEE-7953-03437A84DCD7}"/>
              </a:ext>
            </a:extLst>
          </p:cNvPr>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下回預告：推理模型的挑戰與未來發展</a:t>
            </a:r>
          </a:p>
        </p:txBody>
      </p:sp>
      <p:sp>
        <p:nvSpPr>
          <p:cNvPr id="4" name="矩形: 圓角 3">
            <a:extLst>
              <a:ext uri="{FF2B5EF4-FFF2-40B4-BE49-F238E27FC236}">
                <a16:creationId xmlns:a16="http://schemas.microsoft.com/office/drawing/2014/main" id="{B3B424B6-D090-4846-8ECC-D9DB6D405BB4}"/>
              </a:ext>
            </a:extLst>
          </p:cNvPr>
          <p:cNvSpPr/>
          <p:nvPr/>
        </p:nvSpPr>
        <p:spPr>
          <a:xfrm>
            <a:off x="6038849" y="2838456"/>
            <a:ext cx="3760698" cy="590544"/>
          </a:xfrm>
          <a:prstGeom prst="roundRect">
            <a:avLst/>
          </a:prstGeom>
          <a:solidFill>
            <a:schemeClr val="accent2">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reasoning process </a:t>
            </a:r>
            <a:endParaRPr lang="zh-TW" altLang="en-US" sz="2400" dirty="0">
              <a:solidFill>
                <a:schemeClr val="tx1"/>
              </a:solidFill>
            </a:endParaRPr>
          </a:p>
        </p:txBody>
      </p:sp>
      <p:sp>
        <p:nvSpPr>
          <p:cNvPr id="5" name="矩形: 圓角 4">
            <a:extLst>
              <a:ext uri="{FF2B5EF4-FFF2-40B4-BE49-F238E27FC236}">
                <a16:creationId xmlns:a16="http://schemas.microsoft.com/office/drawing/2014/main" id="{0084B620-9F83-8F5C-5A3D-F143D699FAA1}"/>
              </a:ext>
            </a:extLst>
          </p:cNvPr>
          <p:cNvSpPr/>
          <p:nvPr/>
        </p:nvSpPr>
        <p:spPr>
          <a:xfrm>
            <a:off x="982436" y="2849907"/>
            <a:ext cx="1970313" cy="590544"/>
          </a:xfrm>
          <a:prstGeom prst="roundRect">
            <a:avLst/>
          </a:prstGeom>
          <a:solidFill>
            <a:schemeClr val="accent6">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Input </a:t>
            </a:r>
            <a:endParaRPr lang="zh-TW" altLang="en-US" sz="2400" dirty="0">
              <a:solidFill>
                <a:schemeClr val="tx1"/>
              </a:solidFill>
            </a:endParaRPr>
          </a:p>
        </p:txBody>
      </p:sp>
      <p:sp>
        <p:nvSpPr>
          <p:cNvPr id="6" name="矩形: 圓角 5">
            <a:extLst>
              <a:ext uri="{FF2B5EF4-FFF2-40B4-BE49-F238E27FC236}">
                <a16:creationId xmlns:a16="http://schemas.microsoft.com/office/drawing/2014/main" id="{2A595241-2A08-993D-1201-9907A7E8FB3A}"/>
              </a:ext>
            </a:extLst>
          </p:cNvPr>
          <p:cNvSpPr/>
          <p:nvPr/>
        </p:nvSpPr>
        <p:spPr>
          <a:xfrm>
            <a:off x="9818448" y="2838432"/>
            <a:ext cx="1535352" cy="590544"/>
          </a:xfrm>
          <a:prstGeom prst="roundRect">
            <a:avLst/>
          </a:prstGeom>
          <a:solidFill>
            <a:schemeClr val="accent4">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answer</a:t>
            </a:r>
            <a:endParaRPr lang="zh-TW" altLang="en-US" sz="2400" dirty="0">
              <a:solidFill>
                <a:schemeClr val="tx1"/>
              </a:solidFill>
            </a:endParaRPr>
          </a:p>
        </p:txBody>
      </p:sp>
      <p:pic>
        <p:nvPicPr>
          <p:cNvPr id="7" name="圖片 6" descr="一張含有 圖畫, 卡通, 美工圖案, 圖解 的圖片&#10;&#10;AI 產生的內容可能不正確。">
            <a:extLst>
              <a:ext uri="{FF2B5EF4-FFF2-40B4-BE49-F238E27FC236}">
                <a16:creationId xmlns:a16="http://schemas.microsoft.com/office/drawing/2014/main" id="{3B033F8D-08BE-3C2A-D502-305ABFE2044B}"/>
              </a:ext>
            </a:extLst>
          </p:cNvPr>
          <p:cNvPicPr>
            <a:picLocks noChangeAspect="1"/>
          </p:cNvPicPr>
          <p:nvPr/>
        </p:nvPicPr>
        <p:blipFill>
          <a:blip r:embed="rId2"/>
          <a:stretch>
            <a:fillRect/>
          </a:stretch>
        </p:blipFill>
        <p:spPr>
          <a:xfrm>
            <a:off x="3668716" y="2095120"/>
            <a:ext cx="1806566" cy="1806566"/>
          </a:xfrm>
          <a:prstGeom prst="rect">
            <a:avLst/>
          </a:prstGeom>
        </p:spPr>
      </p:pic>
      <p:cxnSp>
        <p:nvCxnSpPr>
          <p:cNvPr id="8" name="直線單箭頭接點 7">
            <a:extLst>
              <a:ext uri="{FF2B5EF4-FFF2-40B4-BE49-F238E27FC236}">
                <a16:creationId xmlns:a16="http://schemas.microsoft.com/office/drawing/2014/main" id="{4EFD0E22-3454-552A-4207-D9A9E2DD88D9}"/>
              </a:ext>
            </a:extLst>
          </p:cNvPr>
          <p:cNvCxnSpPr/>
          <p:nvPr/>
        </p:nvCxnSpPr>
        <p:spPr>
          <a:xfrm>
            <a:off x="2952749" y="3088029"/>
            <a:ext cx="838200" cy="0"/>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9" name="直線單箭頭接點 8">
            <a:extLst>
              <a:ext uri="{FF2B5EF4-FFF2-40B4-BE49-F238E27FC236}">
                <a16:creationId xmlns:a16="http://schemas.microsoft.com/office/drawing/2014/main" id="{84C101AE-1398-99BD-BBFE-1A5FF5C507AC}"/>
              </a:ext>
            </a:extLst>
          </p:cNvPr>
          <p:cNvCxnSpPr>
            <a:cxnSpLocks/>
          </p:cNvCxnSpPr>
          <p:nvPr/>
        </p:nvCxnSpPr>
        <p:spPr>
          <a:xfrm>
            <a:off x="5272876" y="3107079"/>
            <a:ext cx="685800" cy="0"/>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0" name="文字方塊 9">
            <a:extLst>
              <a:ext uri="{FF2B5EF4-FFF2-40B4-BE49-F238E27FC236}">
                <a16:creationId xmlns:a16="http://schemas.microsoft.com/office/drawing/2014/main" id="{07146D18-D889-3E8F-5F24-A33D6D8A315A}"/>
              </a:ext>
            </a:extLst>
          </p:cNvPr>
          <p:cNvSpPr txBox="1"/>
          <p:nvPr/>
        </p:nvSpPr>
        <p:spPr>
          <a:xfrm>
            <a:off x="2686048" y="3825284"/>
            <a:ext cx="3771900" cy="461665"/>
          </a:xfrm>
          <a:prstGeom prst="rect">
            <a:avLst/>
          </a:prstGeom>
          <a:noFill/>
        </p:spPr>
        <p:txBody>
          <a:bodyPr wrap="square" rtlCol="0">
            <a:spAutoFit/>
          </a:bodyPr>
          <a:lstStyle/>
          <a:p>
            <a:pPr algn="ctr"/>
            <a:r>
              <a:rPr lang="en-US" altLang="zh-TW" sz="2400" dirty="0"/>
              <a:t>Reasoning Model</a:t>
            </a:r>
            <a:endParaRPr lang="zh-TW" altLang="en-US" sz="2400" dirty="0"/>
          </a:p>
        </p:txBody>
      </p:sp>
      <p:sp>
        <p:nvSpPr>
          <p:cNvPr id="14" name="文字方塊 13">
            <a:extLst>
              <a:ext uri="{FF2B5EF4-FFF2-40B4-BE49-F238E27FC236}">
                <a16:creationId xmlns:a16="http://schemas.microsoft.com/office/drawing/2014/main" id="{98A38EA9-EBC5-8F15-ACBA-7214EA3FE0D4}"/>
              </a:ext>
            </a:extLst>
          </p:cNvPr>
          <p:cNvSpPr txBox="1"/>
          <p:nvPr/>
        </p:nvSpPr>
        <p:spPr>
          <a:xfrm>
            <a:off x="6508658" y="3552223"/>
            <a:ext cx="2821079" cy="523220"/>
          </a:xfrm>
          <a:prstGeom prst="rect">
            <a:avLst/>
          </a:prstGeom>
          <a:noFill/>
        </p:spPr>
        <p:txBody>
          <a:bodyPr wrap="square" rtlCol="0">
            <a:spAutoFit/>
          </a:bodyPr>
          <a:lstStyle/>
          <a:p>
            <a:pPr algn="ctr"/>
            <a:r>
              <a:rPr lang="zh-TW" altLang="en-US" sz="2800" dirty="0">
                <a:latin typeface="微軟正黑體" panose="020B0604030504040204" pitchFamily="34" charset="-120"/>
                <a:ea typeface="微軟正黑體" panose="020B0604030504040204" pitchFamily="34" charset="-120"/>
              </a:rPr>
              <a:t>花錢、花算力</a:t>
            </a:r>
          </a:p>
        </p:txBody>
      </p:sp>
    </p:spTree>
    <p:extLst>
      <p:ext uri="{BB962C8B-B14F-4D97-AF65-F5344CB8AC3E}">
        <p14:creationId xmlns:p14="http://schemas.microsoft.com/office/powerpoint/2010/main" val="43641556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12976494-A37F-4F7A-5CD3-3E28A4060396}"/>
              </a:ext>
            </a:extLst>
          </p:cNvPr>
          <p:cNvPicPr>
            <a:picLocks noChangeAspect="1"/>
          </p:cNvPicPr>
          <p:nvPr/>
        </p:nvPicPr>
        <p:blipFill>
          <a:blip r:embed="rId2"/>
          <a:stretch>
            <a:fillRect/>
          </a:stretch>
        </p:blipFill>
        <p:spPr>
          <a:xfrm>
            <a:off x="125906" y="1485106"/>
            <a:ext cx="11940188" cy="4351338"/>
          </a:xfrm>
          <a:prstGeom prst="rect">
            <a:avLst/>
          </a:prstGeom>
        </p:spPr>
      </p:pic>
      <p:sp>
        <p:nvSpPr>
          <p:cNvPr id="8" name="文字方塊 7">
            <a:extLst>
              <a:ext uri="{FF2B5EF4-FFF2-40B4-BE49-F238E27FC236}">
                <a16:creationId xmlns:a16="http://schemas.microsoft.com/office/drawing/2014/main" id="{DF7DBC82-A3AC-B751-5571-BE49C15D58F6}"/>
              </a:ext>
            </a:extLst>
          </p:cNvPr>
          <p:cNvSpPr txBox="1"/>
          <p:nvPr/>
        </p:nvSpPr>
        <p:spPr>
          <a:xfrm>
            <a:off x="93169" y="2905919"/>
            <a:ext cx="150495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Aptos" panose="02110004020202020204"/>
                <a:ea typeface="新細明體" panose="02020500000000000000" pitchFamily="18" charset="-120"/>
                <a:cs typeface="+mn-cs"/>
              </a:rPr>
              <a:t>planning</a:t>
            </a:r>
            <a:endParaRPr kumimoji="0" lang="zh-TW" altLang="en-US" sz="2400" b="0" i="0" u="none" strike="noStrike" kern="1200" cap="none" spc="0" normalizeH="0" baseline="0" noProof="0" dirty="0">
              <a:ln>
                <a:noFill/>
              </a:ln>
              <a:solidFill>
                <a:prstClr val="black"/>
              </a:solidFill>
              <a:effectLst/>
              <a:uLnTx/>
              <a:uFillTx/>
              <a:latin typeface="Aptos" panose="02110004020202020204"/>
              <a:ea typeface="新細明體" panose="02020500000000000000" pitchFamily="18" charset="-120"/>
              <a:cs typeface="+mn-cs"/>
            </a:endParaRPr>
          </a:p>
        </p:txBody>
      </p:sp>
      <p:cxnSp>
        <p:nvCxnSpPr>
          <p:cNvPr id="10" name="直線接點 9">
            <a:extLst>
              <a:ext uri="{FF2B5EF4-FFF2-40B4-BE49-F238E27FC236}">
                <a16:creationId xmlns:a16="http://schemas.microsoft.com/office/drawing/2014/main" id="{47C19CF7-7E40-655F-1699-2C0EBBA56F89}"/>
              </a:ext>
            </a:extLst>
          </p:cNvPr>
          <p:cNvCxnSpPr>
            <a:cxnSpLocks/>
          </p:cNvCxnSpPr>
          <p:nvPr/>
        </p:nvCxnSpPr>
        <p:spPr>
          <a:xfrm>
            <a:off x="7341694" y="3587750"/>
            <a:ext cx="429895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直線接點 11">
            <a:extLst>
              <a:ext uri="{FF2B5EF4-FFF2-40B4-BE49-F238E27FC236}">
                <a16:creationId xmlns:a16="http://schemas.microsoft.com/office/drawing/2014/main" id="{E29DC441-73D3-0264-294C-CF9FA5DD4526}"/>
              </a:ext>
            </a:extLst>
          </p:cNvPr>
          <p:cNvCxnSpPr>
            <a:cxnSpLocks/>
          </p:cNvCxnSpPr>
          <p:nvPr/>
        </p:nvCxnSpPr>
        <p:spPr>
          <a:xfrm>
            <a:off x="2185494" y="3981450"/>
            <a:ext cx="730567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直線接點 13">
            <a:extLst>
              <a:ext uri="{FF2B5EF4-FFF2-40B4-BE49-F238E27FC236}">
                <a16:creationId xmlns:a16="http://schemas.microsoft.com/office/drawing/2014/main" id="{A9589F39-4DB0-EAA3-D6AE-1C623CA5130E}"/>
              </a:ext>
            </a:extLst>
          </p:cNvPr>
          <p:cNvCxnSpPr>
            <a:cxnSpLocks/>
          </p:cNvCxnSpPr>
          <p:nvPr/>
        </p:nvCxnSpPr>
        <p:spPr>
          <a:xfrm>
            <a:off x="2430462" y="4337050"/>
            <a:ext cx="340786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6" name="文字方塊 15">
            <a:extLst>
              <a:ext uri="{FF2B5EF4-FFF2-40B4-BE49-F238E27FC236}">
                <a16:creationId xmlns:a16="http://schemas.microsoft.com/office/drawing/2014/main" id="{2E895BE4-B71D-432B-183A-68A7323377E7}"/>
              </a:ext>
            </a:extLst>
          </p:cNvPr>
          <p:cNvSpPr txBox="1"/>
          <p:nvPr/>
        </p:nvSpPr>
        <p:spPr>
          <a:xfrm>
            <a:off x="7589796" y="4284415"/>
            <a:ext cx="340786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Aptos" panose="02110004020202020204"/>
                <a:ea typeface="新細明體" panose="02020500000000000000" pitchFamily="18" charset="-120"/>
                <a:cs typeface="+mn-cs"/>
              </a:rPr>
              <a:t>Verification</a:t>
            </a:r>
            <a:r>
              <a:rPr kumimoji="0" lang="zh-TW" altLang="en-US" sz="2400" b="0" i="0" u="none" strike="noStrike" kern="1200" cap="none" spc="0" normalizeH="0" baseline="0" noProof="0" dirty="0">
                <a:ln>
                  <a:noFill/>
                </a:ln>
                <a:solidFill>
                  <a:prstClr val="black"/>
                </a:solidFill>
                <a:effectLst/>
                <a:uLnTx/>
                <a:uFillTx/>
                <a:latin typeface="Aptos" panose="02110004020202020204"/>
                <a:ea typeface="新細明體" panose="02020500000000000000" pitchFamily="18" charset="-120"/>
                <a:cs typeface="+mn-cs"/>
              </a:rPr>
              <a:t> </a:t>
            </a:r>
            <a:r>
              <a:rPr kumimoji="0" lang="en-US" altLang="zh-TW" sz="2400" b="0" i="0" u="none" strike="noStrike" kern="1200" cap="none" spc="0" normalizeH="0" baseline="0" noProof="0" dirty="0">
                <a:ln>
                  <a:noFill/>
                </a:ln>
                <a:solidFill>
                  <a:prstClr val="black"/>
                </a:solidFill>
                <a:effectLst/>
                <a:uLnTx/>
                <a:uFillTx/>
                <a:latin typeface="Aptos" panose="02110004020202020204"/>
                <a:ea typeface="新細明體" panose="02020500000000000000" pitchFamily="18" charset="-120"/>
                <a:cs typeface="+mn-cs"/>
              </a:rPr>
              <a:t>(for</a:t>
            </a:r>
            <a:r>
              <a:rPr kumimoji="0" lang="en-US" altLang="zh-TW" sz="2400" b="0" i="0" u="none" strike="noStrike" kern="1200" cap="none" spc="0" normalizeH="0" noProof="0" dirty="0">
                <a:ln>
                  <a:noFill/>
                </a:ln>
                <a:solidFill>
                  <a:prstClr val="black"/>
                </a:solidFill>
                <a:effectLst/>
                <a:uLnTx/>
                <a:uFillTx/>
                <a:latin typeface="Aptos" panose="02110004020202020204"/>
                <a:ea typeface="新細明體" panose="02020500000000000000" pitchFamily="18" charset="-120"/>
                <a:cs typeface="+mn-cs"/>
              </a:rPr>
              <a:t> a step</a:t>
            </a:r>
            <a:r>
              <a:rPr kumimoji="0" lang="en-US" altLang="zh-TW" sz="2400" b="0" i="0" u="none" strike="noStrike" kern="1200" cap="none" spc="0" normalizeH="0" baseline="0" noProof="0" dirty="0">
                <a:ln>
                  <a:noFill/>
                </a:ln>
                <a:solidFill>
                  <a:prstClr val="black"/>
                </a:solidFill>
                <a:effectLst/>
                <a:uLnTx/>
                <a:uFillTx/>
                <a:latin typeface="Aptos" panose="02110004020202020204"/>
                <a:ea typeface="新細明體" panose="02020500000000000000" pitchFamily="18" charset="-120"/>
                <a:cs typeface="+mn-cs"/>
              </a:rPr>
              <a:t>)</a:t>
            </a:r>
            <a:endParaRPr kumimoji="0" lang="zh-TW" altLang="en-US" sz="2400" b="0" i="0" u="none" strike="noStrike" kern="1200" cap="none" spc="0" normalizeH="0" baseline="0" noProof="0" dirty="0">
              <a:ln>
                <a:noFill/>
              </a:ln>
              <a:solidFill>
                <a:prstClr val="black"/>
              </a:solidFill>
              <a:effectLst/>
              <a:uLnTx/>
              <a:uFillTx/>
              <a:latin typeface="Aptos" panose="02110004020202020204"/>
              <a:ea typeface="新細明體" panose="02020500000000000000" pitchFamily="18" charset="-120"/>
              <a:cs typeface="+mn-cs"/>
            </a:endParaRPr>
          </a:p>
        </p:txBody>
      </p:sp>
      <p:cxnSp>
        <p:nvCxnSpPr>
          <p:cNvPr id="17" name="直線接點 16">
            <a:extLst>
              <a:ext uri="{FF2B5EF4-FFF2-40B4-BE49-F238E27FC236}">
                <a16:creationId xmlns:a16="http://schemas.microsoft.com/office/drawing/2014/main" id="{88CD9F00-54B2-3D82-FBF8-513AFB15156F}"/>
              </a:ext>
            </a:extLst>
          </p:cNvPr>
          <p:cNvCxnSpPr>
            <a:cxnSpLocks/>
          </p:cNvCxnSpPr>
          <p:nvPr/>
        </p:nvCxnSpPr>
        <p:spPr>
          <a:xfrm>
            <a:off x="3933825" y="4953907"/>
            <a:ext cx="262500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直線接點 18">
            <a:extLst>
              <a:ext uri="{FF2B5EF4-FFF2-40B4-BE49-F238E27FC236}">
                <a16:creationId xmlns:a16="http://schemas.microsoft.com/office/drawing/2014/main" id="{654B93E8-C1D0-3216-D9C2-43A77C43B964}"/>
              </a:ext>
            </a:extLst>
          </p:cNvPr>
          <p:cNvCxnSpPr>
            <a:cxnSpLocks/>
          </p:cNvCxnSpPr>
          <p:nvPr/>
        </p:nvCxnSpPr>
        <p:spPr>
          <a:xfrm>
            <a:off x="6720566" y="4939393"/>
            <a:ext cx="492007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直線接點 20">
            <a:extLst>
              <a:ext uri="{FF2B5EF4-FFF2-40B4-BE49-F238E27FC236}">
                <a16:creationId xmlns:a16="http://schemas.microsoft.com/office/drawing/2014/main" id="{9585ED9C-AC44-77CE-8968-4393B707F21B}"/>
              </a:ext>
            </a:extLst>
          </p:cNvPr>
          <p:cNvCxnSpPr>
            <a:cxnSpLocks/>
          </p:cNvCxnSpPr>
          <p:nvPr/>
        </p:nvCxnSpPr>
        <p:spPr>
          <a:xfrm>
            <a:off x="1145266" y="5338536"/>
            <a:ext cx="52829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6" name="文字方塊 5">
            <a:extLst>
              <a:ext uri="{FF2B5EF4-FFF2-40B4-BE49-F238E27FC236}">
                <a16:creationId xmlns:a16="http://schemas.microsoft.com/office/drawing/2014/main" id="{A94825C7-EFB7-1519-CB0D-FDE0DBF5A8AD}"/>
              </a:ext>
            </a:extLst>
          </p:cNvPr>
          <p:cNvSpPr txBox="1"/>
          <p:nvPr/>
        </p:nvSpPr>
        <p:spPr>
          <a:xfrm>
            <a:off x="826594" y="683459"/>
            <a:ext cx="2247900" cy="523220"/>
          </a:xfrm>
          <a:prstGeom prst="rect">
            <a:avLst/>
          </a:prstGeom>
          <a:noFill/>
        </p:spPr>
        <p:txBody>
          <a:bodyPr wrap="square" rtlCol="0">
            <a:spAutoFit/>
          </a:bodyPr>
          <a:lstStyle/>
          <a:p>
            <a:r>
              <a:rPr lang="en-US" altLang="zh-TW" sz="2800" dirty="0"/>
              <a:t>123 x 456 =?</a:t>
            </a:r>
            <a:endParaRPr lang="zh-TW" altLang="en-US" sz="2800" dirty="0"/>
          </a:p>
        </p:txBody>
      </p:sp>
    </p:spTree>
    <p:extLst>
      <p:ext uri="{BB962C8B-B14F-4D97-AF65-F5344CB8AC3E}">
        <p14:creationId xmlns:p14="http://schemas.microsoft.com/office/powerpoint/2010/main" val="1742309336"/>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31C6946-A7AA-CD82-9636-516ACE9C0E4E}"/>
              </a:ext>
            </a:extLst>
          </p:cNvPr>
          <p:cNvSpPr>
            <a:spLocks noGrp="1"/>
          </p:cNvSpPr>
          <p:nvPr>
            <p:ph type="title"/>
          </p:nvPr>
        </p:nvSpPr>
        <p:spPr/>
        <p:txBody>
          <a:bodyPr/>
          <a:lstStyle/>
          <a:p>
            <a:endParaRPr lang="zh-TW" altLang="en-US"/>
          </a:p>
        </p:txBody>
      </p:sp>
      <p:pic>
        <p:nvPicPr>
          <p:cNvPr id="5" name="圖片 4">
            <a:extLst>
              <a:ext uri="{FF2B5EF4-FFF2-40B4-BE49-F238E27FC236}">
                <a16:creationId xmlns:a16="http://schemas.microsoft.com/office/drawing/2014/main" id="{7BF7EE53-2F44-3DBE-978C-C71B1528AF6F}"/>
              </a:ext>
            </a:extLst>
          </p:cNvPr>
          <p:cNvPicPr>
            <a:picLocks noChangeAspect="1"/>
          </p:cNvPicPr>
          <p:nvPr/>
        </p:nvPicPr>
        <p:blipFill>
          <a:blip r:embed="rId2"/>
          <a:stretch>
            <a:fillRect/>
          </a:stretch>
        </p:blipFill>
        <p:spPr>
          <a:xfrm>
            <a:off x="490035" y="1027906"/>
            <a:ext cx="11016166" cy="4816844"/>
          </a:xfrm>
          <a:prstGeom prst="rect">
            <a:avLst/>
          </a:prstGeom>
        </p:spPr>
      </p:pic>
      <p:cxnSp>
        <p:nvCxnSpPr>
          <p:cNvPr id="6" name="直線接點 5">
            <a:extLst>
              <a:ext uri="{FF2B5EF4-FFF2-40B4-BE49-F238E27FC236}">
                <a16:creationId xmlns:a16="http://schemas.microsoft.com/office/drawing/2014/main" id="{A16E1771-4A38-AC9C-D25B-BF0E1AD81611}"/>
              </a:ext>
            </a:extLst>
          </p:cNvPr>
          <p:cNvCxnSpPr>
            <a:cxnSpLocks/>
          </p:cNvCxnSpPr>
          <p:nvPr/>
        </p:nvCxnSpPr>
        <p:spPr>
          <a:xfrm>
            <a:off x="3381829" y="1361622"/>
            <a:ext cx="693782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8" name="文字方塊 7">
            <a:extLst>
              <a:ext uri="{FF2B5EF4-FFF2-40B4-BE49-F238E27FC236}">
                <a16:creationId xmlns:a16="http://schemas.microsoft.com/office/drawing/2014/main" id="{1E8AF4D8-F469-EDE2-1FA0-9F767BC605DC}"/>
              </a:ext>
            </a:extLst>
          </p:cNvPr>
          <p:cNvSpPr txBox="1"/>
          <p:nvPr/>
        </p:nvSpPr>
        <p:spPr>
          <a:xfrm>
            <a:off x="8484053" y="736594"/>
            <a:ext cx="205331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Aptos" panose="02110004020202020204"/>
                <a:ea typeface="新細明體" panose="02020500000000000000" pitchFamily="18" charset="-120"/>
                <a:cs typeface="+mn-cs"/>
              </a:rPr>
              <a:t>(sub)planning</a:t>
            </a:r>
            <a:endParaRPr kumimoji="0" lang="zh-TW" altLang="en-US" sz="2400" b="0" i="0" u="none" strike="noStrike" kern="1200" cap="none" spc="0" normalizeH="0" baseline="0" noProof="0" dirty="0">
              <a:ln>
                <a:noFill/>
              </a:ln>
              <a:solidFill>
                <a:prstClr val="black"/>
              </a:solidFill>
              <a:effectLst/>
              <a:uLnTx/>
              <a:uFillTx/>
              <a:latin typeface="Aptos" panose="02110004020202020204"/>
              <a:ea typeface="新細明體" panose="02020500000000000000" pitchFamily="18" charset="-120"/>
              <a:cs typeface="+mn-cs"/>
            </a:endParaRPr>
          </a:p>
        </p:txBody>
      </p:sp>
      <p:cxnSp>
        <p:nvCxnSpPr>
          <p:cNvPr id="9" name="直線接點 8">
            <a:extLst>
              <a:ext uri="{FF2B5EF4-FFF2-40B4-BE49-F238E27FC236}">
                <a16:creationId xmlns:a16="http://schemas.microsoft.com/office/drawing/2014/main" id="{B9AAFCE3-FEB4-3905-2296-472F9853C278}"/>
              </a:ext>
            </a:extLst>
          </p:cNvPr>
          <p:cNvCxnSpPr>
            <a:cxnSpLocks/>
          </p:cNvCxnSpPr>
          <p:nvPr/>
        </p:nvCxnSpPr>
        <p:spPr>
          <a:xfrm>
            <a:off x="7707086" y="4823279"/>
            <a:ext cx="379911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1" name="文字方塊 10">
            <a:extLst>
              <a:ext uri="{FF2B5EF4-FFF2-40B4-BE49-F238E27FC236}">
                <a16:creationId xmlns:a16="http://schemas.microsoft.com/office/drawing/2014/main" id="{08413498-F55D-13E3-E97B-11E000D871F4}"/>
              </a:ext>
            </a:extLst>
          </p:cNvPr>
          <p:cNvSpPr txBox="1"/>
          <p:nvPr/>
        </p:nvSpPr>
        <p:spPr>
          <a:xfrm>
            <a:off x="145595" y="4779737"/>
            <a:ext cx="174126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Aptos" panose="02110004020202020204"/>
                <a:ea typeface="新細明體" panose="02020500000000000000" pitchFamily="18" charset="-120"/>
                <a:cs typeface="+mn-cs"/>
              </a:rPr>
              <a:t>verification</a:t>
            </a:r>
            <a:endParaRPr kumimoji="0" lang="zh-TW" altLang="en-US" sz="2400" b="0" i="0" u="none" strike="noStrike" kern="1200" cap="none" spc="0" normalizeH="0" baseline="0" noProof="0" dirty="0">
              <a:ln>
                <a:noFill/>
              </a:ln>
              <a:solidFill>
                <a:prstClr val="black"/>
              </a:solidFill>
              <a:effectLst/>
              <a:uLnTx/>
              <a:uFillTx/>
              <a:latin typeface="Aptos" panose="02110004020202020204"/>
              <a:ea typeface="新細明體" panose="02020500000000000000" pitchFamily="18" charset="-120"/>
              <a:cs typeface="+mn-cs"/>
            </a:endParaRPr>
          </a:p>
        </p:txBody>
      </p:sp>
    </p:spTree>
    <p:extLst>
      <p:ext uri="{BB962C8B-B14F-4D97-AF65-F5344CB8AC3E}">
        <p14:creationId xmlns:p14="http://schemas.microsoft.com/office/powerpoint/2010/main" val="33926893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6579401-4A9F-C576-A86D-D5589BD7A7FA}"/>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37EEA837-AB7B-7B8D-60BB-AE39760D5941}"/>
              </a:ext>
            </a:extLst>
          </p:cNvPr>
          <p:cNvSpPr>
            <a:spLocks noGrp="1"/>
          </p:cNvSpPr>
          <p:nvPr>
            <p:ph idx="1"/>
          </p:nvPr>
        </p:nvSpPr>
        <p:spPr/>
        <p:txBody>
          <a:bodyPr/>
          <a:lstStyle/>
          <a:p>
            <a:endParaRPr lang="zh-TW" altLang="en-US"/>
          </a:p>
        </p:txBody>
      </p:sp>
      <p:pic>
        <p:nvPicPr>
          <p:cNvPr id="5" name="圖片 4">
            <a:extLst>
              <a:ext uri="{FF2B5EF4-FFF2-40B4-BE49-F238E27FC236}">
                <a16:creationId xmlns:a16="http://schemas.microsoft.com/office/drawing/2014/main" id="{A906150D-0F1D-1E15-B907-874C2258CA81}"/>
              </a:ext>
            </a:extLst>
          </p:cNvPr>
          <p:cNvPicPr>
            <a:picLocks noChangeAspect="1"/>
          </p:cNvPicPr>
          <p:nvPr/>
        </p:nvPicPr>
        <p:blipFill>
          <a:blip r:embed="rId2"/>
          <a:stretch>
            <a:fillRect/>
          </a:stretch>
        </p:blipFill>
        <p:spPr>
          <a:xfrm>
            <a:off x="647700" y="1117942"/>
            <a:ext cx="11198394" cy="5009808"/>
          </a:xfrm>
          <a:prstGeom prst="rect">
            <a:avLst/>
          </a:prstGeom>
        </p:spPr>
      </p:pic>
      <p:cxnSp>
        <p:nvCxnSpPr>
          <p:cNvPr id="6" name="直線接點 5">
            <a:extLst>
              <a:ext uri="{FF2B5EF4-FFF2-40B4-BE49-F238E27FC236}">
                <a16:creationId xmlns:a16="http://schemas.microsoft.com/office/drawing/2014/main" id="{45120DB9-CEE6-B727-56E8-8292ED412BB8}"/>
              </a:ext>
            </a:extLst>
          </p:cNvPr>
          <p:cNvCxnSpPr>
            <a:cxnSpLocks/>
          </p:cNvCxnSpPr>
          <p:nvPr/>
        </p:nvCxnSpPr>
        <p:spPr>
          <a:xfrm>
            <a:off x="9347198" y="1470479"/>
            <a:ext cx="21082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直線接點 7">
            <a:extLst>
              <a:ext uri="{FF2B5EF4-FFF2-40B4-BE49-F238E27FC236}">
                <a16:creationId xmlns:a16="http://schemas.microsoft.com/office/drawing/2014/main" id="{5AFFE708-0E79-3E67-A67D-5E266EB725FC}"/>
              </a:ext>
            </a:extLst>
          </p:cNvPr>
          <p:cNvCxnSpPr>
            <a:cxnSpLocks/>
          </p:cNvCxnSpPr>
          <p:nvPr/>
        </p:nvCxnSpPr>
        <p:spPr>
          <a:xfrm>
            <a:off x="1023255" y="1825625"/>
            <a:ext cx="57331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文字方塊 9">
            <a:extLst>
              <a:ext uri="{FF2B5EF4-FFF2-40B4-BE49-F238E27FC236}">
                <a16:creationId xmlns:a16="http://schemas.microsoft.com/office/drawing/2014/main" id="{47260429-2026-E9C0-A2E8-F00133BB1F2D}"/>
              </a:ext>
            </a:extLst>
          </p:cNvPr>
          <p:cNvSpPr txBox="1"/>
          <p:nvPr/>
        </p:nvSpPr>
        <p:spPr>
          <a:xfrm>
            <a:off x="8631631" y="742723"/>
            <a:ext cx="326526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Aptos" panose="02110004020202020204"/>
                <a:ea typeface="新細明體" panose="02020500000000000000" pitchFamily="18" charset="-120"/>
                <a:cs typeface="+mn-cs"/>
              </a:rPr>
              <a:t>verification +</a:t>
            </a:r>
            <a:r>
              <a:rPr kumimoji="0" lang="zh-TW" altLang="en-US" sz="2400" b="0" i="0" u="none" strike="noStrike" kern="1200" cap="none" spc="0" normalizeH="0" baseline="0" noProof="0" dirty="0">
                <a:ln>
                  <a:noFill/>
                </a:ln>
                <a:solidFill>
                  <a:prstClr val="black"/>
                </a:solidFill>
                <a:effectLst/>
                <a:uLnTx/>
                <a:uFillTx/>
                <a:latin typeface="Aptos" panose="02110004020202020204"/>
                <a:ea typeface="新細明體" panose="02020500000000000000" pitchFamily="18" charset="-120"/>
                <a:cs typeface="+mn-cs"/>
              </a:rPr>
              <a:t> </a:t>
            </a:r>
            <a:r>
              <a:rPr kumimoji="0" lang="en-US" altLang="zh-TW" sz="2400" b="0" i="0" u="none" strike="noStrike" kern="1200" cap="none" spc="0" normalizeH="0" baseline="0" noProof="0" dirty="0">
                <a:ln>
                  <a:noFill/>
                </a:ln>
                <a:solidFill>
                  <a:prstClr val="black"/>
                </a:solidFill>
                <a:effectLst/>
                <a:uLnTx/>
                <a:uFillTx/>
                <a:latin typeface="Aptos" panose="02110004020202020204"/>
                <a:ea typeface="新細明體" panose="02020500000000000000" pitchFamily="18" charset="-120"/>
                <a:cs typeface="+mn-cs"/>
              </a:rPr>
              <a:t>explore</a:t>
            </a:r>
            <a:endParaRPr kumimoji="0" lang="zh-TW" altLang="en-US" sz="2400" b="0" i="0" u="none" strike="noStrike" kern="1200" cap="none" spc="0" normalizeH="0" baseline="0" noProof="0" dirty="0">
              <a:ln>
                <a:noFill/>
              </a:ln>
              <a:solidFill>
                <a:prstClr val="black"/>
              </a:solidFill>
              <a:effectLst/>
              <a:uLnTx/>
              <a:uFillTx/>
              <a:latin typeface="Aptos" panose="02110004020202020204"/>
              <a:ea typeface="新細明體" panose="02020500000000000000" pitchFamily="18" charset="-120"/>
              <a:cs typeface="+mn-cs"/>
            </a:endParaRPr>
          </a:p>
        </p:txBody>
      </p:sp>
    </p:spTree>
    <p:extLst>
      <p:ext uri="{BB962C8B-B14F-4D97-AF65-F5344CB8AC3E}">
        <p14:creationId xmlns:p14="http://schemas.microsoft.com/office/powerpoint/2010/main" val="2947445504"/>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9466C74-0B48-B036-CEC7-5BC86836217D}"/>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1FDF72B7-848A-6A52-F36D-39637607F696}"/>
              </a:ext>
            </a:extLst>
          </p:cNvPr>
          <p:cNvSpPr>
            <a:spLocks noGrp="1"/>
          </p:cNvSpPr>
          <p:nvPr>
            <p:ph idx="1"/>
          </p:nvPr>
        </p:nvSpPr>
        <p:spPr/>
        <p:txBody>
          <a:bodyPr/>
          <a:lstStyle/>
          <a:p>
            <a:endParaRPr lang="zh-TW" altLang="en-US"/>
          </a:p>
        </p:txBody>
      </p:sp>
      <p:pic>
        <p:nvPicPr>
          <p:cNvPr id="5" name="圖片 4">
            <a:extLst>
              <a:ext uri="{FF2B5EF4-FFF2-40B4-BE49-F238E27FC236}">
                <a16:creationId xmlns:a16="http://schemas.microsoft.com/office/drawing/2014/main" id="{DB93AFB6-050A-4B56-40D5-5BA1DF663962}"/>
              </a:ext>
            </a:extLst>
          </p:cNvPr>
          <p:cNvPicPr>
            <a:picLocks noChangeAspect="1"/>
          </p:cNvPicPr>
          <p:nvPr/>
        </p:nvPicPr>
        <p:blipFill>
          <a:blip r:embed="rId2"/>
          <a:stretch>
            <a:fillRect/>
          </a:stretch>
        </p:blipFill>
        <p:spPr>
          <a:xfrm>
            <a:off x="609097" y="1471418"/>
            <a:ext cx="11304504" cy="4351337"/>
          </a:xfrm>
          <a:prstGeom prst="rect">
            <a:avLst/>
          </a:prstGeom>
        </p:spPr>
      </p:pic>
      <p:cxnSp>
        <p:nvCxnSpPr>
          <p:cNvPr id="6" name="直線接點 5">
            <a:extLst>
              <a:ext uri="{FF2B5EF4-FFF2-40B4-BE49-F238E27FC236}">
                <a16:creationId xmlns:a16="http://schemas.microsoft.com/office/drawing/2014/main" id="{AAD79BD0-7C1D-5130-F246-66117AF14612}"/>
              </a:ext>
            </a:extLst>
          </p:cNvPr>
          <p:cNvCxnSpPr>
            <a:cxnSpLocks/>
          </p:cNvCxnSpPr>
          <p:nvPr/>
        </p:nvCxnSpPr>
        <p:spPr>
          <a:xfrm>
            <a:off x="8032748" y="5394779"/>
            <a:ext cx="3625852"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7" name="文字方塊 6">
            <a:extLst>
              <a:ext uri="{FF2B5EF4-FFF2-40B4-BE49-F238E27FC236}">
                <a16:creationId xmlns:a16="http://schemas.microsoft.com/office/drawing/2014/main" id="{F9ED385B-0737-AE43-93BF-335A99642F97}"/>
              </a:ext>
            </a:extLst>
          </p:cNvPr>
          <p:cNvSpPr txBox="1"/>
          <p:nvPr/>
        </p:nvSpPr>
        <p:spPr>
          <a:xfrm>
            <a:off x="8032748" y="4671372"/>
            <a:ext cx="326526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Aptos" panose="02110004020202020204"/>
                <a:ea typeface="新細明體" panose="02020500000000000000" pitchFamily="18" charset="-120"/>
                <a:cs typeface="+mn-cs"/>
              </a:rPr>
              <a:t>verification +</a:t>
            </a:r>
            <a:r>
              <a:rPr kumimoji="0" lang="zh-TW" altLang="en-US" sz="2400" b="0" i="0" u="none" strike="noStrike" kern="1200" cap="none" spc="0" normalizeH="0" baseline="0" noProof="0" dirty="0">
                <a:ln>
                  <a:noFill/>
                </a:ln>
                <a:solidFill>
                  <a:prstClr val="black"/>
                </a:solidFill>
                <a:effectLst/>
                <a:uLnTx/>
                <a:uFillTx/>
                <a:latin typeface="Aptos" panose="02110004020202020204"/>
                <a:ea typeface="新細明體" panose="02020500000000000000" pitchFamily="18" charset="-120"/>
                <a:cs typeface="+mn-cs"/>
              </a:rPr>
              <a:t> </a:t>
            </a:r>
            <a:r>
              <a:rPr kumimoji="0" lang="en-US" altLang="zh-TW" sz="2400" b="0" i="0" u="none" strike="noStrike" kern="1200" cap="none" spc="0" normalizeH="0" baseline="0" noProof="0" dirty="0">
                <a:ln>
                  <a:noFill/>
                </a:ln>
                <a:solidFill>
                  <a:prstClr val="black"/>
                </a:solidFill>
                <a:effectLst/>
                <a:uLnTx/>
                <a:uFillTx/>
                <a:latin typeface="Aptos" panose="02110004020202020204"/>
                <a:ea typeface="新細明體" panose="02020500000000000000" pitchFamily="18" charset="-120"/>
                <a:cs typeface="+mn-cs"/>
              </a:rPr>
              <a:t>explore</a:t>
            </a:r>
            <a:endParaRPr kumimoji="0" lang="zh-TW" altLang="en-US" sz="2400" b="0" i="0" u="none" strike="noStrike" kern="1200" cap="none" spc="0" normalizeH="0" baseline="0" noProof="0" dirty="0">
              <a:ln>
                <a:noFill/>
              </a:ln>
              <a:solidFill>
                <a:prstClr val="black"/>
              </a:solidFill>
              <a:effectLst/>
              <a:uLnTx/>
              <a:uFillTx/>
              <a:latin typeface="Aptos" panose="02110004020202020204"/>
              <a:ea typeface="新細明體" panose="02020500000000000000" pitchFamily="18" charset="-120"/>
              <a:cs typeface="+mn-cs"/>
            </a:endParaRPr>
          </a:p>
        </p:txBody>
      </p:sp>
      <p:cxnSp>
        <p:nvCxnSpPr>
          <p:cNvPr id="9" name="直線接點 8">
            <a:extLst>
              <a:ext uri="{FF2B5EF4-FFF2-40B4-BE49-F238E27FC236}">
                <a16:creationId xmlns:a16="http://schemas.microsoft.com/office/drawing/2014/main" id="{9BC2D1B4-E682-5F3C-8235-BF2815375C8D}"/>
              </a:ext>
            </a:extLst>
          </p:cNvPr>
          <p:cNvCxnSpPr>
            <a:cxnSpLocks/>
          </p:cNvCxnSpPr>
          <p:nvPr/>
        </p:nvCxnSpPr>
        <p:spPr>
          <a:xfrm>
            <a:off x="1022348" y="5807334"/>
            <a:ext cx="3206752"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02949370"/>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26A8EA7-2B3B-E20A-B7DE-4B7C717BE7DB}"/>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AF2DA79D-87AB-B175-CB56-636CEAB3D645}"/>
              </a:ext>
            </a:extLst>
          </p:cNvPr>
          <p:cNvSpPr>
            <a:spLocks noGrp="1"/>
          </p:cNvSpPr>
          <p:nvPr>
            <p:ph idx="1"/>
          </p:nvPr>
        </p:nvSpPr>
        <p:spPr/>
        <p:txBody>
          <a:bodyPr/>
          <a:lstStyle/>
          <a:p>
            <a:endParaRPr lang="zh-TW" altLang="en-US"/>
          </a:p>
        </p:txBody>
      </p:sp>
      <p:pic>
        <p:nvPicPr>
          <p:cNvPr id="7" name="圖片 6">
            <a:extLst>
              <a:ext uri="{FF2B5EF4-FFF2-40B4-BE49-F238E27FC236}">
                <a16:creationId xmlns:a16="http://schemas.microsoft.com/office/drawing/2014/main" id="{2E675231-E255-186F-FF3F-E555B4F07026}"/>
              </a:ext>
            </a:extLst>
          </p:cNvPr>
          <p:cNvPicPr>
            <a:picLocks noChangeAspect="1"/>
          </p:cNvPicPr>
          <p:nvPr/>
        </p:nvPicPr>
        <p:blipFill>
          <a:blip r:embed="rId2"/>
          <a:stretch>
            <a:fillRect/>
          </a:stretch>
        </p:blipFill>
        <p:spPr>
          <a:xfrm>
            <a:off x="561466" y="681037"/>
            <a:ext cx="11539830" cy="5167313"/>
          </a:xfrm>
          <a:prstGeom prst="rect">
            <a:avLst/>
          </a:prstGeom>
        </p:spPr>
      </p:pic>
      <p:cxnSp>
        <p:nvCxnSpPr>
          <p:cNvPr id="8" name="直線接點 7">
            <a:extLst>
              <a:ext uri="{FF2B5EF4-FFF2-40B4-BE49-F238E27FC236}">
                <a16:creationId xmlns:a16="http://schemas.microsoft.com/office/drawing/2014/main" id="{5A329253-A35D-4389-D9AE-39A318DBA22B}"/>
              </a:ext>
            </a:extLst>
          </p:cNvPr>
          <p:cNvCxnSpPr>
            <a:cxnSpLocks/>
          </p:cNvCxnSpPr>
          <p:nvPr/>
        </p:nvCxnSpPr>
        <p:spPr>
          <a:xfrm>
            <a:off x="2279648" y="2823029"/>
            <a:ext cx="7816852"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9" name="文字方塊 8">
            <a:extLst>
              <a:ext uri="{FF2B5EF4-FFF2-40B4-BE49-F238E27FC236}">
                <a16:creationId xmlns:a16="http://schemas.microsoft.com/office/drawing/2014/main" id="{9E67F22E-7F6E-2863-0842-3C6526CDAA91}"/>
              </a:ext>
            </a:extLst>
          </p:cNvPr>
          <p:cNvSpPr txBox="1"/>
          <p:nvPr/>
        </p:nvSpPr>
        <p:spPr>
          <a:xfrm>
            <a:off x="7103607" y="2823029"/>
            <a:ext cx="326526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Aptos" panose="02110004020202020204"/>
                <a:ea typeface="新細明體" panose="02020500000000000000" pitchFamily="18" charset="-120"/>
                <a:cs typeface="+mn-cs"/>
              </a:rPr>
              <a:t>verification +</a:t>
            </a:r>
            <a:r>
              <a:rPr kumimoji="0" lang="zh-TW" altLang="en-US" sz="2400" b="0" i="0" u="none" strike="noStrike" kern="1200" cap="none" spc="0" normalizeH="0" baseline="0" noProof="0" dirty="0">
                <a:ln>
                  <a:noFill/>
                </a:ln>
                <a:solidFill>
                  <a:prstClr val="black"/>
                </a:solidFill>
                <a:effectLst/>
                <a:uLnTx/>
                <a:uFillTx/>
                <a:latin typeface="Aptos" panose="02110004020202020204"/>
                <a:ea typeface="新細明體" panose="02020500000000000000" pitchFamily="18" charset="-120"/>
                <a:cs typeface="+mn-cs"/>
              </a:rPr>
              <a:t> </a:t>
            </a:r>
            <a:r>
              <a:rPr kumimoji="0" lang="en-US" altLang="zh-TW" sz="2400" b="0" i="0" u="none" strike="noStrike" kern="1200" cap="none" spc="0" normalizeH="0" baseline="0" noProof="0" dirty="0">
                <a:ln>
                  <a:noFill/>
                </a:ln>
                <a:solidFill>
                  <a:prstClr val="black"/>
                </a:solidFill>
                <a:effectLst/>
                <a:uLnTx/>
                <a:uFillTx/>
                <a:latin typeface="Aptos" panose="02110004020202020204"/>
                <a:ea typeface="新細明體" panose="02020500000000000000" pitchFamily="18" charset="-120"/>
                <a:cs typeface="+mn-cs"/>
              </a:rPr>
              <a:t>explore</a:t>
            </a:r>
            <a:endParaRPr kumimoji="0" lang="zh-TW" altLang="en-US" sz="2400" b="0" i="0" u="none" strike="noStrike" kern="1200" cap="none" spc="0" normalizeH="0" baseline="0" noProof="0" dirty="0">
              <a:ln>
                <a:noFill/>
              </a:ln>
              <a:solidFill>
                <a:prstClr val="black"/>
              </a:solidFill>
              <a:effectLst/>
              <a:uLnTx/>
              <a:uFillTx/>
              <a:latin typeface="Aptos" panose="02110004020202020204"/>
              <a:ea typeface="新細明體" panose="02020500000000000000" pitchFamily="18" charset="-120"/>
              <a:cs typeface="+mn-cs"/>
            </a:endParaRPr>
          </a:p>
        </p:txBody>
      </p:sp>
    </p:spTree>
    <p:extLst>
      <p:ext uri="{BB962C8B-B14F-4D97-AF65-F5344CB8AC3E}">
        <p14:creationId xmlns:p14="http://schemas.microsoft.com/office/powerpoint/2010/main" val="3278787628"/>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7AFF87E-FA30-CB2C-2A7F-59DDCF564DDE}"/>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5BB86C8B-7AF0-B764-89F9-A06BFA450F37}"/>
              </a:ext>
            </a:extLst>
          </p:cNvPr>
          <p:cNvSpPr>
            <a:spLocks noGrp="1"/>
          </p:cNvSpPr>
          <p:nvPr>
            <p:ph idx="1"/>
          </p:nvPr>
        </p:nvSpPr>
        <p:spPr/>
        <p:txBody>
          <a:bodyPr/>
          <a:lstStyle/>
          <a:p>
            <a:endParaRPr lang="zh-TW" altLang="en-US" dirty="0"/>
          </a:p>
        </p:txBody>
      </p:sp>
      <p:pic>
        <p:nvPicPr>
          <p:cNvPr id="5" name="圖片 4">
            <a:extLst>
              <a:ext uri="{FF2B5EF4-FFF2-40B4-BE49-F238E27FC236}">
                <a16:creationId xmlns:a16="http://schemas.microsoft.com/office/drawing/2014/main" id="{D0AFA2C6-96B1-AD28-7CBB-5B6B47BA3BF5}"/>
              </a:ext>
            </a:extLst>
          </p:cNvPr>
          <p:cNvPicPr>
            <a:picLocks noChangeAspect="1"/>
          </p:cNvPicPr>
          <p:nvPr/>
        </p:nvPicPr>
        <p:blipFill>
          <a:blip r:embed="rId2"/>
          <a:stretch>
            <a:fillRect/>
          </a:stretch>
        </p:blipFill>
        <p:spPr>
          <a:xfrm>
            <a:off x="410116" y="2376764"/>
            <a:ext cx="11371768" cy="2652436"/>
          </a:xfrm>
          <a:prstGeom prst="rect">
            <a:avLst/>
          </a:prstGeom>
        </p:spPr>
      </p:pic>
      <p:cxnSp>
        <p:nvCxnSpPr>
          <p:cNvPr id="6" name="直線接點 5">
            <a:extLst>
              <a:ext uri="{FF2B5EF4-FFF2-40B4-BE49-F238E27FC236}">
                <a16:creationId xmlns:a16="http://schemas.microsoft.com/office/drawing/2014/main" id="{00365BBB-0C3A-C5A0-E28B-71C41620FBD7}"/>
              </a:ext>
            </a:extLst>
          </p:cNvPr>
          <p:cNvCxnSpPr>
            <a:cxnSpLocks/>
          </p:cNvCxnSpPr>
          <p:nvPr/>
        </p:nvCxnSpPr>
        <p:spPr>
          <a:xfrm>
            <a:off x="641348" y="2803979"/>
            <a:ext cx="4006852"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8" name="文字方塊 7">
            <a:extLst>
              <a:ext uri="{FF2B5EF4-FFF2-40B4-BE49-F238E27FC236}">
                <a16:creationId xmlns:a16="http://schemas.microsoft.com/office/drawing/2014/main" id="{29894701-B94F-83A9-9EE9-37DA20AB1E73}"/>
              </a:ext>
            </a:extLst>
          </p:cNvPr>
          <p:cNvSpPr txBox="1"/>
          <p:nvPr/>
        </p:nvSpPr>
        <p:spPr>
          <a:xfrm>
            <a:off x="2322738" y="2145931"/>
            <a:ext cx="326526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Aptos" panose="02110004020202020204"/>
                <a:ea typeface="新細明體" panose="02020500000000000000" pitchFamily="18" charset="-120"/>
                <a:cs typeface="+mn-cs"/>
              </a:rPr>
              <a:t>verification</a:t>
            </a:r>
            <a:endParaRPr kumimoji="0" lang="zh-TW" altLang="en-US" sz="2400" b="0" i="0" u="none" strike="noStrike" kern="1200" cap="none" spc="0" normalizeH="0" baseline="0" noProof="0" dirty="0">
              <a:ln>
                <a:noFill/>
              </a:ln>
              <a:solidFill>
                <a:prstClr val="black"/>
              </a:solidFill>
              <a:effectLst/>
              <a:uLnTx/>
              <a:uFillTx/>
              <a:latin typeface="Aptos" panose="02110004020202020204"/>
              <a:ea typeface="新細明體" panose="02020500000000000000" pitchFamily="18" charset="-120"/>
              <a:cs typeface="+mn-cs"/>
            </a:endParaRPr>
          </a:p>
        </p:txBody>
      </p:sp>
      <p:sp>
        <p:nvSpPr>
          <p:cNvPr id="9" name="文字方塊 8">
            <a:extLst>
              <a:ext uri="{FF2B5EF4-FFF2-40B4-BE49-F238E27FC236}">
                <a16:creationId xmlns:a16="http://schemas.microsoft.com/office/drawing/2014/main" id="{8540F2A3-FADF-92B9-A2A5-D29B87DC4464}"/>
              </a:ext>
            </a:extLst>
          </p:cNvPr>
          <p:cNvSpPr txBox="1"/>
          <p:nvPr/>
        </p:nvSpPr>
        <p:spPr>
          <a:xfrm>
            <a:off x="0" y="5063111"/>
            <a:ext cx="326526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Aptos" panose="02110004020202020204"/>
                <a:ea typeface="新細明體" panose="02020500000000000000" pitchFamily="18" charset="-120"/>
                <a:cs typeface="+mn-cs"/>
              </a:rPr>
              <a:t>verification</a:t>
            </a:r>
            <a:endParaRPr kumimoji="0" lang="zh-TW" altLang="en-US" sz="2400" b="0" i="0" u="none" strike="noStrike" kern="1200" cap="none" spc="0" normalizeH="0" baseline="0" noProof="0" dirty="0">
              <a:ln>
                <a:noFill/>
              </a:ln>
              <a:solidFill>
                <a:prstClr val="black"/>
              </a:solidFill>
              <a:effectLst/>
              <a:uLnTx/>
              <a:uFillTx/>
              <a:latin typeface="Aptos" panose="02110004020202020204"/>
              <a:ea typeface="新細明體" panose="02020500000000000000" pitchFamily="18" charset="-120"/>
              <a:cs typeface="+mn-cs"/>
            </a:endParaRPr>
          </a:p>
        </p:txBody>
      </p:sp>
      <p:cxnSp>
        <p:nvCxnSpPr>
          <p:cNvPr id="10" name="直線接點 9">
            <a:extLst>
              <a:ext uri="{FF2B5EF4-FFF2-40B4-BE49-F238E27FC236}">
                <a16:creationId xmlns:a16="http://schemas.microsoft.com/office/drawing/2014/main" id="{24E5C611-84D9-FA9E-8EC4-F3E4E5D5CE6B}"/>
              </a:ext>
            </a:extLst>
          </p:cNvPr>
          <p:cNvCxnSpPr>
            <a:cxnSpLocks/>
          </p:cNvCxnSpPr>
          <p:nvPr/>
        </p:nvCxnSpPr>
        <p:spPr>
          <a:xfrm>
            <a:off x="770162" y="4119223"/>
            <a:ext cx="200342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直線接點 11">
            <a:extLst>
              <a:ext uri="{FF2B5EF4-FFF2-40B4-BE49-F238E27FC236}">
                <a16:creationId xmlns:a16="http://schemas.microsoft.com/office/drawing/2014/main" id="{B24F5111-3ED6-D412-EF31-B06FEE1BC4FD}"/>
              </a:ext>
            </a:extLst>
          </p:cNvPr>
          <p:cNvCxnSpPr>
            <a:cxnSpLocks/>
          </p:cNvCxnSpPr>
          <p:nvPr/>
        </p:nvCxnSpPr>
        <p:spPr>
          <a:xfrm>
            <a:off x="4850326" y="4119223"/>
            <a:ext cx="4750874"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67794968"/>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E162DB2-0F6E-13EB-436C-2181F7A7497C}"/>
              </a:ext>
            </a:extLst>
          </p:cNvPr>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打造「推理」語言模型的方法</a:t>
            </a:r>
          </a:p>
        </p:txBody>
      </p:sp>
      <p:graphicFrame>
        <p:nvGraphicFramePr>
          <p:cNvPr id="4" name="內容版面配置區 3">
            <a:extLst>
              <a:ext uri="{FF2B5EF4-FFF2-40B4-BE49-F238E27FC236}">
                <a16:creationId xmlns:a16="http://schemas.microsoft.com/office/drawing/2014/main" id="{B4204470-AF94-E376-444F-8DC6757DA1E1}"/>
              </a:ext>
            </a:extLst>
          </p:cNvPr>
          <p:cNvGraphicFramePr>
            <a:graphicFrameLocks noGrp="1"/>
          </p:cNvGraphicFramePr>
          <p:nvPr>
            <p:ph idx="1"/>
            <p:extLst>
              <p:ext uri="{D42A27DB-BD31-4B8C-83A1-F6EECF244321}">
                <p14:modId xmlns:p14="http://schemas.microsoft.com/office/powerpoint/2010/main" val="396913898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文字方塊 4">
            <a:extLst>
              <a:ext uri="{FF2B5EF4-FFF2-40B4-BE49-F238E27FC236}">
                <a16:creationId xmlns:a16="http://schemas.microsoft.com/office/drawing/2014/main" id="{782083CF-BEE6-EDD9-6AD4-CB08755F778B}"/>
              </a:ext>
            </a:extLst>
          </p:cNvPr>
          <p:cNvSpPr txBox="1"/>
          <p:nvPr/>
        </p:nvSpPr>
        <p:spPr>
          <a:xfrm>
            <a:off x="9102436" y="1345950"/>
            <a:ext cx="2486891" cy="523220"/>
          </a:xfrm>
          <a:prstGeom prst="rect">
            <a:avLst/>
          </a:prstGeom>
          <a:noFill/>
        </p:spPr>
        <p:txBody>
          <a:bodyPr wrap="square" rtlCol="0">
            <a:spAutoFit/>
          </a:bodyPr>
          <a:lstStyle/>
          <a:p>
            <a:r>
              <a:rPr lang="zh-TW" altLang="en-US" sz="2800" dirty="0">
                <a:latin typeface="微軟正黑體" panose="020B0604030504040204" pitchFamily="34" charset="-120"/>
                <a:ea typeface="微軟正黑體" panose="020B0604030504040204" pitchFamily="34" charset="-120"/>
              </a:rPr>
              <a:t>不用微調參數</a:t>
            </a:r>
          </a:p>
        </p:txBody>
      </p:sp>
      <p:sp>
        <p:nvSpPr>
          <p:cNvPr id="6" name="文字方塊 5">
            <a:extLst>
              <a:ext uri="{FF2B5EF4-FFF2-40B4-BE49-F238E27FC236}">
                <a16:creationId xmlns:a16="http://schemas.microsoft.com/office/drawing/2014/main" id="{C866B9BB-03DB-65DA-9744-81B9B906DD1A}"/>
              </a:ext>
            </a:extLst>
          </p:cNvPr>
          <p:cNvSpPr txBox="1"/>
          <p:nvPr/>
        </p:nvSpPr>
        <p:spPr>
          <a:xfrm>
            <a:off x="9144000" y="6176963"/>
            <a:ext cx="2348346" cy="523220"/>
          </a:xfrm>
          <a:prstGeom prst="rect">
            <a:avLst/>
          </a:prstGeom>
          <a:noFill/>
        </p:spPr>
        <p:txBody>
          <a:bodyPr wrap="square" rtlCol="0">
            <a:spAutoFit/>
          </a:bodyPr>
          <a:lstStyle/>
          <a:p>
            <a:r>
              <a:rPr lang="zh-TW" altLang="en-US" sz="2800" dirty="0">
                <a:latin typeface="微軟正黑體" panose="020B0604030504040204" pitchFamily="34" charset="-120"/>
                <a:ea typeface="微軟正黑體" panose="020B0604030504040204" pitchFamily="34" charset="-120"/>
              </a:rPr>
              <a:t>需要微調參數</a:t>
            </a:r>
          </a:p>
        </p:txBody>
      </p:sp>
      <p:sp>
        <p:nvSpPr>
          <p:cNvPr id="7" name="矩形: 圓角 6">
            <a:extLst>
              <a:ext uri="{FF2B5EF4-FFF2-40B4-BE49-F238E27FC236}">
                <a16:creationId xmlns:a16="http://schemas.microsoft.com/office/drawing/2014/main" id="{4A6F4717-DB9F-BAED-02B7-9AD013D68373}"/>
              </a:ext>
            </a:extLst>
          </p:cNvPr>
          <p:cNvSpPr/>
          <p:nvPr/>
        </p:nvSpPr>
        <p:spPr>
          <a:xfrm>
            <a:off x="838200" y="1941761"/>
            <a:ext cx="10515600" cy="1944438"/>
          </a:xfrm>
          <a:prstGeom prst="roundRect">
            <a:avLst>
              <a:gd name="adj" fmla="val 7857"/>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圓角 7">
            <a:extLst>
              <a:ext uri="{FF2B5EF4-FFF2-40B4-BE49-F238E27FC236}">
                <a16:creationId xmlns:a16="http://schemas.microsoft.com/office/drawing/2014/main" id="{4B3C102C-7594-C281-DF76-52DB976726A5}"/>
              </a:ext>
            </a:extLst>
          </p:cNvPr>
          <p:cNvSpPr/>
          <p:nvPr/>
        </p:nvSpPr>
        <p:spPr>
          <a:xfrm>
            <a:off x="838200" y="4074825"/>
            <a:ext cx="10515600" cy="2102138"/>
          </a:xfrm>
          <a:prstGeom prst="roundRect">
            <a:avLst>
              <a:gd name="adj" fmla="val 7857"/>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55568757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8"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42D7937-9FB4-C707-BFC1-C2830BDDB8B3}"/>
              </a:ext>
            </a:extLst>
          </p:cNvPr>
          <p:cNvSpPr>
            <a:spLocks noGrp="1"/>
          </p:cNvSpPr>
          <p:nvPr>
            <p:ph type="title"/>
          </p:nvPr>
        </p:nvSpPr>
        <p:spPr/>
        <p:txBody>
          <a:bodyPr/>
          <a:lstStyle/>
          <a:p>
            <a:endParaRPr lang="zh-TW" altLang="en-US"/>
          </a:p>
        </p:txBody>
      </p:sp>
      <p:pic>
        <p:nvPicPr>
          <p:cNvPr id="5" name="圖片 4">
            <a:extLst>
              <a:ext uri="{FF2B5EF4-FFF2-40B4-BE49-F238E27FC236}">
                <a16:creationId xmlns:a16="http://schemas.microsoft.com/office/drawing/2014/main" id="{944C26A9-7461-13A8-16C0-A916F1130979}"/>
              </a:ext>
            </a:extLst>
          </p:cNvPr>
          <p:cNvPicPr>
            <a:picLocks noChangeAspect="1"/>
          </p:cNvPicPr>
          <p:nvPr/>
        </p:nvPicPr>
        <p:blipFill>
          <a:blip r:embed="rId2"/>
          <a:stretch>
            <a:fillRect/>
          </a:stretch>
        </p:blipFill>
        <p:spPr>
          <a:xfrm>
            <a:off x="-2515" y="365125"/>
            <a:ext cx="12194515" cy="5010150"/>
          </a:xfrm>
          <a:prstGeom prst="rect">
            <a:avLst/>
          </a:prstGeom>
        </p:spPr>
      </p:pic>
      <p:pic>
        <p:nvPicPr>
          <p:cNvPr id="7" name="圖片 6">
            <a:extLst>
              <a:ext uri="{FF2B5EF4-FFF2-40B4-BE49-F238E27FC236}">
                <a16:creationId xmlns:a16="http://schemas.microsoft.com/office/drawing/2014/main" id="{37790236-FD2C-74B7-2482-9BDF26D45092}"/>
              </a:ext>
            </a:extLst>
          </p:cNvPr>
          <p:cNvPicPr>
            <a:picLocks noChangeAspect="1"/>
          </p:cNvPicPr>
          <p:nvPr/>
        </p:nvPicPr>
        <p:blipFill>
          <a:blip r:embed="rId3"/>
          <a:stretch>
            <a:fillRect/>
          </a:stretch>
        </p:blipFill>
        <p:spPr>
          <a:xfrm>
            <a:off x="2993719" y="2415042"/>
            <a:ext cx="11898779" cy="4009022"/>
          </a:xfrm>
          <a:prstGeom prst="rect">
            <a:avLst/>
          </a:prstGeom>
        </p:spPr>
      </p:pic>
      <p:cxnSp>
        <p:nvCxnSpPr>
          <p:cNvPr id="8" name="直線接點 7">
            <a:extLst>
              <a:ext uri="{FF2B5EF4-FFF2-40B4-BE49-F238E27FC236}">
                <a16:creationId xmlns:a16="http://schemas.microsoft.com/office/drawing/2014/main" id="{871BDF95-6132-F12F-5CE6-BBCD99BA8647}"/>
              </a:ext>
            </a:extLst>
          </p:cNvPr>
          <p:cNvCxnSpPr>
            <a:cxnSpLocks/>
          </p:cNvCxnSpPr>
          <p:nvPr/>
        </p:nvCxnSpPr>
        <p:spPr>
          <a:xfrm>
            <a:off x="374648" y="670379"/>
            <a:ext cx="8045452"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直線接點 9">
            <a:extLst>
              <a:ext uri="{FF2B5EF4-FFF2-40B4-BE49-F238E27FC236}">
                <a16:creationId xmlns:a16="http://schemas.microsoft.com/office/drawing/2014/main" id="{F51280D6-4FAC-7E1A-8463-8C26DC49272F}"/>
              </a:ext>
            </a:extLst>
          </p:cNvPr>
          <p:cNvCxnSpPr>
            <a:cxnSpLocks/>
          </p:cNvCxnSpPr>
          <p:nvPr/>
        </p:nvCxnSpPr>
        <p:spPr>
          <a:xfrm>
            <a:off x="7940674" y="1089479"/>
            <a:ext cx="402272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直線接點 11">
            <a:extLst>
              <a:ext uri="{FF2B5EF4-FFF2-40B4-BE49-F238E27FC236}">
                <a16:creationId xmlns:a16="http://schemas.microsoft.com/office/drawing/2014/main" id="{6FB6FA5B-9BBE-B156-72C5-2A1265C32CE6}"/>
              </a:ext>
            </a:extLst>
          </p:cNvPr>
          <p:cNvCxnSpPr>
            <a:cxnSpLocks/>
          </p:cNvCxnSpPr>
          <p:nvPr/>
        </p:nvCxnSpPr>
        <p:spPr>
          <a:xfrm>
            <a:off x="374648" y="1482725"/>
            <a:ext cx="463552"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4" name="文字方塊 13">
            <a:extLst>
              <a:ext uri="{FF2B5EF4-FFF2-40B4-BE49-F238E27FC236}">
                <a16:creationId xmlns:a16="http://schemas.microsoft.com/office/drawing/2014/main" id="{77617E42-6334-63A9-FD30-38CE18B87B30}"/>
              </a:ext>
            </a:extLst>
          </p:cNvPr>
          <p:cNvSpPr txBox="1"/>
          <p:nvPr/>
        </p:nvSpPr>
        <p:spPr>
          <a:xfrm>
            <a:off x="5677847" y="1350357"/>
            <a:ext cx="326526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Aptos" panose="02110004020202020204"/>
                <a:ea typeface="新細明體" panose="02020500000000000000" pitchFamily="18" charset="-120"/>
                <a:cs typeface="+mn-cs"/>
              </a:rPr>
              <a:t>verification +</a:t>
            </a:r>
            <a:r>
              <a:rPr kumimoji="0" lang="zh-TW" altLang="en-US" sz="2400" b="0" i="0" u="none" strike="noStrike" kern="1200" cap="none" spc="0" normalizeH="0" baseline="0" noProof="0" dirty="0">
                <a:ln>
                  <a:noFill/>
                </a:ln>
                <a:solidFill>
                  <a:prstClr val="black"/>
                </a:solidFill>
                <a:effectLst/>
                <a:uLnTx/>
                <a:uFillTx/>
                <a:latin typeface="Aptos" panose="02110004020202020204"/>
                <a:ea typeface="新細明體" panose="02020500000000000000" pitchFamily="18" charset="-120"/>
                <a:cs typeface="+mn-cs"/>
              </a:rPr>
              <a:t> </a:t>
            </a:r>
            <a:r>
              <a:rPr kumimoji="0" lang="en-US" altLang="zh-TW" sz="2400" b="0" i="0" u="none" strike="noStrike" kern="1200" cap="none" spc="0" normalizeH="0" baseline="0" noProof="0" dirty="0">
                <a:ln>
                  <a:noFill/>
                </a:ln>
                <a:solidFill>
                  <a:prstClr val="black"/>
                </a:solidFill>
                <a:effectLst/>
                <a:uLnTx/>
                <a:uFillTx/>
                <a:latin typeface="Aptos" panose="02110004020202020204"/>
                <a:ea typeface="新細明體" panose="02020500000000000000" pitchFamily="18" charset="-120"/>
                <a:cs typeface="+mn-cs"/>
              </a:rPr>
              <a:t>explore</a:t>
            </a:r>
            <a:endParaRPr kumimoji="0" lang="zh-TW" altLang="en-US" sz="2400" b="0" i="0" u="none" strike="noStrike" kern="1200" cap="none" spc="0" normalizeH="0" baseline="0" noProof="0" dirty="0">
              <a:ln>
                <a:noFill/>
              </a:ln>
              <a:solidFill>
                <a:prstClr val="black"/>
              </a:solidFill>
              <a:effectLst/>
              <a:uLnTx/>
              <a:uFillTx/>
              <a:latin typeface="Aptos" panose="02110004020202020204"/>
              <a:ea typeface="新細明體" panose="02020500000000000000" pitchFamily="18" charset="-120"/>
              <a:cs typeface="+mn-cs"/>
            </a:endParaRPr>
          </a:p>
        </p:txBody>
      </p:sp>
      <p:sp>
        <p:nvSpPr>
          <p:cNvPr id="15" name="文字方塊 14">
            <a:extLst>
              <a:ext uri="{FF2B5EF4-FFF2-40B4-BE49-F238E27FC236}">
                <a16:creationId xmlns:a16="http://schemas.microsoft.com/office/drawing/2014/main" id="{2B660013-FCAD-6538-CEBB-3EC0EB13BF73}"/>
              </a:ext>
            </a:extLst>
          </p:cNvPr>
          <p:cNvSpPr txBox="1"/>
          <p:nvPr/>
        </p:nvSpPr>
        <p:spPr>
          <a:xfrm rot="5400000">
            <a:off x="900706" y="5853007"/>
            <a:ext cx="100842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800" b="0" i="0" u="none" strike="noStrike" kern="1200" cap="none" spc="0" normalizeH="0" baseline="0" noProof="0" dirty="0">
                <a:ln>
                  <a:noFill/>
                </a:ln>
                <a:solidFill>
                  <a:prstClr val="black"/>
                </a:solidFill>
                <a:effectLst/>
                <a:uLnTx/>
                <a:uFillTx/>
                <a:latin typeface="Aptos" panose="02110004020202020204"/>
                <a:ea typeface="新細明體" panose="02020500000000000000" pitchFamily="18" charset="-120"/>
                <a:cs typeface="+mn-cs"/>
              </a:rPr>
              <a:t>……</a:t>
            </a:r>
            <a:endParaRPr kumimoji="0" lang="zh-TW" altLang="en-US" sz="2800" b="0" i="0" u="none" strike="noStrike" kern="1200" cap="none" spc="0" normalizeH="0" baseline="0" noProof="0" dirty="0">
              <a:ln>
                <a:noFill/>
              </a:ln>
              <a:solidFill>
                <a:prstClr val="black"/>
              </a:solidFill>
              <a:effectLst/>
              <a:uLnTx/>
              <a:uFillTx/>
              <a:latin typeface="Aptos" panose="02110004020202020204"/>
              <a:ea typeface="新細明體" panose="02020500000000000000" pitchFamily="18" charset="-120"/>
              <a:cs typeface="+mn-cs"/>
            </a:endParaRPr>
          </a:p>
        </p:txBody>
      </p:sp>
      <p:cxnSp>
        <p:nvCxnSpPr>
          <p:cNvPr id="3" name="直線接點 2">
            <a:extLst>
              <a:ext uri="{FF2B5EF4-FFF2-40B4-BE49-F238E27FC236}">
                <a16:creationId xmlns:a16="http://schemas.microsoft.com/office/drawing/2014/main" id="{B7619BDE-4AA8-AC67-5A34-A7595586B576}"/>
              </a:ext>
            </a:extLst>
          </p:cNvPr>
          <p:cNvCxnSpPr>
            <a:cxnSpLocks/>
          </p:cNvCxnSpPr>
          <p:nvPr/>
        </p:nvCxnSpPr>
        <p:spPr>
          <a:xfrm>
            <a:off x="7091589" y="6278336"/>
            <a:ext cx="1544411"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50094531"/>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295D43-9845-0502-A3AA-9981F76E2CB1}"/>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DA795764-2E20-3EF6-584B-68E4BBA9D319}"/>
              </a:ext>
            </a:extLst>
          </p:cNvPr>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下回預告：推理模型的挑戰與未來發展</a:t>
            </a:r>
          </a:p>
        </p:txBody>
      </p:sp>
      <p:sp>
        <p:nvSpPr>
          <p:cNvPr id="4" name="矩形: 圓角 3">
            <a:extLst>
              <a:ext uri="{FF2B5EF4-FFF2-40B4-BE49-F238E27FC236}">
                <a16:creationId xmlns:a16="http://schemas.microsoft.com/office/drawing/2014/main" id="{041486A8-5694-4047-188D-26AE9AE7FEDA}"/>
              </a:ext>
            </a:extLst>
          </p:cNvPr>
          <p:cNvSpPr/>
          <p:nvPr/>
        </p:nvSpPr>
        <p:spPr>
          <a:xfrm>
            <a:off x="6038849" y="2838456"/>
            <a:ext cx="3760698" cy="590544"/>
          </a:xfrm>
          <a:prstGeom prst="roundRect">
            <a:avLst/>
          </a:prstGeom>
          <a:solidFill>
            <a:schemeClr val="accent2">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reasoning process </a:t>
            </a:r>
            <a:endParaRPr lang="zh-TW" altLang="en-US" sz="2400" dirty="0">
              <a:solidFill>
                <a:schemeClr val="tx1"/>
              </a:solidFill>
            </a:endParaRPr>
          </a:p>
        </p:txBody>
      </p:sp>
      <p:sp>
        <p:nvSpPr>
          <p:cNvPr id="5" name="矩形: 圓角 4">
            <a:extLst>
              <a:ext uri="{FF2B5EF4-FFF2-40B4-BE49-F238E27FC236}">
                <a16:creationId xmlns:a16="http://schemas.microsoft.com/office/drawing/2014/main" id="{5CDAA972-C3CE-BE82-D130-32D79EC443CA}"/>
              </a:ext>
            </a:extLst>
          </p:cNvPr>
          <p:cNvSpPr/>
          <p:nvPr/>
        </p:nvSpPr>
        <p:spPr>
          <a:xfrm>
            <a:off x="982436" y="2849907"/>
            <a:ext cx="1970313" cy="590544"/>
          </a:xfrm>
          <a:prstGeom prst="roundRect">
            <a:avLst/>
          </a:prstGeom>
          <a:solidFill>
            <a:schemeClr val="accent6">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Input </a:t>
            </a:r>
            <a:endParaRPr lang="zh-TW" altLang="en-US" sz="2400" dirty="0">
              <a:solidFill>
                <a:schemeClr val="tx1"/>
              </a:solidFill>
            </a:endParaRPr>
          </a:p>
        </p:txBody>
      </p:sp>
      <p:sp>
        <p:nvSpPr>
          <p:cNvPr id="6" name="矩形: 圓角 5">
            <a:extLst>
              <a:ext uri="{FF2B5EF4-FFF2-40B4-BE49-F238E27FC236}">
                <a16:creationId xmlns:a16="http://schemas.microsoft.com/office/drawing/2014/main" id="{CFCDBB44-24F3-62F4-BC16-0BD6F3A1063E}"/>
              </a:ext>
            </a:extLst>
          </p:cNvPr>
          <p:cNvSpPr/>
          <p:nvPr/>
        </p:nvSpPr>
        <p:spPr>
          <a:xfrm>
            <a:off x="9818448" y="2838432"/>
            <a:ext cx="1535352" cy="590544"/>
          </a:xfrm>
          <a:prstGeom prst="roundRect">
            <a:avLst/>
          </a:prstGeom>
          <a:solidFill>
            <a:schemeClr val="accent4">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rPr>
              <a:t>answer</a:t>
            </a:r>
            <a:endParaRPr lang="zh-TW" altLang="en-US" sz="2400" dirty="0">
              <a:solidFill>
                <a:schemeClr val="tx1"/>
              </a:solidFill>
            </a:endParaRPr>
          </a:p>
        </p:txBody>
      </p:sp>
      <p:pic>
        <p:nvPicPr>
          <p:cNvPr id="7" name="圖片 6" descr="一張含有 圖畫, 卡通, 美工圖案, 圖解 的圖片&#10;&#10;AI 產生的內容可能不正確。">
            <a:extLst>
              <a:ext uri="{FF2B5EF4-FFF2-40B4-BE49-F238E27FC236}">
                <a16:creationId xmlns:a16="http://schemas.microsoft.com/office/drawing/2014/main" id="{D678BC57-729C-09E2-8C06-16D626BC34EA}"/>
              </a:ext>
            </a:extLst>
          </p:cNvPr>
          <p:cNvPicPr>
            <a:picLocks noChangeAspect="1"/>
          </p:cNvPicPr>
          <p:nvPr/>
        </p:nvPicPr>
        <p:blipFill>
          <a:blip r:embed="rId2"/>
          <a:stretch>
            <a:fillRect/>
          </a:stretch>
        </p:blipFill>
        <p:spPr>
          <a:xfrm>
            <a:off x="3668716" y="2095120"/>
            <a:ext cx="1806566" cy="1806566"/>
          </a:xfrm>
          <a:prstGeom prst="rect">
            <a:avLst/>
          </a:prstGeom>
        </p:spPr>
      </p:pic>
      <p:cxnSp>
        <p:nvCxnSpPr>
          <p:cNvPr id="8" name="直線單箭頭接點 7">
            <a:extLst>
              <a:ext uri="{FF2B5EF4-FFF2-40B4-BE49-F238E27FC236}">
                <a16:creationId xmlns:a16="http://schemas.microsoft.com/office/drawing/2014/main" id="{F6EB8B07-3B6E-2375-C0E9-4319E93787A3}"/>
              </a:ext>
            </a:extLst>
          </p:cNvPr>
          <p:cNvCxnSpPr/>
          <p:nvPr/>
        </p:nvCxnSpPr>
        <p:spPr>
          <a:xfrm>
            <a:off x="2952749" y="3088029"/>
            <a:ext cx="838200" cy="0"/>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9" name="直線單箭頭接點 8">
            <a:extLst>
              <a:ext uri="{FF2B5EF4-FFF2-40B4-BE49-F238E27FC236}">
                <a16:creationId xmlns:a16="http://schemas.microsoft.com/office/drawing/2014/main" id="{387864E4-B287-74BB-6059-23250AEAEB7B}"/>
              </a:ext>
            </a:extLst>
          </p:cNvPr>
          <p:cNvCxnSpPr>
            <a:cxnSpLocks/>
          </p:cNvCxnSpPr>
          <p:nvPr/>
        </p:nvCxnSpPr>
        <p:spPr>
          <a:xfrm>
            <a:off x="5272876" y="3107079"/>
            <a:ext cx="685800" cy="0"/>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0" name="文字方塊 9">
            <a:extLst>
              <a:ext uri="{FF2B5EF4-FFF2-40B4-BE49-F238E27FC236}">
                <a16:creationId xmlns:a16="http://schemas.microsoft.com/office/drawing/2014/main" id="{99F1DC90-3386-940E-78B3-F72017EA0B9F}"/>
              </a:ext>
            </a:extLst>
          </p:cNvPr>
          <p:cNvSpPr txBox="1"/>
          <p:nvPr/>
        </p:nvSpPr>
        <p:spPr>
          <a:xfrm>
            <a:off x="2686048" y="3825284"/>
            <a:ext cx="3771900" cy="461665"/>
          </a:xfrm>
          <a:prstGeom prst="rect">
            <a:avLst/>
          </a:prstGeom>
          <a:noFill/>
        </p:spPr>
        <p:txBody>
          <a:bodyPr wrap="square" rtlCol="0">
            <a:spAutoFit/>
          </a:bodyPr>
          <a:lstStyle/>
          <a:p>
            <a:pPr algn="ctr"/>
            <a:r>
              <a:rPr lang="en-US" altLang="zh-TW" sz="2400" dirty="0"/>
              <a:t>Reasoning Model</a:t>
            </a:r>
            <a:endParaRPr lang="zh-TW" altLang="en-US" sz="2400" dirty="0"/>
          </a:p>
        </p:txBody>
      </p:sp>
      <p:sp>
        <p:nvSpPr>
          <p:cNvPr id="11" name="文字方塊 10">
            <a:extLst>
              <a:ext uri="{FF2B5EF4-FFF2-40B4-BE49-F238E27FC236}">
                <a16:creationId xmlns:a16="http://schemas.microsoft.com/office/drawing/2014/main" id="{5660A138-ACE8-DFDC-6DD5-15D3161C35D3}"/>
              </a:ext>
            </a:extLst>
          </p:cNvPr>
          <p:cNvSpPr txBox="1"/>
          <p:nvPr/>
        </p:nvSpPr>
        <p:spPr>
          <a:xfrm>
            <a:off x="5272876" y="4764622"/>
            <a:ext cx="6115052" cy="954107"/>
          </a:xfrm>
          <a:prstGeom prst="rect">
            <a:avLst/>
          </a:prstGeom>
          <a:noFill/>
        </p:spPr>
        <p:txBody>
          <a:bodyPr wrap="square" rtlCol="0">
            <a:spAutoFit/>
          </a:bodyPr>
          <a:lstStyle/>
          <a:p>
            <a:r>
              <a:rPr lang="zh-TW" altLang="en-US" sz="2800" dirty="0">
                <a:latin typeface="微軟正黑體" panose="020B0604030504040204" pitchFamily="34" charset="-120"/>
                <a:ea typeface="微軟正黑體" panose="020B0604030504040204" pitchFamily="34" charset="-120"/>
              </a:rPr>
              <a:t>真的需要產生這麼長的推論過程嗎？有沒有辦法縮短推論過程</a:t>
            </a:r>
          </a:p>
        </p:txBody>
      </p:sp>
      <p:sp>
        <p:nvSpPr>
          <p:cNvPr id="14" name="文字方塊 13">
            <a:extLst>
              <a:ext uri="{FF2B5EF4-FFF2-40B4-BE49-F238E27FC236}">
                <a16:creationId xmlns:a16="http://schemas.microsoft.com/office/drawing/2014/main" id="{AA44F251-ED89-E09A-E1A5-EF13F127D058}"/>
              </a:ext>
            </a:extLst>
          </p:cNvPr>
          <p:cNvSpPr txBox="1"/>
          <p:nvPr/>
        </p:nvSpPr>
        <p:spPr>
          <a:xfrm>
            <a:off x="6508658" y="3552223"/>
            <a:ext cx="2821079" cy="523220"/>
          </a:xfrm>
          <a:prstGeom prst="rect">
            <a:avLst/>
          </a:prstGeom>
          <a:noFill/>
        </p:spPr>
        <p:txBody>
          <a:bodyPr wrap="square" rtlCol="0">
            <a:spAutoFit/>
          </a:bodyPr>
          <a:lstStyle/>
          <a:p>
            <a:pPr algn="ctr"/>
            <a:r>
              <a:rPr lang="zh-TW" altLang="en-US" sz="2800" dirty="0">
                <a:latin typeface="微軟正黑體" panose="020B0604030504040204" pitchFamily="34" charset="-120"/>
                <a:ea typeface="微軟正黑體" panose="020B0604030504040204" pitchFamily="34" charset="-120"/>
              </a:rPr>
              <a:t>花錢、花算力</a:t>
            </a:r>
          </a:p>
        </p:txBody>
      </p:sp>
    </p:spTree>
    <p:extLst>
      <p:ext uri="{BB962C8B-B14F-4D97-AF65-F5344CB8AC3E}">
        <p14:creationId xmlns:p14="http://schemas.microsoft.com/office/powerpoint/2010/main" val="994770803"/>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16A20B-0537-E778-3D32-BD22EBEC8881}"/>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4A24522F-26D5-5A1D-A786-784231DD5BBB}"/>
              </a:ext>
            </a:extLst>
          </p:cNvPr>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打造「推理」語言模型的方法</a:t>
            </a:r>
          </a:p>
        </p:txBody>
      </p:sp>
      <p:graphicFrame>
        <p:nvGraphicFramePr>
          <p:cNvPr id="4" name="內容版面配置區 3">
            <a:extLst>
              <a:ext uri="{FF2B5EF4-FFF2-40B4-BE49-F238E27FC236}">
                <a16:creationId xmlns:a16="http://schemas.microsoft.com/office/drawing/2014/main" id="{D43D0495-AA85-FA00-AE05-4D150B70574C}"/>
              </a:ext>
            </a:extLst>
          </p:cNvPr>
          <p:cNvGraphicFramePr>
            <a:graphicFrameLocks noGrp="1"/>
          </p:cNvGraphicFramePr>
          <p:nvPr>
            <p:ph idx="1"/>
            <p:extLst>
              <p:ext uri="{D42A27DB-BD31-4B8C-83A1-F6EECF244321}">
                <p14:modId xmlns:p14="http://schemas.microsoft.com/office/powerpoint/2010/main" val="273439044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矩形: 圓角 6">
            <a:extLst>
              <a:ext uri="{FF2B5EF4-FFF2-40B4-BE49-F238E27FC236}">
                <a16:creationId xmlns:a16="http://schemas.microsoft.com/office/drawing/2014/main" id="{04844B92-5A88-977A-CEC6-94BBC6075622}"/>
              </a:ext>
            </a:extLst>
          </p:cNvPr>
          <p:cNvSpPr/>
          <p:nvPr/>
        </p:nvSpPr>
        <p:spPr>
          <a:xfrm>
            <a:off x="838200" y="1941761"/>
            <a:ext cx="10515600" cy="908234"/>
          </a:xfrm>
          <a:prstGeom prst="roundRect">
            <a:avLst>
              <a:gd name="adj" fmla="val 7857"/>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42446585"/>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0F5BEAE-39CA-126D-325A-411E4F7DC296}"/>
              </a:ext>
            </a:extLst>
          </p:cNvPr>
          <p:cNvSpPr>
            <a:spLocks noGrp="1"/>
          </p:cNvSpPr>
          <p:nvPr>
            <p:ph type="title"/>
          </p:nvPr>
        </p:nvSpPr>
        <p:spPr/>
        <p:txBody>
          <a:bodyPr/>
          <a:lstStyle/>
          <a:p>
            <a:r>
              <a:rPr lang="en-US" altLang="zh-TW" dirty="0"/>
              <a:t>Chain-of-Though </a:t>
            </a:r>
            <a:br>
              <a:rPr lang="en-US" altLang="zh-TW" dirty="0"/>
            </a:br>
            <a:r>
              <a:rPr lang="en-US" altLang="zh-TW" dirty="0"/>
              <a:t>(</a:t>
            </a:r>
            <a:r>
              <a:rPr lang="en-US" altLang="zh-TW" dirty="0" err="1"/>
              <a:t>CoT</a:t>
            </a:r>
            <a:r>
              <a:rPr lang="en-US" altLang="zh-TW" dirty="0"/>
              <a:t>)</a:t>
            </a:r>
            <a:endParaRPr lang="zh-TW" altLang="en-US" dirty="0"/>
          </a:p>
        </p:txBody>
      </p:sp>
      <p:sp>
        <p:nvSpPr>
          <p:cNvPr id="7" name="文字方塊 6">
            <a:extLst>
              <a:ext uri="{FF2B5EF4-FFF2-40B4-BE49-F238E27FC236}">
                <a16:creationId xmlns:a16="http://schemas.microsoft.com/office/drawing/2014/main" id="{C63BBB6F-F63E-8B81-782C-2E5D10200767}"/>
              </a:ext>
            </a:extLst>
          </p:cNvPr>
          <p:cNvSpPr txBox="1"/>
          <p:nvPr/>
        </p:nvSpPr>
        <p:spPr>
          <a:xfrm>
            <a:off x="1702134" y="2286843"/>
            <a:ext cx="6100010" cy="369332"/>
          </a:xfrm>
          <a:prstGeom prst="rect">
            <a:avLst/>
          </a:prstGeom>
          <a:noFill/>
        </p:spPr>
        <p:txBody>
          <a:bodyPr wrap="square">
            <a:spAutoFit/>
          </a:bodyPr>
          <a:lstStyle/>
          <a:p>
            <a:r>
              <a:rPr lang="zh-TW" altLang="en-US" dirty="0"/>
              <a:t>https://arxiv.org/abs/2201.11903</a:t>
            </a:r>
          </a:p>
        </p:txBody>
      </p:sp>
      <p:pic>
        <p:nvPicPr>
          <p:cNvPr id="6" name="圖片 5">
            <a:extLst>
              <a:ext uri="{FF2B5EF4-FFF2-40B4-BE49-F238E27FC236}">
                <a16:creationId xmlns:a16="http://schemas.microsoft.com/office/drawing/2014/main" id="{791CE858-6B7C-AF71-F334-11D529320825}"/>
              </a:ext>
            </a:extLst>
          </p:cNvPr>
          <p:cNvPicPr>
            <a:picLocks noChangeAspect="1"/>
          </p:cNvPicPr>
          <p:nvPr/>
        </p:nvPicPr>
        <p:blipFill>
          <a:blip r:embed="rId2"/>
          <a:stretch>
            <a:fillRect/>
          </a:stretch>
        </p:blipFill>
        <p:spPr>
          <a:xfrm>
            <a:off x="5056939" y="365125"/>
            <a:ext cx="5992061" cy="3410426"/>
          </a:xfrm>
          <a:prstGeom prst="rect">
            <a:avLst/>
          </a:prstGeom>
        </p:spPr>
      </p:pic>
      <p:pic>
        <p:nvPicPr>
          <p:cNvPr id="9" name="圖片 8">
            <a:extLst>
              <a:ext uri="{FF2B5EF4-FFF2-40B4-BE49-F238E27FC236}">
                <a16:creationId xmlns:a16="http://schemas.microsoft.com/office/drawing/2014/main" id="{76716D3E-4BCE-FA03-92F6-827567A953AA}"/>
              </a:ext>
            </a:extLst>
          </p:cNvPr>
          <p:cNvPicPr>
            <a:picLocks noChangeAspect="1"/>
          </p:cNvPicPr>
          <p:nvPr/>
        </p:nvPicPr>
        <p:blipFill>
          <a:blip r:embed="rId3"/>
          <a:stretch>
            <a:fillRect/>
          </a:stretch>
        </p:blipFill>
        <p:spPr>
          <a:xfrm>
            <a:off x="5033122" y="3775551"/>
            <a:ext cx="6039693" cy="2029108"/>
          </a:xfrm>
          <a:prstGeom prst="rect">
            <a:avLst/>
          </a:prstGeom>
        </p:spPr>
      </p:pic>
      <p:sp>
        <p:nvSpPr>
          <p:cNvPr id="11" name="文字方塊 10">
            <a:extLst>
              <a:ext uri="{FF2B5EF4-FFF2-40B4-BE49-F238E27FC236}">
                <a16:creationId xmlns:a16="http://schemas.microsoft.com/office/drawing/2014/main" id="{B94FD805-70D2-039D-0735-8B77AFDA3D90}"/>
              </a:ext>
            </a:extLst>
          </p:cNvPr>
          <p:cNvSpPr txBox="1"/>
          <p:nvPr/>
        </p:nvSpPr>
        <p:spPr>
          <a:xfrm>
            <a:off x="2538829" y="1763623"/>
            <a:ext cx="2343150" cy="523220"/>
          </a:xfrm>
          <a:prstGeom prst="rect">
            <a:avLst/>
          </a:prstGeom>
          <a:noFill/>
        </p:spPr>
        <p:txBody>
          <a:bodyPr wrap="square" rtlCol="0">
            <a:spAutoFit/>
          </a:bodyPr>
          <a:lstStyle/>
          <a:p>
            <a:pPr algn="r"/>
            <a:r>
              <a:rPr lang="en-US" altLang="zh-TW" sz="2800" dirty="0"/>
              <a:t>Few-shot </a:t>
            </a:r>
            <a:r>
              <a:rPr lang="en-US" altLang="zh-TW" sz="2800" dirty="0" err="1"/>
              <a:t>CoT</a:t>
            </a:r>
            <a:endParaRPr lang="zh-TW" altLang="en-US" sz="2800" dirty="0"/>
          </a:p>
        </p:txBody>
      </p:sp>
      <p:sp>
        <p:nvSpPr>
          <p:cNvPr id="12" name="文字方塊 11">
            <a:extLst>
              <a:ext uri="{FF2B5EF4-FFF2-40B4-BE49-F238E27FC236}">
                <a16:creationId xmlns:a16="http://schemas.microsoft.com/office/drawing/2014/main" id="{07182728-1DE2-05F5-8AE9-7999AD710359}"/>
              </a:ext>
            </a:extLst>
          </p:cNvPr>
          <p:cNvSpPr txBox="1"/>
          <p:nvPr/>
        </p:nvSpPr>
        <p:spPr>
          <a:xfrm>
            <a:off x="2538829" y="4847758"/>
            <a:ext cx="2343150" cy="523220"/>
          </a:xfrm>
          <a:prstGeom prst="rect">
            <a:avLst/>
          </a:prstGeom>
          <a:noFill/>
        </p:spPr>
        <p:txBody>
          <a:bodyPr wrap="square" rtlCol="0">
            <a:spAutoFit/>
          </a:bodyPr>
          <a:lstStyle/>
          <a:p>
            <a:pPr algn="r"/>
            <a:r>
              <a:rPr lang="en-US" altLang="zh-TW" sz="2800" dirty="0"/>
              <a:t>Zero-shot </a:t>
            </a:r>
            <a:r>
              <a:rPr lang="en-US" altLang="zh-TW" sz="2800" dirty="0" err="1"/>
              <a:t>CoT</a:t>
            </a:r>
            <a:endParaRPr lang="zh-TW" altLang="en-US" sz="2800" dirty="0"/>
          </a:p>
        </p:txBody>
      </p:sp>
      <p:sp>
        <p:nvSpPr>
          <p:cNvPr id="13" name="文字方塊 12">
            <a:extLst>
              <a:ext uri="{FF2B5EF4-FFF2-40B4-BE49-F238E27FC236}">
                <a16:creationId xmlns:a16="http://schemas.microsoft.com/office/drawing/2014/main" id="{36973223-A3C7-324F-FBF3-D61CF90DE733}"/>
              </a:ext>
            </a:extLst>
          </p:cNvPr>
          <p:cNvSpPr txBox="1"/>
          <p:nvPr/>
        </p:nvSpPr>
        <p:spPr>
          <a:xfrm>
            <a:off x="1267158" y="5372586"/>
            <a:ext cx="3614821" cy="369332"/>
          </a:xfrm>
          <a:prstGeom prst="rect">
            <a:avLst/>
          </a:prstGeom>
          <a:noFill/>
        </p:spPr>
        <p:txBody>
          <a:bodyPr wrap="square">
            <a:spAutoFit/>
          </a:bodyPr>
          <a:lstStyle/>
          <a:p>
            <a:pPr algn="r"/>
            <a:r>
              <a:rPr lang="zh-TW" altLang="en-US" dirty="0"/>
              <a:t>https://arxiv.org/abs/2205.11916</a:t>
            </a:r>
          </a:p>
        </p:txBody>
      </p:sp>
      <p:sp>
        <p:nvSpPr>
          <p:cNvPr id="14" name="文字方塊 13">
            <a:extLst>
              <a:ext uri="{FF2B5EF4-FFF2-40B4-BE49-F238E27FC236}">
                <a16:creationId xmlns:a16="http://schemas.microsoft.com/office/drawing/2014/main" id="{63BDE731-8B37-BAF8-454E-7B4BCDB4B68B}"/>
              </a:ext>
            </a:extLst>
          </p:cNvPr>
          <p:cNvSpPr txBox="1"/>
          <p:nvPr/>
        </p:nvSpPr>
        <p:spPr>
          <a:xfrm>
            <a:off x="1702135" y="6107240"/>
            <a:ext cx="6100009" cy="461665"/>
          </a:xfrm>
          <a:prstGeom prst="rect">
            <a:avLst/>
          </a:prstGeom>
          <a:noFill/>
        </p:spPr>
        <p:txBody>
          <a:bodyPr wrap="square" rtlCol="0">
            <a:spAutoFit/>
          </a:bodyPr>
          <a:lstStyle/>
          <a:p>
            <a:r>
              <a:rPr lang="zh-TW" altLang="en-US" sz="2400" dirty="0">
                <a:latin typeface="微軟正黑體" panose="020B0604030504040204" pitchFamily="34" charset="-120"/>
                <a:ea typeface="微軟正黑體" panose="020B0604030504040204" pitchFamily="34" charset="-120"/>
              </a:rPr>
              <a:t>推理模型在做的事情叫做 </a:t>
            </a:r>
            <a:r>
              <a:rPr lang="en-US" altLang="zh-TW" sz="2400" dirty="0">
                <a:latin typeface="微軟正黑體" panose="020B0604030504040204" pitchFamily="34" charset="-120"/>
                <a:ea typeface="微軟正黑體" panose="020B0604030504040204" pitchFamily="34" charset="-120"/>
              </a:rPr>
              <a:t>“Long </a:t>
            </a:r>
            <a:r>
              <a:rPr lang="en-US" altLang="zh-TW" sz="2400" dirty="0" err="1">
                <a:latin typeface="微軟正黑體" panose="020B0604030504040204" pitchFamily="34" charset="-120"/>
                <a:ea typeface="微軟正黑體" panose="020B0604030504040204" pitchFamily="34" charset="-120"/>
              </a:rPr>
              <a:t>CoT</a:t>
            </a:r>
            <a:r>
              <a:rPr lang="en-US" altLang="zh-TW" sz="2400" dirty="0">
                <a:latin typeface="微軟正黑體" panose="020B0604030504040204" pitchFamily="34" charset="-120"/>
                <a:ea typeface="微軟正黑體" panose="020B0604030504040204" pitchFamily="34" charset="-120"/>
              </a:rPr>
              <a:t>”</a:t>
            </a:r>
            <a:endParaRPr lang="zh-TW" altLang="en-US" sz="2400" dirty="0">
              <a:latin typeface="微軟正黑體" panose="020B0604030504040204" pitchFamily="34" charset="-120"/>
              <a:ea typeface="微軟正黑體" panose="020B0604030504040204" pitchFamily="34" charset="-120"/>
            </a:endParaRPr>
          </a:p>
        </p:txBody>
      </p:sp>
      <p:sp>
        <p:nvSpPr>
          <p:cNvPr id="15" name="文字方塊 14">
            <a:extLst>
              <a:ext uri="{FF2B5EF4-FFF2-40B4-BE49-F238E27FC236}">
                <a16:creationId xmlns:a16="http://schemas.microsoft.com/office/drawing/2014/main" id="{05CBAFC6-99F5-35EB-75B1-ED2C951FE5A6}"/>
              </a:ext>
            </a:extLst>
          </p:cNvPr>
          <p:cNvSpPr txBox="1"/>
          <p:nvPr/>
        </p:nvSpPr>
        <p:spPr>
          <a:xfrm>
            <a:off x="7250698" y="6199573"/>
            <a:ext cx="3325729" cy="369332"/>
          </a:xfrm>
          <a:prstGeom prst="rect">
            <a:avLst/>
          </a:prstGeom>
          <a:noFill/>
        </p:spPr>
        <p:txBody>
          <a:bodyPr wrap="square">
            <a:spAutoFit/>
          </a:bodyPr>
          <a:lstStyle/>
          <a:p>
            <a:r>
              <a:rPr lang="zh-TW" altLang="en-US" dirty="0"/>
              <a:t>https://arxiv.org/abs/2503.09567</a:t>
            </a:r>
          </a:p>
        </p:txBody>
      </p:sp>
      <p:sp>
        <p:nvSpPr>
          <p:cNvPr id="16" name="文字方塊 15">
            <a:extLst>
              <a:ext uri="{FF2B5EF4-FFF2-40B4-BE49-F238E27FC236}">
                <a16:creationId xmlns:a16="http://schemas.microsoft.com/office/drawing/2014/main" id="{E28F9C3C-A335-ACB3-597E-B650D20A55D7}"/>
              </a:ext>
            </a:extLst>
          </p:cNvPr>
          <p:cNvSpPr txBox="1"/>
          <p:nvPr/>
        </p:nvSpPr>
        <p:spPr>
          <a:xfrm>
            <a:off x="831176" y="3474068"/>
            <a:ext cx="2209887" cy="461665"/>
          </a:xfrm>
          <a:prstGeom prst="rect">
            <a:avLst/>
          </a:prstGeom>
          <a:noFill/>
        </p:spPr>
        <p:txBody>
          <a:bodyPr wrap="square" rtlCol="0">
            <a:spAutoFit/>
          </a:bodyPr>
          <a:lstStyle/>
          <a:p>
            <a:r>
              <a:rPr lang="en-US" altLang="zh-TW" sz="2400" dirty="0">
                <a:latin typeface="微軟正黑體" panose="020B0604030504040204" pitchFamily="34" charset="-120"/>
                <a:ea typeface="微軟正黑體" panose="020B0604030504040204" pitchFamily="34" charset="-120"/>
              </a:rPr>
              <a:t>“Short </a:t>
            </a:r>
            <a:r>
              <a:rPr lang="en-US" altLang="zh-TW" sz="2400" dirty="0" err="1">
                <a:latin typeface="微軟正黑體" panose="020B0604030504040204" pitchFamily="34" charset="-120"/>
                <a:ea typeface="微軟正黑體" panose="020B0604030504040204" pitchFamily="34" charset="-120"/>
              </a:rPr>
              <a:t>CoT</a:t>
            </a:r>
            <a:r>
              <a:rPr lang="en-US" altLang="zh-TW" sz="2400" dirty="0">
                <a:latin typeface="微軟正黑體" panose="020B0604030504040204" pitchFamily="34" charset="-120"/>
                <a:ea typeface="微軟正黑體" panose="020B0604030504040204" pitchFamily="34" charset="-120"/>
              </a:rPr>
              <a:t>”</a:t>
            </a:r>
            <a:endParaRPr lang="zh-TW" altLang="en-US" sz="2400" dirty="0">
              <a:latin typeface="微軟正黑體" panose="020B0604030504040204" pitchFamily="34" charset="-120"/>
              <a:ea typeface="微軟正黑體" panose="020B0604030504040204" pitchFamily="34" charset="-120"/>
            </a:endParaRPr>
          </a:p>
        </p:txBody>
      </p:sp>
      <p:cxnSp>
        <p:nvCxnSpPr>
          <p:cNvPr id="18" name="直線單箭頭接點 17">
            <a:extLst>
              <a:ext uri="{FF2B5EF4-FFF2-40B4-BE49-F238E27FC236}">
                <a16:creationId xmlns:a16="http://schemas.microsoft.com/office/drawing/2014/main" id="{69263207-F63B-0C19-7974-DD525AEC1E87}"/>
              </a:ext>
            </a:extLst>
          </p:cNvPr>
          <p:cNvCxnSpPr/>
          <p:nvPr/>
        </p:nvCxnSpPr>
        <p:spPr>
          <a:xfrm flipH="1">
            <a:off x="2538829" y="2656175"/>
            <a:ext cx="1004471" cy="772825"/>
          </a:xfrm>
          <a:prstGeom prst="straightConnector1">
            <a:avLst/>
          </a:prstGeom>
          <a:ln w="381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9" name="直線單箭頭接點 18">
            <a:extLst>
              <a:ext uri="{FF2B5EF4-FFF2-40B4-BE49-F238E27FC236}">
                <a16:creationId xmlns:a16="http://schemas.microsoft.com/office/drawing/2014/main" id="{B256ECA3-ED4A-EB4B-3E64-82FA8D8190E2}"/>
              </a:ext>
            </a:extLst>
          </p:cNvPr>
          <p:cNvCxnSpPr>
            <a:cxnSpLocks/>
          </p:cNvCxnSpPr>
          <p:nvPr/>
        </p:nvCxnSpPr>
        <p:spPr>
          <a:xfrm flipH="1" flipV="1">
            <a:off x="2538828" y="4047959"/>
            <a:ext cx="1004471" cy="772825"/>
          </a:xfrm>
          <a:prstGeom prst="straightConnector1">
            <a:avLst/>
          </a:prstGeom>
          <a:ln w="381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971113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圖片 7">
            <a:extLst>
              <a:ext uri="{FF2B5EF4-FFF2-40B4-BE49-F238E27FC236}">
                <a16:creationId xmlns:a16="http://schemas.microsoft.com/office/drawing/2014/main" id="{B19905A5-21B4-73E8-4417-CED13130775D}"/>
              </a:ext>
            </a:extLst>
          </p:cNvPr>
          <p:cNvPicPr>
            <a:picLocks noChangeAspect="1"/>
          </p:cNvPicPr>
          <p:nvPr/>
        </p:nvPicPr>
        <p:blipFill>
          <a:blip r:embed="rId3"/>
          <a:stretch>
            <a:fillRect/>
          </a:stretch>
        </p:blipFill>
        <p:spPr>
          <a:xfrm>
            <a:off x="3656183" y="365125"/>
            <a:ext cx="8051579" cy="6127750"/>
          </a:xfrm>
          <a:prstGeom prst="rect">
            <a:avLst/>
          </a:prstGeom>
        </p:spPr>
      </p:pic>
      <p:sp>
        <p:nvSpPr>
          <p:cNvPr id="4" name="文字方塊 3">
            <a:extLst>
              <a:ext uri="{FF2B5EF4-FFF2-40B4-BE49-F238E27FC236}">
                <a16:creationId xmlns:a16="http://schemas.microsoft.com/office/drawing/2014/main" id="{CECA9A47-46C2-A99B-5DEE-A6475E63D74E}"/>
              </a:ext>
            </a:extLst>
          </p:cNvPr>
          <p:cNvSpPr txBox="1"/>
          <p:nvPr/>
        </p:nvSpPr>
        <p:spPr>
          <a:xfrm>
            <a:off x="1751183" y="681037"/>
            <a:ext cx="1905000" cy="461665"/>
          </a:xfrm>
          <a:prstGeom prst="rect">
            <a:avLst/>
          </a:prstGeom>
          <a:noFill/>
        </p:spPr>
        <p:txBody>
          <a:bodyPr wrap="square" rtlCol="0">
            <a:spAutoFit/>
          </a:bodyPr>
          <a:lstStyle/>
          <a:p>
            <a:pPr algn="r"/>
            <a:r>
              <a:rPr lang="en-US" altLang="zh-TW" sz="2400" dirty="0"/>
              <a:t>gpt-4o</a:t>
            </a:r>
            <a:endParaRPr lang="zh-TW" altLang="en-US" sz="2400" dirty="0"/>
          </a:p>
        </p:txBody>
      </p:sp>
      <p:sp>
        <p:nvSpPr>
          <p:cNvPr id="3" name="文字方塊 2">
            <a:extLst>
              <a:ext uri="{FF2B5EF4-FFF2-40B4-BE49-F238E27FC236}">
                <a16:creationId xmlns:a16="http://schemas.microsoft.com/office/drawing/2014/main" id="{2653511E-FE37-F78F-3CA2-7812D50815BF}"/>
              </a:ext>
            </a:extLst>
          </p:cNvPr>
          <p:cNvSpPr txBox="1"/>
          <p:nvPr/>
        </p:nvSpPr>
        <p:spPr>
          <a:xfrm>
            <a:off x="255638" y="5385301"/>
            <a:ext cx="1905000" cy="369332"/>
          </a:xfrm>
          <a:prstGeom prst="rect">
            <a:avLst/>
          </a:prstGeom>
          <a:noFill/>
        </p:spPr>
        <p:txBody>
          <a:bodyPr wrap="square">
            <a:spAutoFit/>
          </a:bodyPr>
          <a:lstStyle/>
          <a:p>
            <a:r>
              <a:rPr lang="en-US" altLang="zh-TW" b="1" i="0" dirty="0">
                <a:solidFill>
                  <a:srgbClr val="000000"/>
                </a:solidFill>
                <a:effectLst/>
                <a:latin typeface="Lucida Grande"/>
              </a:rPr>
              <a:t>Supervised </a:t>
            </a:r>
            <a:r>
              <a:rPr lang="en-US" altLang="zh-TW" b="1" i="0" dirty="0" err="1">
                <a:solidFill>
                  <a:srgbClr val="000000"/>
                </a:solidFill>
                <a:effectLst/>
                <a:latin typeface="Lucida Grande"/>
              </a:rPr>
              <a:t>CoT</a:t>
            </a:r>
            <a:endParaRPr lang="zh-TW" altLang="en-US" dirty="0"/>
          </a:p>
        </p:txBody>
      </p:sp>
      <p:sp>
        <p:nvSpPr>
          <p:cNvPr id="6" name="文字方塊 5">
            <a:extLst>
              <a:ext uri="{FF2B5EF4-FFF2-40B4-BE49-F238E27FC236}">
                <a16:creationId xmlns:a16="http://schemas.microsoft.com/office/drawing/2014/main" id="{BAE9FD9E-3D38-AC9B-87BC-F80A850C88D2}"/>
              </a:ext>
            </a:extLst>
          </p:cNvPr>
          <p:cNvSpPr txBox="1"/>
          <p:nvPr/>
        </p:nvSpPr>
        <p:spPr>
          <a:xfrm>
            <a:off x="255638" y="5807631"/>
            <a:ext cx="3640087" cy="369332"/>
          </a:xfrm>
          <a:prstGeom prst="rect">
            <a:avLst/>
          </a:prstGeom>
          <a:noFill/>
        </p:spPr>
        <p:txBody>
          <a:bodyPr wrap="square">
            <a:spAutoFit/>
          </a:bodyPr>
          <a:lstStyle/>
          <a:p>
            <a:r>
              <a:rPr lang="zh-TW" altLang="en-US" dirty="0"/>
              <a:t>https://arxiv.org/abs/2410.14198</a:t>
            </a:r>
          </a:p>
        </p:txBody>
      </p:sp>
    </p:spTree>
    <p:extLst>
      <p:ext uri="{BB962C8B-B14F-4D97-AF65-F5344CB8AC3E}">
        <p14:creationId xmlns:p14="http://schemas.microsoft.com/office/powerpoint/2010/main" val="881393831"/>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9154</TotalTime>
  <Words>3969</Words>
  <Application>Microsoft Office PowerPoint</Application>
  <PresentationFormat>寬螢幕</PresentationFormat>
  <Paragraphs>753</Paragraphs>
  <Slides>61</Slides>
  <Notes>36</Notes>
  <HiddenSlides>0</HiddenSlides>
  <MMClips>0</MMClips>
  <ScaleCrop>false</ScaleCrop>
  <HeadingPairs>
    <vt:vector size="6" baseType="variant">
      <vt:variant>
        <vt:lpstr>使用字型</vt:lpstr>
      </vt:variant>
      <vt:variant>
        <vt:i4>18</vt:i4>
      </vt:variant>
      <vt:variant>
        <vt:lpstr>佈景主題</vt:lpstr>
      </vt:variant>
      <vt:variant>
        <vt:i4>2</vt:i4>
      </vt:variant>
      <vt:variant>
        <vt:lpstr>投影片標題</vt:lpstr>
      </vt:variant>
      <vt:variant>
        <vt:i4>61</vt:i4>
      </vt:variant>
    </vt:vector>
  </HeadingPairs>
  <TitlesOfParts>
    <vt:vector size="81" baseType="lpstr">
      <vt:lpstr>-apple-system</vt:lpstr>
      <vt:lpstr>archia</vt:lpstr>
      <vt:lpstr>inherit</vt:lpstr>
      <vt:lpstr>Lucida Grande</vt:lpstr>
      <vt:lpstr>rival-sans</vt:lpstr>
      <vt:lpstr>Spectral</vt:lpstr>
      <vt:lpstr>var(--headings-font-family)</vt:lpstr>
      <vt:lpstr>Microsoft JhengHei</vt:lpstr>
      <vt:lpstr>Microsoft JhengHei</vt:lpstr>
      <vt:lpstr>Aptos</vt:lpstr>
      <vt:lpstr>Aptos Display</vt:lpstr>
      <vt:lpstr>Arial</vt:lpstr>
      <vt:lpstr>Calibri</vt:lpstr>
      <vt:lpstr>Calibri Light</vt:lpstr>
      <vt:lpstr>Helvetica</vt:lpstr>
      <vt:lpstr>Nunito</vt:lpstr>
      <vt:lpstr>Roboto</vt:lpstr>
      <vt:lpstr>Source Sans Pro</vt:lpstr>
      <vt:lpstr>Office 佈景主題</vt:lpstr>
      <vt:lpstr>1_Office 佈景主題</vt:lpstr>
      <vt:lpstr>會進行 「深度思考」的 大型語言模型</vt:lpstr>
      <vt:lpstr>PowerPoint 簡報</vt:lpstr>
      <vt:lpstr>「深度思考」 語言模型的特色</vt:lpstr>
      <vt:lpstr>PowerPoint 簡報</vt:lpstr>
      <vt:lpstr>「思考」越多結果越好</vt:lpstr>
      <vt:lpstr>打造「推理」語言模型的方法</vt:lpstr>
      <vt:lpstr>打造「推理」語言模型的方法</vt:lpstr>
      <vt:lpstr>Chain-of-Though  (CoT)</vt:lpstr>
      <vt:lpstr>PowerPoint 簡報</vt:lpstr>
      <vt:lpstr>PowerPoint 簡報</vt:lpstr>
      <vt:lpstr>PowerPoint 簡報</vt:lpstr>
      <vt:lpstr>打造「推理」語言模型的方法</vt:lpstr>
      <vt:lpstr>如何 Explore？同一個問題多試幾次</vt:lpstr>
      <vt:lpstr>“Large Language Monkeys”</vt:lpstr>
      <vt:lpstr>如何 Explore？同一個問題多試幾次</vt:lpstr>
      <vt:lpstr>如何 Explore？同一個問題多試幾次</vt:lpstr>
      <vt:lpstr>加上 Verification </vt:lpstr>
      <vt:lpstr>加上 Verification </vt:lpstr>
      <vt:lpstr>Parallel vs. Sequential </vt:lpstr>
      <vt:lpstr>Parallel vs. Sequential </vt:lpstr>
      <vt:lpstr>會對中間的步驟進行驗證</vt:lpstr>
      <vt:lpstr>PowerPoint 簡報</vt:lpstr>
      <vt:lpstr>PowerPoint 簡報</vt:lpstr>
      <vt:lpstr>PowerPoint 簡報</vt:lpstr>
      <vt:lpstr>PowerPoint 簡報</vt:lpstr>
      <vt:lpstr>PowerPoint 簡報</vt:lpstr>
      <vt:lpstr>PowerPoint 簡報</vt:lpstr>
      <vt:lpstr>PowerPoint 簡報</vt:lpstr>
      <vt:lpstr>Heuristic Search Algorithm </vt:lpstr>
      <vt:lpstr>打造「推理」語言模型的方法</vt:lpstr>
      <vt:lpstr>打造「推理」語言模型的方法</vt:lpstr>
      <vt:lpstr>教模型推理過程</vt:lpstr>
      <vt:lpstr>想辦法生成推論過程的訓練資料</vt:lpstr>
      <vt:lpstr>PowerPoint 簡報</vt:lpstr>
      <vt:lpstr>PowerPoint 簡報</vt:lpstr>
      <vt:lpstr>PowerPoint 簡報</vt:lpstr>
      <vt:lpstr>PowerPoint 簡報</vt:lpstr>
      <vt:lpstr>PowerPoint 簡報</vt:lpstr>
      <vt:lpstr>PowerPoint 簡報</vt:lpstr>
      <vt:lpstr>現在可以做 Knowledge Distillation </vt:lpstr>
      <vt:lpstr>現在可以做 Knowledge Distillation </vt:lpstr>
      <vt:lpstr>打造「推理」語言模型的方法</vt:lpstr>
      <vt:lpstr>PowerPoint 簡報</vt:lpstr>
      <vt:lpstr>PowerPoint 簡報</vt:lpstr>
      <vt:lpstr>PowerPoint 簡報</vt:lpstr>
      <vt:lpstr>PowerPoint 簡報</vt:lpstr>
      <vt:lpstr>PowerPoint 簡報</vt:lpstr>
      <vt:lpstr>PowerPoint 簡報</vt:lpstr>
      <vt:lpstr>PowerPoint 簡報</vt:lpstr>
      <vt:lpstr>Foundation Model 很重要</vt:lpstr>
      <vt:lpstr>PowerPoint 簡報</vt:lpstr>
      <vt:lpstr>打造「推理」語言模型的方法</vt:lpstr>
      <vt:lpstr>下回預告：推理模型的挑戰與未來發展</vt:lpstr>
      <vt:lpstr>PowerPoint 簡報</vt:lpstr>
      <vt:lpstr>PowerPoint 簡報</vt:lpstr>
      <vt:lpstr>PowerPoint 簡報</vt:lpstr>
      <vt:lpstr>PowerPoint 簡報</vt:lpstr>
      <vt:lpstr>PowerPoint 簡報</vt:lpstr>
      <vt:lpstr>PowerPoint 簡報</vt:lpstr>
      <vt:lpstr>PowerPoint 簡報</vt:lpstr>
      <vt:lpstr>下回預告：推理模型的挑戰與未來發展</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Hung-yi Lee</dc:creator>
  <cp:lastModifiedBy>Hung-yi Lee</cp:lastModifiedBy>
  <cp:revision>329</cp:revision>
  <dcterms:created xsi:type="dcterms:W3CDTF">2025-01-05T17:43:08Z</dcterms:created>
  <dcterms:modified xsi:type="dcterms:W3CDTF">2025-04-25T13:56:10Z</dcterms:modified>
</cp:coreProperties>
</file>