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76"/>
  </p:notesMasterIdLst>
  <p:sldIdLst>
    <p:sldId id="256" r:id="rId4"/>
    <p:sldId id="5319" r:id="rId5"/>
    <p:sldId id="5385" r:id="rId6"/>
    <p:sldId id="5386" r:id="rId7"/>
    <p:sldId id="5388" r:id="rId8"/>
    <p:sldId id="5377" r:id="rId9"/>
    <p:sldId id="5342" r:id="rId10"/>
    <p:sldId id="5367" r:id="rId11"/>
    <p:sldId id="4843" r:id="rId12"/>
    <p:sldId id="5368" r:id="rId13"/>
    <p:sldId id="5369" r:id="rId14"/>
    <p:sldId id="5365" r:id="rId15"/>
    <p:sldId id="5387" r:id="rId16"/>
    <p:sldId id="4846" r:id="rId17"/>
    <p:sldId id="4868" r:id="rId18"/>
    <p:sldId id="5372" r:id="rId19"/>
    <p:sldId id="5371" r:id="rId20"/>
    <p:sldId id="5370" r:id="rId21"/>
    <p:sldId id="4993" r:id="rId22"/>
    <p:sldId id="5011" r:id="rId23"/>
    <p:sldId id="5012" r:id="rId24"/>
    <p:sldId id="5013" r:id="rId25"/>
    <p:sldId id="5062" r:id="rId26"/>
    <p:sldId id="5063" r:id="rId27"/>
    <p:sldId id="5064" r:id="rId28"/>
    <p:sldId id="4983" r:id="rId29"/>
    <p:sldId id="5065" r:id="rId30"/>
    <p:sldId id="5066" r:id="rId31"/>
    <p:sldId id="5019" r:id="rId32"/>
    <p:sldId id="5389" r:id="rId33"/>
    <p:sldId id="5016" r:id="rId34"/>
    <p:sldId id="4850" r:id="rId35"/>
    <p:sldId id="4807" r:id="rId36"/>
    <p:sldId id="4851" r:id="rId37"/>
    <p:sldId id="4808" r:id="rId38"/>
    <p:sldId id="4867" r:id="rId39"/>
    <p:sldId id="4998" r:id="rId40"/>
    <p:sldId id="5069" r:id="rId41"/>
    <p:sldId id="5339" r:id="rId42"/>
    <p:sldId id="5373" r:id="rId43"/>
    <p:sldId id="5374" r:id="rId44"/>
    <p:sldId id="5025" r:id="rId45"/>
    <p:sldId id="5028" r:id="rId46"/>
    <p:sldId id="4813" r:id="rId47"/>
    <p:sldId id="5005" r:id="rId48"/>
    <p:sldId id="4989" r:id="rId49"/>
    <p:sldId id="5006" r:id="rId50"/>
    <p:sldId id="5007" r:id="rId51"/>
    <p:sldId id="5375" r:id="rId52"/>
    <p:sldId id="5332" r:id="rId53"/>
    <p:sldId id="5380" r:id="rId54"/>
    <p:sldId id="5364" r:id="rId55"/>
    <p:sldId id="5354" r:id="rId56"/>
    <p:sldId id="5356" r:id="rId57"/>
    <p:sldId id="5390" r:id="rId58"/>
    <p:sldId id="5358" r:id="rId59"/>
    <p:sldId id="5392" r:id="rId60"/>
    <p:sldId id="5383" r:id="rId61"/>
    <p:sldId id="5338" r:id="rId62"/>
    <p:sldId id="5391" r:id="rId63"/>
    <p:sldId id="5393" r:id="rId64"/>
    <p:sldId id="5376" r:id="rId65"/>
    <p:sldId id="5379" r:id="rId66"/>
    <p:sldId id="5382" r:id="rId67"/>
    <p:sldId id="4863" r:id="rId68"/>
    <p:sldId id="5096" r:id="rId69"/>
    <p:sldId id="4831" r:id="rId70"/>
    <p:sldId id="5384" r:id="rId71"/>
    <p:sldId id="5394" r:id="rId72"/>
    <p:sldId id="4999" r:id="rId73"/>
    <p:sldId id="5378" r:id="rId74"/>
    <p:sldId id="5329" r:id="rId7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73" autoAdjust="0"/>
    <p:restoredTop sz="54624" autoAdjust="0"/>
  </p:normalViewPr>
  <p:slideViewPr>
    <p:cSldViewPr snapToGrid="0">
      <p:cViewPr varScale="1">
        <p:scale>
          <a:sx n="26" d="100"/>
          <a:sy n="26" d="100"/>
        </p:scale>
        <p:origin x="1764" y="258"/>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35A9A-4367-4F9B-A41B-CF12D325A78D}" type="datetimeFigureOut">
              <a:rPr lang="zh-TW" altLang="en-US" smtClean="0"/>
              <a:t>2025/5/25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75019-7013-4886-985F-08C9728CF68C}" type="slidenum">
              <a:rPr lang="zh-TW" altLang="en-US" smtClean="0"/>
              <a:t>‹#›</a:t>
            </a:fld>
            <a:endParaRPr lang="zh-TW" altLang="en-US"/>
          </a:p>
        </p:txBody>
      </p:sp>
    </p:spTree>
    <p:extLst>
      <p:ext uri="{BB962C8B-B14F-4D97-AF65-F5344CB8AC3E}">
        <p14:creationId xmlns:p14="http://schemas.microsoft.com/office/powerpoint/2010/main" val="33225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rxiv.org/abs/2306.05284?fbclid=IwZXh0bgNhZW0CMTAAAR1rR6orwPJLq-ADOmTrM3VCFcgqwI-LQI5qTBfFoIpGrY7sA9ZLjuVivFg_aem_NZet4McWm8MWAurE_03PY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rxiv.org/abs/2306.05284?fbclid=IwZXh0bgNhZW0CMTAAAR1rR6orwPJLq-ADOmTrM3VCFcgqwI-LQI5qTBfFoIpGrY7sA9ZLjuVivFg_aem_NZet4McWm8MWAurE_03PY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rxiv.org/abs/2306.05284?fbclid=IwZXh0bgNhZW0CMTAAAR1rR6orwPJLq-ADOmTrM3VCFcgqwI-LQI5qTBfFoIpGrY7sA9ZLjuVivFg_aem_NZet4McWm8MWAurE_03PY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icrosoft.com/en-us/research/project/vall-e-x/mell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icrosoft.com/en-us/research/project/vall-e-x/mell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rxiv.org/abs/2404.0068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rxiv.org/abs/2406.15718?fbclid=IwZXh0bgNhZW0CMTAAAR0DZ-gHrEx7xR23ikioMavsbbZKHfRJlKsIsf7EB4YU5MGCjyk-Hm2EF2I_aem_oo8Z7tsebyqTbVWyOBLiCQ"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arxiv.org/abs/2405.13203?fbclid=IwZXh0bgNhZW0CMTAAAR14g8luUjY-I27d-tJuIEeUrdjHr-1dGy5IQjVcPr0Qt8Kn0Pnd5CIYk88_aem_p6TyRJSejrPci3RJ2LRbqA"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p>
          <a:p>
            <a:r>
              <a:rPr lang="en-US" altLang="zh-TW" dirty="0"/>
              <a:t>TODO:</a:t>
            </a:r>
          </a:p>
          <a:p>
            <a:r>
              <a:rPr lang="en-US" altLang="zh-TW" dirty="0"/>
              <a:t>RLHF: https://docs.google.com/presentation/d/177QC62T8H_nKYW2wC7r0vIEn8XJ9EsfyvUvgZrZ1iHY/edit?slide=id.p#slide=id.p</a:t>
            </a:r>
            <a:r>
              <a:rPr lang="zh-TW" altLang="en-US" dirty="0"/>
              <a:t> </a:t>
            </a:r>
            <a:r>
              <a:rPr lang="en-US" altLang="zh-TW" dirty="0"/>
              <a:t>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Add example: https://github.com/andybi7676/TASTE-SpokenLM.github.io#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r>
              <a:rPr lang="zh-TW" altLang="en-US" dirty="0"/>
              <a:t>記得加上智凱的文章</a:t>
            </a:r>
            <a:endParaRPr lang="en-US" altLang="zh-TW" dirty="0"/>
          </a:p>
          <a:p>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要不要把 </a:t>
            </a:r>
            <a:r>
              <a:rPr lang="en-US" altLang="zh-TW" dirty="0"/>
              <a:t>bad spoken LLM </a:t>
            </a:r>
            <a:r>
              <a:rPr lang="zh-TW" altLang="en-US" dirty="0"/>
              <a:t>換成 </a:t>
            </a:r>
            <a:r>
              <a:rPr lang="en-US" altLang="zh-TW" dirty="0"/>
              <a:t>full duplex</a:t>
            </a:r>
            <a:r>
              <a:rPr lang="zh-TW" altLang="en-US" dirty="0"/>
              <a:t> </a:t>
            </a:r>
            <a:r>
              <a:rPr lang="en-US" altLang="zh-TW" dirty="0"/>
              <a:t>X</a:t>
            </a:r>
          </a:p>
          <a:p>
            <a:r>
              <a:rPr lang="zh-TW" altLang="en-US" dirty="0"/>
              <a:t>少了一張圖解釋多個 </a:t>
            </a:r>
            <a:r>
              <a:rPr lang="en-US" altLang="zh-TW" dirty="0"/>
              <a:t>layer </a:t>
            </a:r>
            <a:r>
              <a:rPr lang="zh-TW" altLang="en-US" dirty="0"/>
              <a:t>的 </a:t>
            </a:r>
            <a:r>
              <a:rPr lang="en-US" altLang="zh-TW" dirty="0"/>
              <a:t>token</a:t>
            </a:r>
            <a:r>
              <a:rPr lang="zh-TW" altLang="en-US" dirty="0"/>
              <a:t> </a:t>
            </a:r>
            <a:r>
              <a:rPr lang="en-US" altLang="zh-TW" dirty="0"/>
              <a:t>??? X</a:t>
            </a:r>
            <a:endParaRPr lang="zh-TW" altLang="en-US" dirty="0"/>
          </a:p>
          <a:p>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記得加上宇寬</a:t>
            </a:r>
            <a:r>
              <a:rPr lang="en-US" altLang="zh-TW" dirty="0"/>
              <a:t> full duplex X</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要不要提過去 </a:t>
            </a:r>
            <a:r>
              <a:rPr lang="en-US" altLang="zh-TW" dirty="0"/>
              <a:t>gpt-4o </a:t>
            </a:r>
            <a:r>
              <a:rPr lang="zh-TW" altLang="en-US" dirty="0"/>
              <a:t>的錄影 </a:t>
            </a:r>
            <a:r>
              <a:rPr lang="en-US" altLang="zh-TW" dirty="0"/>
              <a:t>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語音語言模型簡介 </a:t>
            </a:r>
            <a:r>
              <a:rPr lang="en-US" altLang="zh-TW" dirty="0"/>
              <a:t>-&gt; </a:t>
            </a:r>
            <a:r>
              <a:rPr lang="zh-TW" altLang="en-US" dirty="0"/>
              <a:t>放一些可以用的例子 </a:t>
            </a:r>
            <a:r>
              <a:rPr lang="en-US" altLang="zh-TW" dirty="0"/>
              <a:t>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49E75019-7013-4886-985F-08C9728CF68C}" type="slidenum">
              <a:rPr lang="zh-TW" altLang="en-US" smtClean="0"/>
              <a:t>1</a:t>
            </a:fld>
            <a:endParaRPr lang="zh-TW" altLang="en-US"/>
          </a:p>
        </p:txBody>
      </p:sp>
    </p:spTree>
    <p:extLst>
      <p:ext uri="{BB962C8B-B14F-4D97-AF65-F5344CB8AC3E}">
        <p14:creationId xmlns:p14="http://schemas.microsoft.com/office/powerpoint/2010/main" val="3415649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800" b="0" i="0" u="none" strike="noStrike" baseline="0" dirty="0">
                <a:solidFill>
                  <a:srgbClr val="293737"/>
                </a:solidFill>
                <a:latin typeface="Goudy Old Style" panose="02020502050305020303" pitchFamily="18" charset="0"/>
              </a:rPr>
              <a:t>DISCRETE SPEECH UNIT CHALLENGE </a:t>
            </a:r>
            <a:endParaRPr lang="en-US" altLang="zh-TW" sz="1200" b="0" dirty="0"/>
          </a:p>
          <a:p>
            <a:endParaRPr lang="en-US" altLang="zh-TW" sz="1200" b="0" dirty="0"/>
          </a:p>
          <a:p>
            <a:r>
              <a:rPr lang="en-US" altLang="zh-TW" sz="1200" b="0" dirty="0"/>
              <a:t>Speech tokens contain the information we need.</a:t>
            </a:r>
            <a:endParaRPr lang="zh-TW" altLang="en-US" b="0"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255148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What is a “token” in the context of speech?</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90462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D868-7F4F-F196-6785-8B382DCA525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6AF6DA0-EDC9-86FC-246F-407F6DDF1FA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774922A-428D-41AD-6DE5-A436246DE76D}"/>
              </a:ext>
            </a:extLst>
          </p:cNvPr>
          <p:cNvSpPr>
            <a:spLocks noGrp="1"/>
          </p:cNvSpPr>
          <p:nvPr>
            <p:ph type="body" idx="1"/>
          </p:nvPr>
        </p:nvSpPr>
        <p:spPr/>
        <p:txBody>
          <a:bodyPr/>
          <a:lstStyle/>
          <a:p>
            <a:r>
              <a:rPr lang="en-US" altLang="zh-TW" dirty="0"/>
              <a:t>What is a “token” in the context of speech?</a:t>
            </a:r>
            <a:endParaRPr lang="zh-TW" altLang="en-US" dirty="0"/>
          </a:p>
        </p:txBody>
      </p:sp>
      <p:sp>
        <p:nvSpPr>
          <p:cNvPr id="4" name="投影片編號版面配置區 3">
            <a:extLst>
              <a:ext uri="{FF2B5EF4-FFF2-40B4-BE49-F238E27FC236}">
                <a16:creationId xmlns:a16="http://schemas.microsoft.com/office/drawing/2014/main" id="{2CA729C2-413D-38D0-F175-DA19DFCF8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089635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492E-7B0C-CC4D-56C5-5F481EC840D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5530B1A7-8580-9CC7-77B3-606DB177B9F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F86C65B-F9C0-848F-ACB8-42B8D1CCC473}"/>
              </a:ext>
            </a:extLst>
          </p:cNvPr>
          <p:cNvSpPr>
            <a:spLocks noGrp="1"/>
          </p:cNvSpPr>
          <p:nvPr>
            <p:ph type="body" idx="1"/>
          </p:nvPr>
        </p:nvSpPr>
        <p:spPr/>
        <p:txBody>
          <a:bodyPr/>
          <a:lstStyle/>
          <a:p>
            <a:r>
              <a:rPr lang="en-US" altLang="zh-TW" dirty="0"/>
              <a:t>What is a “token” in the context of speech?</a:t>
            </a:r>
            <a:endParaRPr lang="zh-TW" altLang="en-US" dirty="0"/>
          </a:p>
        </p:txBody>
      </p:sp>
      <p:sp>
        <p:nvSpPr>
          <p:cNvPr id="4" name="投影片編號版面配置區 3">
            <a:extLst>
              <a:ext uri="{FF2B5EF4-FFF2-40B4-BE49-F238E27FC236}">
                <a16:creationId xmlns:a16="http://schemas.microsoft.com/office/drawing/2014/main" id="{764605C6-308F-B179-979A-98321F0B4B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27096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6BC86-A46B-055C-996D-4A760609747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B096B77-181E-6B4B-0860-90238E1C134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35BD7FB-A7B0-0C3A-C57C-D6EB15B4584B}"/>
              </a:ext>
            </a:extLst>
          </p:cNvPr>
          <p:cNvSpPr>
            <a:spLocks noGrp="1"/>
          </p:cNvSpPr>
          <p:nvPr>
            <p:ph type="body" idx="1"/>
          </p:nvPr>
        </p:nvSpPr>
        <p:spPr/>
        <p:txBody>
          <a:bodyPr/>
          <a:lstStyle/>
          <a:p>
            <a:r>
              <a:rPr lang="en-US" altLang="zh-TW" dirty="0"/>
              <a:t>What is a “token” in the context of speech?</a:t>
            </a:r>
            <a:endParaRPr lang="zh-TW" altLang="en-US" dirty="0"/>
          </a:p>
        </p:txBody>
      </p:sp>
      <p:sp>
        <p:nvSpPr>
          <p:cNvPr id="4" name="投影片編號版面配置區 3">
            <a:extLst>
              <a:ext uri="{FF2B5EF4-FFF2-40B4-BE49-F238E27FC236}">
                <a16:creationId xmlns:a16="http://schemas.microsoft.com/office/drawing/2014/main" id="{679E8E60-6228-276C-F96A-A398E9DF84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331023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Need a vocoder? </a:t>
            </a:r>
          </a:p>
          <a:p>
            <a:endParaRPr lang="en-US" altLang="zh-TW" dirty="0"/>
          </a:p>
          <a:p>
            <a:r>
              <a:rPr lang="en-US" altLang="zh-TW" dirty="0"/>
              <a:t>Many types of vocoder???</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463425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D8268-637E-7E19-D4E3-52264E9AF20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F0E305E-B029-8C6E-4186-243A6255EA2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AF16D9A-CC64-FED0-6B31-7AB8169C07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Discrete features are sometimes categorized into ``semantic'' and ``acoustic'' tokens~\</a:t>
            </a:r>
            <a:r>
              <a:rPr lang="en-US" altLang="zh-TW" dirty="0" err="1"/>
              <a:t>citep</a:t>
            </a:r>
            <a:r>
              <a:rPr lang="en-US" altLang="zh-TW" dirty="0"/>
              <a:t>{</a:t>
            </a:r>
            <a:r>
              <a:rPr lang="en-US" altLang="zh-TW" dirty="0" err="1"/>
              <a:t>audiolm</a:t>
            </a:r>
            <a:r>
              <a:rPr lang="en-US" altLang="zh-TW" dirty="0"/>
              <a:t>}. Semantic tokens are usually derived from SSL or supervised pre-trained speech encoders; they are assumed to capture the linguistic content and are often used as a replacement for text tokens, particularly in ``textless'' scenarios. On the other hand, acoustic tokens are derived from neural audio codec models and %usually consist of multiple streams due to RVQ. They capture finer-grained acoustic information such as speaker style and acoustic environment, which is crucial for high-fidelity speech synthesis.\footnote{Note that the term "semantic" here differs from the linguistic notion of semantics and that the distinction between semantic and acoustic tokens can be vague. Semantic tokens also contain certain acoustic information that might affect the synthesized speech~\</a:t>
            </a:r>
            <a:r>
              <a:rPr lang="en-US" altLang="zh-TW" dirty="0" err="1"/>
              <a:t>citep</a:t>
            </a:r>
            <a:r>
              <a:rPr lang="en-US" altLang="zh-TW" dirty="0"/>
              <a:t>{Peng2024AnES}, while acoustic tokens also contain linguistic information since they are designed for audio compression~\</a:t>
            </a:r>
            <a:r>
              <a:rPr lang="en-US" altLang="zh-TW" dirty="0" err="1"/>
              <a:t>citep</a:t>
            </a:r>
            <a:r>
              <a:rPr lang="en-US" altLang="zh-TW" dirty="0"/>
              <a:t>{</a:t>
            </a:r>
            <a:r>
              <a:rPr lang="en-US" altLang="zh-TW" dirty="0" err="1"/>
              <a:t>soundstream</a:t>
            </a:r>
            <a:r>
              <a:rPr lang="en-US" altLang="zh-TW" dirty="0"/>
              <a:t>, </a:t>
            </a:r>
            <a:r>
              <a:rPr lang="en-US" altLang="zh-TW" dirty="0" err="1"/>
              <a:t>encodec</a:t>
            </a:r>
            <a:r>
              <a:rPr lang="en-US" altLang="zh-TW" dirty="0"/>
              <a:t>}. Some recent work has tried to unify the two types of speech tokens~\</a:t>
            </a:r>
            <a:r>
              <a:rPr lang="en-US" altLang="zh-TW" dirty="0" err="1"/>
              <a:t>citep</a:t>
            </a:r>
            <a:r>
              <a:rPr lang="en-US" altLang="zh-TW" dirty="0"/>
              <a:t>{</a:t>
            </a:r>
            <a:r>
              <a:rPr lang="en-US" altLang="zh-TW" dirty="0" err="1"/>
              <a:t>speechtokenizer</a:t>
            </a:r>
            <a:r>
              <a:rPr lang="en-US" altLang="zh-TW" dirty="0"/>
              <a:t>}. In addition to semantic and acoustic tokens, some spoken language models, such as </a:t>
            </a:r>
            <a:r>
              <a:rPr lang="en-US" altLang="zh-TW" dirty="0" err="1"/>
              <a:t>pGSLM</a:t>
            </a:r>
            <a:r>
              <a:rPr lang="en-US" altLang="zh-TW" dirty="0"/>
              <a:t> and </a:t>
            </a:r>
            <a:r>
              <a:rPr lang="en-US" altLang="zh-TW" dirty="0" err="1"/>
              <a:t>dGSLM</a:t>
            </a:r>
            <a:r>
              <a:rPr lang="en-US" altLang="zh-TW" dirty="0"/>
              <a:t>, also incorporate discretized speech features (e.g., fundamental frequency and token duration) into language modeling.}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Streaming is another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Decoding strategies</a:t>
            </a:r>
          </a:p>
          <a:p>
            <a:pPr lvl="1"/>
            <a:r>
              <a:rPr lang="en-US" altLang="zh-TW" dirty="0"/>
              <a:t>Multiple stages</a:t>
            </a:r>
          </a:p>
          <a:p>
            <a:pPr lvl="1"/>
            <a:r>
              <a:rPr lang="en-US" altLang="zh-TW" dirty="0"/>
              <a:t>Spirit LM</a:t>
            </a:r>
          </a:p>
          <a:p>
            <a:pPr lvl="1"/>
            <a:r>
              <a:rPr lang="en-US" altLang="zh-TW" dirty="0"/>
              <a:t>Or other decoding strategies -&gt; </a:t>
            </a:r>
            <a:r>
              <a:rPr lang="zh-TW" altLang="en-US" dirty="0"/>
              <a:t>哪一篇 問一下凱為</a:t>
            </a:r>
            <a:endParaRPr lang="en-US" altLang="zh-TW" dirty="0"/>
          </a:p>
          <a:p>
            <a:pPr lvl="2"/>
            <a:r>
              <a:rPr lang="en-US" altLang="zh-TW" b="0" i="0" u="sng" dirty="0">
                <a:solidFill>
                  <a:srgbClr val="1C1E21"/>
                </a:solidFill>
                <a:effectLst/>
                <a:highlight>
                  <a:srgbClr val="FFFFFF"/>
                </a:highlight>
                <a:latin typeface="inherit"/>
                <a:hlinkClick r:id="rId3"/>
              </a:rPr>
              <a:t>https://arxiv.org/abs/2306.05284</a:t>
            </a:r>
            <a:endParaRPr lang="en-US" altLang="zh-TW" b="0" i="0" dirty="0">
              <a:solidFill>
                <a:srgbClr val="1C1E21"/>
              </a:solidFill>
              <a:effectLst/>
              <a:highlight>
                <a:srgbClr val="FFFFFF"/>
              </a:highligh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0B1DE850-79DD-D2C7-3049-B359BE71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391063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1C939-3B13-9724-A28F-A439E2F2E8C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EFD35DD-6A0D-B5B5-07A4-FD07D70B8AC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0932F30-9000-9E4A-D2DA-897B4F016C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Discrete features are sometimes categorized into ``semantic'' and ``acoustic'' tokens~\</a:t>
            </a:r>
            <a:r>
              <a:rPr lang="en-US" altLang="zh-TW" dirty="0" err="1"/>
              <a:t>citep</a:t>
            </a:r>
            <a:r>
              <a:rPr lang="en-US" altLang="zh-TW" dirty="0"/>
              <a:t>{</a:t>
            </a:r>
            <a:r>
              <a:rPr lang="en-US" altLang="zh-TW" dirty="0" err="1"/>
              <a:t>audiolm</a:t>
            </a:r>
            <a:r>
              <a:rPr lang="en-US" altLang="zh-TW" dirty="0"/>
              <a:t>}. Semantic tokens are usually derived from SSL or supervised pre-trained speech encoders; they are assumed to capture the linguistic content and are often used as a replacement for text tokens, particularly in ``textless'' scenarios. On the other hand, acoustic tokens are derived from neural audio codec models and %usually consist of multiple streams due to RVQ. They capture finer-grained acoustic information such as speaker style and acoustic environment, which is crucial for high-fidelity speech synthesis.\footnote{Note that the term "semantic" here differs from the linguistic notion of semantics and that the distinction between semantic and acoustic tokens can be vague. Semantic tokens also contain certain acoustic information that might affect the synthesized speech~\</a:t>
            </a:r>
            <a:r>
              <a:rPr lang="en-US" altLang="zh-TW" dirty="0" err="1"/>
              <a:t>citep</a:t>
            </a:r>
            <a:r>
              <a:rPr lang="en-US" altLang="zh-TW" dirty="0"/>
              <a:t>{Peng2024AnES}, while acoustic tokens also contain linguistic information since they are designed for audio compression~\</a:t>
            </a:r>
            <a:r>
              <a:rPr lang="en-US" altLang="zh-TW" dirty="0" err="1"/>
              <a:t>citep</a:t>
            </a:r>
            <a:r>
              <a:rPr lang="en-US" altLang="zh-TW" dirty="0"/>
              <a:t>{</a:t>
            </a:r>
            <a:r>
              <a:rPr lang="en-US" altLang="zh-TW" dirty="0" err="1"/>
              <a:t>soundstream</a:t>
            </a:r>
            <a:r>
              <a:rPr lang="en-US" altLang="zh-TW" dirty="0"/>
              <a:t>, </a:t>
            </a:r>
            <a:r>
              <a:rPr lang="en-US" altLang="zh-TW" dirty="0" err="1"/>
              <a:t>encodec</a:t>
            </a:r>
            <a:r>
              <a:rPr lang="en-US" altLang="zh-TW" dirty="0"/>
              <a:t>}. Some recent work has tried to unify the two types of speech tokens~\</a:t>
            </a:r>
            <a:r>
              <a:rPr lang="en-US" altLang="zh-TW" dirty="0" err="1"/>
              <a:t>citep</a:t>
            </a:r>
            <a:r>
              <a:rPr lang="en-US" altLang="zh-TW" dirty="0"/>
              <a:t>{</a:t>
            </a:r>
            <a:r>
              <a:rPr lang="en-US" altLang="zh-TW" dirty="0" err="1"/>
              <a:t>speechtokenizer</a:t>
            </a:r>
            <a:r>
              <a:rPr lang="en-US" altLang="zh-TW" dirty="0"/>
              <a:t>}. In addition to semantic and acoustic tokens, some spoken language models, such as </a:t>
            </a:r>
            <a:r>
              <a:rPr lang="en-US" altLang="zh-TW" dirty="0" err="1"/>
              <a:t>pGSLM</a:t>
            </a:r>
            <a:r>
              <a:rPr lang="en-US" altLang="zh-TW" dirty="0"/>
              <a:t> and </a:t>
            </a:r>
            <a:r>
              <a:rPr lang="en-US" altLang="zh-TW" dirty="0" err="1"/>
              <a:t>dGSLM</a:t>
            </a:r>
            <a:r>
              <a:rPr lang="en-US" altLang="zh-TW" dirty="0"/>
              <a:t>, also incorporate discretized speech features (e.g., fundamental frequency and token duration) into language modeling.}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Streaming is another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Decoding strategies</a:t>
            </a:r>
          </a:p>
          <a:p>
            <a:pPr lvl="1"/>
            <a:r>
              <a:rPr lang="en-US" altLang="zh-TW" dirty="0"/>
              <a:t>Multiple stages</a:t>
            </a:r>
          </a:p>
          <a:p>
            <a:pPr lvl="1"/>
            <a:r>
              <a:rPr lang="en-US" altLang="zh-TW" dirty="0"/>
              <a:t>Spirit LM</a:t>
            </a:r>
          </a:p>
          <a:p>
            <a:pPr lvl="1"/>
            <a:r>
              <a:rPr lang="en-US" altLang="zh-TW" dirty="0"/>
              <a:t>Or other decoding strategies -&gt; </a:t>
            </a:r>
            <a:r>
              <a:rPr lang="zh-TW" altLang="en-US" dirty="0"/>
              <a:t>哪一篇 問一下凱為</a:t>
            </a:r>
            <a:endParaRPr lang="en-US" altLang="zh-TW" dirty="0"/>
          </a:p>
          <a:p>
            <a:pPr lvl="2"/>
            <a:r>
              <a:rPr lang="en-US" altLang="zh-TW" b="0" i="0" u="sng" dirty="0">
                <a:solidFill>
                  <a:srgbClr val="1C1E21"/>
                </a:solidFill>
                <a:effectLst/>
                <a:highlight>
                  <a:srgbClr val="FFFFFF"/>
                </a:highlight>
                <a:latin typeface="inherit"/>
                <a:hlinkClick r:id="rId3"/>
              </a:rPr>
              <a:t>https://arxiv.org/abs/2306.05284</a:t>
            </a:r>
            <a:endParaRPr lang="en-US" altLang="zh-TW" b="0" i="0" dirty="0">
              <a:solidFill>
                <a:srgbClr val="1C1E21"/>
              </a:solidFill>
              <a:effectLst/>
              <a:highlight>
                <a:srgbClr val="FFFFFF"/>
              </a:highligh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05A6DC8F-CD23-DD22-2F70-E9148425E2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98838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6616E-709E-8DCB-BB72-5951AA687AE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1E7AE67-4CD0-4854-331D-855F059D458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4A9337F-CD01-5AF5-D66F-429C6D0CAA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Discrete features are sometimes categorized into ``semantic'' and ``acoustic'' tokens~\</a:t>
            </a:r>
            <a:r>
              <a:rPr lang="en-US" altLang="zh-TW" dirty="0" err="1"/>
              <a:t>citep</a:t>
            </a:r>
            <a:r>
              <a:rPr lang="en-US" altLang="zh-TW" dirty="0"/>
              <a:t>{</a:t>
            </a:r>
            <a:r>
              <a:rPr lang="en-US" altLang="zh-TW" dirty="0" err="1"/>
              <a:t>audiolm</a:t>
            </a:r>
            <a:r>
              <a:rPr lang="en-US" altLang="zh-TW" dirty="0"/>
              <a:t>}. Semantic tokens are usually derived from SSL or supervised pre-trained speech encoders; they are assumed to capture the linguistic content and are often used as a replacement for text tokens, particularly in ``textless'' scenarios. On the other hand, acoustic tokens are derived from neural audio codec models and %usually consist of multiple streams due to RVQ. They capture finer-grained acoustic information such as speaker style and acoustic environment, which is crucial for high-fidelity speech synthesis.\footnote{Note that the term "semantic" here differs from the linguistic notion of semantics and that the distinction between semantic and acoustic tokens can be vague. Semantic tokens also contain certain acoustic information that might affect the synthesized speech~\</a:t>
            </a:r>
            <a:r>
              <a:rPr lang="en-US" altLang="zh-TW" dirty="0" err="1"/>
              <a:t>citep</a:t>
            </a:r>
            <a:r>
              <a:rPr lang="en-US" altLang="zh-TW" dirty="0"/>
              <a:t>{Peng2024AnES}, while acoustic tokens also contain linguistic information since they are designed for audio compression~\</a:t>
            </a:r>
            <a:r>
              <a:rPr lang="en-US" altLang="zh-TW" dirty="0" err="1"/>
              <a:t>citep</a:t>
            </a:r>
            <a:r>
              <a:rPr lang="en-US" altLang="zh-TW" dirty="0"/>
              <a:t>{</a:t>
            </a:r>
            <a:r>
              <a:rPr lang="en-US" altLang="zh-TW" dirty="0" err="1"/>
              <a:t>soundstream</a:t>
            </a:r>
            <a:r>
              <a:rPr lang="en-US" altLang="zh-TW" dirty="0"/>
              <a:t>, </a:t>
            </a:r>
            <a:r>
              <a:rPr lang="en-US" altLang="zh-TW" dirty="0" err="1"/>
              <a:t>encodec</a:t>
            </a:r>
            <a:r>
              <a:rPr lang="en-US" altLang="zh-TW" dirty="0"/>
              <a:t>}. Some recent work has tried to unify the two types of speech tokens~\</a:t>
            </a:r>
            <a:r>
              <a:rPr lang="en-US" altLang="zh-TW" dirty="0" err="1"/>
              <a:t>citep</a:t>
            </a:r>
            <a:r>
              <a:rPr lang="en-US" altLang="zh-TW" dirty="0"/>
              <a:t>{</a:t>
            </a:r>
            <a:r>
              <a:rPr lang="en-US" altLang="zh-TW" dirty="0" err="1"/>
              <a:t>speechtokenizer</a:t>
            </a:r>
            <a:r>
              <a:rPr lang="en-US" altLang="zh-TW" dirty="0"/>
              <a:t>}. In addition to semantic and acoustic tokens, some spoken language models, such as </a:t>
            </a:r>
            <a:r>
              <a:rPr lang="en-US" altLang="zh-TW" dirty="0" err="1"/>
              <a:t>pGSLM</a:t>
            </a:r>
            <a:r>
              <a:rPr lang="en-US" altLang="zh-TW" dirty="0"/>
              <a:t> and </a:t>
            </a:r>
            <a:r>
              <a:rPr lang="en-US" altLang="zh-TW" dirty="0" err="1"/>
              <a:t>dGSLM</a:t>
            </a:r>
            <a:r>
              <a:rPr lang="en-US" altLang="zh-TW" dirty="0"/>
              <a:t>, also incorporate discretized speech features (e.g., fundamental frequency and token duration) into language modeling.}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Streaming is another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Decoding strategies</a:t>
            </a:r>
          </a:p>
          <a:p>
            <a:pPr lvl="1"/>
            <a:r>
              <a:rPr lang="en-US" altLang="zh-TW" dirty="0"/>
              <a:t>Multiple stages</a:t>
            </a:r>
          </a:p>
          <a:p>
            <a:pPr lvl="1"/>
            <a:r>
              <a:rPr lang="en-US" altLang="zh-TW" dirty="0"/>
              <a:t>Spirit LM</a:t>
            </a:r>
          </a:p>
          <a:p>
            <a:pPr lvl="1"/>
            <a:r>
              <a:rPr lang="en-US" altLang="zh-TW" dirty="0"/>
              <a:t>Or other decoding strategies -&gt; </a:t>
            </a:r>
            <a:r>
              <a:rPr lang="zh-TW" altLang="en-US" dirty="0"/>
              <a:t>哪一篇 問一下凱為</a:t>
            </a:r>
            <a:endParaRPr lang="en-US" altLang="zh-TW" dirty="0"/>
          </a:p>
          <a:p>
            <a:pPr lvl="2"/>
            <a:r>
              <a:rPr lang="en-US" altLang="zh-TW" b="0" i="0" u="sng" dirty="0">
                <a:solidFill>
                  <a:srgbClr val="1C1E21"/>
                </a:solidFill>
                <a:effectLst/>
                <a:highlight>
                  <a:srgbClr val="FFFFFF"/>
                </a:highlight>
                <a:latin typeface="inherit"/>
                <a:hlinkClick r:id="rId3"/>
              </a:rPr>
              <a:t>https://arxiv.org/abs/2306.05284</a:t>
            </a:r>
            <a:endParaRPr lang="en-US" altLang="zh-TW" b="0" i="0" dirty="0">
              <a:solidFill>
                <a:srgbClr val="1C1E21"/>
              </a:solidFill>
              <a:effectLst/>
              <a:highlight>
                <a:srgbClr val="FFFFFF"/>
              </a:highligh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2757A9BF-3FB1-A970-648D-838A831345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5318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 understanding, there is no fundamental difference between continuous and discrete.</a:t>
            </a:r>
          </a:p>
          <a:p>
            <a:r>
              <a:rPr lang="en-US" altLang="zh-TW" dirty="0"/>
              <a:t>For generation, discrete unit is crucial </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70499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follow all kinds of natural language instruction</a:t>
            </a:r>
            <a:endParaRPr kumimoji="0" lang="zh-TW" altLang="en-US" sz="12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Universal </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414747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Let's say we train a spoken language model to generate continuous 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https://www.microsoft.com/en-us/research/project/vall-e-x/melle/</a:t>
            </a:r>
            <a:endParaRPr lang="en-US" altLang="zh-TW" dirty="0"/>
          </a:p>
          <a:p>
            <a:r>
              <a:rPr lang="en-US" altLang="zh-TW" dirty="0"/>
              <a:t>https://arxiv.org/abs/2407.08551</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4131580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912694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000" b="0" i="0" u="none" strike="noStrike" baseline="0" dirty="0">
                <a:latin typeface="SFBX1440"/>
              </a:rPr>
              <a:t>https://arxiv.org/abs/2406.11838</a:t>
            </a:r>
          </a:p>
          <a:p>
            <a:pPr algn="l"/>
            <a:r>
              <a:rPr lang="en-US" altLang="zh-TW" sz="1000" b="0" i="0" u="none" strike="noStrike" baseline="0" dirty="0">
                <a:latin typeface="SFBX1440"/>
              </a:rPr>
              <a:t>https://arxiv.org/abs/2312.02116</a:t>
            </a:r>
          </a:p>
          <a:p>
            <a:pPr algn="l"/>
            <a:r>
              <a:rPr lang="en-US" altLang="zh-TW" sz="1000" dirty="0"/>
              <a:t>https://arxiv.org/abs/2403.05196</a:t>
            </a:r>
            <a:endParaRPr lang="zh-TW" altLang="en-US" sz="1000" dirty="0"/>
          </a:p>
          <a:p>
            <a:endParaRPr lang="en-US" altLang="zh-TW" sz="1000" b="0" i="0" u="none" strike="noStrike" baseline="0" dirty="0">
              <a:latin typeface="NimbusRomNo9L-Medi"/>
            </a:endParaRPr>
          </a:p>
          <a:p>
            <a:endParaRPr lang="en-US" altLang="zh-TW" sz="1000" b="0" i="0" u="none" strike="noStrike" baseline="0" dirty="0">
              <a:latin typeface="NimbusRomNo9L-Medi"/>
            </a:endParaRPr>
          </a:p>
          <a:p>
            <a:r>
              <a:rPr lang="en-US" altLang="zh-TW" sz="1000" b="0" i="0" u="none" strike="noStrike" baseline="0" dirty="0">
                <a:latin typeface="NimbusRomNo9L-Medi"/>
              </a:rPr>
              <a:t>Autoregressive Image Generation without Vector Quantization</a:t>
            </a:r>
          </a:p>
          <a:p>
            <a:pPr algn="l"/>
            <a:r>
              <a:rPr lang="en-US" altLang="zh-TW" b="0" i="0" u="none" strike="noStrike" baseline="0" dirty="0">
                <a:latin typeface="SFBX1440"/>
              </a:rPr>
              <a:t>https://arxiv.org/abs/2406.11838</a:t>
            </a:r>
          </a:p>
          <a:p>
            <a:pPr algn="l"/>
            <a:r>
              <a:rPr lang="en-US" altLang="zh-TW" b="0" i="0" u="none" strike="noStrike" baseline="0" dirty="0">
                <a:latin typeface="SFBX1440"/>
              </a:rPr>
              <a:t>GIVT: Generative Infinite-Vocabulary Transformers</a:t>
            </a:r>
          </a:p>
          <a:p>
            <a:pPr algn="l"/>
            <a:r>
              <a:rPr lang="en-US" altLang="zh-TW" b="0" i="0" u="none" strike="noStrike" baseline="0" dirty="0">
                <a:latin typeface="SFBX1440"/>
              </a:rPr>
              <a:t>https://arxiv.org/abs/2312.02116</a:t>
            </a:r>
          </a:p>
          <a:p>
            <a:pPr algn="l"/>
            <a:r>
              <a:rPr lang="en-US" altLang="zh-TW" b="0" i="0" u="none" strike="noStrike" baseline="0" dirty="0">
                <a:latin typeface="NimbusRomNo9L-Medi"/>
              </a:rPr>
              <a:t>Denoising Autoregressive Representation Learning</a:t>
            </a:r>
            <a:endParaRPr lang="en-US" altLang="zh-TW" b="0" i="0" u="none" strike="noStrike" baseline="0" dirty="0">
              <a:latin typeface="SFBX1440"/>
            </a:endParaRPr>
          </a:p>
          <a:p>
            <a:pPr algn="l"/>
            <a:r>
              <a:rPr lang="en-US" altLang="zh-TW" dirty="0"/>
              <a:t>https://arxiv.org/abs/2403.05196</a:t>
            </a:r>
            <a:endParaRPr lang="zh-TW" altLang="en-US" dirty="0"/>
          </a:p>
          <a:p>
            <a:endParaRPr lang="en-US" altLang="zh-TW" dirty="0"/>
          </a:p>
          <a:p>
            <a:endParaRPr lang="en-US" altLang="zh-TW" dirty="0"/>
          </a:p>
          <a:p>
            <a:r>
              <a:rPr lang="en-US" altLang="zh-TW" dirty="0"/>
              <a:t>Let's say we train a spoken language model to generate continuous 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https://www.microsoft.com/en-us/research/project/vall-e-x/melle/</a:t>
            </a:r>
            <a:endParaRPr lang="en-US" altLang="zh-TW" dirty="0"/>
          </a:p>
          <a:p>
            <a:r>
              <a:rPr lang="en-US" altLang="zh-TW" dirty="0"/>
              <a:t>https://arxiv.org/abs/2407.08551</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223094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reparameterization technique</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MELLE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926035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感謝林羿成同學提供音檔</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D3A2D-B4B4-44FE-AA86-AB8E2DF68F9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123230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261F-F92D-8E4C-7B5D-DC7213DA688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A9D6DBC-FAD5-2687-E054-004DAAC1551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B3D4489-3403-710D-C41B-BC9CF89B59D3}"/>
              </a:ext>
            </a:extLst>
          </p:cNvPr>
          <p:cNvSpPr>
            <a:spLocks noGrp="1"/>
          </p:cNvSpPr>
          <p:nvPr>
            <p:ph type="body" idx="1"/>
          </p:nvPr>
        </p:nvSpPr>
        <p:spPr/>
        <p:txBody>
          <a:bodyPr/>
          <a:lstStyle/>
          <a:p>
            <a:r>
              <a:rPr lang="en-US" altLang="zh-TW" dirty="0"/>
              <a:t>It is challenging to generate semantically coherent sentences.</a:t>
            </a:r>
            <a:endParaRPr lang="zh-TW" altLang="en-US" dirty="0"/>
          </a:p>
        </p:txBody>
      </p:sp>
      <p:sp>
        <p:nvSpPr>
          <p:cNvPr id="4" name="投影片編號版面配置區 3">
            <a:extLst>
              <a:ext uri="{FF2B5EF4-FFF2-40B4-BE49-F238E27FC236}">
                <a16:creationId xmlns:a16="http://schemas.microsoft.com/office/drawing/2014/main" id="{E7BF0CF1-7370-B951-07AD-1712BCF5D1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941007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9E75019-7013-4886-985F-08C9728CF68C}" type="slidenum">
              <a:rPr lang="zh-TW" altLang="en-US" smtClean="0"/>
              <a:t>41</a:t>
            </a:fld>
            <a:endParaRPr lang="zh-TW" altLang="en-US"/>
          </a:p>
        </p:txBody>
      </p:sp>
    </p:spTree>
    <p:extLst>
      <p:ext uri="{BB962C8B-B14F-4D97-AF65-F5344CB8AC3E}">
        <p14:creationId xmlns:p14="http://schemas.microsoft.com/office/powerpoint/2010/main" val="1822465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i="0" dirty="0">
                <a:solidFill>
                  <a:srgbClr val="000000"/>
                </a:solidFill>
                <a:effectLst/>
                <a:latin typeface="Lucida Grande"/>
              </a:rPr>
              <a:t>Scaling Properties of Speech Language Models</a:t>
            </a:r>
          </a:p>
          <a:p>
            <a:r>
              <a:rPr lang="en-US" altLang="zh-TW" dirty="0">
                <a:hlinkClick r:id="rId3"/>
              </a:rPr>
              <a:t>https://arxiv.org/abs/2404.00685</a:t>
            </a:r>
            <a:endParaRPr lang="en-US" altLang="zh-TW" dirty="0"/>
          </a:p>
          <a:p>
            <a:r>
              <a:rPr lang="en-US" altLang="zh-TW" b="0" i="0" dirty="0">
                <a:solidFill>
                  <a:srgbClr val="000000"/>
                </a:solidFill>
                <a:effectLst/>
                <a:latin typeface="Lucida Grande"/>
              </a:rPr>
              <a:t>We show that the linguistic performance of SLMs scales up to three orders of magnitude more slowly than that of text-based LLMs.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82975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DBB2-BE43-C957-3CB7-66700CEDF44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540345B4-B1A4-F42B-F7BB-5530868B55C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4F394D0-8F62-E9CC-B204-C7A4D0F21013}"/>
              </a:ext>
            </a:extLst>
          </p:cNvPr>
          <p:cNvSpPr>
            <a:spLocks noGrp="1"/>
          </p:cNvSpPr>
          <p:nvPr>
            <p:ph type="body" idx="1"/>
          </p:nvPr>
        </p:nvSpPr>
        <p:spPr/>
        <p:txBody>
          <a:bodyPr/>
          <a:lstStyle/>
          <a:p>
            <a:r>
              <a:rPr lang="en-US" altLang="zh-TW" dirty="0"/>
              <a:t>Hybrid decoding </a:t>
            </a:r>
          </a:p>
          <a:p>
            <a:r>
              <a:rPr lang="en-US" altLang="zh-TW" dirty="0"/>
              <a:t>ASR in mind (</a:t>
            </a:r>
            <a:r>
              <a:rPr lang="en-US" altLang="zh-TW" dirty="0" err="1"/>
              <a:t>Spenctron</a:t>
            </a:r>
            <a:r>
              <a:rPr lang="en-US" altLang="zh-TW" dirty="0"/>
              <a:t>)</a:t>
            </a:r>
            <a:endParaRPr lang="zh-TW" altLang="en-US" dirty="0"/>
          </a:p>
          <a:p>
            <a:br>
              <a:rPr lang="en-US" altLang="zh-TW" dirty="0">
                <a:effectLst/>
              </a:rPr>
            </a:br>
            <a:r>
              <a:rPr lang="en-US" altLang="zh-TW" dirty="0">
                <a:effectLst/>
              </a:rPr>
              <a:t>Spectron</a:t>
            </a:r>
            <a:endParaRPr lang="zh-TW" altLang="en-US" dirty="0"/>
          </a:p>
        </p:txBody>
      </p:sp>
      <p:sp>
        <p:nvSpPr>
          <p:cNvPr id="4" name="投影片編號版面配置區 3">
            <a:extLst>
              <a:ext uri="{FF2B5EF4-FFF2-40B4-BE49-F238E27FC236}">
                <a16:creationId xmlns:a16="http://schemas.microsoft.com/office/drawing/2014/main" id="{15E2445A-C0F6-6C3C-1C62-FF15CD0C02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042780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Hybrid decoding </a:t>
            </a:r>
          </a:p>
          <a:p>
            <a:r>
              <a:rPr lang="en-US" altLang="zh-TW" dirty="0"/>
              <a:t>ASR in mind (</a:t>
            </a:r>
            <a:r>
              <a:rPr lang="en-US" altLang="zh-TW" dirty="0" err="1"/>
              <a:t>Spenctron</a:t>
            </a:r>
            <a:r>
              <a:rPr lang="en-US" altLang="zh-TW" dirty="0"/>
              <a:t>)</a:t>
            </a:r>
            <a:endParaRPr lang="zh-TW" altLang="en-US" dirty="0"/>
          </a:p>
          <a:p>
            <a:br>
              <a:rPr lang="en-US" altLang="zh-TW" dirty="0">
                <a:effectLst/>
              </a:rPr>
            </a:br>
            <a:r>
              <a:rPr lang="en-US" altLang="zh-TW" dirty="0">
                <a:effectLst/>
              </a:rPr>
              <a:t>Spectron</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354971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https://aws.amazon.com/tw/ai/generative-ai/nova/speech/</a:t>
            </a:r>
          </a:p>
          <a:p>
            <a:endParaRPr lang="zh-TW" altLang="en-US" dirty="0"/>
          </a:p>
        </p:txBody>
      </p:sp>
      <p:sp>
        <p:nvSpPr>
          <p:cNvPr id="4" name="投影片編號版面配置區 3"/>
          <p:cNvSpPr>
            <a:spLocks noGrp="1"/>
          </p:cNvSpPr>
          <p:nvPr>
            <p:ph type="sldNum" sz="quarter" idx="5"/>
          </p:nvPr>
        </p:nvSpPr>
        <p:spPr/>
        <p:txBody>
          <a:bodyPr/>
          <a:lstStyle/>
          <a:p>
            <a:fld id="{49E75019-7013-4886-985F-08C9728CF68C}" type="slidenum">
              <a:rPr lang="zh-TW" altLang="en-US" smtClean="0"/>
              <a:t>3</a:t>
            </a:fld>
            <a:endParaRPr lang="zh-TW" altLang="en-US"/>
          </a:p>
        </p:txBody>
      </p:sp>
    </p:spTree>
    <p:extLst>
      <p:ext uri="{BB962C8B-B14F-4D97-AF65-F5344CB8AC3E}">
        <p14:creationId xmlns:p14="http://schemas.microsoft.com/office/powerpoint/2010/main" val="2165167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Liang-Hsuan Tseng∗23 Yi-Chang Chen∗</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499740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01393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ffectLst/>
              </a:rPr>
              <a:t>in the corner and just sit there. It’ll feel better. I’ll try to not sleep.</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993627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0706B-8D47-B407-6E83-0E18ACB27EE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A667E84-A8E8-4F95-6C2C-AE0DD27CCF2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DBB3AFE-DD17-6025-B66F-14B97EB1181B}"/>
              </a:ext>
            </a:extLst>
          </p:cNvPr>
          <p:cNvSpPr>
            <a:spLocks noGrp="1"/>
          </p:cNvSpPr>
          <p:nvPr>
            <p:ph type="body" idx="1"/>
          </p:nvPr>
        </p:nvSpPr>
        <p:spPr/>
        <p:txBody>
          <a:bodyPr/>
          <a:lstStyle/>
          <a:p>
            <a:r>
              <a:rPr lang="en-US" altLang="zh-TW" dirty="0"/>
              <a:t>It is challenging to generate semantically coherent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(Used in </a:t>
            </a:r>
            <a:r>
              <a:rPr lang="zh-TW" altLang="en-US" sz="1200" dirty="0"/>
              <a:t>SpeechGPT-2.0-preview</a:t>
            </a:r>
            <a:r>
              <a:rPr lang="en-US" altLang="zh-TW" sz="1200" dirty="0"/>
              <a:t>)</a:t>
            </a:r>
            <a:endParaRPr lang="zh-TW" altLang="en-US" sz="1200" dirty="0"/>
          </a:p>
          <a:p>
            <a:endParaRPr lang="zh-TW" altLang="en-US" dirty="0"/>
          </a:p>
        </p:txBody>
      </p:sp>
      <p:sp>
        <p:nvSpPr>
          <p:cNvPr id="4" name="投影片編號版面配置區 3">
            <a:extLst>
              <a:ext uri="{FF2B5EF4-FFF2-40B4-BE49-F238E27FC236}">
                <a16:creationId xmlns:a16="http://schemas.microsoft.com/office/drawing/2014/main" id="{BBB43948-F0D4-9F78-A80D-BB632CDA0C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842981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7727E-BAC0-3175-B31E-393AF94773F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191895A-BB89-ACE8-0D7F-EC18064F70F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9133A9E-8E32-CAE8-8DF5-ACEADADD04AE}"/>
              </a:ext>
            </a:extLst>
          </p:cNvPr>
          <p:cNvSpPr>
            <a:spLocks noGrp="1"/>
          </p:cNvSpPr>
          <p:nvPr>
            <p:ph type="body" idx="1"/>
          </p:nvPr>
        </p:nvSpPr>
        <p:spPr/>
        <p:txBody>
          <a:bodyPr/>
          <a:lstStyle/>
          <a:p>
            <a:r>
              <a:rPr lang="en-US" altLang="zh-TW" dirty="0"/>
              <a:t>It is challenging to generate semantically coherent sentences.</a:t>
            </a:r>
            <a:endParaRPr lang="zh-TW" altLang="en-US" dirty="0"/>
          </a:p>
        </p:txBody>
      </p:sp>
      <p:sp>
        <p:nvSpPr>
          <p:cNvPr id="4" name="投影片編號版面配置區 3">
            <a:extLst>
              <a:ext uri="{FF2B5EF4-FFF2-40B4-BE49-F238E27FC236}">
                <a16:creationId xmlns:a16="http://schemas.microsoft.com/office/drawing/2014/main" id="{8248321E-1D49-6119-22DA-99A5F893F5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699372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Checkt</a:t>
            </a:r>
            <a:r>
              <a:rPr lang="en-US" altLang="zh-TW" dirty="0"/>
              <a:t> more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highlight>
                  <a:srgbClr val="FFFFFF"/>
                </a:highlight>
                <a:latin typeface="Lucida Grande"/>
              </a:rPr>
              <a:t>Robust Zero-Shot Text-to-Speech Synthesis with Reverse Inference 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highlight>
                  <a:srgbClr val="FFFFFF"/>
                </a:highlight>
                <a:latin typeface="Lucida Grande"/>
              </a:rPr>
              <a:t>Tango 2: Aligning Diffusion-based Text-to-Audio Generations through Direct Preference 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highlight>
                  <a:srgbClr val="FFFFFF"/>
                </a:highlight>
                <a:latin typeface="Lucida Grande"/>
              </a:rPr>
              <a:t>BATON: Aligning Text-to-Audio Model with Human Preference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highlight>
                <a:srgbClr val="FFFFFF"/>
              </a:highlight>
              <a:latin typeface="Lucida Grande"/>
            </a:endParaRPr>
          </a:p>
          <a:p>
            <a:r>
              <a:rPr lang="en-US" altLang="zh-TW" dirty="0"/>
              <a:t> </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805281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BBF44-9AC9-85BF-1B71-0A0EB24915E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28EC540-B7EA-92D3-6397-A3F7B009F35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6FA4A52-E143-DFFD-A7A4-A6F2E2A22BE4}"/>
              </a:ext>
            </a:extLst>
          </p:cNvPr>
          <p:cNvSpPr>
            <a:spLocks noGrp="1"/>
          </p:cNvSpPr>
          <p:nvPr>
            <p:ph type="body" idx="1"/>
          </p:nvPr>
        </p:nvSpPr>
        <p:spPr/>
        <p:txBody>
          <a:bodyPr/>
          <a:lstStyle/>
          <a:p>
            <a:r>
              <a:rPr lang="en-US" altLang="zh-TW" dirty="0" err="1"/>
              <a:t>Checkt</a:t>
            </a:r>
            <a:r>
              <a:rPr lang="en-US" altLang="zh-TW" dirty="0"/>
              <a:t> more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highlight>
                  <a:srgbClr val="FFFFFF"/>
                </a:highlight>
                <a:latin typeface="Lucida Grande"/>
              </a:rPr>
              <a:t>Robust Zero-Shot Text-to-Speech Synthesis with Reverse Inference 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highlight>
                  <a:srgbClr val="FFFFFF"/>
                </a:highlight>
                <a:latin typeface="Lucida Grande"/>
              </a:rPr>
              <a:t>Tango 2: Aligning Diffusion-based Text-to-Audio Generations through Direct Preference 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highlight>
                  <a:srgbClr val="FFFFFF"/>
                </a:highlight>
                <a:latin typeface="Lucida Grande"/>
              </a:rPr>
              <a:t>BATON: Aligning Text-to-Audio Model with Human Preference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highlight>
                <a:srgbClr val="FFFFFF"/>
              </a:highlight>
              <a:latin typeface="Lucida Grande"/>
            </a:endParaRPr>
          </a:p>
          <a:p>
            <a:r>
              <a:rPr lang="en-US" altLang="zh-TW" dirty="0"/>
              <a:t> </a:t>
            </a:r>
            <a:endParaRPr lang="zh-TW" altLang="en-US" dirty="0"/>
          </a:p>
        </p:txBody>
      </p:sp>
      <p:sp>
        <p:nvSpPr>
          <p:cNvPr id="4" name="投影片編號版面配置區 3">
            <a:extLst>
              <a:ext uri="{FF2B5EF4-FFF2-40B4-BE49-F238E27FC236}">
                <a16:creationId xmlns:a16="http://schemas.microsoft.com/office/drawing/2014/main" id="{CDBA3062-BBBE-2C94-05BF-B8215864C9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63150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0000FF"/>
                </a:solidFill>
                <a:highlight>
                  <a:srgbClr val="FFFFFF"/>
                </a:highlight>
                <a:latin typeface="Lucida Grande"/>
              </a:rPr>
              <a:t>[Nguyen, et al., TACL’23][Zhang, et al., arXiv’24][</a:t>
            </a:r>
            <a:r>
              <a:rPr lang="en-US" altLang="zh-TW" sz="1200" dirty="0" err="1">
                <a:solidFill>
                  <a:srgbClr val="0000FF"/>
                </a:solidFill>
                <a:highlight>
                  <a:srgbClr val="FFFFFF"/>
                </a:highlight>
                <a:latin typeface="Lucida Grande"/>
              </a:rPr>
              <a:t>Tanzer</a:t>
            </a:r>
            <a:r>
              <a:rPr lang="en-US" altLang="zh-TW" sz="1200" dirty="0">
                <a:solidFill>
                  <a:srgbClr val="0000FF"/>
                </a:solidFill>
                <a:highlight>
                  <a:srgbClr val="FFFFFF"/>
                </a:highlight>
                <a:latin typeface="Lucida Grande"/>
              </a:rPr>
              <a:t>, et al., arXiv’24][Wang, et al., arXiv’24] </a:t>
            </a:r>
          </a:p>
          <a:p>
            <a:endParaRPr lang="en-US" altLang="zh-TW" dirty="0"/>
          </a:p>
          <a:p>
            <a:endParaRPr lang="en-US" altLang="zh-TW" dirty="0"/>
          </a:p>
          <a:p>
            <a:r>
              <a:rPr lang="en-US" altLang="zh-TW" dirty="0" err="1"/>
              <a:t>Dgslm</a:t>
            </a:r>
            <a:endParaRPr lang="en-US" altLang="zh-TW" dirty="0"/>
          </a:p>
          <a:p>
            <a:r>
              <a:rPr lang="en-US" altLang="zh-TW" b="0" i="0" u="sng" dirty="0">
                <a:effectLst/>
                <a:highlight>
                  <a:srgbClr val="0084FF"/>
                </a:highlight>
                <a:latin typeface="Segoe UI Historic" panose="020B0502040204020203" pitchFamily="34" charset="0"/>
                <a:hlinkClick r:id="rId3"/>
              </a:rPr>
              <a:t>https://arxiv.org/abs/2406.15718</a:t>
            </a:r>
            <a:endParaRPr lang="en-US" altLang="zh-TW" b="0" i="0" u="sng" dirty="0">
              <a:effectLst/>
              <a:highlight>
                <a:srgbClr val="0084FF"/>
              </a:highlight>
              <a:latin typeface="Segoe UI Historic" panose="020B0502040204020203" pitchFamily="34" charset="0"/>
            </a:endParaRPr>
          </a:p>
          <a:p>
            <a:r>
              <a:rPr lang="en-US" altLang="zh-TW" b="0" i="0" u="sng" dirty="0">
                <a:effectLst/>
                <a:highlight>
                  <a:srgbClr val="0084FF"/>
                </a:highlight>
                <a:latin typeface="Segoe UI Historic" panose="020B0502040204020203" pitchFamily="34" charset="0"/>
                <a:hlinkClick r:id="rId4"/>
              </a:rPr>
              <a:t>https://arxiv.org/abs/2405.13203</a:t>
            </a:r>
            <a:endParaRPr lang="en-US" altLang="zh-TW" b="0" i="0" u="sng" dirty="0">
              <a:effectLst/>
              <a:highlight>
                <a:srgbClr val="0084FF"/>
              </a:highlight>
              <a:latin typeface="Segoe UI Historic" panose="020B0502040204020203" pitchFamily="34" charset="0"/>
            </a:endParaRPr>
          </a:p>
          <a:p>
            <a:r>
              <a:rPr lang="en-US" altLang="zh-TW" dirty="0"/>
              <a:t>https://arxiv.org/pdf/2405.19487</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B2E61-D327-41AB-BAD4-03C6FA632F25}"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798929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On The Landscape of Spoken Language Models: A Comprehensive Survey</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11479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BIIC Podcast</a:t>
            </a:r>
            <a:endParaRPr lang="zh-TW" altLang="en-US" dirty="0"/>
          </a:p>
        </p:txBody>
      </p:sp>
      <p:sp>
        <p:nvSpPr>
          <p:cNvPr id="4" name="投影片編號版面配置區 3"/>
          <p:cNvSpPr>
            <a:spLocks noGrp="1"/>
          </p:cNvSpPr>
          <p:nvPr>
            <p:ph type="sldNum" sz="quarter" idx="5"/>
          </p:nvPr>
        </p:nvSpPr>
        <p:spPr/>
        <p:txBody>
          <a:bodyPr/>
          <a:lstStyle/>
          <a:p>
            <a:fld id="{49E75019-7013-4886-985F-08C9728CF68C}" type="slidenum">
              <a:rPr lang="zh-TW" altLang="en-US" smtClean="0"/>
              <a:t>4</a:t>
            </a:fld>
            <a:endParaRPr lang="zh-TW" altLang="en-US"/>
          </a:p>
        </p:txBody>
      </p:sp>
    </p:spTree>
    <p:extLst>
      <p:ext uri="{BB962C8B-B14F-4D97-AF65-F5344CB8AC3E}">
        <p14:creationId xmlns:p14="http://schemas.microsoft.com/office/powerpoint/2010/main" val="1921072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CC3F5-94D4-4B09-1EF4-7CE759A847A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9190F85-DD80-F659-20CF-7D4F7383B43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5CBB354-28D8-5725-EC60-42CA6C3D857E}"/>
              </a:ext>
            </a:extLst>
          </p:cNvPr>
          <p:cNvSpPr>
            <a:spLocks noGrp="1"/>
          </p:cNvSpPr>
          <p:nvPr>
            <p:ph type="body" idx="1"/>
          </p:nvPr>
        </p:nvSpPr>
        <p:spPr/>
        <p:txBody>
          <a:bodyPr/>
          <a:lstStyle/>
          <a:p>
            <a:r>
              <a:rPr lang="en-US" altLang="zh-TW" dirty="0"/>
              <a:t>It is challenging to generate semantically coherent sentences.</a:t>
            </a:r>
            <a:endParaRPr lang="zh-TW" altLang="en-US" dirty="0"/>
          </a:p>
        </p:txBody>
      </p:sp>
      <p:sp>
        <p:nvSpPr>
          <p:cNvPr id="4" name="投影片編號版面配置區 3">
            <a:extLst>
              <a:ext uri="{FF2B5EF4-FFF2-40B4-BE49-F238E27FC236}">
                <a16:creationId xmlns:a16="http://schemas.microsoft.com/office/drawing/2014/main" id="{E217DD17-8C8C-043F-F55F-85B7CE759E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46960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What is SLM</a:t>
            </a:r>
          </a:p>
          <a:p>
            <a:r>
              <a:rPr lang="en-US" altLang="zh-TW" dirty="0"/>
              <a:t>Token and all strategies</a:t>
            </a:r>
          </a:p>
          <a:p>
            <a:r>
              <a:rPr lang="en-US" altLang="zh-TW" dirty="0"/>
              <a:t>Add text</a:t>
            </a:r>
          </a:p>
          <a:p>
            <a:r>
              <a:rPr lang="en-US" altLang="zh-TW" dirty="0"/>
              <a:t>TASTE</a:t>
            </a:r>
          </a:p>
          <a:p>
            <a:r>
              <a:rPr lang="en-US" altLang="zh-TW" dirty="0"/>
              <a:t>Training </a:t>
            </a:r>
          </a:p>
          <a:p>
            <a:r>
              <a:rPr lang="en-US" altLang="zh-TW" dirty="0"/>
              <a:t>Evaluation </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486097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a:t>Too much information is ignored in this pipeline.</a:t>
            </a:r>
            <a:endParaRPr lang="zh-TW" altLang="en-US" sz="1200" b="1" dirty="0"/>
          </a:p>
          <a:p>
            <a:endParaRPr lang="zh-TW" altLang="en-US" dirty="0"/>
          </a:p>
        </p:txBody>
      </p:sp>
      <p:sp>
        <p:nvSpPr>
          <p:cNvPr id="4" name="投影片編號版面配置區 3"/>
          <p:cNvSpPr>
            <a:spLocks noGrp="1"/>
          </p:cNvSpPr>
          <p:nvPr>
            <p:ph type="sldNum" sz="quarter" idx="5"/>
          </p:nvPr>
        </p:nvSpPr>
        <p:spPr/>
        <p:txBody>
          <a:bodyPr/>
          <a:lstStyle/>
          <a:p>
            <a:fld id="{49E75019-7013-4886-985F-08C9728CF68C}" type="slidenum">
              <a:rPr lang="zh-TW" altLang="en-US" smtClean="0"/>
              <a:t>10</a:t>
            </a:fld>
            <a:endParaRPr lang="zh-TW" altLang="en-US"/>
          </a:p>
        </p:txBody>
      </p:sp>
    </p:spTree>
    <p:extLst>
      <p:ext uri="{BB962C8B-B14F-4D97-AF65-F5344CB8AC3E}">
        <p14:creationId xmlns:p14="http://schemas.microsoft.com/office/powerpoint/2010/main" val="3754735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 </a:t>
            </a:r>
            <a:r>
              <a:rPr lang="zh-TW" altLang="en-US" dirty="0"/>
              <a:t>分鐘 </a:t>
            </a:r>
            <a:r>
              <a:rPr lang="en-US" altLang="zh-TW" dirty="0"/>
              <a:t>96 </a:t>
            </a:r>
            <a:r>
              <a:rPr lang="zh-TW" altLang="en-US" dirty="0"/>
              <a:t>萬個點</a:t>
            </a:r>
          </a:p>
        </p:txBody>
      </p:sp>
      <p:sp>
        <p:nvSpPr>
          <p:cNvPr id="4" name="投影片編號版面配置區 3"/>
          <p:cNvSpPr>
            <a:spLocks noGrp="1"/>
          </p:cNvSpPr>
          <p:nvPr>
            <p:ph type="sldNum" sz="quarter" idx="5"/>
          </p:nvPr>
        </p:nvSpPr>
        <p:spPr/>
        <p:txBody>
          <a:bodyPr/>
          <a:lstStyle/>
          <a:p>
            <a:fld id="{49E75019-7013-4886-985F-08C9728CF68C}" type="slidenum">
              <a:rPr lang="zh-TW" altLang="en-US" smtClean="0"/>
              <a:t>11</a:t>
            </a:fld>
            <a:endParaRPr lang="zh-TW" altLang="en-US"/>
          </a:p>
        </p:txBody>
      </p:sp>
    </p:spTree>
    <p:extLst>
      <p:ext uri="{BB962C8B-B14F-4D97-AF65-F5344CB8AC3E}">
        <p14:creationId xmlns:p14="http://schemas.microsoft.com/office/powerpoint/2010/main" val="71639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Discrete features are sometimes categorized into ``semantic'' and ``acoustic'' tokens~\</a:t>
            </a:r>
            <a:r>
              <a:rPr lang="en-US" altLang="zh-TW" dirty="0" err="1"/>
              <a:t>citep</a:t>
            </a:r>
            <a:r>
              <a:rPr lang="en-US" altLang="zh-TW" dirty="0"/>
              <a:t>{</a:t>
            </a:r>
            <a:r>
              <a:rPr lang="en-US" altLang="zh-TW" dirty="0" err="1"/>
              <a:t>audiolm</a:t>
            </a:r>
            <a:r>
              <a:rPr lang="en-US" altLang="zh-TW" dirty="0"/>
              <a:t>}. Semantic tokens are usually derived from SSL or supervised pre-trained speech encoders; they are assumed to capture the linguistic content and are often used as a replacement for text tokens, particularly in ``textless'' scenarios. On the other hand, acoustic tokens are derived from neural audio codec models and %usually consist of multiple streams due to RVQ. They capture finer-grained acoustic information such as speaker style and acoustic environment, which is crucial for high-fidelity speech synthesis.\footnote{Note that the term "semantic" here differs from the linguistic notion of semantics and that the distinction between semantic and acoustic tokens can be vague. Semantic tokens also contain certain acoustic information that might affect the synthesized speech~\</a:t>
            </a:r>
            <a:r>
              <a:rPr lang="en-US" altLang="zh-TW" dirty="0" err="1"/>
              <a:t>citep</a:t>
            </a:r>
            <a:r>
              <a:rPr lang="en-US" altLang="zh-TW" dirty="0"/>
              <a:t>{Peng2024AnES}, while acoustic tokens also contain linguistic information since they are designed for audio compression~\</a:t>
            </a:r>
            <a:r>
              <a:rPr lang="en-US" altLang="zh-TW" dirty="0" err="1"/>
              <a:t>citep</a:t>
            </a:r>
            <a:r>
              <a:rPr lang="en-US" altLang="zh-TW" dirty="0"/>
              <a:t>{</a:t>
            </a:r>
            <a:r>
              <a:rPr lang="en-US" altLang="zh-TW" dirty="0" err="1"/>
              <a:t>soundstream</a:t>
            </a:r>
            <a:r>
              <a:rPr lang="en-US" altLang="zh-TW" dirty="0"/>
              <a:t>, </a:t>
            </a:r>
            <a:r>
              <a:rPr lang="en-US" altLang="zh-TW" dirty="0" err="1"/>
              <a:t>encodec</a:t>
            </a:r>
            <a:r>
              <a:rPr lang="en-US" altLang="zh-TW" dirty="0"/>
              <a:t>}. Some recent work has tried to unify the two types of speech tokens~\</a:t>
            </a:r>
            <a:r>
              <a:rPr lang="en-US" altLang="zh-TW" dirty="0" err="1"/>
              <a:t>citep</a:t>
            </a:r>
            <a:r>
              <a:rPr lang="en-US" altLang="zh-TW" dirty="0"/>
              <a:t>{</a:t>
            </a:r>
            <a:r>
              <a:rPr lang="en-US" altLang="zh-TW" dirty="0" err="1"/>
              <a:t>speechtokenizer</a:t>
            </a:r>
            <a:r>
              <a:rPr lang="en-US" altLang="zh-TW" dirty="0"/>
              <a:t>}. In addition to semantic and acoustic tokens, some spoken language models, such as </a:t>
            </a:r>
            <a:r>
              <a:rPr lang="en-US" altLang="zh-TW" dirty="0" err="1"/>
              <a:t>pGSLM</a:t>
            </a:r>
            <a:r>
              <a:rPr lang="en-US" altLang="zh-TW" dirty="0"/>
              <a:t> and </a:t>
            </a:r>
            <a:r>
              <a:rPr lang="en-US" altLang="zh-TW" dirty="0" err="1"/>
              <a:t>dGSLM</a:t>
            </a:r>
            <a:r>
              <a:rPr lang="en-US" altLang="zh-TW" dirty="0"/>
              <a:t>, also incorporate discretized speech features (e.g., fundamental frequency and token duration) into language modeling.}</a:t>
            </a:r>
            <a:endParaRPr lang="zh-TW" altLang="en-US" dirty="0"/>
          </a:p>
        </p:txBody>
      </p:sp>
      <p:sp>
        <p:nvSpPr>
          <p:cNvPr id="4" name="投影片編號版面配置區 3"/>
          <p:cNvSpPr>
            <a:spLocks noGrp="1"/>
          </p:cNvSpPr>
          <p:nvPr>
            <p:ph type="sldNum" sz="quarter" idx="5"/>
          </p:nvPr>
        </p:nvSpPr>
        <p:spPr/>
        <p:txBody>
          <a:bodyPr/>
          <a:lstStyle/>
          <a:p>
            <a:fld id="{82D5DC4F-1B7B-4661-9938-198BFE5FA7BA}" type="slidenum">
              <a:rPr lang="zh-TW" altLang="en-US" smtClean="0"/>
              <a:t>12</a:t>
            </a:fld>
            <a:endParaRPr lang="zh-TW" altLang="en-US"/>
          </a:p>
        </p:txBody>
      </p:sp>
    </p:spTree>
    <p:extLst>
      <p:ext uri="{BB962C8B-B14F-4D97-AF65-F5344CB8AC3E}">
        <p14:creationId xmlns:p14="http://schemas.microsoft.com/office/powerpoint/2010/main" val="1549581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07848D-1147-1D0B-0DE7-5B59273827EE}"/>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520D87B-83B8-7A6A-3E4C-0FEC2BC75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71BBB1D5-2487-0C23-D5F0-AB1293CBB9B1}"/>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A9A5A24C-7972-FD19-4089-5FC87EC85CF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C5232DE-898F-BB64-4B14-A649FE2C5C06}"/>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188141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134A69-CF92-F395-8D17-6AAAF6B9F19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983C853-B452-AEA6-F22E-38E209EAA11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A848336-53C3-5BB6-A6AC-B6FB17D3DC0C}"/>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069EC084-7868-EC1C-B7E0-FE0D812BFE0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E725F36-2545-311C-53CD-1E1054CB8745}"/>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3341925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0657C19-56F9-875F-F1BE-FD475DE3890A}"/>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F88C3772-F60E-F5D7-8E08-71318B59C113}"/>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DFF2AA9-2D49-DF9F-16C6-CA5AC0901D48}"/>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6976588A-2C2A-D93A-CFEF-E9AA8C10C47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3F20CA3-CAEA-4263-D069-A3430E6B2A98}"/>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20040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880A0A-4638-29E7-B1CC-B68033EF22B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BB91FFC-ED46-5BF9-AB39-29DAB653A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C95B52A-DCD5-8EF0-96EA-7A58CAA5602D}"/>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28F76D88-2EB3-D578-BD72-2AF65045A0A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AA9F6A6-6F2C-1378-9031-53650B4D27C3}"/>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49625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529D2B-C6B3-FBF5-345A-45A5A45330C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6DF120F-57E4-AF84-2F2D-E520CF20941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19E8B2E-6A23-7E08-F5AB-9E9F67DB74CA}"/>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39007D0C-85D3-31C3-E00A-DAE5527FB5B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4CC7D96-3C46-1496-9F7A-99B89E435CD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449005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916948-892D-EDFA-5C53-C7A58920D84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EA20219-71FD-9873-B85A-E296DC098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290585A-4F96-93B8-D79E-AA73271152E2}"/>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2B89C96A-FB8A-1CA9-C446-D9D97273B1F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5408C4B-0FA1-0AED-1586-15BC73EDBAFB}"/>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2227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B6846B-CD4D-062A-D22B-FE498F37AB9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4570DC9-981C-593E-D85D-6A9EC59BFA0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B0DD4F01-13A4-6D70-FAF7-A120D36810CD}"/>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7AD2426-5145-3647-FD00-E7A99EEC8650}"/>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6DF99E50-C1A0-8E26-F039-25BB7775CF5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4533F01-2861-665E-C634-E26063C20F7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848087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04B03-4CA7-925B-A5AA-779577834EF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F5D898B-E09F-BB0C-D50A-8D86396AA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56D502C-AFFF-413D-27E5-B59F5B7C775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E8FD5B5-31FF-D6E8-6F27-E1FFC45F62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5530CCF-8342-5144-B7A4-2D61C9968CC8}"/>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34D19DB3-D356-AF07-2B08-F675DF7FA81B}"/>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8" name="頁尾版面配置區 7">
            <a:extLst>
              <a:ext uri="{FF2B5EF4-FFF2-40B4-BE49-F238E27FC236}">
                <a16:creationId xmlns:a16="http://schemas.microsoft.com/office/drawing/2014/main" id="{2C667CA9-C27E-313E-70B8-E743D00B398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A990ECAB-B3AF-6F54-007C-19DB2D300DD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810984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9E6DB6-E585-4BF3-7638-1ADD64C9CBF1}"/>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8185672-62A4-CBC9-BC87-1DE576B03A90}"/>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4" name="頁尾版面配置區 3">
            <a:extLst>
              <a:ext uri="{FF2B5EF4-FFF2-40B4-BE49-F238E27FC236}">
                <a16:creationId xmlns:a16="http://schemas.microsoft.com/office/drawing/2014/main" id="{6F33C22C-49A2-DD59-95EA-121D7D27D28C}"/>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CDF2F0B8-EC63-1CF2-F465-D5D00195D2C7}"/>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940863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55D51C0-559A-C62B-3A79-373930A4EAE7}"/>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3" name="頁尾版面配置區 2">
            <a:extLst>
              <a:ext uri="{FF2B5EF4-FFF2-40B4-BE49-F238E27FC236}">
                <a16:creationId xmlns:a16="http://schemas.microsoft.com/office/drawing/2014/main" id="{AADCFC60-05A5-360C-42C5-95F8EB1FBD5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3D433464-FDE4-41C7-3F7B-4C59583360C5}"/>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776124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4A5F41-8E2D-8688-5E46-1F9FB2767F5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2430C9A-8303-24B4-EF97-C81066FFA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9C06CEB-913A-0C48-7FD6-BC0A5B37F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B2B693A-AF71-9310-DEE6-02EA47DAF290}"/>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9A2D7467-A894-A37E-658B-4F0545557C1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F8115FB-2325-D595-5C24-B702019AFFB2}"/>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99299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874757-3970-7F26-4BDE-5D1582A202C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E82BFE2-D11C-14D0-62A1-427F167747D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EE8A916-132E-F2AB-AF56-94CB55335A03}"/>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DFC8AA99-338F-B161-D76C-02EBBFD7C70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B5EADC0-3B1C-6DE1-80A1-5D7325D1908F}"/>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4215989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A2B04-C223-B15C-7A29-72F4FD532A5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F1DA952-19F2-87F0-893B-3B60884ED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FDFA6DF-D3E0-DE56-572C-0DAEC395F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2160D61-455E-CFD3-4162-FB444B1AE5C4}"/>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214FBFB5-F75C-3946-707F-FBF9A476F64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C0FCA31-E122-D404-F995-B2C69697D76D}"/>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320421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30D4D-692E-40C5-FFA9-171DC527D20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60D63C5-E1AE-B3BA-5469-720ECBD4082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4B32507-20D8-2352-C6C5-156FF72C0CDD}"/>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7650892C-7FA1-A0B7-C46F-21EC89B36A7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8CBFC00-F75D-FE2D-9AEB-53AC10360DF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85717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6EA1556-256E-6C2D-C4D3-D5211823E99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E0DF5A81-0A03-613E-A5FB-1318C3AE63E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C246BA5-2B5F-4D32-D5A8-2D6F17FD93C2}"/>
              </a:ext>
            </a:extLst>
          </p:cNvPr>
          <p:cNvSpPr>
            <a:spLocks noGrp="1"/>
          </p:cNvSpPr>
          <p:nvPr>
            <p:ph type="dt" sz="half" idx="10"/>
          </p:nvPr>
        </p:nvSpPr>
        <p:spPr/>
        <p:txBody>
          <a:bodyPr/>
          <a:lstStyle/>
          <a:p>
            <a:fld id="{7FA56725-BFE4-443A-A134-C8D85E483220}"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7CB001BC-E9C3-42AB-A0ED-5DECA1BC243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6EF38E-4B90-81BD-A0C1-068C2AE6BA9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4041353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5660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D237FD-C43C-A7C6-C2E7-779874897924}"/>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C2EE4A00-6FB5-9A40-67E5-AA87D05F17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D36D396D-9FDE-2C78-BA22-845A18BC67FE}"/>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AFB17197-95D9-64BE-C240-F63755A699A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FD19CDB-9FDE-47B1-0179-7CDDFC99A1BF}"/>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1986782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25F52C-FB90-C67C-1F3B-5D6380F73BC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3CA051D-D59C-B5A3-BFC0-E7B50812B499}"/>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74758BC-1202-5880-E5B1-6AF0ED6B5556}"/>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3BBDFBB5-2B4D-70D9-83BC-728B913EDC1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33198EE-61F5-DEB0-D10A-F2C2C661F580}"/>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1775222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81B866-F73F-A822-65E3-C83DE627994B}"/>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783E2260-E33C-5A2F-4D26-665B09E0CC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9CA9C5BC-DA33-A161-B4C7-2A435FC13F74}"/>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D203FE61-FD57-7D36-696F-3BD8E380DB7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34FEDC7-AB95-11B6-01B1-44DF72E22D59}"/>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1784197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1D5DD2-D9AB-7149-91C7-2988B9ED4AC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1EF04BF-67D4-7884-4280-C2EA4A22E4E2}"/>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934D60B-2308-2046-7F5D-A934B509FE1F}"/>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47B0A006-D129-A6AA-DF33-41358FDB4215}"/>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C3321AC4-1B8F-8D3A-64B2-6F0DECDDC32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F1CCCA9-39A7-4711-58FA-B5C0CE750263}"/>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3310473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617949-89A9-9808-B7D5-EED99160CCAB}"/>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7CFA4E6-01F7-2982-BD83-B2CE733E3D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350DA76E-D11F-663C-155F-27B0B0EF924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98338C5-EB86-1708-97D7-BDD39C1CA4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F04F8093-26B0-4A7D-99E7-B640CC71FC40}"/>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F649BCF-08B8-1FC4-0C3B-932476DEC615}"/>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8" name="頁尾版面配置區 7">
            <a:extLst>
              <a:ext uri="{FF2B5EF4-FFF2-40B4-BE49-F238E27FC236}">
                <a16:creationId xmlns:a16="http://schemas.microsoft.com/office/drawing/2014/main" id="{28AF4D51-8641-42CE-CEF7-5C5CFEE212E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9EC8EF16-5807-66FB-F9D0-8B13421AB31D}"/>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948575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5429C2-9AA7-D0D3-046F-2DF3C6D733CA}"/>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E297280A-8662-5FF6-5D00-64C7A0F3835C}"/>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4" name="頁尾版面配置區 3">
            <a:extLst>
              <a:ext uri="{FF2B5EF4-FFF2-40B4-BE49-F238E27FC236}">
                <a16:creationId xmlns:a16="http://schemas.microsoft.com/office/drawing/2014/main" id="{5F8B3329-45C6-1AF2-4CE1-CA6D7852E7E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45D1AE54-107C-3F30-8B8E-C1C1F009BC2F}"/>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3382481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5DB5B7-1812-B914-6215-37934E998B9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338BD88-EC6F-84D6-96F2-77DEAE1AEE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16834D72-3B82-7763-0E99-4D6CC3B4FE6F}"/>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9F4EA561-6B97-4D01-6F14-E5BC95244C0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89E92FC-EC01-4FEC-8241-62D331D7B06F}"/>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3822998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61B54EAE-5A4B-EE4B-CBC5-EB28AD300500}"/>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3" name="頁尾版面配置區 2">
            <a:extLst>
              <a:ext uri="{FF2B5EF4-FFF2-40B4-BE49-F238E27FC236}">
                <a16:creationId xmlns:a16="http://schemas.microsoft.com/office/drawing/2014/main" id="{A10D98AC-761B-960C-28F7-5CA29BB6F3C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16A4B0E-0636-F92C-6828-27B7C2E011D0}"/>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933881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51C656-1118-C287-9B2B-2BE0BCCBE859}"/>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A8ED3505-E118-7FE0-BB95-31F066B8E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08D3CFD0-1B62-662A-8398-45FFE8E54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96652A3-8FB4-0B04-972E-4D7F0C2045C6}"/>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4F669236-98D2-95F4-4BB6-D1427A0AF98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30AC017-F072-D500-97DC-32C886A9E413}"/>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285755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3C70F1-46A1-1731-77C1-B52B7C1A0AB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B803B54-A135-5BEC-9DEA-B54373FF8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D825043-7EEF-BA55-863F-5C41540E9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DBCF60F-F12B-F9BC-46DB-08CB55AD59AE}"/>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3E7DBB95-FAAE-C7C4-4BC7-FCC9EA141ED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83DA9B6-4C80-72D8-FB64-D3A8620D4D9E}"/>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1690013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9C14AF-74EA-D515-CEFE-59D21C6C6F87}"/>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68C9AFCB-BA02-479A-AFFA-2FCDB9C4098E}"/>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F3B2C69-61BF-3142-91A3-5ACA34CF4575}"/>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07D2DA58-FE22-5B52-4B94-0C6B50BFACD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20EDFC5-C4C3-ED29-9104-E54CE64E6B70}"/>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3253673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CB8359D-60D3-5B6F-5E99-6530693672F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DD1AA83-ECCD-91C3-B71D-E81995C7AB3D}"/>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4EF4562-52F4-C624-6B13-BFD2C718E60D}"/>
              </a:ext>
            </a:extLst>
          </p:cNvPr>
          <p:cNvSpPr>
            <a:spLocks noGrp="1"/>
          </p:cNvSpPr>
          <p:nvPr>
            <p:ph type="dt" sz="half" idx="10"/>
          </p:nvPr>
        </p:nvSpPr>
        <p:spPr/>
        <p:txBody>
          <a:bodyPr/>
          <a:lstStyle/>
          <a:p>
            <a:fld id="{CA154A80-FCFB-48E4-B554-DD777F67C538}"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658A20FA-04F6-7655-3ACB-6DB9D80F6B8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283FC3B-FC74-436F-6F7F-3313EF52B565}"/>
              </a:ext>
            </a:extLst>
          </p:cNvPr>
          <p:cNvSpPr>
            <a:spLocks noGrp="1"/>
          </p:cNvSpPr>
          <p:nvPr>
            <p:ph type="sldNum" sz="quarter" idx="12"/>
          </p:nvPr>
        </p:nvSpPr>
        <p:spPr/>
        <p:txBody>
          <a:body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67647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593021-5D92-8069-EE97-C17449B56A9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3762C11-50CB-61AA-ED77-FC6EB22A5BA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463B1FB-ACF2-C27B-D56A-091274D42FFF}"/>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E1C9A71A-116C-6DEB-271C-1A19B1722228}"/>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2C0E35DE-67AB-3F63-412D-B56AF172A65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4AEBC70-B982-0C55-28A6-417C0D6E9A7C}"/>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190578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6FA592-C497-67F9-B964-41717462654A}"/>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BB338B7-9864-0751-F107-E5B87CE05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1D1A068-6657-6F21-2FFD-E596C38AEA6F}"/>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EBE4D1C-BE46-88EB-CB69-55BB48DF9A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4A49207-5D75-4506-B417-27645CE43B55}"/>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92908940-AFA7-B241-99A6-AB29E9A8C296}"/>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8" name="頁尾版面配置區 7">
            <a:extLst>
              <a:ext uri="{FF2B5EF4-FFF2-40B4-BE49-F238E27FC236}">
                <a16:creationId xmlns:a16="http://schemas.microsoft.com/office/drawing/2014/main" id="{57EAEF51-F29B-B5E6-7313-F3228584A2FD}"/>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BF1E8870-11C3-9706-AF59-E37F9507D2AD}"/>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420542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B9BBF6-D58B-B35A-F76E-356A62E0A3C2}"/>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00AB810-2963-0EAF-D05F-0E492390FD9A}"/>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4" name="頁尾版面配置區 3">
            <a:extLst>
              <a:ext uri="{FF2B5EF4-FFF2-40B4-BE49-F238E27FC236}">
                <a16:creationId xmlns:a16="http://schemas.microsoft.com/office/drawing/2014/main" id="{A6087CA9-82DD-A633-9F2C-39A3C5E30A47}"/>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A6218BB5-3116-AFF0-38C3-92E3D82DFBF5}"/>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349045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CCB37A3-F951-8488-91DB-030C082DCEE3}"/>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3" name="頁尾版面配置區 2">
            <a:extLst>
              <a:ext uri="{FF2B5EF4-FFF2-40B4-BE49-F238E27FC236}">
                <a16:creationId xmlns:a16="http://schemas.microsoft.com/office/drawing/2014/main" id="{9826BEF0-2AE0-F06A-BCDF-A1B9D3914491}"/>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9462385-8BFC-6918-663E-44E4C58F69C6}"/>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155518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48FD27-28AD-B87B-DAB2-654A61A1DFE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53AE7DE-7127-8E51-6C2B-27BF43131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C77B6EC-CD76-A19E-D324-9664074A5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F4A70773-9672-2147-88D6-F5A02B526909}"/>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91DEEF5D-6AEF-AD2F-38C6-248A8B10133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0D9FA47-36F1-9B51-693B-479C31CDAC4C}"/>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311839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F2DD13-048A-8D03-1DFA-744F9042846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DEE8D36-3084-AC7B-13AF-30892DC0C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507DE7F-D323-4F20-33FB-23DAE6D4C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CB94912-9A0D-EE17-C172-C66288A1EC64}"/>
              </a:ext>
            </a:extLst>
          </p:cNvPr>
          <p:cNvSpPr>
            <a:spLocks noGrp="1"/>
          </p:cNvSpPr>
          <p:nvPr>
            <p:ph type="dt" sz="half" idx="10"/>
          </p:nvPr>
        </p:nvSpPr>
        <p:spPr/>
        <p:txBody>
          <a:bodyPr/>
          <a:lstStyle/>
          <a:p>
            <a:fld id="{57DBC851-827D-4509-9D7F-128B83FA855A}" type="datetimeFigureOut">
              <a:rPr lang="zh-TW" altLang="en-US" smtClean="0"/>
              <a:t>2025/5/25</a:t>
            </a:fld>
            <a:endParaRPr lang="zh-TW" altLang="en-US"/>
          </a:p>
        </p:txBody>
      </p:sp>
      <p:sp>
        <p:nvSpPr>
          <p:cNvPr id="6" name="頁尾版面配置區 5">
            <a:extLst>
              <a:ext uri="{FF2B5EF4-FFF2-40B4-BE49-F238E27FC236}">
                <a16:creationId xmlns:a16="http://schemas.microsoft.com/office/drawing/2014/main" id="{991A906B-B49E-36E3-50BD-8A2E38A74A8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AEAE7F4-662D-7827-4D23-992C96A0732C}"/>
              </a:ext>
            </a:extLst>
          </p:cNvPr>
          <p:cNvSpPr>
            <a:spLocks noGrp="1"/>
          </p:cNvSpPr>
          <p:nvPr>
            <p:ph type="sldNum" sz="quarter" idx="12"/>
          </p:nvPr>
        </p:nvSpPr>
        <p:spPr/>
        <p:txBody>
          <a:body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2156368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9125373-59D2-9AF9-9A7F-A3CB3A6FB2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FB50D6D-3927-0B0D-D412-65191414B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FADDD3B-B9CF-953A-52AC-C1D4E2512E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DBC851-827D-4509-9D7F-128B83FA855A}"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230DF838-4792-B4A6-7859-B868CDD6A6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EB8BB1C-28E0-6EF3-9016-86138C3BF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58BD7D-D691-4725-8C49-BDC400DA7218}" type="slidenum">
              <a:rPr lang="zh-TW" altLang="en-US" smtClean="0"/>
              <a:t>‹#›</a:t>
            </a:fld>
            <a:endParaRPr lang="zh-TW" altLang="en-US"/>
          </a:p>
        </p:txBody>
      </p:sp>
    </p:spTree>
    <p:extLst>
      <p:ext uri="{BB962C8B-B14F-4D97-AF65-F5344CB8AC3E}">
        <p14:creationId xmlns:p14="http://schemas.microsoft.com/office/powerpoint/2010/main" val="4141794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591D88B-6069-4614-C82E-94B656BFF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1A459A8-C227-443B-8BFA-5BE771E7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F0C72F2-608E-2F79-201D-E2B232443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56725-BFE4-443A-A134-C8D85E483220}"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AF4B15DB-5DEA-D5D2-A459-B10359632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9B10FCC-0CE1-0AFA-08DF-7C600C640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782623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195B0F5-628A-A20B-A970-3B4BC1209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886205B-8395-AC93-5E9C-775BE5DCD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7A1E1B9-4FFE-E838-D8EB-1DCF85FD58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154A80-FCFB-48E4-B554-DD777F67C538}" type="datetimeFigureOut">
              <a:rPr lang="zh-TW" altLang="en-US" smtClean="0"/>
              <a:t>2025/5/25</a:t>
            </a:fld>
            <a:endParaRPr lang="zh-TW" altLang="en-US"/>
          </a:p>
        </p:txBody>
      </p:sp>
      <p:sp>
        <p:nvSpPr>
          <p:cNvPr id="5" name="頁尾版面配置區 4">
            <a:extLst>
              <a:ext uri="{FF2B5EF4-FFF2-40B4-BE49-F238E27FC236}">
                <a16:creationId xmlns:a16="http://schemas.microsoft.com/office/drawing/2014/main" id="{3F289F28-3AEC-02E8-6F25-BD12878E4C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02B59D9D-C9D4-4697-5B80-96E42A9E3A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136202-34D9-40E4-9898-E29519C00077}" type="slidenum">
              <a:rPr lang="zh-TW" altLang="en-US" smtClean="0"/>
              <a:t>‹#›</a:t>
            </a:fld>
            <a:endParaRPr lang="zh-TW" altLang="en-US"/>
          </a:p>
        </p:txBody>
      </p:sp>
    </p:spTree>
    <p:extLst>
      <p:ext uri="{BB962C8B-B14F-4D97-AF65-F5344CB8AC3E}">
        <p14:creationId xmlns:p14="http://schemas.microsoft.com/office/powerpoint/2010/main" val="28177431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wav"/><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5" Type="http://schemas.openxmlformats.org/officeDocument/2006/relationships/slideLayout" Target="../slideLayouts/slideLayout15.xml"/><Relationship Id="rId4" Type="http://schemas.openxmlformats.org/officeDocument/2006/relationships/audio" Target="../media/media2.wav"/><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hyperlink" Target="https://arxiv.org/abs/2501.17790?fbclid=IwZXh0bgNhZW0CMTAAAR0s1op9VJUa1u9ZL5o01uy-SVahs6x2GoG8CG6TgKeaw9-HC_5o3gpNKmY_aem_6w0RGqSAMzyMZwwR4G7IRQ" TargetMode="External"/><Relationship Id="rId3" Type="http://schemas.microsoft.com/office/2007/relationships/media" Target="../media/media4.wav"/><Relationship Id="rId7" Type="http://schemas.openxmlformats.org/officeDocument/2006/relationships/slideLayout" Target="../slideLayouts/slideLayout13.xml"/><Relationship Id="rId12" Type="http://schemas.openxmlformats.org/officeDocument/2006/relationships/hyperlink" Target="https://github.com/mtkresearch/BreezyVoice" TargetMode="Externa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16.png"/><Relationship Id="rId5" Type="http://schemas.microsoft.com/office/2007/relationships/media" Target="../media/media5.wav"/><Relationship Id="rId10" Type="http://schemas.openxmlformats.org/officeDocument/2006/relationships/image" Target="../media/image33.png"/><Relationship Id="rId4" Type="http://schemas.openxmlformats.org/officeDocument/2006/relationships/audio" Target="../media/media4.wav"/><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7.wav"/><Relationship Id="rId7" Type="http://schemas.openxmlformats.org/officeDocument/2006/relationships/image" Target="../media/image11.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25.xml"/><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7.wav"/><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20.png"/><Relationship Id="rId7" Type="http://schemas.openxmlformats.org/officeDocument/2006/relationships/image" Target="../media/image390.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10.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350.png"/><Relationship Id="rId11" Type="http://schemas.openxmlformats.org/officeDocument/2006/relationships/image" Target="../media/image43.png"/><Relationship Id="rId5" Type="http://schemas.openxmlformats.org/officeDocument/2006/relationships/image" Target="../media/image340.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30.png"/><Relationship Id="rId9" Type="http://schemas.openxmlformats.org/officeDocument/2006/relationships/image" Target="../media/image41.png"/><Relationship Id="rId14"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microsoft.com/office/2007/relationships/media" Target="../media/media9.wav"/><Relationship Id="rId7" Type="http://schemas.openxmlformats.org/officeDocument/2006/relationships/image" Target="../media/image1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slideLayout" Target="../slideLayouts/slideLayout13.xml"/><Relationship Id="rId4" Type="http://schemas.openxmlformats.org/officeDocument/2006/relationships/audio" Target="../media/media9.wav"/></Relationships>
</file>

<file path=ppt/slides/_rels/slide57.xml.rels><?xml version="1.0" encoding="UTF-8" standalone="yes"?>
<Relationships xmlns="http://schemas.openxmlformats.org/package/2006/relationships"><Relationship Id="rId8" Type="http://schemas.openxmlformats.org/officeDocument/2006/relationships/audio" Target="../media/media11.wav"/><Relationship Id="rId3" Type="http://schemas.microsoft.com/office/2007/relationships/media" Target="../media/media9.wav"/><Relationship Id="rId7" Type="http://schemas.microsoft.com/office/2007/relationships/media" Target="../media/media11.wav"/><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audio" Target="../media/media10.wav"/><Relationship Id="rId11" Type="http://schemas.openxmlformats.org/officeDocument/2006/relationships/image" Target="../media/image16.png"/><Relationship Id="rId5" Type="http://schemas.microsoft.com/office/2007/relationships/media" Target="../media/media10.wav"/><Relationship Id="rId10" Type="http://schemas.openxmlformats.org/officeDocument/2006/relationships/image" Target="../media/image11.png"/><Relationship Id="rId4" Type="http://schemas.openxmlformats.org/officeDocument/2006/relationships/audio" Target="../media/media9.wav"/><Relationship Id="rId9"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audio" Target="../media/media15.wav"/><Relationship Id="rId13" Type="http://schemas.microsoft.com/office/2007/relationships/media" Target="../media/media18.wav"/><Relationship Id="rId18" Type="http://schemas.openxmlformats.org/officeDocument/2006/relationships/notesSlide" Target="../notesSlides/notesSlide32.xml"/><Relationship Id="rId3" Type="http://schemas.microsoft.com/office/2007/relationships/media" Target="../media/media13.wav"/><Relationship Id="rId7" Type="http://schemas.microsoft.com/office/2007/relationships/media" Target="../media/media15.wav"/><Relationship Id="rId12" Type="http://schemas.openxmlformats.org/officeDocument/2006/relationships/audio" Target="../media/media17.wav"/><Relationship Id="rId17" Type="http://schemas.openxmlformats.org/officeDocument/2006/relationships/slideLayout" Target="../slideLayouts/slideLayout13.xml"/><Relationship Id="rId2" Type="http://schemas.openxmlformats.org/officeDocument/2006/relationships/audio" Target="../media/media12.wav"/><Relationship Id="rId16" Type="http://schemas.openxmlformats.org/officeDocument/2006/relationships/audio" Target="../media/media19.wav"/><Relationship Id="rId1" Type="http://schemas.microsoft.com/office/2007/relationships/media" Target="../media/media12.wav"/><Relationship Id="rId6" Type="http://schemas.openxmlformats.org/officeDocument/2006/relationships/audio" Target="../media/media14.wav"/><Relationship Id="rId11" Type="http://schemas.microsoft.com/office/2007/relationships/media" Target="../media/media17.wav"/><Relationship Id="rId5" Type="http://schemas.microsoft.com/office/2007/relationships/media" Target="../media/media14.wav"/><Relationship Id="rId15" Type="http://schemas.microsoft.com/office/2007/relationships/media" Target="../media/media19.wav"/><Relationship Id="rId10" Type="http://schemas.openxmlformats.org/officeDocument/2006/relationships/audio" Target="../media/media16.wav"/><Relationship Id="rId19" Type="http://schemas.openxmlformats.org/officeDocument/2006/relationships/image" Target="../media/image16.png"/><Relationship Id="rId4" Type="http://schemas.openxmlformats.org/officeDocument/2006/relationships/audio" Target="../media/media13.wav"/><Relationship Id="rId9" Type="http://schemas.microsoft.com/office/2007/relationships/media" Target="../media/media16.wav"/><Relationship Id="rId14" Type="http://schemas.openxmlformats.org/officeDocument/2006/relationships/audio" Target="../media/media18.wav"/></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8" Type="http://schemas.openxmlformats.org/officeDocument/2006/relationships/audio" Target="../media/media24.wav"/><Relationship Id="rId13" Type="http://schemas.openxmlformats.org/officeDocument/2006/relationships/slideLayout" Target="../slideLayouts/slideLayout13.xml"/><Relationship Id="rId3" Type="http://schemas.microsoft.com/office/2007/relationships/media" Target="../media/media22.wav"/><Relationship Id="rId7" Type="http://schemas.microsoft.com/office/2007/relationships/media" Target="../media/media24.wav"/><Relationship Id="rId12" Type="http://schemas.openxmlformats.org/officeDocument/2006/relationships/audio" Target="../media/media26.wav"/><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audio" Target="../media/media23.wav"/><Relationship Id="rId11" Type="http://schemas.microsoft.com/office/2007/relationships/media" Target="../media/media26.wav"/><Relationship Id="rId5" Type="http://schemas.microsoft.com/office/2007/relationships/media" Target="../media/media23.wav"/><Relationship Id="rId10" Type="http://schemas.openxmlformats.org/officeDocument/2006/relationships/audio" Target="../media/media25.wav"/><Relationship Id="rId4" Type="http://schemas.openxmlformats.org/officeDocument/2006/relationships/audio" Target="../media/media22.wav"/><Relationship Id="rId9" Type="http://schemas.microsoft.com/office/2007/relationships/media" Target="../media/media25.wav"/><Relationship Id="rId14"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microsoft.com/office/2007/relationships/media" Target="../media/media28.wav"/><Relationship Id="rId7" Type="http://schemas.openxmlformats.org/officeDocument/2006/relationships/slideLayout" Target="../slideLayouts/slideLayout13.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audio" Target="../media/media29.wav"/><Relationship Id="rId11" Type="http://schemas.openxmlformats.org/officeDocument/2006/relationships/image" Target="../media/image16.png"/><Relationship Id="rId5" Type="http://schemas.microsoft.com/office/2007/relationships/media" Target="../media/media29.wav"/><Relationship Id="rId10" Type="http://schemas.openxmlformats.org/officeDocument/2006/relationships/image" Target="../media/image15.png"/><Relationship Id="rId4" Type="http://schemas.openxmlformats.org/officeDocument/2006/relationships/audio" Target="../media/media28.wav"/><Relationship Id="rId9"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B283A2C1-3085-55C4-9C9F-C87EFD8C1B37}"/>
              </a:ext>
            </a:extLst>
          </p:cNvPr>
          <p:cNvSpPr>
            <a:spLocks noGrp="1"/>
          </p:cNvSpPr>
          <p:nvPr>
            <p:ph type="ctrTitle"/>
          </p:nvPr>
        </p:nvSpPr>
        <p:spPr>
          <a:xfrm>
            <a:off x="1113810" y="2960716"/>
            <a:ext cx="4036334" cy="2387600"/>
          </a:xfrm>
        </p:spPr>
        <p:txBody>
          <a:bodyPr anchor="t">
            <a:normAutofit/>
          </a:bodyPr>
          <a:lstStyle/>
          <a:p>
            <a:pPr algn="l"/>
            <a:r>
              <a:rPr lang="zh-TW" altLang="en-US" sz="5000" dirty="0">
                <a:latin typeface="微軟正黑體" panose="020B0604030504040204" pitchFamily="34" charset="-120"/>
                <a:ea typeface="微軟正黑體" panose="020B0604030504040204" pitchFamily="34" charset="-120"/>
              </a:rPr>
              <a:t>可以</a:t>
            </a:r>
            <a:r>
              <a:rPr lang="zh-TW" altLang="en-US" sz="5000" b="1" dirty="0">
                <a:latin typeface="微軟正黑體" panose="020B0604030504040204" pitchFamily="34" charset="-120"/>
                <a:ea typeface="微軟正黑體" panose="020B0604030504040204" pitchFamily="34" charset="-120"/>
              </a:rPr>
              <a:t>聽</a:t>
            </a:r>
            <a:r>
              <a:rPr lang="zh-TW" altLang="en-US" sz="5000" dirty="0">
                <a:latin typeface="微軟正黑體" panose="020B0604030504040204" pitchFamily="34" charset="-120"/>
                <a:ea typeface="微軟正黑體" panose="020B0604030504040204" pitchFamily="34" charset="-120"/>
              </a:rPr>
              <a:t>和</a:t>
            </a:r>
            <a:r>
              <a:rPr lang="zh-TW" altLang="en-US" sz="5000" b="1" dirty="0">
                <a:latin typeface="微軟正黑體" panose="020B0604030504040204" pitchFamily="34" charset="-120"/>
                <a:ea typeface="微軟正黑體" panose="020B0604030504040204" pitchFamily="34" charset="-120"/>
              </a:rPr>
              <a:t>說</a:t>
            </a:r>
            <a:r>
              <a:rPr lang="zh-TW" altLang="en-US" sz="5000" dirty="0">
                <a:latin typeface="微軟正黑體" panose="020B0604030504040204" pitchFamily="34" charset="-120"/>
                <a:ea typeface="微軟正黑體" panose="020B0604030504040204" pitchFamily="34" charset="-120"/>
              </a:rPr>
              <a:t>的</a:t>
            </a:r>
            <a:br>
              <a:rPr lang="en-US" altLang="zh-TW" sz="5000" dirty="0">
                <a:latin typeface="微軟正黑體" panose="020B0604030504040204" pitchFamily="34" charset="-120"/>
                <a:ea typeface="微軟正黑體" panose="020B0604030504040204" pitchFamily="34" charset="-120"/>
              </a:rPr>
            </a:br>
            <a:r>
              <a:rPr lang="zh-TW" altLang="en-US" sz="5000" dirty="0">
                <a:latin typeface="微軟正黑體" panose="020B0604030504040204" pitchFamily="34" charset="-120"/>
                <a:ea typeface="微軟正黑體" panose="020B0604030504040204" pitchFamily="34" charset="-120"/>
              </a:rPr>
              <a:t>語音語言模型</a:t>
            </a:r>
          </a:p>
        </p:txBody>
      </p:sp>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圖片 6" descr="一張含有 圖畫, 寫生, 美工圖案, 卡通 的圖片&#10;&#10;AI 產生的內容可能不正確。">
            <a:extLst>
              <a:ext uri="{FF2B5EF4-FFF2-40B4-BE49-F238E27FC236}">
                <a16:creationId xmlns:a16="http://schemas.microsoft.com/office/drawing/2014/main" id="{B7D60A36-D9D0-E3D4-F764-2CB24988C352}"/>
              </a:ext>
            </a:extLst>
          </p:cNvPr>
          <p:cNvPicPr>
            <a:picLocks noChangeAspect="1"/>
          </p:cNvPicPr>
          <p:nvPr/>
        </p:nvPicPr>
        <p:blipFill>
          <a:blip r:embed="rId3"/>
          <a:stretch>
            <a:fillRect/>
          </a:stretch>
        </p:blipFill>
        <p:spPr>
          <a:xfrm>
            <a:off x="5957597" y="666728"/>
            <a:ext cx="5465791" cy="5465791"/>
          </a:xfrm>
          <a:prstGeom prst="rect">
            <a:avLst/>
          </a:prstGeom>
        </p:spPr>
      </p:pic>
    </p:spTree>
    <p:extLst>
      <p:ext uri="{BB962C8B-B14F-4D97-AF65-F5344CB8AC3E}">
        <p14:creationId xmlns:p14="http://schemas.microsoft.com/office/powerpoint/2010/main" val="7023061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群組 46">
            <a:extLst>
              <a:ext uri="{FF2B5EF4-FFF2-40B4-BE49-F238E27FC236}">
                <a16:creationId xmlns:a16="http://schemas.microsoft.com/office/drawing/2014/main" id="{DBF4152C-3AE3-4051-7925-0333C5C59750}"/>
              </a:ext>
            </a:extLst>
          </p:cNvPr>
          <p:cNvGrpSpPr/>
          <p:nvPr/>
        </p:nvGrpSpPr>
        <p:grpSpPr>
          <a:xfrm>
            <a:off x="1476301" y="5680330"/>
            <a:ext cx="3058844" cy="830012"/>
            <a:chOff x="393073" y="5022255"/>
            <a:chExt cx="2117030" cy="878286"/>
          </a:xfrm>
        </p:grpSpPr>
        <p:pic>
          <p:nvPicPr>
            <p:cNvPr id="48"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701183F-BC18-2CC2-AE1D-D8AD70922F34}"/>
                </a:ext>
              </a:extLst>
            </p:cNvPr>
            <p:cNvPicPr preferRelativeResize="0"/>
            <p:nvPr/>
          </p:nvPicPr>
          <p:blipFill rotWithShape="1">
            <a:blip r:embed="rId7">
              <a:alphaModFix/>
              <a:duotone>
                <a:schemeClr val="accent2">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49"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CD7FEB9C-921C-4BC7-FD64-FE3CE07E7D0F}"/>
                </a:ext>
              </a:extLst>
            </p:cNvPr>
            <p:cNvPicPr preferRelativeResize="0"/>
            <p:nvPr/>
          </p:nvPicPr>
          <p:blipFill rotWithShape="1">
            <a:blip r:embed="rId7">
              <a:alphaModFix/>
              <a:duotone>
                <a:schemeClr val="accent2">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5" name="矩形: 圓角 4">
            <a:extLst>
              <a:ext uri="{FF2B5EF4-FFF2-40B4-BE49-F238E27FC236}">
                <a16:creationId xmlns:a16="http://schemas.microsoft.com/office/drawing/2014/main" id="{DF163010-F946-BECA-A3EE-AD8A78CE276C}"/>
              </a:ext>
            </a:extLst>
          </p:cNvPr>
          <p:cNvSpPr/>
          <p:nvPr/>
        </p:nvSpPr>
        <p:spPr>
          <a:xfrm>
            <a:off x="5142095" y="849955"/>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6" name="直線單箭頭接點 5">
            <a:extLst>
              <a:ext uri="{FF2B5EF4-FFF2-40B4-BE49-F238E27FC236}">
                <a16:creationId xmlns:a16="http://schemas.microsoft.com/office/drawing/2014/main" id="{8B644BCE-6181-A463-2347-9E5F0C9726F0}"/>
              </a:ext>
            </a:extLst>
          </p:cNvPr>
          <p:cNvCxnSpPr>
            <a:cxnSpLocks/>
          </p:cNvCxnSpPr>
          <p:nvPr/>
        </p:nvCxnSpPr>
        <p:spPr>
          <a:xfrm>
            <a:off x="4222325" y="1479239"/>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CDD5CB73-ABAF-82F5-B30D-E62865C0D6A8}"/>
              </a:ext>
            </a:extLst>
          </p:cNvPr>
          <p:cNvCxnSpPr>
            <a:cxnSpLocks/>
          </p:cNvCxnSpPr>
          <p:nvPr/>
        </p:nvCxnSpPr>
        <p:spPr>
          <a:xfrm>
            <a:off x="7145154" y="1479239"/>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38620A1A-BA9C-14D1-3B3C-ECDD649C9ADB}"/>
              </a:ext>
            </a:extLst>
          </p:cNvPr>
          <p:cNvSpPr/>
          <p:nvPr/>
        </p:nvSpPr>
        <p:spPr>
          <a:xfrm>
            <a:off x="1929076"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C050503E-2D4D-12C7-680F-EB6688A7E27A}"/>
              </a:ext>
            </a:extLst>
          </p:cNvPr>
          <p:cNvSpPr/>
          <p:nvPr/>
        </p:nvSpPr>
        <p:spPr>
          <a:xfrm>
            <a:off x="2500792"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5EE2CB20-50E1-A4D0-7615-EA7D179F221C}"/>
              </a:ext>
            </a:extLst>
          </p:cNvPr>
          <p:cNvSpPr/>
          <p:nvPr/>
        </p:nvSpPr>
        <p:spPr>
          <a:xfrm>
            <a:off x="3072508"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1A72DCEC-264D-A65F-0A82-E92998577D19}"/>
              </a:ext>
            </a:extLst>
          </p:cNvPr>
          <p:cNvSpPr/>
          <p:nvPr/>
        </p:nvSpPr>
        <p:spPr>
          <a:xfrm>
            <a:off x="3644225"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2" name="群組 11">
            <a:extLst>
              <a:ext uri="{FF2B5EF4-FFF2-40B4-BE49-F238E27FC236}">
                <a16:creationId xmlns:a16="http://schemas.microsoft.com/office/drawing/2014/main" id="{5FF7BB37-4FAE-A1E3-4D7B-2B1C3C0A2F2F}"/>
              </a:ext>
            </a:extLst>
          </p:cNvPr>
          <p:cNvGrpSpPr/>
          <p:nvPr/>
        </p:nvGrpSpPr>
        <p:grpSpPr>
          <a:xfrm>
            <a:off x="1261790" y="3393934"/>
            <a:ext cx="3058844" cy="830012"/>
            <a:chOff x="393073" y="5022255"/>
            <a:chExt cx="2117030" cy="878286"/>
          </a:xfrm>
        </p:grpSpPr>
        <p:pic>
          <p:nvPicPr>
            <p:cNvPr id="13"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754B98E7-08C2-83B7-942A-C3D7F71901A9}"/>
                </a:ext>
              </a:extLst>
            </p:cNvPr>
            <p:cNvPicPr preferRelativeResize="0"/>
            <p:nvPr/>
          </p:nvPicPr>
          <p:blipFill rotWithShape="1">
            <a:blip r:embed="rId7">
              <a:alphaModFix/>
            </a:blip>
            <a:srcRect l="39924" t="74586" r="38724" b="15732"/>
            <a:stretch/>
          </p:blipFill>
          <p:spPr>
            <a:xfrm>
              <a:off x="393073" y="5022255"/>
              <a:ext cx="1347649" cy="809022"/>
            </a:xfrm>
            <a:prstGeom prst="rect">
              <a:avLst/>
            </a:prstGeom>
            <a:noFill/>
            <a:ln>
              <a:noFill/>
            </a:ln>
          </p:spPr>
        </p:pic>
        <p:pic>
          <p:nvPicPr>
            <p:cNvPr id="14"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EA71954-0101-80E0-5404-C166327C4E65}"/>
                </a:ext>
              </a:extLst>
            </p:cNvPr>
            <p:cNvPicPr preferRelativeResize="0"/>
            <p:nvPr/>
          </p:nvPicPr>
          <p:blipFill rotWithShape="1">
            <a:blip r:embed="rId7">
              <a:alphaModFix/>
            </a:blip>
            <a:srcRect l="35083" t="84591" r="35071" b="1174"/>
            <a:stretch/>
          </p:blipFill>
          <p:spPr>
            <a:xfrm>
              <a:off x="1576011" y="5095308"/>
              <a:ext cx="934092" cy="805233"/>
            </a:xfrm>
            <a:prstGeom prst="rect">
              <a:avLst/>
            </a:prstGeom>
            <a:noFill/>
            <a:ln>
              <a:noFill/>
            </a:ln>
          </p:spPr>
        </p:pic>
      </p:grpSp>
      <p:sp>
        <p:nvSpPr>
          <p:cNvPr id="15" name="矩形: 圓角 14">
            <a:extLst>
              <a:ext uri="{FF2B5EF4-FFF2-40B4-BE49-F238E27FC236}">
                <a16:creationId xmlns:a16="http://schemas.microsoft.com/office/drawing/2014/main" id="{E8606853-C66E-844B-C34C-C4250FCE0087}"/>
              </a:ext>
            </a:extLst>
          </p:cNvPr>
          <p:cNvSpPr/>
          <p:nvPr/>
        </p:nvSpPr>
        <p:spPr>
          <a:xfrm>
            <a:off x="1347621" y="2170498"/>
            <a:ext cx="2849304" cy="988183"/>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Tokenization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72D02FAB-3414-8002-1E7A-063D0BF5CADA}"/>
              </a:ext>
            </a:extLst>
          </p:cNvPr>
          <p:cNvSpPr/>
          <p:nvPr/>
        </p:nvSpPr>
        <p:spPr>
          <a:xfrm>
            <a:off x="8195926" y="2183681"/>
            <a:ext cx="2625087" cy="988183"/>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800" dirty="0">
                <a:solidFill>
                  <a:prstClr val="black"/>
                </a:solidFill>
              </a:rPr>
              <a:t>Detokenization</a:t>
            </a:r>
            <a:endParaRPr lang="zh-TW" altLang="en-US" sz="2800" dirty="0">
              <a:solidFill>
                <a:prstClr val="black"/>
              </a:solidFill>
            </a:endParaRPr>
          </a:p>
        </p:txBody>
      </p:sp>
      <p:sp>
        <p:nvSpPr>
          <p:cNvPr id="17" name="矩形: 圓角 16">
            <a:extLst>
              <a:ext uri="{FF2B5EF4-FFF2-40B4-BE49-F238E27FC236}">
                <a16:creationId xmlns:a16="http://schemas.microsoft.com/office/drawing/2014/main" id="{6B744A11-B412-3342-D5EE-8F368E804779}"/>
              </a:ext>
            </a:extLst>
          </p:cNvPr>
          <p:cNvSpPr/>
          <p:nvPr/>
        </p:nvSpPr>
        <p:spPr>
          <a:xfrm>
            <a:off x="1357360"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2196E834-6574-C647-29EA-DD67E1C3B5BB}"/>
              </a:ext>
            </a:extLst>
          </p:cNvPr>
          <p:cNvSpPr/>
          <p:nvPr/>
        </p:nvSpPr>
        <p:spPr>
          <a:xfrm>
            <a:off x="8640227"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16A607E1-62FF-1F5C-C5BD-22849F339FB2}"/>
              </a:ext>
            </a:extLst>
          </p:cNvPr>
          <p:cNvSpPr/>
          <p:nvPr/>
        </p:nvSpPr>
        <p:spPr>
          <a:xfrm>
            <a:off x="9211943"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A02B483E-E991-584F-C794-99CADAE822B8}"/>
              </a:ext>
            </a:extLst>
          </p:cNvPr>
          <p:cNvSpPr/>
          <p:nvPr/>
        </p:nvSpPr>
        <p:spPr>
          <a:xfrm>
            <a:off x="9783659"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AC73A4DC-E857-57A8-B043-BF859DEEA154}"/>
              </a:ext>
            </a:extLst>
          </p:cNvPr>
          <p:cNvSpPr/>
          <p:nvPr/>
        </p:nvSpPr>
        <p:spPr>
          <a:xfrm>
            <a:off x="10355376"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373264CB-1EB0-F096-746B-3252A48A7883}"/>
              </a:ext>
            </a:extLst>
          </p:cNvPr>
          <p:cNvSpPr/>
          <p:nvPr/>
        </p:nvSpPr>
        <p:spPr>
          <a:xfrm>
            <a:off x="8068511"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3" name="群組 22">
            <a:extLst>
              <a:ext uri="{FF2B5EF4-FFF2-40B4-BE49-F238E27FC236}">
                <a16:creationId xmlns:a16="http://schemas.microsoft.com/office/drawing/2014/main" id="{61342DF3-26FC-FEAC-9819-2863021B90D4}"/>
              </a:ext>
            </a:extLst>
          </p:cNvPr>
          <p:cNvGrpSpPr/>
          <p:nvPr/>
        </p:nvGrpSpPr>
        <p:grpSpPr>
          <a:xfrm flipH="1">
            <a:off x="7941591" y="3428453"/>
            <a:ext cx="3058844" cy="830012"/>
            <a:chOff x="393073" y="5022255"/>
            <a:chExt cx="2117030" cy="878286"/>
          </a:xfrm>
        </p:grpSpPr>
        <p:pic>
          <p:nvPicPr>
            <p:cNvPr id="2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1A20513-87CD-355E-83FD-7A320A119DE4}"/>
                </a:ext>
              </a:extLst>
            </p:cNvPr>
            <p:cNvPicPr preferRelativeResize="0"/>
            <p:nvPr/>
          </p:nvPicPr>
          <p:blipFill rotWithShape="1">
            <a:blip r:embed="rId7">
              <a:alphaModFix/>
            </a:blip>
            <a:srcRect l="39924" t="74586" r="38724" b="15732"/>
            <a:stretch/>
          </p:blipFill>
          <p:spPr>
            <a:xfrm>
              <a:off x="393073" y="5022255"/>
              <a:ext cx="1347649" cy="809022"/>
            </a:xfrm>
            <a:prstGeom prst="rect">
              <a:avLst/>
            </a:prstGeom>
            <a:noFill/>
            <a:ln>
              <a:noFill/>
            </a:ln>
          </p:spPr>
        </p:pic>
        <p:pic>
          <p:nvPicPr>
            <p:cNvPr id="2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10D69A4-A6F9-973F-11B9-929B264F6D5F}"/>
                </a:ext>
              </a:extLst>
            </p:cNvPr>
            <p:cNvPicPr preferRelativeResize="0"/>
            <p:nvPr/>
          </p:nvPicPr>
          <p:blipFill rotWithShape="1">
            <a:blip r:embed="rId7">
              <a:alphaModFix/>
            </a:blip>
            <a:srcRect l="35083" t="84591" r="35071" b="1174"/>
            <a:stretch/>
          </p:blipFill>
          <p:spPr>
            <a:xfrm>
              <a:off x="1576011" y="5095308"/>
              <a:ext cx="934092" cy="805233"/>
            </a:xfrm>
            <a:prstGeom prst="rect">
              <a:avLst/>
            </a:prstGeom>
            <a:noFill/>
            <a:ln>
              <a:noFill/>
            </a:ln>
          </p:spPr>
        </p:pic>
      </p:grpSp>
      <p:cxnSp>
        <p:nvCxnSpPr>
          <p:cNvPr id="26" name="直線單箭頭接點 25">
            <a:extLst>
              <a:ext uri="{FF2B5EF4-FFF2-40B4-BE49-F238E27FC236}">
                <a16:creationId xmlns:a16="http://schemas.microsoft.com/office/drawing/2014/main" id="{901A339C-0B2A-195D-B852-1964A4A2BC5A}"/>
              </a:ext>
            </a:extLst>
          </p:cNvPr>
          <p:cNvCxnSpPr>
            <a:cxnSpLocks/>
          </p:cNvCxnSpPr>
          <p:nvPr/>
        </p:nvCxnSpPr>
        <p:spPr>
          <a:xfrm flipV="1">
            <a:off x="2789296" y="3238209"/>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65B646F0-A287-E15B-2BAC-E3A657971CB5}"/>
              </a:ext>
            </a:extLst>
          </p:cNvPr>
          <p:cNvCxnSpPr>
            <a:cxnSpLocks/>
          </p:cNvCxnSpPr>
          <p:nvPr/>
        </p:nvCxnSpPr>
        <p:spPr>
          <a:xfrm flipV="1">
            <a:off x="2759738" y="1705798"/>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C9A4E117-319C-181B-1120-DA51ECE6289F}"/>
              </a:ext>
            </a:extLst>
          </p:cNvPr>
          <p:cNvCxnSpPr>
            <a:cxnSpLocks/>
          </p:cNvCxnSpPr>
          <p:nvPr/>
        </p:nvCxnSpPr>
        <p:spPr>
          <a:xfrm>
            <a:off x="9524201" y="3259405"/>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D78DFF3C-1A83-3F8B-3980-C863C2C9661A}"/>
              </a:ext>
            </a:extLst>
          </p:cNvPr>
          <p:cNvCxnSpPr>
            <a:cxnSpLocks/>
          </p:cNvCxnSpPr>
          <p:nvPr/>
        </p:nvCxnSpPr>
        <p:spPr>
          <a:xfrm>
            <a:off x="9494643" y="1746044"/>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E6DB2A10-281A-5AE7-2D03-19DC59152646}"/>
              </a:ext>
            </a:extLst>
          </p:cNvPr>
          <p:cNvSpPr txBox="1"/>
          <p:nvPr/>
        </p:nvSpPr>
        <p:spPr>
          <a:xfrm>
            <a:off x="444062" y="2402979"/>
            <a:ext cx="817728" cy="523220"/>
          </a:xfrm>
          <a:prstGeom prst="rect">
            <a:avLst/>
          </a:prstGeom>
          <a:noFill/>
        </p:spPr>
        <p:txBody>
          <a:bodyPr wrap="square" rtlCol="0">
            <a:spAutoFit/>
          </a:bodyPr>
          <a:lstStyle/>
          <a:p>
            <a:pPr algn="ctr"/>
            <a:r>
              <a:rPr lang="en-US" altLang="zh-TW" sz="2800" dirty="0"/>
              <a:t>ASR</a:t>
            </a:r>
            <a:endParaRPr lang="zh-TW" altLang="en-US" sz="2800" dirty="0"/>
          </a:p>
        </p:txBody>
      </p:sp>
      <p:sp>
        <p:nvSpPr>
          <p:cNvPr id="31" name="文字方塊 30">
            <a:extLst>
              <a:ext uri="{FF2B5EF4-FFF2-40B4-BE49-F238E27FC236}">
                <a16:creationId xmlns:a16="http://schemas.microsoft.com/office/drawing/2014/main" id="{6880BD18-4562-0F92-EBEE-FBA499D79B0B}"/>
              </a:ext>
            </a:extLst>
          </p:cNvPr>
          <p:cNvSpPr txBox="1"/>
          <p:nvPr/>
        </p:nvSpPr>
        <p:spPr>
          <a:xfrm>
            <a:off x="10844379" y="2402979"/>
            <a:ext cx="817728" cy="523220"/>
          </a:xfrm>
          <a:prstGeom prst="rect">
            <a:avLst/>
          </a:prstGeom>
          <a:noFill/>
        </p:spPr>
        <p:txBody>
          <a:bodyPr wrap="square" rtlCol="0">
            <a:spAutoFit/>
          </a:bodyPr>
          <a:lstStyle/>
          <a:p>
            <a:pPr algn="ctr"/>
            <a:r>
              <a:rPr lang="en-US" altLang="zh-TW" sz="2800" dirty="0"/>
              <a:t>TTS</a:t>
            </a:r>
            <a:endParaRPr lang="zh-TW" altLang="en-US" sz="2800" dirty="0"/>
          </a:p>
        </p:txBody>
      </p:sp>
      <p:sp>
        <p:nvSpPr>
          <p:cNvPr id="32" name="文字方塊 31">
            <a:extLst>
              <a:ext uri="{FF2B5EF4-FFF2-40B4-BE49-F238E27FC236}">
                <a16:creationId xmlns:a16="http://schemas.microsoft.com/office/drawing/2014/main" id="{3B735CED-C472-F37A-A065-51AD08A4F776}"/>
              </a:ext>
            </a:extLst>
          </p:cNvPr>
          <p:cNvSpPr txBox="1"/>
          <p:nvPr/>
        </p:nvSpPr>
        <p:spPr>
          <a:xfrm>
            <a:off x="2353577" y="651862"/>
            <a:ext cx="817728" cy="523220"/>
          </a:xfrm>
          <a:prstGeom prst="rect">
            <a:avLst/>
          </a:prstGeom>
          <a:noFill/>
        </p:spPr>
        <p:txBody>
          <a:bodyPr wrap="square" rtlCol="0">
            <a:spAutoFit/>
          </a:bodyPr>
          <a:lstStyle/>
          <a:p>
            <a:pPr algn="ctr"/>
            <a:r>
              <a:rPr lang="en-US" altLang="zh-TW" sz="2800" dirty="0"/>
              <a:t>text</a:t>
            </a:r>
            <a:endParaRPr lang="zh-TW" altLang="en-US" sz="2800" dirty="0"/>
          </a:p>
        </p:txBody>
      </p:sp>
      <p:sp>
        <p:nvSpPr>
          <p:cNvPr id="33" name="文字方塊 32">
            <a:extLst>
              <a:ext uri="{FF2B5EF4-FFF2-40B4-BE49-F238E27FC236}">
                <a16:creationId xmlns:a16="http://schemas.microsoft.com/office/drawing/2014/main" id="{786C2B14-34EC-CCCA-24B2-CE94D54F1155}"/>
              </a:ext>
            </a:extLst>
          </p:cNvPr>
          <p:cNvSpPr txBox="1"/>
          <p:nvPr/>
        </p:nvSpPr>
        <p:spPr>
          <a:xfrm>
            <a:off x="9098583" y="739592"/>
            <a:ext cx="817728" cy="523220"/>
          </a:xfrm>
          <a:prstGeom prst="rect">
            <a:avLst/>
          </a:prstGeom>
          <a:noFill/>
        </p:spPr>
        <p:txBody>
          <a:bodyPr wrap="square" rtlCol="0">
            <a:spAutoFit/>
          </a:bodyPr>
          <a:lstStyle/>
          <a:p>
            <a:pPr algn="ctr"/>
            <a:r>
              <a:rPr lang="en-US" altLang="zh-TW" sz="2800" dirty="0"/>
              <a:t>text</a:t>
            </a:r>
            <a:endParaRPr lang="zh-TW" altLang="en-US" sz="2800" dirty="0"/>
          </a:p>
        </p:txBody>
      </p:sp>
      <p:sp>
        <p:nvSpPr>
          <p:cNvPr id="34" name="文字方塊 33">
            <a:extLst>
              <a:ext uri="{FF2B5EF4-FFF2-40B4-BE49-F238E27FC236}">
                <a16:creationId xmlns:a16="http://schemas.microsoft.com/office/drawing/2014/main" id="{5699E249-ED9E-E4FF-50BA-6E85A2D29F4D}"/>
              </a:ext>
            </a:extLst>
          </p:cNvPr>
          <p:cNvSpPr txBox="1"/>
          <p:nvPr/>
        </p:nvSpPr>
        <p:spPr>
          <a:xfrm>
            <a:off x="5370076" y="2634481"/>
            <a:ext cx="1652699" cy="523220"/>
          </a:xfrm>
          <a:prstGeom prst="rect">
            <a:avLst/>
          </a:prstGeom>
          <a:noFill/>
        </p:spPr>
        <p:txBody>
          <a:bodyPr wrap="square" rtlCol="0">
            <a:spAutoFit/>
          </a:bodyPr>
          <a:lstStyle/>
          <a:p>
            <a:pPr algn="ctr"/>
            <a:r>
              <a:rPr lang="en-US" altLang="zh-TW" sz="2800" dirty="0"/>
              <a:t>Text LLM</a:t>
            </a:r>
            <a:endParaRPr lang="zh-TW" altLang="en-US" sz="2800" dirty="0"/>
          </a:p>
        </p:txBody>
      </p:sp>
      <p:cxnSp>
        <p:nvCxnSpPr>
          <p:cNvPr id="35" name="直線單箭頭接點 34">
            <a:extLst>
              <a:ext uri="{FF2B5EF4-FFF2-40B4-BE49-F238E27FC236}">
                <a16:creationId xmlns:a16="http://schemas.microsoft.com/office/drawing/2014/main" id="{4BFD018E-D28B-183E-3A0C-EABF5473681D}"/>
              </a:ext>
            </a:extLst>
          </p:cNvPr>
          <p:cNvCxnSpPr>
            <a:cxnSpLocks/>
          </p:cNvCxnSpPr>
          <p:nvPr/>
        </p:nvCxnSpPr>
        <p:spPr>
          <a:xfrm>
            <a:off x="6141941" y="2201588"/>
            <a:ext cx="0" cy="46975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文字方塊 40">
            <a:extLst>
              <a:ext uri="{FF2B5EF4-FFF2-40B4-BE49-F238E27FC236}">
                <a16:creationId xmlns:a16="http://schemas.microsoft.com/office/drawing/2014/main" id="{750AAE50-4793-AC87-62C7-1BB145C8C3A3}"/>
              </a:ext>
            </a:extLst>
          </p:cNvPr>
          <p:cNvSpPr txBox="1"/>
          <p:nvPr/>
        </p:nvSpPr>
        <p:spPr>
          <a:xfrm>
            <a:off x="1628904" y="4461248"/>
            <a:ext cx="2903085" cy="369326"/>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你實在是真的好棒喔</a:t>
            </a:r>
          </a:p>
        </p:txBody>
      </p:sp>
      <p:grpSp>
        <p:nvGrpSpPr>
          <p:cNvPr id="44" name="群組 43">
            <a:extLst>
              <a:ext uri="{FF2B5EF4-FFF2-40B4-BE49-F238E27FC236}">
                <a16:creationId xmlns:a16="http://schemas.microsoft.com/office/drawing/2014/main" id="{E1C1CCD4-2273-5D1A-5B4A-E1F5C08A0C2A}"/>
              </a:ext>
            </a:extLst>
          </p:cNvPr>
          <p:cNvGrpSpPr/>
          <p:nvPr/>
        </p:nvGrpSpPr>
        <p:grpSpPr>
          <a:xfrm flipH="1">
            <a:off x="1448677" y="4554686"/>
            <a:ext cx="3058844" cy="830012"/>
            <a:chOff x="393073" y="5022255"/>
            <a:chExt cx="2117030" cy="878286"/>
          </a:xfrm>
        </p:grpSpPr>
        <p:pic>
          <p:nvPicPr>
            <p:cNvPr id="4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ACC960D-D150-2801-5234-427BC036E1EC}"/>
                </a:ext>
              </a:extLst>
            </p:cNvPr>
            <p:cNvPicPr preferRelativeResize="0"/>
            <p:nvPr/>
          </p:nvPicPr>
          <p:blipFill rotWithShape="1">
            <a:blip r:embed="rId7">
              <a:alphaModFix/>
              <a:duotone>
                <a:schemeClr val="accent4">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4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3AE2383-6621-B0D2-CBC3-C6C1CC650938}"/>
                </a:ext>
              </a:extLst>
            </p:cNvPr>
            <p:cNvPicPr preferRelativeResize="0"/>
            <p:nvPr/>
          </p:nvPicPr>
          <p:blipFill rotWithShape="1">
            <a:blip r:embed="rId7">
              <a:alphaModFix/>
              <a:duotone>
                <a:schemeClr val="accent4">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2" name="文字方塊 1">
            <a:extLst>
              <a:ext uri="{FF2B5EF4-FFF2-40B4-BE49-F238E27FC236}">
                <a16:creationId xmlns:a16="http://schemas.microsoft.com/office/drawing/2014/main" id="{6F4701D8-0B6B-3C30-760A-7F5A92733B1F}"/>
              </a:ext>
            </a:extLst>
          </p:cNvPr>
          <p:cNvSpPr txBox="1"/>
          <p:nvPr/>
        </p:nvSpPr>
        <p:spPr>
          <a:xfrm>
            <a:off x="1635948" y="5592509"/>
            <a:ext cx="2903085" cy="369326"/>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你實在是真的好棒喔</a:t>
            </a:r>
          </a:p>
        </p:txBody>
      </p:sp>
      <p:pic>
        <p:nvPicPr>
          <p:cNvPr id="3" name="verse_gpt-4o-mini-tts_1x_2025-05-20T17_27_47-924Z">
            <a:hlinkClick r:id="" action="ppaction://media"/>
            <a:extLst>
              <a:ext uri="{FF2B5EF4-FFF2-40B4-BE49-F238E27FC236}">
                <a16:creationId xmlns:a16="http://schemas.microsoft.com/office/drawing/2014/main" id="{DE5D4FA4-7EFE-8368-CD94-243CD1F5C0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7580" y="5868030"/>
            <a:ext cx="609600" cy="609600"/>
          </a:xfrm>
          <a:prstGeom prst="rect">
            <a:avLst/>
          </a:prstGeom>
        </p:spPr>
      </p:pic>
      <p:pic>
        <p:nvPicPr>
          <p:cNvPr id="4" name="verse_gpt-4o-mini-tts_1x_2025-05-20T17_25_24-566Z">
            <a:hlinkClick r:id="" action="ppaction://media"/>
            <a:extLst>
              <a:ext uri="{FF2B5EF4-FFF2-40B4-BE49-F238E27FC236}">
                <a16:creationId xmlns:a16="http://schemas.microsoft.com/office/drawing/2014/main" id="{70F2E93F-6CBC-822A-5EFB-2EDC2B78E69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7580" y="4699411"/>
            <a:ext cx="609600" cy="609600"/>
          </a:xfrm>
          <a:prstGeom prst="rect">
            <a:avLst/>
          </a:prstGeom>
        </p:spPr>
      </p:pic>
      <p:pic>
        <p:nvPicPr>
          <p:cNvPr id="1028" name="Picture 4">
            <a:extLst>
              <a:ext uri="{FF2B5EF4-FFF2-40B4-BE49-F238E27FC236}">
                <a16:creationId xmlns:a16="http://schemas.microsoft.com/office/drawing/2014/main" id="{F0E30644-758E-E55F-E14F-41B9E6AAB0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0397" y="4267952"/>
            <a:ext cx="1040006" cy="104000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群組 36">
            <a:extLst>
              <a:ext uri="{FF2B5EF4-FFF2-40B4-BE49-F238E27FC236}">
                <a16:creationId xmlns:a16="http://schemas.microsoft.com/office/drawing/2014/main" id="{4B470AEC-8C58-81C6-CD18-B837D9634C90}"/>
              </a:ext>
            </a:extLst>
          </p:cNvPr>
          <p:cNvGrpSpPr/>
          <p:nvPr/>
        </p:nvGrpSpPr>
        <p:grpSpPr>
          <a:xfrm flipH="1">
            <a:off x="7986446" y="4529444"/>
            <a:ext cx="3058844" cy="830012"/>
            <a:chOff x="393073" y="5022255"/>
            <a:chExt cx="2117030" cy="878286"/>
          </a:xfrm>
        </p:grpSpPr>
        <p:pic>
          <p:nvPicPr>
            <p:cNvPr id="50"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522666A-39E5-5C02-8D9B-F16F3F925365}"/>
                </a:ext>
              </a:extLst>
            </p:cNvPr>
            <p:cNvPicPr preferRelativeResize="0"/>
            <p:nvPr/>
          </p:nvPicPr>
          <p:blipFill rotWithShape="1">
            <a:blip r:embed="rId7">
              <a:alphaModFix/>
              <a:duotone>
                <a:schemeClr val="accent4">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51"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F610ABC1-AEA9-2760-4C0B-6BA362F4DF74}"/>
                </a:ext>
              </a:extLst>
            </p:cNvPr>
            <p:cNvPicPr preferRelativeResize="0"/>
            <p:nvPr/>
          </p:nvPicPr>
          <p:blipFill rotWithShape="1">
            <a:blip r:embed="rId7">
              <a:alphaModFix/>
              <a:duotone>
                <a:schemeClr val="accent4">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52" name="文字方塊 51">
            <a:extLst>
              <a:ext uri="{FF2B5EF4-FFF2-40B4-BE49-F238E27FC236}">
                <a16:creationId xmlns:a16="http://schemas.microsoft.com/office/drawing/2014/main" id="{2B16399F-7000-F7B2-6F98-A26525957654}"/>
              </a:ext>
            </a:extLst>
          </p:cNvPr>
          <p:cNvSpPr txBox="1"/>
          <p:nvPr/>
        </p:nvSpPr>
        <p:spPr>
          <a:xfrm>
            <a:off x="8031004" y="4449597"/>
            <a:ext cx="2903085" cy="369326"/>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謝謝你的誇獎</a:t>
            </a:r>
          </a:p>
        </p:txBody>
      </p:sp>
      <p:pic>
        <p:nvPicPr>
          <p:cNvPr id="53" name="Picture 4">
            <a:extLst>
              <a:ext uri="{FF2B5EF4-FFF2-40B4-BE49-F238E27FC236}">
                <a16:creationId xmlns:a16="http://schemas.microsoft.com/office/drawing/2014/main" id="{1CDB6FCD-62CF-EE0C-BEF3-F12C3DD74A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0397" y="5430300"/>
            <a:ext cx="1004711" cy="1004711"/>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群組 53">
            <a:extLst>
              <a:ext uri="{FF2B5EF4-FFF2-40B4-BE49-F238E27FC236}">
                <a16:creationId xmlns:a16="http://schemas.microsoft.com/office/drawing/2014/main" id="{5EFC4219-468A-9308-7D61-FD1767039598}"/>
              </a:ext>
            </a:extLst>
          </p:cNvPr>
          <p:cNvGrpSpPr/>
          <p:nvPr/>
        </p:nvGrpSpPr>
        <p:grpSpPr>
          <a:xfrm flipH="1">
            <a:off x="7986446" y="5618694"/>
            <a:ext cx="3058844" cy="830012"/>
            <a:chOff x="393073" y="5022255"/>
            <a:chExt cx="2117030" cy="878286"/>
          </a:xfrm>
        </p:grpSpPr>
        <p:pic>
          <p:nvPicPr>
            <p:cNvPr id="5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98FA5EB-AAF8-F878-A00E-D92185455486}"/>
                </a:ext>
              </a:extLst>
            </p:cNvPr>
            <p:cNvPicPr preferRelativeResize="0"/>
            <p:nvPr/>
          </p:nvPicPr>
          <p:blipFill rotWithShape="1">
            <a:blip r:embed="rId7">
              <a:alphaModFix/>
              <a:duotone>
                <a:schemeClr val="accent2">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5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3FD64FF-92E2-A9F0-23B3-C06E518825EA}"/>
                </a:ext>
              </a:extLst>
            </p:cNvPr>
            <p:cNvPicPr preferRelativeResize="0"/>
            <p:nvPr/>
          </p:nvPicPr>
          <p:blipFill rotWithShape="1">
            <a:blip r:embed="rId7">
              <a:alphaModFix/>
              <a:duotone>
                <a:schemeClr val="accent2">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57" name="文字方塊 56">
            <a:extLst>
              <a:ext uri="{FF2B5EF4-FFF2-40B4-BE49-F238E27FC236}">
                <a16:creationId xmlns:a16="http://schemas.microsoft.com/office/drawing/2014/main" id="{65E9464A-80EC-58F1-08F0-2CD09985B4AF}"/>
              </a:ext>
            </a:extLst>
          </p:cNvPr>
          <p:cNvSpPr txBox="1"/>
          <p:nvPr/>
        </p:nvSpPr>
        <p:spPr>
          <a:xfrm>
            <a:off x="8031004" y="5538847"/>
            <a:ext cx="2903085" cy="369326"/>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怎麼了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58" name="文字方塊 57">
            <a:extLst>
              <a:ext uri="{FF2B5EF4-FFF2-40B4-BE49-F238E27FC236}">
                <a16:creationId xmlns:a16="http://schemas.microsoft.com/office/drawing/2014/main" id="{C856DEB8-E7E5-4EDE-03B7-3A15000F0D68}"/>
              </a:ext>
            </a:extLst>
          </p:cNvPr>
          <p:cNvSpPr txBox="1"/>
          <p:nvPr/>
        </p:nvSpPr>
        <p:spPr>
          <a:xfrm>
            <a:off x="9336092" y="111152"/>
            <a:ext cx="2714258" cy="369332"/>
          </a:xfrm>
          <a:prstGeom prst="rect">
            <a:avLst/>
          </a:prstGeom>
          <a:noFill/>
        </p:spPr>
        <p:txBody>
          <a:bodyPr wrap="square" rtlCol="0">
            <a:spAutoFit/>
          </a:bodyPr>
          <a:lstStyle/>
          <a:p>
            <a:pPr algn="r"/>
            <a:r>
              <a:rPr lang="zh-TW" altLang="en-US" dirty="0">
                <a:latin typeface="微軟正黑體" panose="020B0604030504040204" pitchFamily="34" charset="-120"/>
                <a:ea typeface="微軟正黑體" panose="020B0604030504040204" pitchFamily="34" charset="-120"/>
              </a:rPr>
              <a:t>用 </a:t>
            </a:r>
            <a:r>
              <a:rPr lang="en-US" altLang="zh-TW" dirty="0">
                <a:latin typeface="微軟正黑體" panose="020B0604030504040204" pitchFamily="34" charset="-120"/>
                <a:ea typeface="微軟正黑體" panose="020B0604030504040204" pitchFamily="34" charset="-120"/>
              </a:rPr>
              <a:t>gpt-4o-mini-tts </a:t>
            </a:r>
            <a:r>
              <a:rPr lang="zh-TW" altLang="en-US" dirty="0">
                <a:latin typeface="微軟正黑體" panose="020B0604030504040204" pitchFamily="34" charset="-120"/>
                <a:ea typeface="微軟正黑體" panose="020B0604030504040204" pitchFamily="34" charset="-120"/>
              </a:rPr>
              <a:t>合成</a:t>
            </a:r>
          </a:p>
        </p:txBody>
      </p:sp>
    </p:spTree>
    <p:extLst>
      <p:ext uri="{BB962C8B-B14F-4D97-AF65-F5344CB8AC3E}">
        <p14:creationId xmlns:p14="http://schemas.microsoft.com/office/powerpoint/2010/main" val="25565976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550"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2400" fill="hold"/>
                                        <p:tgtEl>
                                          <p:spTgt spid="3"/>
                                        </p:tgtEl>
                                      </p:cBhvr>
                                    </p:cmd>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
                </p:tgtEl>
              </p:cMediaNode>
            </p:audio>
            <p:audio>
              <p:cMediaNode vol="80000">
                <p:cTn id="60" fill="hold" display="0">
                  <p:stCondLst>
                    <p:cond delay="indefinite"/>
                  </p:stCondLst>
                  <p:endCondLst>
                    <p:cond evt="onStopAudio" delay="0">
                      <p:tgtEl>
                        <p:sldTgt/>
                      </p:tgtEl>
                    </p:cond>
                  </p:endCondLst>
                </p:cTn>
                <p:tgtEl>
                  <p:spTgt spid="4"/>
                </p:tgtEl>
              </p:cMediaNode>
            </p:audio>
          </p:childTnLst>
        </p:cTn>
      </p:par>
    </p:tnLst>
    <p:bldLst>
      <p:bldP spid="30" grpId="0"/>
      <p:bldP spid="31" grpId="0"/>
      <p:bldP spid="32" grpId="0"/>
      <p:bldP spid="33" grpId="0"/>
      <p:bldP spid="34" grpId="0"/>
      <p:bldP spid="41" grpId="0"/>
      <p:bldP spid="2" grpId="0"/>
      <p:bldP spid="52"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D1715-22D3-F1BA-8544-608BD00049FE}"/>
            </a:ext>
          </a:extLst>
        </p:cNvPr>
        <p:cNvGrpSpPr/>
        <p:nvPr/>
      </p:nvGrpSpPr>
      <p:grpSpPr>
        <a:xfrm>
          <a:off x="0" y="0"/>
          <a:ext cx="0" cy="0"/>
          <a:chOff x="0" y="0"/>
          <a:chExt cx="0" cy="0"/>
        </a:xfrm>
      </p:grpSpPr>
      <p:sp>
        <p:nvSpPr>
          <p:cNvPr id="5" name="矩形: 圓角 4">
            <a:extLst>
              <a:ext uri="{FF2B5EF4-FFF2-40B4-BE49-F238E27FC236}">
                <a16:creationId xmlns:a16="http://schemas.microsoft.com/office/drawing/2014/main" id="{309321DA-E2AF-5052-15F3-431FA8F4BB3D}"/>
              </a:ext>
            </a:extLst>
          </p:cNvPr>
          <p:cNvSpPr/>
          <p:nvPr/>
        </p:nvSpPr>
        <p:spPr>
          <a:xfrm>
            <a:off x="5142095" y="849955"/>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6" name="直線單箭頭接點 5">
            <a:extLst>
              <a:ext uri="{FF2B5EF4-FFF2-40B4-BE49-F238E27FC236}">
                <a16:creationId xmlns:a16="http://schemas.microsoft.com/office/drawing/2014/main" id="{3350A3FB-20C8-793A-0DCA-EF42DB8AE2E6}"/>
              </a:ext>
            </a:extLst>
          </p:cNvPr>
          <p:cNvCxnSpPr>
            <a:cxnSpLocks/>
          </p:cNvCxnSpPr>
          <p:nvPr/>
        </p:nvCxnSpPr>
        <p:spPr>
          <a:xfrm>
            <a:off x="4222325" y="1479239"/>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4EF5D9E6-BB9D-776C-03C9-4B408B9E6404}"/>
              </a:ext>
            </a:extLst>
          </p:cNvPr>
          <p:cNvCxnSpPr>
            <a:cxnSpLocks/>
          </p:cNvCxnSpPr>
          <p:nvPr/>
        </p:nvCxnSpPr>
        <p:spPr>
          <a:xfrm>
            <a:off x="7145154" y="1479239"/>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37E77C60-AD61-8732-BD52-876CCF49339D}"/>
              </a:ext>
            </a:extLst>
          </p:cNvPr>
          <p:cNvSpPr/>
          <p:nvPr/>
        </p:nvSpPr>
        <p:spPr>
          <a:xfrm>
            <a:off x="1929076"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04E1A8E4-E5D2-1A4B-C1B0-71C436B5DC0F}"/>
              </a:ext>
            </a:extLst>
          </p:cNvPr>
          <p:cNvSpPr/>
          <p:nvPr/>
        </p:nvSpPr>
        <p:spPr>
          <a:xfrm>
            <a:off x="2500792"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2622BBC6-2169-62CF-BB94-FA838709EFF3}"/>
              </a:ext>
            </a:extLst>
          </p:cNvPr>
          <p:cNvSpPr/>
          <p:nvPr/>
        </p:nvSpPr>
        <p:spPr>
          <a:xfrm>
            <a:off x="3072508"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EDB55B12-2BC3-9284-16E2-4D1C4136982C}"/>
              </a:ext>
            </a:extLst>
          </p:cNvPr>
          <p:cNvSpPr/>
          <p:nvPr/>
        </p:nvSpPr>
        <p:spPr>
          <a:xfrm>
            <a:off x="3644225"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2" name="群組 11">
            <a:extLst>
              <a:ext uri="{FF2B5EF4-FFF2-40B4-BE49-F238E27FC236}">
                <a16:creationId xmlns:a16="http://schemas.microsoft.com/office/drawing/2014/main" id="{A163C1B3-E30B-FECC-6945-68943AA72DA6}"/>
              </a:ext>
            </a:extLst>
          </p:cNvPr>
          <p:cNvGrpSpPr/>
          <p:nvPr/>
        </p:nvGrpSpPr>
        <p:grpSpPr>
          <a:xfrm>
            <a:off x="1261790" y="3393934"/>
            <a:ext cx="3058844" cy="830012"/>
            <a:chOff x="393073" y="5022255"/>
            <a:chExt cx="2117030" cy="878286"/>
          </a:xfrm>
        </p:grpSpPr>
        <p:pic>
          <p:nvPicPr>
            <p:cNvPr id="13"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99E5F57-0C74-8B0F-68AD-8705B2981EAE}"/>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14"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2FC7EAE9-9E15-A987-C329-FB666BE3737D}"/>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15" name="矩形: 圓角 14">
            <a:extLst>
              <a:ext uri="{FF2B5EF4-FFF2-40B4-BE49-F238E27FC236}">
                <a16:creationId xmlns:a16="http://schemas.microsoft.com/office/drawing/2014/main" id="{4F660475-B753-AF79-9926-B9D4BDA0DB87}"/>
              </a:ext>
            </a:extLst>
          </p:cNvPr>
          <p:cNvSpPr/>
          <p:nvPr/>
        </p:nvSpPr>
        <p:spPr>
          <a:xfrm>
            <a:off x="1347621" y="2170498"/>
            <a:ext cx="2849304" cy="988183"/>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Tokenization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7E0793DD-657E-6516-221D-7A8ED1407E4F}"/>
              </a:ext>
            </a:extLst>
          </p:cNvPr>
          <p:cNvSpPr/>
          <p:nvPr/>
        </p:nvSpPr>
        <p:spPr>
          <a:xfrm>
            <a:off x="8195926" y="2183681"/>
            <a:ext cx="2625087" cy="988183"/>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800" dirty="0">
                <a:solidFill>
                  <a:prstClr val="black"/>
                </a:solidFill>
              </a:rPr>
              <a:t>Detokenization</a:t>
            </a:r>
            <a:endParaRPr lang="zh-TW" altLang="en-US" sz="2800" dirty="0">
              <a:solidFill>
                <a:prstClr val="black"/>
              </a:solidFill>
            </a:endParaRPr>
          </a:p>
        </p:txBody>
      </p:sp>
      <p:sp>
        <p:nvSpPr>
          <p:cNvPr id="17" name="矩形: 圓角 16">
            <a:extLst>
              <a:ext uri="{FF2B5EF4-FFF2-40B4-BE49-F238E27FC236}">
                <a16:creationId xmlns:a16="http://schemas.microsoft.com/office/drawing/2014/main" id="{5AAF19C5-2BF7-E793-03FB-A755888A17A7}"/>
              </a:ext>
            </a:extLst>
          </p:cNvPr>
          <p:cNvSpPr/>
          <p:nvPr/>
        </p:nvSpPr>
        <p:spPr>
          <a:xfrm>
            <a:off x="1357360"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923B32A1-94B6-83BF-0E94-78E4EE28E3E3}"/>
              </a:ext>
            </a:extLst>
          </p:cNvPr>
          <p:cNvSpPr/>
          <p:nvPr/>
        </p:nvSpPr>
        <p:spPr>
          <a:xfrm>
            <a:off x="8640227"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D0B6E9B9-80C3-B55B-5A23-7F8833E89A35}"/>
              </a:ext>
            </a:extLst>
          </p:cNvPr>
          <p:cNvSpPr/>
          <p:nvPr/>
        </p:nvSpPr>
        <p:spPr>
          <a:xfrm>
            <a:off x="9211943"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B6B0DBE4-C4BA-C22D-6348-FD24DEFF5E18}"/>
              </a:ext>
            </a:extLst>
          </p:cNvPr>
          <p:cNvSpPr/>
          <p:nvPr/>
        </p:nvSpPr>
        <p:spPr>
          <a:xfrm>
            <a:off x="9783659"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2982EA0B-F1D2-2D0B-8042-20875C20274C}"/>
              </a:ext>
            </a:extLst>
          </p:cNvPr>
          <p:cNvSpPr/>
          <p:nvPr/>
        </p:nvSpPr>
        <p:spPr>
          <a:xfrm>
            <a:off x="10355376"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B27F2B1A-8DE3-ED0A-178D-DB481E5A3BDC}"/>
              </a:ext>
            </a:extLst>
          </p:cNvPr>
          <p:cNvSpPr/>
          <p:nvPr/>
        </p:nvSpPr>
        <p:spPr>
          <a:xfrm>
            <a:off x="8068511" y="129270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3" name="群組 22">
            <a:extLst>
              <a:ext uri="{FF2B5EF4-FFF2-40B4-BE49-F238E27FC236}">
                <a16:creationId xmlns:a16="http://schemas.microsoft.com/office/drawing/2014/main" id="{84E014DA-5A36-B21F-461E-C0E17BA0CC75}"/>
              </a:ext>
            </a:extLst>
          </p:cNvPr>
          <p:cNvGrpSpPr/>
          <p:nvPr/>
        </p:nvGrpSpPr>
        <p:grpSpPr>
          <a:xfrm flipH="1">
            <a:off x="7941591" y="3428453"/>
            <a:ext cx="3058844" cy="830012"/>
            <a:chOff x="393073" y="5022255"/>
            <a:chExt cx="2117030" cy="878286"/>
          </a:xfrm>
        </p:grpSpPr>
        <p:pic>
          <p:nvPicPr>
            <p:cNvPr id="2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3588914-0D55-385F-5BEB-FC1059FC8FC9}"/>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2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70C668B7-EFC0-D26C-F505-BCC0A56F60FD}"/>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cxnSp>
        <p:nvCxnSpPr>
          <p:cNvPr id="26" name="直線單箭頭接點 25">
            <a:extLst>
              <a:ext uri="{FF2B5EF4-FFF2-40B4-BE49-F238E27FC236}">
                <a16:creationId xmlns:a16="http://schemas.microsoft.com/office/drawing/2014/main" id="{1235E6D3-555D-DA68-CB74-DAE410ACE837}"/>
              </a:ext>
            </a:extLst>
          </p:cNvPr>
          <p:cNvCxnSpPr>
            <a:cxnSpLocks/>
          </p:cNvCxnSpPr>
          <p:nvPr/>
        </p:nvCxnSpPr>
        <p:spPr>
          <a:xfrm flipV="1">
            <a:off x="2789296" y="3238209"/>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9C8BE3B-768E-4286-9AC9-2F73BD56229C}"/>
              </a:ext>
            </a:extLst>
          </p:cNvPr>
          <p:cNvCxnSpPr>
            <a:cxnSpLocks/>
          </p:cNvCxnSpPr>
          <p:nvPr/>
        </p:nvCxnSpPr>
        <p:spPr>
          <a:xfrm flipV="1">
            <a:off x="2759738" y="1705798"/>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A73326B5-7B53-B123-3D3C-BAF40CA39879}"/>
              </a:ext>
            </a:extLst>
          </p:cNvPr>
          <p:cNvCxnSpPr>
            <a:cxnSpLocks/>
          </p:cNvCxnSpPr>
          <p:nvPr/>
        </p:nvCxnSpPr>
        <p:spPr>
          <a:xfrm>
            <a:off x="9524201" y="3259405"/>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E78D63D-3188-B7AB-724D-F8FC2E71B7BE}"/>
              </a:ext>
            </a:extLst>
          </p:cNvPr>
          <p:cNvCxnSpPr>
            <a:cxnSpLocks/>
          </p:cNvCxnSpPr>
          <p:nvPr/>
        </p:nvCxnSpPr>
        <p:spPr>
          <a:xfrm>
            <a:off x="9494643" y="1746044"/>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圖片 1" descr="一張含有 文字, 行, 圖表, 字型 的圖片&#10;&#10;AI 產生的內容可能不正確。">
            <a:extLst>
              <a:ext uri="{FF2B5EF4-FFF2-40B4-BE49-F238E27FC236}">
                <a16:creationId xmlns:a16="http://schemas.microsoft.com/office/drawing/2014/main" id="{0A61151C-8048-45FC-0A9C-F0CF16B49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391" y="4158489"/>
            <a:ext cx="6079836" cy="2583756"/>
          </a:xfrm>
          <a:prstGeom prst="rect">
            <a:avLst/>
          </a:prstGeom>
        </p:spPr>
      </p:pic>
      <p:sp>
        <p:nvSpPr>
          <p:cNvPr id="3" name="橢圓 2">
            <a:extLst>
              <a:ext uri="{FF2B5EF4-FFF2-40B4-BE49-F238E27FC236}">
                <a16:creationId xmlns:a16="http://schemas.microsoft.com/office/drawing/2014/main" id="{7FA563DA-56E0-2C20-6067-7564BDC141C3}"/>
              </a:ext>
            </a:extLst>
          </p:cNvPr>
          <p:cNvSpPr/>
          <p:nvPr/>
        </p:nvSpPr>
        <p:spPr>
          <a:xfrm>
            <a:off x="5357811" y="4193008"/>
            <a:ext cx="230521" cy="2305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2">
            <a:extLst>
              <a:ext uri="{FF2B5EF4-FFF2-40B4-BE49-F238E27FC236}">
                <a16:creationId xmlns:a16="http://schemas.microsoft.com/office/drawing/2014/main" id="{A0093160-D2A9-EB0C-6AEC-CA3D5F636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014" y="348756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6" name="文字方塊 35">
            <a:extLst>
              <a:ext uri="{FF2B5EF4-FFF2-40B4-BE49-F238E27FC236}">
                <a16:creationId xmlns:a16="http://schemas.microsoft.com/office/drawing/2014/main" id="{2D3DEDBD-17AF-2E56-F9D5-ABEAFC8F3239}"/>
              </a:ext>
            </a:extLst>
          </p:cNvPr>
          <p:cNvSpPr txBox="1"/>
          <p:nvPr/>
        </p:nvSpPr>
        <p:spPr>
          <a:xfrm>
            <a:off x="5017085" y="3669788"/>
            <a:ext cx="1090297" cy="523220"/>
          </a:xfrm>
          <a:prstGeom prst="rect">
            <a:avLst/>
          </a:prstGeom>
          <a:noFill/>
        </p:spPr>
        <p:txBody>
          <a:bodyPr wrap="square" rtlCol="0">
            <a:spAutoFit/>
          </a:bodyPr>
          <a:lstStyle/>
          <a:p>
            <a:r>
              <a:rPr lang="en-US" altLang="zh-TW" sz="2800" dirty="0"/>
              <a:t>token</a:t>
            </a:r>
            <a:endParaRPr lang="zh-TW" altLang="en-US" sz="2800" dirty="0"/>
          </a:p>
        </p:txBody>
      </p:sp>
      <p:sp>
        <p:nvSpPr>
          <p:cNvPr id="37" name="文字方塊 36">
            <a:extLst>
              <a:ext uri="{FF2B5EF4-FFF2-40B4-BE49-F238E27FC236}">
                <a16:creationId xmlns:a16="http://schemas.microsoft.com/office/drawing/2014/main" id="{C0C2428C-06F4-F2C8-F250-8FB2453C421F}"/>
              </a:ext>
            </a:extLst>
          </p:cNvPr>
          <p:cNvSpPr txBox="1"/>
          <p:nvPr/>
        </p:nvSpPr>
        <p:spPr>
          <a:xfrm>
            <a:off x="456688" y="695855"/>
            <a:ext cx="4453610" cy="461665"/>
          </a:xfrm>
          <a:prstGeom prst="rect">
            <a:avLst/>
          </a:prstGeom>
          <a:noFill/>
        </p:spPr>
        <p:txBody>
          <a:bodyPr wrap="square" rtlCol="0">
            <a:spAutoFit/>
          </a:bodyPr>
          <a:lstStyle/>
          <a:p>
            <a:pPr algn="ctr"/>
            <a:r>
              <a:rPr lang="en-US" altLang="zh-TW" sz="2400" dirty="0"/>
              <a:t>At least 8,000 tokens per second</a:t>
            </a:r>
            <a:endParaRPr lang="zh-TW" altLang="en-US" sz="2400" dirty="0"/>
          </a:p>
        </p:txBody>
      </p:sp>
      <p:sp>
        <p:nvSpPr>
          <p:cNvPr id="50" name="文字方塊 49">
            <a:extLst>
              <a:ext uri="{FF2B5EF4-FFF2-40B4-BE49-F238E27FC236}">
                <a16:creationId xmlns:a16="http://schemas.microsoft.com/office/drawing/2014/main" id="{69F22691-B5DA-2C69-8195-5506FFDDD807}"/>
              </a:ext>
            </a:extLst>
          </p:cNvPr>
          <p:cNvSpPr txBox="1"/>
          <p:nvPr/>
        </p:nvSpPr>
        <p:spPr>
          <a:xfrm>
            <a:off x="7281701" y="760985"/>
            <a:ext cx="4700749" cy="461665"/>
          </a:xfrm>
          <a:prstGeom prst="rect">
            <a:avLst/>
          </a:prstGeom>
          <a:noFill/>
        </p:spPr>
        <p:txBody>
          <a:bodyPr wrap="square" rtlCol="0">
            <a:spAutoFit/>
          </a:bodyPr>
          <a:lstStyle/>
          <a:p>
            <a:pPr algn="ctr"/>
            <a:r>
              <a:rPr lang="en-US" altLang="zh-TW" sz="2400" dirty="0"/>
              <a:t>At least 8,000 tokens per second</a:t>
            </a:r>
            <a:endParaRPr lang="zh-TW" altLang="en-US" sz="2400" dirty="0"/>
          </a:p>
        </p:txBody>
      </p:sp>
    </p:spTree>
    <p:extLst>
      <p:ext uri="{BB962C8B-B14F-4D97-AF65-F5344CB8AC3E}">
        <p14:creationId xmlns:p14="http://schemas.microsoft.com/office/powerpoint/2010/main" val="36787391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36" grpId="0"/>
      <p:bldP spid="37"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alt text provided for this image">
            <a:extLst>
              <a:ext uri="{FF2B5EF4-FFF2-40B4-BE49-F238E27FC236}">
                <a16:creationId xmlns:a16="http://schemas.microsoft.com/office/drawing/2014/main" id="{6343C2E3-32B9-E4AA-64ED-F5023F57E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11" y="1341305"/>
            <a:ext cx="11749177" cy="417034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749AEFA7-5579-C86C-8CCD-EBDCB56B7584}"/>
              </a:ext>
            </a:extLst>
          </p:cNvPr>
          <p:cNvSpPr txBox="1"/>
          <p:nvPr/>
        </p:nvSpPr>
        <p:spPr>
          <a:xfrm>
            <a:off x="221411" y="5511651"/>
            <a:ext cx="11350170" cy="461665"/>
          </a:xfrm>
          <a:prstGeom prst="rect">
            <a:avLst/>
          </a:prstGeom>
          <a:noFill/>
        </p:spPr>
        <p:txBody>
          <a:bodyPr wrap="square">
            <a:spAutoFit/>
          </a:bodyPr>
          <a:lstStyle/>
          <a:p>
            <a:pPr algn="r"/>
            <a:r>
              <a:rPr lang="en-US" altLang="zh-TW" sz="2400" dirty="0"/>
              <a:t>Source of image: https://www.linkedin.com/in/haibin-wu-479a39252/recent-activity/all/</a:t>
            </a:r>
            <a:endParaRPr lang="zh-TW" altLang="en-US" sz="2400" dirty="0"/>
          </a:p>
        </p:txBody>
      </p:sp>
      <p:sp>
        <p:nvSpPr>
          <p:cNvPr id="2" name="標題 1">
            <a:extLst>
              <a:ext uri="{FF2B5EF4-FFF2-40B4-BE49-F238E27FC236}">
                <a16:creationId xmlns:a16="http://schemas.microsoft.com/office/drawing/2014/main" id="{CDED1927-E3BE-3DE5-6D7A-6ED16291D36A}"/>
              </a:ext>
            </a:extLst>
          </p:cNvPr>
          <p:cNvSpPr>
            <a:spLocks noGrp="1"/>
          </p:cNvSpPr>
          <p:nvPr>
            <p:ph type="title"/>
          </p:nvPr>
        </p:nvSpPr>
        <p:spPr/>
        <p:txBody>
          <a:bodyPr/>
          <a:lstStyle/>
          <a:p>
            <a:r>
              <a:rPr lang="en-US" altLang="zh-TW" dirty="0"/>
              <a:t>Various Types of Speech Tokenizers</a:t>
            </a:r>
          </a:p>
        </p:txBody>
      </p:sp>
      <p:pic>
        <p:nvPicPr>
          <p:cNvPr id="6" name="Picture 2" descr="Haibin Wu">
            <a:extLst>
              <a:ext uri="{FF2B5EF4-FFF2-40B4-BE49-F238E27FC236}">
                <a16:creationId xmlns:a16="http://schemas.microsoft.com/office/drawing/2014/main" id="{C7344236-E965-D722-8A61-26A24D8D9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789" y="25342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0A5861C5-9BD3-CCE9-E982-27A322639690}"/>
              </a:ext>
            </a:extLst>
          </p:cNvPr>
          <p:cNvSpPr txBox="1"/>
          <p:nvPr/>
        </p:nvSpPr>
        <p:spPr>
          <a:xfrm>
            <a:off x="9045958" y="1027660"/>
            <a:ext cx="1460831" cy="369332"/>
          </a:xfrm>
          <a:prstGeom prst="rect">
            <a:avLst/>
          </a:prstGeom>
          <a:noFill/>
        </p:spPr>
        <p:txBody>
          <a:bodyPr wrap="square">
            <a:spAutoFit/>
          </a:bodyPr>
          <a:lstStyle/>
          <a:p>
            <a:pPr algn="r"/>
            <a:r>
              <a:rPr lang="en-US" altLang="zh-TW" dirty="0" err="1"/>
              <a:t>Haibin</a:t>
            </a:r>
            <a:r>
              <a:rPr lang="en-US" altLang="zh-TW" dirty="0"/>
              <a:t> Wu</a:t>
            </a:r>
          </a:p>
        </p:txBody>
      </p:sp>
    </p:spTree>
    <p:extLst>
      <p:ext uri="{BB962C8B-B14F-4D97-AF65-F5344CB8AC3E}">
        <p14:creationId xmlns:p14="http://schemas.microsoft.com/office/powerpoint/2010/main" val="8983413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FEFFB4-1B43-165E-EC1C-113096531105}"/>
              </a:ext>
            </a:extLst>
          </p:cNvPr>
          <p:cNvSpPr>
            <a:spLocks noGrp="1"/>
          </p:cNvSpPr>
          <p:nvPr>
            <p:ph type="title"/>
          </p:nvPr>
        </p:nvSpPr>
        <p:spPr/>
        <p:txBody>
          <a:bodyPr/>
          <a:lstStyle/>
          <a:p>
            <a:r>
              <a:rPr lang="en-US" altLang="zh-TW" dirty="0"/>
              <a:t>Overview paper about Speech Tokenization</a:t>
            </a:r>
            <a:endParaRPr lang="zh-TW" altLang="en-US" dirty="0"/>
          </a:p>
        </p:txBody>
      </p:sp>
      <p:pic>
        <p:nvPicPr>
          <p:cNvPr id="5" name="圖片 4">
            <a:extLst>
              <a:ext uri="{FF2B5EF4-FFF2-40B4-BE49-F238E27FC236}">
                <a16:creationId xmlns:a16="http://schemas.microsoft.com/office/drawing/2014/main" id="{E69AC2E1-A8A5-A9E7-E244-F5AF1F80D15F}"/>
              </a:ext>
            </a:extLst>
          </p:cNvPr>
          <p:cNvPicPr>
            <a:picLocks noChangeAspect="1"/>
          </p:cNvPicPr>
          <p:nvPr/>
        </p:nvPicPr>
        <p:blipFill>
          <a:blip r:embed="rId2"/>
          <a:stretch>
            <a:fillRect/>
          </a:stretch>
        </p:blipFill>
        <p:spPr>
          <a:xfrm>
            <a:off x="728339" y="1690688"/>
            <a:ext cx="10735322" cy="1607084"/>
          </a:xfrm>
          <a:prstGeom prst="rect">
            <a:avLst/>
          </a:prstGeom>
        </p:spPr>
      </p:pic>
      <p:sp>
        <p:nvSpPr>
          <p:cNvPr id="7" name="文字方塊 6">
            <a:extLst>
              <a:ext uri="{FF2B5EF4-FFF2-40B4-BE49-F238E27FC236}">
                <a16:creationId xmlns:a16="http://schemas.microsoft.com/office/drawing/2014/main" id="{A54A2CE2-A188-899F-738C-B8274BB5B1A1}"/>
              </a:ext>
            </a:extLst>
          </p:cNvPr>
          <p:cNvSpPr txBox="1"/>
          <p:nvPr/>
        </p:nvSpPr>
        <p:spPr>
          <a:xfrm>
            <a:off x="8304179" y="3297771"/>
            <a:ext cx="3388468" cy="369332"/>
          </a:xfrm>
          <a:prstGeom prst="rect">
            <a:avLst/>
          </a:prstGeom>
          <a:noFill/>
        </p:spPr>
        <p:txBody>
          <a:bodyPr wrap="square">
            <a:spAutoFit/>
          </a:bodyPr>
          <a:lstStyle/>
          <a:p>
            <a:r>
              <a:rPr lang="zh-TW" altLang="en-US" dirty="0"/>
              <a:t>https://arxiv.org/abs/2402.13236</a:t>
            </a:r>
          </a:p>
        </p:txBody>
      </p:sp>
      <p:pic>
        <p:nvPicPr>
          <p:cNvPr id="9" name="圖片 8">
            <a:extLst>
              <a:ext uri="{FF2B5EF4-FFF2-40B4-BE49-F238E27FC236}">
                <a16:creationId xmlns:a16="http://schemas.microsoft.com/office/drawing/2014/main" id="{2A9EE302-1573-BBAF-72B3-F32AE717D5E7}"/>
              </a:ext>
            </a:extLst>
          </p:cNvPr>
          <p:cNvPicPr>
            <a:picLocks noChangeAspect="1"/>
          </p:cNvPicPr>
          <p:nvPr/>
        </p:nvPicPr>
        <p:blipFill>
          <a:blip r:embed="rId3"/>
          <a:stretch>
            <a:fillRect/>
          </a:stretch>
        </p:blipFill>
        <p:spPr>
          <a:xfrm>
            <a:off x="728339" y="3927681"/>
            <a:ext cx="10462503" cy="1913496"/>
          </a:xfrm>
          <a:prstGeom prst="rect">
            <a:avLst/>
          </a:prstGeom>
        </p:spPr>
      </p:pic>
      <p:sp>
        <p:nvSpPr>
          <p:cNvPr id="11" name="文字方塊 10">
            <a:extLst>
              <a:ext uri="{FF2B5EF4-FFF2-40B4-BE49-F238E27FC236}">
                <a16:creationId xmlns:a16="http://schemas.microsoft.com/office/drawing/2014/main" id="{8E83DF85-2D75-5C58-EADD-2048A5896CB9}"/>
              </a:ext>
            </a:extLst>
          </p:cNvPr>
          <p:cNvSpPr txBox="1"/>
          <p:nvPr/>
        </p:nvSpPr>
        <p:spPr>
          <a:xfrm>
            <a:off x="8304179" y="5948276"/>
            <a:ext cx="3583021" cy="369332"/>
          </a:xfrm>
          <a:prstGeom prst="rect">
            <a:avLst/>
          </a:prstGeom>
          <a:noFill/>
        </p:spPr>
        <p:txBody>
          <a:bodyPr wrap="square">
            <a:spAutoFit/>
          </a:bodyPr>
          <a:lstStyle/>
          <a:p>
            <a:r>
              <a:rPr lang="zh-TW" altLang="en-US" dirty="0"/>
              <a:t>https://arxiv.org/abs/2502.06490</a:t>
            </a:r>
          </a:p>
        </p:txBody>
      </p:sp>
    </p:spTree>
    <p:extLst>
      <p:ext uri="{BB962C8B-B14F-4D97-AF65-F5344CB8AC3E}">
        <p14:creationId xmlns:p14="http://schemas.microsoft.com/office/powerpoint/2010/main" val="1038362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D9A4D-08DB-D06C-FC40-8A562E50F1A8}"/>
              </a:ext>
            </a:extLst>
          </p:cNvPr>
          <p:cNvSpPr>
            <a:spLocks noGrp="1"/>
          </p:cNvSpPr>
          <p:nvPr>
            <p:ph type="title"/>
          </p:nvPr>
        </p:nvSpPr>
        <p:spPr/>
        <p:txBody>
          <a:bodyPr/>
          <a:lstStyle/>
          <a:p>
            <a:r>
              <a:rPr lang="en-US" altLang="zh-TW" dirty="0"/>
              <a:t>What is the best choice of tokens? </a:t>
            </a:r>
            <a:endParaRPr lang="zh-TW" altLang="en-US" dirty="0"/>
          </a:p>
        </p:txBody>
      </p:sp>
      <p:sp>
        <p:nvSpPr>
          <p:cNvPr id="3" name="內容版面配置區 2">
            <a:extLst>
              <a:ext uri="{FF2B5EF4-FFF2-40B4-BE49-F238E27FC236}">
                <a16:creationId xmlns:a16="http://schemas.microsoft.com/office/drawing/2014/main" id="{79BEAB2B-3B72-7983-001D-7BF846CE2463}"/>
              </a:ext>
            </a:extLst>
          </p:cNvPr>
          <p:cNvSpPr>
            <a:spLocks noGrp="1"/>
          </p:cNvSpPr>
          <p:nvPr>
            <p:ph idx="1"/>
          </p:nvPr>
        </p:nvSpPr>
        <p:spPr/>
        <p:txBody>
          <a:bodyPr/>
          <a:lstStyle/>
          <a:p>
            <a:r>
              <a:rPr lang="en-US" altLang="zh-TW" dirty="0"/>
              <a:t>Codec-SUPERB</a:t>
            </a:r>
            <a:endParaRPr lang="zh-TW" altLang="en-US" dirty="0"/>
          </a:p>
          <a:p>
            <a:endParaRPr lang="zh-TW" altLang="en-US" dirty="0"/>
          </a:p>
          <a:p>
            <a:endParaRPr lang="en-US" altLang="zh-TW" dirty="0"/>
          </a:p>
          <a:p>
            <a:endParaRPr lang="en-US" altLang="zh-TW" dirty="0"/>
          </a:p>
          <a:p>
            <a:r>
              <a:rPr lang="en-US" altLang="zh-TW" dirty="0"/>
              <a:t>DASB</a:t>
            </a:r>
          </a:p>
        </p:txBody>
      </p:sp>
      <p:sp>
        <p:nvSpPr>
          <p:cNvPr id="5" name="文字方塊 4">
            <a:extLst>
              <a:ext uri="{FF2B5EF4-FFF2-40B4-BE49-F238E27FC236}">
                <a16:creationId xmlns:a16="http://schemas.microsoft.com/office/drawing/2014/main" id="{9BB6D750-681C-DB25-FFF6-327913265113}"/>
              </a:ext>
            </a:extLst>
          </p:cNvPr>
          <p:cNvSpPr txBox="1"/>
          <p:nvPr/>
        </p:nvSpPr>
        <p:spPr>
          <a:xfrm>
            <a:off x="2156475" y="396387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https://poonehmousavi.github.io/DASB-website/</a:t>
            </a:r>
          </a:p>
        </p:txBody>
      </p:sp>
      <p:sp>
        <p:nvSpPr>
          <p:cNvPr id="6" name="文字方塊 5">
            <a:extLst>
              <a:ext uri="{FF2B5EF4-FFF2-40B4-BE49-F238E27FC236}">
                <a16:creationId xmlns:a16="http://schemas.microsoft.com/office/drawing/2014/main" id="{3E48954D-5FB0-B396-DC6B-179FE021747F}"/>
              </a:ext>
            </a:extLst>
          </p:cNvPr>
          <p:cNvSpPr txBox="1"/>
          <p:nvPr/>
        </p:nvSpPr>
        <p:spPr>
          <a:xfrm>
            <a:off x="3491005" y="1860100"/>
            <a:ext cx="34909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https://codecsuperb.github.io/</a:t>
            </a:r>
          </a:p>
        </p:txBody>
      </p:sp>
      <p:grpSp>
        <p:nvGrpSpPr>
          <p:cNvPr id="7" name="群組 6">
            <a:extLst>
              <a:ext uri="{FF2B5EF4-FFF2-40B4-BE49-F238E27FC236}">
                <a16:creationId xmlns:a16="http://schemas.microsoft.com/office/drawing/2014/main" id="{C57EE9CA-75B7-B8E5-9110-E8FE4BED88D0}"/>
              </a:ext>
            </a:extLst>
          </p:cNvPr>
          <p:cNvGrpSpPr/>
          <p:nvPr/>
        </p:nvGrpSpPr>
        <p:grpSpPr>
          <a:xfrm>
            <a:off x="753222" y="1739080"/>
            <a:ext cx="11325502" cy="1911867"/>
            <a:chOff x="617435" y="1798840"/>
            <a:chExt cx="11325502" cy="1911867"/>
          </a:xfrm>
        </p:grpSpPr>
        <p:grpSp>
          <p:nvGrpSpPr>
            <p:cNvPr id="14" name="群組 13">
              <a:extLst>
                <a:ext uri="{FF2B5EF4-FFF2-40B4-BE49-F238E27FC236}">
                  <a16:creationId xmlns:a16="http://schemas.microsoft.com/office/drawing/2014/main" id="{A4F6CB03-7A5F-7A07-560B-1AA2C3F03395}"/>
                </a:ext>
              </a:extLst>
            </p:cNvPr>
            <p:cNvGrpSpPr/>
            <p:nvPr/>
          </p:nvGrpSpPr>
          <p:grpSpPr>
            <a:xfrm>
              <a:off x="5444094" y="2980366"/>
              <a:ext cx="1672036" cy="372278"/>
              <a:chOff x="5429262" y="2829623"/>
              <a:chExt cx="1672036" cy="372278"/>
            </a:xfrm>
          </p:grpSpPr>
          <p:sp>
            <p:nvSpPr>
              <p:cNvPr id="10" name="矩形: 圓角 9">
                <a:extLst>
                  <a:ext uri="{FF2B5EF4-FFF2-40B4-BE49-F238E27FC236}">
                    <a16:creationId xmlns:a16="http://schemas.microsoft.com/office/drawing/2014/main" id="{5BB8D266-7984-D694-0265-21CC48990E52}"/>
                  </a:ext>
                </a:extLst>
              </p:cNvPr>
              <p:cNvSpPr/>
              <p:nvPr/>
            </p:nvSpPr>
            <p:spPr>
              <a:xfrm>
                <a:off x="5429262" y="2839951"/>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05C1DBEF-1B90-0573-7DF2-CD10846F0D17}"/>
                  </a:ext>
                </a:extLst>
              </p:cNvPr>
              <p:cNvSpPr/>
              <p:nvPr/>
            </p:nvSpPr>
            <p:spPr>
              <a:xfrm>
                <a:off x="5997837" y="2839148"/>
                <a:ext cx="54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23E44778-B03C-6833-A99B-7135438DD267}"/>
                  </a:ext>
                </a:extLst>
              </p:cNvPr>
              <p:cNvSpPr/>
              <p:nvPr/>
            </p:nvSpPr>
            <p:spPr>
              <a:xfrm>
                <a:off x="6561298" y="2829623"/>
                <a:ext cx="54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6" name="矩形: 圓角 15">
              <a:extLst>
                <a:ext uri="{FF2B5EF4-FFF2-40B4-BE49-F238E27FC236}">
                  <a16:creationId xmlns:a16="http://schemas.microsoft.com/office/drawing/2014/main" id="{8CAA8201-EFB6-709F-4AC3-9F7F8D502848}"/>
                </a:ext>
              </a:extLst>
            </p:cNvPr>
            <p:cNvSpPr/>
            <p:nvPr/>
          </p:nvSpPr>
          <p:spPr>
            <a:xfrm>
              <a:off x="2969506" y="2621255"/>
              <a:ext cx="1855460" cy="1052653"/>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7" name="矩形: 圓角 16">
              <a:extLst>
                <a:ext uri="{FF2B5EF4-FFF2-40B4-BE49-F238E27FC236}">
                  <a16:creationId xmlns:a16="http://schemas.microsoft.com/office/drawing/2014/main" id="{E1BE298A-ACAE-077E-9CF0-389A53585790}"/>
                </a:ext>
              </a:extLst>
            </p:cNvPr>
            <p:cNvSpPr/>
            <p:nvPr/>
          </p:nvSpPr>
          <p:spPr>
            <a:xfrm>
              <a:off x="7773358" y="2658054"/>
              <a:ext cx="1855460" cy="1052653"/>
            </a:xfrm>
            <a:prstGeom prst="roundRect">
              <a:avLst/>
            </a:prstGeom>
            <a:solidFill>
              <a:srgbClr val="70AD47">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8" name="直線單箭頭接點 17">
              <a:extLst>
                <a:ext uri="{FF2B5EF4-FFF2-40B4-BE49-F238E27FC236}">
                  <a16:creationId xmlns:a16="http://schemas.microsoft.com/office/drawing/2014/main" id="{462443CC-C04A-31FE-3BE4-24656F9EC470}"/>
                </a:ext>
              </a:extLst>
            </p:cNvPr>
            <p:cNvCxnSpPr/>
            <p:nvPr/>
          </p:nvCxnSpPr>
          <p:spPr>
            <a:xfrm>
              <a:off x="2152465" y="3166847"/>
              <a:ext cx="721895" cy="0"/>
            </a:xfrm>
            <a:prstGeom prst="straightConnector1">
              <a:avLst/>
            </a:prstGeom>
            <a:noFill/>
            <a:ln w="57150" cap="flat" cmpd="sng" algn="ctr">
              <a:solidFill>
                <a:sysClr val="windowText" lastClr="000000"/>
              </a:solidFill>
              <a:prstDash val="solid"/>
              <a:miter lim="800000"/>
              <a:tailEnd type="triangle"/>
            </a:ln>
            <a:effectLst/>
          </p:spPr>
        </p:cxnSp>
        <p:cxnSp>
          <p:nvCxnSpPr>
            <p:cNvPr id="19" name="直線單箭頭接點 18">
              <a:extLst>
                <a:ext uri="{FF2B5EF4-FFF2-40B4-BE49-F238E27FC236}">
                  <a16:creationId xmlns:a16="http://schemas.microsoft.com/office/drawing/2014/main" id="{875A779E-200C-EA34-4DC5-16FEF2F98EF6}"/>
                </a:ext>
              </a:extLst>
            </p:cNvPr>
            <p:cNvCxnSpPr>
              <a:cxnSpLocks/>
            </p:cNvCxnSpPr>
            <p:nvPr/>
          </p:nvCxnSpPr>
          <p:spPr>
            <a:xfrm>
              <a:off x="4884225" y="3147797"/>
              <a:ext cx="535790" cy="0"/>
            </a:xfrm>
            <a:prstGeom prst="straightConnector1">
              <a:avLst/>
            </a:prstGeom>
            <a:noFill/>
            <a:ln w="57150" cap="flat" cmpd="sng" algn="ctr">
              <a:solidFill>
                <a:sysClr val="windowText" lastClr="000000"/>
              </a:solidFill>
              <a:prstDash val="solid"/>
              <a:miter lim="800000"/>
              <a:tailEnd type="triangle"/>
            </a:ln>
            <a:effectLst/>
          </p:spPr>
        </p:cxnSp>
        <p:cxnSp>
          <p:nvCxnSpPr>
            <p:cNvPr id="20" name="直線單箭頭接點 19">
              <a:extLst>
                <a:ext uri="{FF2B5EF4-FFF2-40B4-BE49-F238E27FC236}">
                  <a16:creationId xmlns:a16="http://schemas.microsoft.com/office/drawing/2014/main" id="{074F5D57-8312-33FA-E41C-75EEF455664B}"/>
                </a:ext>
              </a:extLst>
            </p:cNvPr>
            <p:cNvCxnSpPr>
              <a:cxnSpLocks/>
            </p:cNvCxnSpPr>
            <p:nvPr/>
          </p:nvCxnSpPr>
          <p:spPr>
            <a:xfrm>
              <a:off x="7181371" y="3195875"/>
              <a:ext cx="564820" cy="0"/>
            </a:xfrm>
            <a:prstGeom prst="straightConnector1">
              <a:avLst/>
            </a:prstGeom>
            <a:noFill/>
            <a:ln w="57150" cap="flat" cmpd="sng" algn="ctr">
              <a:solidFill>
                <a:sysClr val="windowText" lastClr="000000"/>
              </a:solidFill>
              <a:prstDash val="solid"/>
              <a:miter lim="800000"/>
              <a:tailEnd type="triangle"/>
            </a:ln>
            <a:effectLst/>
          </p:spPr>
        </p:cxnSp>
        <p:cxnSp>
          <p:nvCxnSpPr>
            <p:cNvPr id="21" name="直線單箭頭接點 20">
              <a:extLst>
                <a:ext uri="{FF2B5EF4-FFF2-40B4-BE49-F238E27FC236}">
                  <a16:creationId xmlns:a16="http://schemas.microsoft.com/office/drawing/2014/main" id="{D2724635-BCA2-5B90-98C8-481F389FDFF1}"/>
                </a:ext>
              </a:extLst>
            </p:cNvPr>
            <p:cNvCxnSpPr/>
            <p:nvPr/>
          </p:nvCxnSpPr>
          <p:spPr>
            <a:xfrm>
              <a:off x="9597308" y="3218523"/>
              <a:ext cx="721895" cy="0"/>
            </a:xfrm>
            <a:prstGeom prst="straightConnector1">
              <a:avLst/>
            </a:prstGeom>
            <a:noFill/>
            <a:ln w="57150" cap="flat" cmpd="sng" algn="ctr">
              <a:solidFill>
                <a:sysClr val="windowText" lastClr="000000"/>
              </a:solidFill>
              <a:prstDash val="solid"/>
              <a:miter lim="800000"/>
              <a:tailEnd type="triangle"/>
            </a:ln>
            <a:effectLst/>
          </p:spPr>
        </p:cxnSp>
        <p:grpSp>
          <p:nvGrpSpPr>
            <p:cNvPr id="22" name="群組 21">
              <a:extLst>
                <a:ext uri="{FF2B5EF4-FFF2-40B4-BE49-F238E27FC236}">
                  <a16:creationId xmlns:a16="http://schemas.microsoft.com/office/drawing/2014/main" id="{24BAF6AF-5488-64FC-9491-390A2080BA86}"/>
                </a:ext>
              </a:extLst>
            </p:cNvPr>
            <p:cNvGrpSpPr/>
            <p:nvPr/>
          </p:nvGrpSpPr>
          <p:grpSpPr>
            <a:xfrm flipH="1">
              <a:off x="617435" y="2730211"/>
              <a:ext cx="1460747" cy="827705"/>
              <a:chOff x="4005606" y="5533027"/>
              <a:chExt cx="1757324" cy="929291"/>
            </a:xfrm>
          </p:grpSpPr>
          <p:pic>
            <p:nvPicPr>
              <p:cNvPr id="23" name="Picture 2">
                <a:extLst>
                  <a:ext uri="{FF2B5EF4-FFF2-40B4-BE49-F238E27FC236}">
                    <a16:creationId xmlns:a16="http://schemas.microsoft.com/office/drawing/2014/main" id="{E8829727-DAC0-FE2B-C676-293574AAB0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5606" y="5533027"/>
                <a:ext cx="6778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a:extLst>
                  <a:ext uri="{FF2B5EF4-FFF2-40B4-BE49-F238E27FC236}">
                    <a16:creationId xmlns:a16="http://schemas.microsoft.com/office/drawing/2014/main" id="{DD2162C0-7C42-0490-8C1D-E4A820663E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3630" y="5533631"/>
                <a:ext cx="7493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a:extLst>
                  <a:ext uri="{FF2B5EF4-FFF2-40B4-BE49-F238E27FC236}">
                    <a16:creationId xmlns:a16="http://schemas.microsoft.com/office/drawing/2014/main" id="{3C47A23B-4A08-360B-6B5B-8022500F2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60422" y="5533251"/>
                <a:ext cx="749266" cy="92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群組 25">
              <a:extLst>
                <a:ext uri="{FF2B5EF4-FFF2-40B4-BE49-F238E27FC236}">
                  <a16:creationId xmlns:a16="http://schemas.microsoft.com/office/drawing/2014/main" id="{3B152337-FEAD-2133-72D3-F53E78DBA21E}"/>
                </a:ext>
              </a:extLst>
            </p:cNvPr>
            <p:cNvGrpSpPr/>
            <p:nvPr/>
          </p:nvGrpSpPr>
          <p:grpSpPr>
            <a:xfrm flipH="1">
              <a:off x="10389394" y="2846887"/>
              <a:ext cx="1460747" cy="769605"/>
              <a:chOff x="4005606" y="5533027"/>
              <a:chExt cx="1757324" cy="929291"/>
            </a:xfrm>
          </p:grpSpPr>
          <p:pic>
            <p:nvPicPr>
              <p:cNvPr id="27" name="Picture 2">
                <a:extLst>
                  <a:ext uri="{FF2B5EF4-FFF2-40B4-BE49-F238E27FC236}">
                    <a16:creationId xmlns:a16="http://schemas.microsoft.com/office/drawing/2014/main" id="{BFF8C226-74CA-036F-7E9C-577AC7E50D2B}"/>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5606" y="5533027"/>
                <a:ext cx="6778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2BF025A5-FDDA-BE7A-883E-514DC759D05B}"/>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13630" y="5533631"/>
                <a:ext cx="7493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a:extLst>
                  <a:ext uri="{FF2B5EF4-FFF2-40B4-BE49-F238E27FC236}">
                    <a16:creationId xmlns:a16="http://schemas.microsoft.com/office/drawing/2014/main" id="{0C072AC7-05C1-F721-3CFB-6929653BF2B4}"/>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560422" y="5533251"/>
                <a:ext cx="749266" cy="92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文字方塊 33">
              <a:extLst>
                <a:ext uri="{FF2B5EF4-FFF2-40B4-BE49-F238E27FC236}">
                  <a16:creationId xmlns:a16="http://schemas.microsoft.com/office/drawing/2014/main" id="{1A4C1A3C-CFCD-44A4-E200-9A57821D0B8E}"/>
                </a:ext>
              </a:extLst>
            </p:cNvPr>
            <p:cNvSpPr txBox="1"/>
            <p:nvPr/>
          </p:nvSpPr>
          <p:spPr>
            <a:xfrm>
              <a:off x="8950151" y="1798840"/>
              <a:ext cx="29927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Quality, Various tasks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2FBE9616-6F51-F5E1-BE8D-DEE6E4BAEB10}"/>
                </a:ext>
              </a:extLst>
            </p:cNvPr>
            <p:cNvCxnSpPr>
              <a:cxnSpLocks/>
            </p:cNvCxnSpPr>
            <p:nvPr/>
          </p:nvCxnSpPr>
          <p:spPr>
            <a:xfrm flipV="1">
              <a:off x="11006864" y="2222698"/>
              <a:ext cx="0" cy="545613"/>
            </a:xfrm>
            <a:prstGeom prst="straightConnector1">
              <a:avLst/>
            </a:prstGeom>
            <a:noFill/>
            <a:ln w="57150" cap="flat" cmpd="sng" algn="ctr">
              <a:solidFill>
                <a:sysClr val="windowText" lastClr="000000"/>
              </a:solidFill>
              <a:prstDash val="sysDot"/>
              <a:miter lim="800000"/>
              <a:tailEnd type="triangle"/>
            </a:ln>
            <a:effectLst/>
          </p:spPr>
        </p:cxnSp>
      </p:grpSp>
      <p:grpSp>
        <p:nvGrpSpPr>
          <p:cNvPr id="4" name="群組 3">
            <a:extLst>
              <a:ext uri="{FF2B5EF4-FFF2-40B4-BE49-F238E27FC236}">
                <a16:creationId xmlns:a16="http://schemas.microsoft.com/office/drawing/2014/main" id="{CAF2947B-480F-53EF-A8BD-B19AEDD2E825}"/>
              </a:ext>
            </a:extLst>
          </p:cNvPr>
          <p:cNvGrpSpPr/>
          <p:nvPr/>
        </p:nvGrpSpPr>
        <p:grpSpPr>
          <a:xfrm>
            <a:off x="746006" y="4551931"/>
            <a:ext cx="10289246" cy="1052653"/>
            <a:chOff x="593356" y="4851488"/>
            <a:chExt cx="10289246" cy="1052653"/>
          </a:xfrm>
        </p:grpSpPr>
        <p:grpSp>
          <p:nvGrpSpPr>
            <p:cNvPr id="37" name="群組 36">
              <a:extLst>
                <a:ext uri="{FF2B5EF4-FFF2-40B4-BE49-F238E27FC236}">
                  <a16:creationId xmlns:a16="http://schemas.microsoft.com/office/drawing/2014/main" id="{DF2D6A33-502C-652D-912F-F0DE8CF77A42}"/>
                </a:ext>
              </a:extLst>
            </p:cNvPr>
            <p:cNvGrpSpPr/>
            <p:nvPr/>
          </p:nvGrpSpPr>
          <p:grpSpPr>
            <a:xfrm>
              <a:off x="5420015" y="5210599"/>
              <a:ext cx="1672036" cy="372278"/>
              <a:chOff x="5429262" y="2829623"/>
              <a:chExt cx="1672036" cy="372278"/>
            </a:xfrm>
          </p:grpSpPr>
          <p:sp>
            <p:nvSpPr>
              <p:cNvPr id="38" name="矩形: 圓角 37">
                <a:extLst>
                  <a:ext uri="{FF2B5EF4-FFF2-40B4-BE49-F238E27FC236}">
                    <a16:creationId xmlns:a16="http://schemas.microsoft.com/office/drawing/2014/main" id="{E28D5558-4F00-7C28-DCFB-7B876DC5D666}"/>
                  </a:ext>
                </a:extLst>
              </p:cNvPr>
              <p:cNvSpPr/>
              <p:nvPr/>
            </p:nvSpPr>
            <p:spPr>
              <a:xfrm>
                <a:off x="5429262" y="2839951"/>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47745915-3184-7983-2DF5-BD25D1B8AB4A}"/>
                  </a:ext>
                </a:extLst>
              </p:cNvPr>
              <p:cNvSpPr/>
              <p:nvPr/>
            </p:nvSpPr>
            <p:spPr>
              <a:xfrm>
                <a:off x="5997837" y="2839148"/>
                <a:ext cx="54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D8A7F9AE-CBC3-1F63-E2C9-F268CA6695AA}"/>
                  </a:ext>
                </a:extLst>
              </p:cNvPr>
              <p:cNvSpPr/>
              <p:nvPr/>
            </p:nvSpPr>
            <p:spPr>
              <a:xfrm>
                <a:off x="6561298" y="2829623"/>
                <a:ext cx="54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1" name="矩形: 圓角 40">
              <a:extLst>
                <a:ext uri="{FF2B5EF4-FFF2-40B4-BE49-F238E27FC236}">
                  <a16:creationId xmlns:a16="http://schemas.microsoft.com/office/drawing/2014/main" id="{9AFD61B3-C81A-5F81-980A-5593F1A5FE27}"/>
                </a:ext>
              </a:extLst>
            </p:cNvPr>
            <p:cNvSpPr/>
            <p:nvPr/>
          </p:nvSpPr>
          <p:spPr>
            <a:xfrm>
              <a:off x="2945427" y="4851488"/>
              <a:ext cx="1855460" cy="1052653"/>
            </a:xfrm>
            <a:prstGeom prst="roundRect">
              <a:avLst/>
            </a:prstGeom>
            <a:solidFill>
              <a:srgbClr val="5B9BD5">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42" name="直線單箭頭接點 41">
              <a:extLst>
                <a:ext uri="{FF2B5EF4-FFF2-40B4-BE49-F238E27FC236}">
                  <a16:creationId xmlns:a16="http://schemas.microsoft.com/office/drawing/2014/main" id="{83629D21-CC4D-68AB-BE8E-4F187D466A21}"/>
                </a:ext>
              </a:extLst>
            </p:cNvPr>
            <p:cNvCxnSpPr/>
            <p:nvPr/>
          </p:nvCxnSpPr>
          <p:spPr>
            <a:xfrm>
              <a:off x="2128386" y="5397080"/>
              <a:ext cx="721895" cy="0"/>
            </a:xfrm>
            <a:prstGeom prst="straightConnector1">
              <a:avLst/>
            </a:prstGeom>
            <a:noFill/>
            <a:ln w="57150" cap="flat" cmpd="sng" algn="ctr">
              <a:solidFill>
                <a:sysClr val="windowText" lastClr="000000"/>
              </a:solidFill>
              <a:prstDash val="solid"/>
              <a:miter lim="800000"/>
              <a:tailEnd type="triangle"/>
            </a:ln>
            <a:effectLst/>
          </p:spPr>
        </p:cxnSp>
        <p:cxnSp>
          <p:nvCxnSpPr>
            <p:cNvPr id="43" name="直線單箭頭接點 42">
              <a:extLst>
                <a:ext uri="{FF2B5EF4-FFF2-40B4-BE49-F238E27FC236}">
                  <a16:creationId xmlns:a16="http://schemas.microsoft.com/office/drawing/2014/main" id="{5CAF332F-9A98-3080-C3F2-492541FF9364}"/>
                </a:ext>
              </a:extLst>
            </p:cNvPr>
            <p:cNvCxnSpPr>
              <a:cxnSpLocks/>
            </p:cNvCxnSpPr>
            <p:nvPr/>
          </p:nvCxnSpPr>
          <p:spPr>
            <a:xfrm>
              <a:off x="4860146" y="5378030"/>
              <a:ext cx="535790" cy="0"/>
            </a:xfrm>
            <a:prstGeom prst="straightConnector1">
              <a:avLst/>
            </a:prstGeom>
            <a:noFill/>
            <a:ln w="57150" cap="flat" cmpd="sng" algn="ctr">
              <a:solidFill>
                <a:sysClr val="windowText" lastClr="000000"/>
              </a:solidFill>
              <a:prstDash val="solid"/>
              <a:miter lim="800000"/>
              <a:tailEnd type="triangle"/>
            </a:ln>
            <a:effectLst/>
          </p:spPr>
        </p:cxnSp>
        <p:grpSp>
          <p:nvGrpSpPr>
            <p:cNvPr id="44" name="群組 43">
              <a:extLst>
                <a:ext uri="{FF2B5EF4-FFF2-40B4-BE49-F238E27FC236}">
                  <a16:creationId xmlns:a16="http://schemas.microsoft.com/office/drawing/2014/main" id="{9AA7606E-B831-791D-5CD3-19BE1963A096}"/>
                </a:ext>
              </a:extLst>
            </p:cNvPr>
            <p:cNvGrpSpPr/>
            <p:nvPr/>
          </p:nvGrpSpPr>
          <p:grpSpPr>
            <a:xfrm flipH="1">
              <a:off x="593356" y="4960444"/>
              <a:ext cx="1460747" cy="827705"/>
              <a:chOff x="4005606" y="5533027"/>
              <a:chExt cx="1757324" cy="929291"/>
            </a:xfrm>
          </p:grpSpPr>
          <p:pic>
            <p:nvPicPr>
              <p:cNvPr id="45" name="Picture 2">
                <a:extLst>
                  <a:ext uri="{FF2B5EF4-FFF2-40B4-BE49-F238E27FC236}">
                    <a16:creationId xmlns:a16="http://schemas.microsoft.com/office/drawing/2014/main" id="{2797D752-383F-6A0B-21D8-650A29BC38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5606" y="5533027"/>
                <a:ext cx="6778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a:extLst>
                  <a:ext uri="{FF2B5EF4-FFF2-40B4-BE49-F238E27FC236}">
                    <a16:creationId xmlns:a16="http://schemas.microsoft.com/office/drawing/2014/main" id="{58253ED4-F956-7883-643F-35160D398C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3630" y="5533631"/>
                <a:ext cx="7493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a:extLst>
                  <a:ext uri="{FF2B5EF4-FFF2-40B4-BE49-F238E27FC236}">
                    <a16:creationId xmlns:a16="http://schemas.microsoft.com/office/drawing/2014/main" id="{6A74BF51-0E13-BBEC-9BEB-89BEF1915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60422" y="5533251"/>
                <a:ext cx="749266" cy="92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8" name="直線單箭頭接點 47">
              <a:extLst>
                <a:ext uri="{FF2B5EF4-FFF2-40B4-BE49-F238E27FC236}">
                  <a16:creationId xmlns:a16="http://schemas.microsoft.com/office/drawing/2014/main" id="{2E9F2A0E-2DD2-7607-890E-DD0F49909C81}"/>
                </a:ext>
              </a:extLst>
            </p:cNvPr>
            <p:cNvCxnSpPr>
              <a:cxnSpLocks/>
            </p:cNvCxnSpPr>
            <p:nvPr/>
          </p:nvCxnSpPr>
          <p:spPr>
            <a:xfrm rot="5400000" flipV="1">
              <a:off x="7531730" y="5124274"/>
              <a:ext cx="0" cy="545613"/>
            </a:xfrm>
            <a:prstGeom prst="straightConnector1">
              <a:avLst/>
            </a:prstGeom>
            <a:noFill/>
            <a:ln w="57150" cap="flat" cmpd="sng" algn="ctr">
              <a:solidFill>
                <a:sysClr val="windowText" lastClr="000000"/>
              </a:solidFill>
              <a:prstDash val="sysDot"/>
              <a:miter lim="800000"/>
              <a:tailEnd type="triangle"/>
            </a:ln>
            <a:effectLst/>
          </p:spPr>
        </p:cxnSp>
        <p:sp>
          <p:nvSpPr>
            <p:cNvPr id="49" name="文字方塊 48">
              <a:extLst>
                <a:ext uri="{FF2B5EF4-FFF2-40B4-BE49-F238E27FC236}">
                  <a16:creationId xmlns:a16="http://schemas.microsoft.com/office/drawing/2014/main" id="{AF332916-DB20-5486-53F3-4614E73A5577}"/>
                </a:ext>
              </a:extLst>
            </p:cNvPr>
            <p:cNvSpPr txBox="1"/>
            <p:nvPr/>
          </p:nvSpPr>
          <p:spPr>
            <a:xfrm>
              <a:off x="7889816" y="5158509"/>
              <a:ext cx="2992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Various tasks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0" name="群組 29">
            <a:extLst>
              <a:ext uri="{FF2B5EF4-FFF2-40B4-BE49-F238E27FC236}">
                <a16:creationId xmlns:a16="http://schemas.microsoft.com/office/drawing/2014/main" id="{97850D8C-901D-AF19-D02D-6C67C2EEFB38}"/>
              </a:ext>
            </a:extLst>
          </p:cNvPr>
          <p:cNvGrpSpPr/>
          <p:nvPr/>
        </p:nvGrpSpPr>
        <p:grpSpPr>
          <a:xfrm>
            <a:off x="866502" y="5869874"/>
            <a:ext cx="11676398" cy="830997"/>
            <a:chOff x="753222" y="5855843"/>
            <a:chExt cx="11676398" cy="830997"/>
          </a:xfrm>
        </p:grpSpPr>
        <p:sp>
          <p:nvSpPr>
            <p:cNvPr id="9" name="文字方塊 8">
              <a:extLst>
                <a:ext uri="{FF2B5EF4-FFF2-40B4-BE49-F238E27FC236}">
                  <a16:creationId xmlns:a16="http://schemas.microsoft.com/office/drawing/2014/main" id="{CBA51F23-3FC4-92AD-7E5D-96093767B13D}"/>
                </a:ext>
              </a:extLst>
            </p:cNvPr>
            <p:cNvSpPr txBox="1"/>
            <p:nvPr/>
          </p:nvSpPr>
          <p:spPr>
            <a:xfrm>
              <a:off x="753222" y="5855843"/>
              <a:ext cx="111163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Roboto" panose="02000000000000000000" pitchFamily="2" charset="0"/>
                  <a:ea typeface="新細明體" panose="02020500000000000000" pitchFamily="18" charset="-120"/>
                  <a:cs typeface="+mn-cs"/>
                </a:rPr>
                <a:t>Learn more from Interspeech2024 Speech Processing Using Discrete Speech Unit Challenge</a:t>
              </a:r>
            </a:p>
          </p:txBody>
        </p:sp>
        <p:sp>
          <p:nvSpPr>
            <p:cNvPr id="15" name="文字方塊 14">
              <a:extLst>
                <a:ext uri="{FF2B5EF4-FFF2-40B4-BE49-F238E27FC236}">
                  <a16:creationId xmlns:a16="http://schemas.microsoft.com/office/drawing/2014/main" id="{56A52EEB-388D-84CB-874F-48B1B210B7EC}"/>
                </a:ext>
              </a:extLst>
            </p:cNvPr>
            <p:cNvSpPr txBox="1"/>
            <p:nvPr/>
          </p:nvSpPr>
          <p:spPr>
            <a:xfrm>
              <a:off x="2961474" y="6251492"/>
              <a:ext cx="94681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https://www.wavlab.org/activities/2024/Interspeech2024-Discrete-Speech-Unit-Challenge/</a:t>
              </a:r>
            </a:p>
          </p:txBody>
        </p:sp>
      </p:grpSp>
    </p:spTree>
    <p:extLst>
      <p:ext uri="{BB962C8B-B14F-4D97-AF65-F5344CB8AC3E}">
        <p14:creationId xmlns:p14="http://schemas.microsoft.com/office/powerpoint/2010/main" val="15548498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0C747818-4571-0926-82CE-073793940340}"/>
              </a:ext>
            </a:extLst>
          </p:cNvPr>
          <p:cNvGrpSpPr/>
          <p:nvPr/>
        </p:nvGrpSpPr>
        <p:grpSpPr>
          <a:xfrm>
            <a:off x="6867184" y="0"/>
            <a:ext cx="4716860"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C1D77BE-1159-39C7-AADD-47BFF6800043}"/>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2A52C03-B073-230E-AC64-3134076A834D}"/>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90277A5E-265C-FF51-6CDE-5F912F0B60D6}"/>
              </a:ext>
            </a:extLst>
          </p:cNvPr>
          <p:cNvSpPr/>
          <p:nvPr/>
        </p:nvSpPr>
        <p:spPr>
          <a:xfrm>
            <a:off x="6936918" y="1098705"/>
            <a:ext cx="4410982" cy="673753"/>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Speech SSL Model</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矩形: 圓角 10">
            <a:extLst>
              <a:ext uri="{FF2B5EF4-FFF2-40B4-BE49-F238E27FC236}">
                <a16:creationId xmlns:a16="http://schemas.microsoft.com/office/drawing/2014/main" id="{C28E05B2-6D98-C679-13F5-BD960D34EFF3}"/>
              </a:ext>
            </a:extLst>
          </p:cNvPr>
          <p:cNvSpPr/>
          <p:nvPr/>
        </p:nvSpPr>
        <p:spPr>
          <a:xfrm>
            <a:off x="7023183" y="2194239"/>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9E5A4545-0228-82AA-55BB-8F30D07F7F60}"/>
              </a:ext>
            </a:extLst>
          </p:cNvPr>
          <p:cNvSpPr/>
          <p:nvPr/>
        </p:nvSpPr>
        <p:spPr>
          <a:xfrm>
            <a:off x="7584106"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0232BE68-824B-E36E-3814-AB8B67988E48}"/>
              </a:ext>
            </a:extLst>
          </p:cNvPr>
          <p:cNvSpPr/>
          <p:nvPr/>
        </p:nvSpPr>
        <p:spPr>
          <a:xfrm>
            <a:off x="8145029"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F100F96B-F7E7-D3FF-A1A5-590B57EA8478}"/>
              </a:ext>
            </a:extLst>
          </p:cNvPr>
          <p:cNvSpPr/>
          <p:nvPr/>
        </p:nvSpPr>
        <p:spPr>
          <a:xfrm>
            <a:off x="8705952"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E839ADFC-7B01-8AF5-913E-6E8CE4F611D7}"/>
              </a:ext>
            </a:extLst>
          </p:cNvPr>
          <p:cNvSpPr/>
          <p:nvPr/>
        </p:nvSpPr>
        <p:spPr>
          <a:xfrm>
            <a:off x="9266875"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ABA15947-8CFB-EEC5-E8F5-DDEA08193F85}"/>
              </a:ext>
            </a:extLst>
          </p:cNvPr>
          <p:cNvSpPr/>
          <p:nvPr/>
        </p:nvSpPr>
        <p:spPr>
          <a:xfrm>
            <a:off x="9827798"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24CC4615-BE1F-56E9-A96E-4E7F424EF20A}"/>
              </a:ext>
            </a:extLst>
          </p:cNvPr>
          <p:cNvSpPr/>
          <p:nvPr/>
        </p:nvSpPr>
        <p:spPr>
          <a:xfrm>
            <a:off x="10388721"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A1E698B8-B1E0-BF55-39EF-B0CAE87B9FA3}"/>
              </a:ext>
            </a:extLst>
          </p:cNvPr>
          <p:cNvSpPr/>
          <p:nvPr/>
        </p:nvSpPr>
        <p:spPr>
          <a:xfrm>
            <a:off x="10949647" y="2200521"/>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67AD9B9F-6DC4-EBEE-E775-F5F4E0EC00C2}"/>
              </a:ext>
            </a:extLst>
          </p:cNvPr>
          <p:cNvCxnSpPr/>
          <p:nvPr/>
        </p:nvCxnSpPr>
        <p:spPr>
          <a:xfrm>
            <a:off x="9125156" y="585286"/>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EACA2CC8-69AB-F9CC-41CE-6B47E6DA3BD3}"/>
              </a:ext>
            </a:extLst>
          </p:cNvPr>
          <p:cNvCxnSpPr/>
          <p:nvPr/>
        </p:nvCxnSpPr>
        <p:spPr>
          <a:xfrm>
            <a:off x="9125156" y="1772458"/>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D929120B-531E-9A73-BE9C-7F0B2D62B63F}"/>
              </a:ext>
            </a:extLst>
          </p:cNvPr>
          <p:cNvSpPr txBox="1"/>
          <p:nvPr/>
        </p:nvSpPr>
        <p:spPr>
          <a:xfrm>
            <a:off x="607956" y="193561"/>
            <a:ext cx="38463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possible pipeline of speech tokenization </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1" name="圖片 30">
            <a:extLst>
              <a:ext uri="{FF2B5EF4-FFF2-40B4-BE49-F238E27FC236}">
                <a16:creationId xmlns:a16="http://schemas.microsoft.com/office/drawing/2014/main" id="{5E06B422-21FA-E7D4-A7CF-DA9C7087E8D2}"/>
              </a:ext>
            </a:extLst>
          </p:cNvPr>
          <p:cNvPicPr>
            <a:picLocks noChangeAspect="1"/>
          </p:cNvPicPr>
          <p:nvPr/>
        </p:nvPicPr>
        <p:blipFill>
          <a:blip r:embed="rId4"/>
          <a:stretch>
            <a:fillRect/>
          </a:stretch>
        </p:blipFill>
        <p:spPr>
          <a:xfrm>
            <a:off x="607956" y="3299626"/>
            <a:ext cx="11353800" cy="3108126"/>
          </a:xfrm>
          <a:prstGeom prst="rect">
            <a:avLst/>
          </a:prstGeom>
        </p:spPr>
      </p:pic>
      <p:sp>
        <p:nvSpPr>
          <p:cNvPr id="41" name="文字方塊 40">
            <a:extLst>
              <a:ext uri="{FF2B5EF4-FFF2-40B4-BE49-F238E27FC236}">
                <a16:creationId xmlns:a16="http://schemas.microsoft.com/office/drawing/2014/main" id="{35BF6D51-C568-A972-04B4-B3D2E283945C}"/>
              </a:ext>
            </a:extLst>
          </p:cNvPr>
          <p:cNvSpPr txBox="1"/>
          <p:nvPr/>
        </p:nvSpPr>
        <p:spPr>
          <a:xfrm>
            <a:off x="607956" y="2871163"/>
            <a:ext cx="6092456" cy="369332"/>
          </a:xfrm>
          <a:prstGeom prst="rect">
            <a:avLst/>
          </a:prstGeom>
          <a:noFill/>
        </p:spPr>
        <p:txBody>
          <a:bodyPr wrap="square">
            <a:spAutoFit/>
          </a:bodyPr>
          <a:lstStyle/>
          <a:p>
            <a:r>
              <a:rPr lang="zh-TW" altLang="en-US" dirty="0"/>
              <a:t>https://arxiv.org/abs/2205.10643</a:t>
            </a:r>
          </a:p>
        </p:txBody>
      </p:sp>
      <p:sp>
        <p:nvSpPr>
          <p:cNvPr id="47" name="文字方塊 46">
            <a:extLst>
              <a:ext uri="{FF2B5EF4-FFF2-40B4-BE49-F238E27FC236}">
                <a16:creationId xmlns:a16="http://schemas.microsoft.com/office/drawing/2014/main" id="{407F59E7-DBCA-19F3-C9C5-8A257C01BB37}"/>
              </a:ext>
            </a:extLst>
          </p:cNvPr>
          <p:cNvSpPr txBox="1"/>
          <p:nvPr/>
        </p:nvSpPr>
        <p:spPr>
          <a:xfrm>
            <a:off x="5928078" y="2301868"/>
            <a:ext cx="1095105" cy="461665"/>
          </a:xfrm>
          <a:prstGeom prst="rect">
            <a:avLst/>
          </a:prstGeom>
          <a:noFill/>
        </p:spPr>
        <p:txBody>
          <a:bodyPr wrap="square" rtlCol="0">
            <a:spAutoFit/>
          </a:bodyPr>
          <a:lstStyle/>
          <a:p>
            <a:pPr algn="r"/>
            <a:r>
              <a:rPr lang="en-US" altLang="zh-TW" sz="2400" b="1" dirty="0"/>
              <a:t>0.02s</a:t>
            </a:r>
            <a:endParaRPr lang="zh-TW" altLang="en-US" sz="2400" b="1" dirty="0"/>
          </a:p>
        </p:txBody>
      </p:sp>
    </p:spTree>
    <p:extLst>
      <p:ext uri="{BB962C8B-B14F-4D97-AF65-F5344CB8AC3E}">
        <p14:creationId xmlns:p14="http://schemas.microsoft.com/office/powerpoint/2010/main" val="37773553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P spid="41"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B8F7A-61B0-484A-8CF1-F482C0C2FCAD}"/>
            </a:ext>
          </a:extLst>
        </p:cNvPr>
        <p:cNvGrpSpPr/>
        <p:nvPr/>
      </p:nvGrpSpPr>
      <p:grpSpPr>
        <a:xfrm>
          <a:off x="0" y="0"/>
          <a:ext cx="0" cy="0"/>
          <a:chOff x="0" y="0"/>
          <a:chExt cx="0" cy="0"/>
        </a:xfrm>
      </p:grpSpPr>
      <p:grpSp>
        <p:nvGrpSpPr>
          <p:cNvPr id="4" name="群組 3">
            <a:extLst>
              <a:ext uri="{FF2B5EF4-FFF2-40B4-BE49-F238E27FC236}">
                <a16:creationId xmlns:a16="http://schemas.microsoft.com/office/drawing/2014/main" id="{137CE374-077F-1994-7275-FAE5DE59AC80}"/>
              </a:ext>
            </a:extLst>
          </p:cNvPr>
          <p:cNvGrpSpPr/>
          <p:nvPr/>
        </p:nvGrpSpPr>
        <p:grpSpPr>
          <a:xfrm>
            <a:off x="6867184" y="0"/>
            <a:ext cx="4716860"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69F5C8B-FA68-B0ED-8003-F2A06B95FE02}"/>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844E39A-59FF-0DA3-96AA-6D28CA7079E3}"/>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6F2023C4-55EA-26C5-A303-B3382694DAE5}"/>
              </a:ext>
            </a:extLst>
          </p:cNvPr>
          <p:cNvSpPr/>
          <p:nvPr/>
        </p:nvSpPr>
        <p:spPr>
          <a:xfrm>
            <a:off x="6936918" y="1098705"/>
            <a:ext cx="4410982" cy="673753"/>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Speech SSL Model</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矩形: 圓角 10">
            <a:extLst>
              <a:ext uri="{FF2B5EF4-FFF2-40B4-BE49-F238E27FC236}">
                <a16:creationId xmlns:a16="http://schemas.microsoft.com/office/drawing/2014/main" id="{FD6E0378-0DC0-46D1-F4BE-F8D6EC498462}"/>
              </a:ext>
            </a:extLst>
          </p:cNvPr>
          <p:cNvSpPr/>
          <p:nvPr/>
        </p:nvSpPr>
        <p:spPr>
          <a:xfrm>
            <a:off x="7023183" y="2194239"/>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0867DAA0-CC52-7523-9731-6B1B36A2BCC5}"/>
              </a:ext>
            </a:extLst>
          </p:cNvPr>
          <p:cNvSpPr/>
          <p:nvPr/>
        </p:nvSpPr>
        <p:spPr>
          <a:xfrm>
            <a:off x="7584106"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0BD1552E-3441-41AB-2A18-26FD7FF28C20}"/>
              </a:ext>
            </a:extLst>
          </p:cNvPr>
          <p:cNvSpPr/>
          <p:nvPr/>
        </p:nvSpPr>
        <p:spPr>
          <a:xfrm>
            <a:off x="8145029"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5BF7988B-8647-6A27-659D-8E0C82B586C3}"/>
              </a:ext>
            </a:extLst>
          </p:cNvPr>
          <p:cNvSpPr/>
          <p:nvPr/>
        </p:nvSpPr>
        <p:spPr>
          <a:xfrm>
            <a:off x="8705952"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20543E5D-AA64-68ED-2554-3BC8665D1EA8}"/>
              </a:ext>
            </a:extLst>
          </p:cNvPr>
          <p:cNvSpPr/>
          <p:nvPr/>
        </p:nvSpPr>
        <p:spPr>
          <a:xfrm>
            <a:off x="9266875"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A3BE33CA-2E8B-59AC-20BF-41DF03630EC5}"/>
              </a:ext>
            </a:extLst>
          </p:cNvPr>
          <p:cNvSpPr/>
          <p:nvPr/>
        </p:nvSpPr>
        <p:spPr>
          <a:xfrm>
            <a:off x="9827798"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2E55E3CB-6CCD-E0E4-800B-DD60B186F168}"/>
              </a:ext>
            </a:extLst>
          </p:cNvPr>
          <p:cNvSpPr/>
          <p:nvPr/>
        </p:nvSpPr>
        <p:spPr>
          <a:xfrm>
            <a:off x="10388721"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1D89F3C5-CFEA-B755-4AD6-5EC0D573EB38}"/>
              </a:ext>
            </a:extLst>
          </p:cNvPr>
          <p:cNvSpPr/>
          <p:nvPr/>
        </p:nvSpPr>
        <p:spPr>
          <a:xfrm>
            <a:off x="10949647" y="2200521"/>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1BF79FD9-5AA1-D753-F766-ADC25714DE84}"/>
              </a:ext>
            </a:extLst>
          </p:cNvPr>
          <p:cNvCxnSpPr/>
          <p:nvPr/>
        </p:nvCxnSpPr>
        <p:spPr>
          <a:xfrm>
            <a:off x="9125156" y="585286"/>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4B976136-0EC5-2097-8E07-31818D63FF61}"/>
              </a:ext>
            </a:extLst>
          </p:cNvPr>
          <p:cNvCxnSpPr/>
          <p:nvPr/>
        </p:nvCxnSpPr>
        <p:spPr>
          <a:xfrm>
            <a:off x="9125156" y="1772458"/>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FD7962CD-ACB2-F90D-2034-B4C8F01306DF}"/>
              </a:ext>
            </a:extLst>
          </p:cNvPr>
          <p:cNvSpPr txBox="1"/>
          <p:nvPr/>
        </p:nvSpPr>
        <p:spPr>
          <a:xfrm>
            <a:off x="607956" y="193561"/>
            <a:ext cx="38463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possible pipeline of speech tokenization </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04E05D3A-068F-7319-13F0-C48A7D1F8639}"/>
              </a:ext>
            </a:extLst>
          </p:cNvPr>
          <p:cNvSpPr txBox="1"/>
          <p:nvPr/>
        </p:nvSpPr>
        <p:spPr>
          <a:xfrm>
            <a:off x="6781570" y="6272714"/>
            <a:ext cx="6092456" cy="369332"/>
          </a:xfrm>
          <a:prstGeom prst="rect">
            <a:avLst/>
          </a:prstGeom>
          <a:noFill/>
        </p:spPr>
        <p:txBody>
          <a:bodyPr wrap="square">
            <a:spAutoFit/>
          </a:bodyPr>
          <a:lstStyle/>
          <a:p>
            <a:r>
              <a:rPr lang="zh-TW" altLang="en-US" dirty="0"/>
              <a:t>https://www.youtube.com/watch?v=lMIN1iKYNmA</a:t>
            </a:r>
          </a:p>
        </p:txBody>
      </p:sp>
      <p:pic>
        <p:nvPicPr>
          <p:cNvPr id="10" name="圖片 9">
            <a:extLst>
              <a:ext uri="{FF2B5EF4-FFF2-40B4-BE49-F238E27FC236}">
                <a16:creationId xmlns:a16="http://schemas.microsoft.com/office/drawing/2014/main" id="{92E96C64-5C26-DAFB-17A3-2C527EA2B685}"/>
              </a:ext>
            </a:extLst>
          </p:cNvPr>
          <p:cNvPicPr>
            <a:picLocks noChangeAspect="1"/>
          </p:cNvPicPr>
          <p:nvPr/>
        </p:nvPicPr>
        <p:blipFill>
          <a:blip r:embed="rId4"/>
          <a:stretch>
            <a:fillRect/>
          </a:stretch>
        </p:blipFill>
        <p:spPr>
          <a:xfrm>
            <a:off x="607956" y="2519015"/>
            <a:ext cx="6173061" cy="4105848"/>
          </a:xfrm>
          <a:prstGeom prst="rect">
            <a:avLst/>
          </a:prstGeom>
        </p:spPr>
      </p:pic>
    </p:spTree>
    <p:extLst>
      <p:ext uri="{BB962C8B-B14F-4D97-AF65-F5344CB8AC3E}">
        <p14:creationId xmlns:p14="http://schemas.microsoft.com/office/powerpoint/2010/main" val="8672003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1794-8B6E-D004-0594-23FF4814124E}"/>
            </a:ext>
          </a:extLst>
        </p:cNvPr>
        <p:cNvGrpSpPr/>
        <p:nvPr/>
      </p:nvGrpSpPr>
      <p:grpSpPr>
        <a:xfrm>
          <a:off x="0" y="0"/>
          <a:ext cx="0" cy="0"/>
          <a:chOff x="0" y="0"/>
          <a:chExt cx="0" cy="0"/>
        </a:xfrm>
      </p:grpSpPr>
      <p:grpSp>
        <p:nvGrpSpPr>
          <p:cNvPr id="4" name="群組 3">
            <a:extLst>
              <a:ext uri="{FF2B5EF4-FFF2-40B4-BE49-F238E27FC236}">
                <a16:creationId xmlns:a16="http://schemas.microsoft.com/office/drawing/2014/main" id="{C76BE23A-6789-A652-B2C2-A027464560ED}"/>
              </a:ext>
            </a:extLst>
          </p:cNvPr>
          <p:cNvGrpSpPr/>
          <p:nvPr/>
        </p:nvGrpSpPr>
        <p:grpSpPr>
          <a:xfrm>
            <a:off x="6867184" y="0"/>
            <a:ext cx="4716860"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34F0B68-98BB-B014-C086-8D9582B4135A}"/>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AA0565A-E248-3B9F-228A-22D9EB59ECA8}"/>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2B9FDFCF-3870-90E3-41C7-58B20B5FE764}"/>
              </a:ext>
            </a:extLst>
          </p:cNvPr>
          <p:cNvSpPr/>
          <p:nvPr/>
        </p:nvSpPr>
        <p:spPr>
          <a:xfrm>
            <a:off x="6936918" y="1098705"/>
            <a:ext cx="4410982" cy="673753"/>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Speech SSL Model</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BCB8CAA3-64D4-BE20-42BC-1E4DB63781B1}"/>
              </a:ext>
            </a:extLst>
          </p:cNvPr>
          <p:cNvSpPr txBox="1"/>
          <p:nvPr/>
        </p:nvSpPr>
        <p:spPr>
          <a:xfrm>
            <a:off x="3109563" y="5401345"/>
            <a:ext cx="389806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BPE (Byte Pair Encoding)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268097CD-BA18-1F94-101C-9642B7FE50D2}"/>
              </a:ext>
            </a:extLst>
          </p:cNvPr>
          <p:cNvSpPr txBox="1"/>
          <p:nvPr/>
        </p:nvSpPr>
        <p:spPr>
          <a:xfrm>
            <a:off x="5220249" y="4173099"/>
            <a:ext cx="1846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Deduplicate </a:t>
            </a:r>
          </a:p>
        </p:txBody>
      </p:sp>
      <p:sp>
        <p:nvSpPr>
          <p:cNvPr id="11" name="矩形: 圓角 10">
            <a:extLst>
              <a:ext uri="{FF2B5EF4-FFF2-40B4-BE49-F238E27FC236}">
                <a16:creationId xmlns:a16="http://schemas.microsoft.com/office/drawing/2014/main" id="{02DDDD44-E3EF-66EC-2247-D0880D83A647}"/>
              </a:ext>
            </a:extLst>
          </p:cNvPr>
          <p:cNvSpPr/>
          <p:nvPr/>
        </p:nvSpPr>
        <p:spPr>
          <a:xfrm>
            <a:off x="7023183" y="2194239"/>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63FFE4BB-A87F-0258-64DD-D9D161B395BD}"/>
              </a:ext>
            </a:extLst>
          </p:cNvPr>
          <p:cNvSpPr/>
          <p:nvPr/>
        </p:nvSpPr>
        <p:spPr>
          <a:xfrm>
            <a:off x="7584106"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A37C1305-34CC-7E2A-D780-3109A969911E}"/>
              </a:ext>
            </a:extLst>
          </p:cNvPr>
          <p:cNvSpPr/>
          <p:nvPr/>
        </p:nvSpPr>
        <p:spPr>
          <a:xfrm>
            <a:off x="8145029"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7DED1757-7150-B603-E5D5-6B0329A5DBDE}"/>
              </a:ext>
            </a:extLst>
          </p:cNvPr>
          <p:cNvSpPr/>
          <p:nvPr/>
        </p:nvSpPr>
        <p:spPr>
          <a:xfrm>
            <a:off x="8705952"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A559FCD3-AC30-A3EF-ADDE-8EABAE987D07}"/>
              </a:ext>
            </a:extLst>
          </p:cNvPr>
          <p:cNvSpPr/>
          <p:nvPr/>
        </p:nvSpPr>
        <p:spPr>
          <a:xfrm>
            <a:off x="9266875"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9A94AA6B-889B-2AD7-476F-4B585D02C0AD}"/>
              </a:ext>
            </a:extLst>
          </p:cNvPr>
          <p:cNvSpPr/>
          <p:nvPr/>
        </p:nvSpPr>
        <p:spPr>
          <a:xfrm>
            <a:off x="9827798"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A8B0AE9C-C783-1F76-C04C-4B1F2E0CEE09}"/>
              </a:ext>
            </a:extLst>
          </p:cNvPr>
          <p:cNvSpPr/>
          <p:nvPr/>
        </p:nvSpPr>
        <p:spPr>
          <a:xfrm>
            <a:off x="10388721" y="219758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A68B1FCC-919F-8A9F-E9BC-DBAC836B3A97}"/>
              </a:ext>
            </a:extLst>
          </p:cNvPr>
          <p:cNvSpPr/>
          <p:nvPr/>
        </p:nvSpPr>
        <p:spPr>
          <a:xfrm>
            <a:off x="10949647" y="2200521"/>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981046ED-326A-053A-685C-6CDC17386169}"/>
              </a:ext>
            </a:extLst>
          </p:cNvPr>
          <p:cNvSpPr/>
          <p:nvPr/>
        </p:nvSpPr>
        <p:spPr>
          <a:xfrm>
            <a:off x="6960327" y="3649570"/>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A9EFA8E5-11C2-70E8-DE0E-31C346D6C3E7}"/>
              </a:ext>
            </a:extLst>
          </p:cNvPr>
          <p:cNvSpPr/>
          <p:nvPr/>
        </p:nvSpPr>
        <p:spPr>
          <a:xfrm>
            <a:off x="7521219" y="3649570"/>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9330B562-7619-E3ED-5A2E-AF3B3DFE5EB4}"/>
              </a:ext>
            </a:extLst>
          </p:cNvPr>
          <p:cNvSpPr/>
          <p:nvPr/>
        </p:nvSpPr>
        <p:spPr>
          <a:xfrm>
            <a:off x="8082111" y="3649570"/>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792060D6-64DA-135B-B3FC-C262DE795573}"/>
              </a:ext>
            </a:extLst>
          </p:cNvPr>
          <p:cNvSpPr/>
          <p:nvPr/>
        </p:nvSpPr>
        <p:spPr>
          <a:xfrm>
            <a:off x="8643003" y="3649570"/>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62918C46-1F9F-7F9D-4EBE-7BCAB245636B}"/>
              </a:ext>
            </a:extLst>
          </p:cNvPr>
          <p:cNvSpPr/>
          <p:nvPr/>
        </p:nvSpPr>
        <p:spPr>
          <a:xfrm>
            <a:off x="9203895" y="3649570"/>
            <a:ext cx="45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ECE2D280-C57B-791B-BC2D-828052E8C9EE}"/>
              </a:ext>
            </a:extLst>
          </p:cNvPr>
          <p:cNvSpPr/>
          <p:nvPr/>
        </p:nvSpPr>
        <p:spPr>
          <a:xfrm>
            <a:off x="9764787" y="3649570"/>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BF81F50E-E275-9834-1CB9-A82FF976E54F}"/>
              </a:ext>
            </a:extLst>
          </p:cNvPr>
          <p:cNvSpPr/>
          <p:nvPr/>
        </p:nvSpPr>
        <p:spPr>
          <a:xfrm>
            <a:off x="10325679" y="3649570"/>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0B84ECB9-BCB9-B9C6-EF2E-23836220DF89}"/>
              </a:ext>
            </a:extLst>
          </p:cNvPr>
          <p:cNvSpPr/>
          <p:nvPr/>
        </p:nvSpPr>
        <p:spPr>
          <a:xfrm>
            <a:off x="10886572" y="3649570"/>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C09862FA-19F9-90D2-6AF5-1D3703533140}"/>
              </a:ext>
            </a:extLst>
          </p:cNvPr>
          <p:cNvCxnSpPr/>
          <p:nvPr/>
        </p:nvCxnSpPr>
        <p:spPr>
          <a:xfrm>
            <a:off x="9125156" y="585286"/>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221DC034-AA4B-9EAE-3477-B2108723D0E0}"/>
              </a:ext>
            </a:extLst>
          </p:cNvPr>
          <p:cNvCxnSpPr/>
          <p:nvPr/>
        </p:nvCxnSpPr>
        <p:spPr>
          <a:xfrm>
            <a:off x="9125156" y="1772458"/>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83B8EFE8-E535-209F-11B5-E954D979E4D2}"/>
              </a:ext>
            </a:extLst>
          </p:cNvPr>
          <p:cNvCxnSpPr>
            <a:cxnSpLocks/>
          </p:cNvCxnSpPr>
          <p:nvPr/>
        </p:nvCxnSpPr>
        <p:spPr>
          <a:xfrm>
            <a:off x="9125156" y="3007263"/>
            <a:ext cx="0" cy="49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9493F228-7B1D-79D4-3217-0D51DDC62C71}"/>
              </a:ext>
            </a:extLst>
          </p:cNvPr>
          <p:cNvSpPr txBox="1"/>
          <p:nvPr/>
        </p:nvSpPr>
        <p:spPr>
          <a:xfrm>
            <a:off x="2433237" y="3036847"/>
            <a:ext cx="60988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Quantization: K-means</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or VQ-layer</a:t>
            </a:r>
          </a:p>
        </p:txBody>
      </p:sp>
      <p:cxnSp>
        <p:nvCxnSpPr>
          <p:cNvPr id="35" name="直線單箭頭接點 34">
            <a:extLst>
              <a:ext uri="{FF2B5EF4-FFF2-40B4-BE49-F238E27FC236}">
                <a16:creationId xmlns:a16="http://schemas.microsoft.com/office/drawing/2014/main" id="{A069566E-03E3-83EB-0208-83F8C1C61E06}"/>
              </a:ext>
            </a:extLst>
          </p:cNvPr>
          <p:cNvCxnSpPr>
            <a:cxnSpLocks/>
          </p:cNvCxnSpPr>
          <p:nvPr/>
        </p:nvCxnSpPr>
        <p:spPr>
          <a:xfrm>
            <a:off x="9139670" y="4236024"/>
            <a:ext cx="0" cy="49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圓角 37">
            <a:extLst>
              <a:ext uri="{FF2B5EF4-FFF2-40B4-BE49-F238E27FC236}">
                <a16:creationId xmlns:a16="http://schemas.microsoft.com/office/drawing/2014/main" id="{4AFD3919-970B-B4E4-846D-06F11C32CAAB}"/>
              </a:ext>
            </a:extLst>
          </p:cNvPr>
          <p:cNvSpPr/>
          <p:nvPr/>
        </p:nvSpPr>
        <p:spPr>
          <a:xfrm>
            <a:off x="6971655" y="4834629"/>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9CCFEF1B-D76B-6B06-B36F-5A3C8C460212}"/>
              </a:ext>
            </a:extLst>
          </p:cNvPr>
          <p:cNvSpPr/>
          <p:nvPr/>
        </p:nvSpPr>
        <p:spPr>
          <a:xfrm>
            <a:off x="7532547" y="4834629"/>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AB46961B-9792-5189-DD90-AC029E8B5687}"/>
              </a:ext>
            </a:extLst>
          </p:cNvPr>
          <p:cNvSpPr/>
          <p:nvPr/>
        </p:nvSpPr>
        <p:spPr>
          <a:xfrm>
            <a:off x="9215223" y="4834629"/>
            <a:ext cx="45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566065B4-F3CB-E013-F033-80D13AFD14C1}"/>
              </a:ext>
            </a:extLst>
          </p:cNvPr>
          <p:cNvSpPr/>
          <p:nvPr/>
        </p:nvSpPr>
        <p:spPr>
          <a:xfrm>
            <a:off x="9776115" y="4834629"/>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BF14290C-C641-4F91-1D48-78340F5BD910}"/>
              </a:ext>
            </a:extLst>
          </p:cNvPr>
          <p:cNvSpPr/>
          <p:nvPr/>
        </p:nvSpPr>
        <p:spPr>
          <a:xfrm>
            <a:off x="10897900" y="4834629"/>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6" name="直線單箭頭接點 45">
            <a:extLst>
              <a:ext uri="{FF2B5EF4-FFF2-40B4-BE49-F238E27FC236}">
                <a16:creationId xmlns:a16="http://schemas.microsoft.com/office/drawing/2014/main" id="{3D560F7D-5E63-2243-66C8-54CE5F1376E3}"/>
              </a:ext>
            </a:extLst>
          </p:cNvPr>
          <p:cNvCxnSpPr>
            <a:cxnSpLocks/>
          </p:cNvCxnSpPr>
          <p:nvPr/>
        </p:nvCxnSpPr>
        <p:spPr>
          <a:xfrm>
            <a:off x="9169531" y="5378496"/>
            <a:ext cx="0" cy="49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24AD6C5F-20AF-16A0-F106-6BD6B99BFC1F}"/>
              </a:ext>
            </a:extLst>
          </p:cNvPr>
          <p:cNvSpPr/>
          <p:nvPr/>
        </p:nvSpPr>
        <p:spPr>
          <a:xfrm>
            <a:off x="8192885" y="6016513"/>
            <a:ext cx="45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55B94C28-E378-55CE-6F8F-6DBF1EFBD0BE}"/>
              </a:ext>
            </a:extLst>
          </p:cNvPr>
          <p:cNvSpPr/>
          <p:nvPr/>
        </p:nvSpPr>
        <p:spPr>
          <a:xfrm>
            <a:off x="8944531" y="6008322"/>
            <a:ext cx="45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A3D1BF69-CBA0-1D53-BD95-7D14C6AEB89F}"/>
              </a:ext>
            </a:extLst>
          </p:cNvPr>
          <p:cNvSpPr/>
          <p:nvPr/>
        </p:nvSpPr>
        <p:spPr>
          <a:xfrm>
            <a:off x="9701648" y="6016513"/>
            <a:ext cx="45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文字方塊 53">
            <a:extLst>
              <a:ext uri="{FF2B5EF4-FFF2-40B4-BE49-F238E27FC236}">
                <a16:creationId xmlns:a16="http://schemas.microsoft.com/office/drawing/2014/main" id="{83C5C243-6E88-75AB-ADE9-C6D8EFDF7BC8}"/>
              </a:ext>
            </a:extLst>
          </p:cNvPr>
          <p:cNvSpPr txBox="1"/>
          <p:nvPr/>
        </p:nvSpPr>
        <p:spPr>
          <a:xfrm>
            <a:off x="186763" y="5883526"/>
            <a:ext cx="60988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https://arxiv.org/abs/2310.14580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http://arxiv.org/abs/2205.01086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https://ieeexplore.ieee.org/abstract/document/10096788</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C15ACE5B-B420-B0AD-C1EB-218D849BAD88}"/>
              </a:ext>
            </a:extLst>
          </p:cNvPr>
          <p:cNvSpPr txBox="1"/>
          <p:nvPr/>
        </p:nvSpPr>
        <p:spPr>
          <a:xfrm>
            <a:off x="607956" y="193561"/>
            <a:ext cx="38463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possible pipeline of speech tokenization </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6" name="群組 35">
            <a:extLst>
              <a:ext uri="{FF2B5EF4-FFF2-40B4-BE49-F238E27FC236}">
                <a16:creationId xmlns:a16="http://schemas.microsoft.com/office/drawing/2014/main" id="{01759966-226B-4CD6-E806-5105FAE984CB}"/>
              </a:ext>
            </a:extLst>
          </p:cNvPr>
          <p:cNvGrpSpPr/>
          <p:nvPr/>
        </p:nvGrpSpPr>
        <p:grpSpPr>
          <a:xfrm>
            <a:off x="7122064" y="5443145"/>
            <a:ext cx="1784730" cy="361950"/>
            <a:chOff x="7122064" y="5443145"/>
            <a:chExt cx="1784730" cy="361950"/>
          </a:xfrm>
        </p:grpSpPr>
        <p:sp>
          <p:nvSpPr>
            <p:cNvPr id="2" name="矩形: 圓角 1">
              <a:extLst>
                <a:ext uri="{FF2B5EF4-FFF2-40B4-BE49-F238E27FC236}">
                  <a16:creationId xmlns:a16="http://schemas.microsoft.com/office/drawing/2014/main" id="{17FA78E6-6016-B5A8-3944-73DB054EFFF5}"/>
                </a:ext>
              </a:extLst>
            </p:cNvPr>
            <p:cNvSpPr/>
            <p:nvPr/>
          </p:nvSpPr>
          <p:spPr>
            <a:xfrm>
              <a:off x="8456794" y="5443145"/>
              <a:ext cx="45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矩形: 圓角 2">
              <a:extLst>
                <a:ext uri="{FF2B5EF4-FFF2-40B4-BE49-F238E27FC236}">
                  <a16:creationId xmlns:a16="http://schemas.microsoft.com/office/drawing/2014/main" id="{24D82AD0-96DA-7DC8-EF10-5686D5DF46CF}"/>
                </a:ext>
              </a:extLst>
            </p:cNvPr>
            <p:cNvSpPr/>
            <p:nvPr/>
          </p:nvSpPr>
          <p:spPr>
            <a:xfrm>
              <a:off x="7122064" y="5443145"/>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1D01073E-7217-187E-E5E2-B6DE25A670F9}"/>
                </a:ext>
              </a:extLst>
            </p:cNvPr>
            <p:cNvSpPr/>
            <p:nvPr/>
          </p:nvSpPr>
          <p:spPr>
            <a:xfrm>
              <a:off x="7584106" y="5443145"/>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2" name="直線單箭頭接點 31">
              <a:extLst>
                <a:ext uri="{FF2B5EF4-FFF2-40B4-BE49-F238E27FC236}">
                  <a16:creationId xmlns:a16="http://schemas.microsoft.com/office/drawing/2014/main" id="{E23F7E79-61B4-2C74-950A-0C388921F808}"/>
                </a:ext>
              </a:extLst>
            </p:cNvPr>
            <p:cNvCxnSpPr>
              <a:stCxn id="27" idx="3"/>
              <a:endCxn id="2" idx="1"/>
            </p:cNvCxnSpPr>
            <p:nvPr/>
          </p:nvCxnSpPr>
          <p:spPr>
            <a:xfrm>
              <a:off x="8034106" y="5624120"/>
              <a:ext cx="422688"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7" name="矩形: 圓角 36">
            <a:extLst>
              <a:ext uri="{FF2B5EF4-FFF2-40B4-BE49-F238E27FC236}">
                <a16:creationId xmlns:a16="http://schemas.microsoft.com/office/drawing/2014/main" id="{7157B0A5-12E7-8572-1B44-778DECB62C29}"/>
              </a:ext>
            </a:extLst>
          </p:cNvPr>
          <p:cNvSpPr/>
          <p:nvPr/>
        </p:nvSpPr>
        <p:spPr>
          <a:xfrm>
            <a:off x="6872895" y="4761301"/>
            <a:ext cx="1196516" cy="513569"/>
          </a:xfrm>
          <a:prstGeom prst="roundRect">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0613160B-856E-09BA-5E05-5CA289E2F9CC}"/>
              </a:ext>
            </a:extLst>
          </p:cNvPr>
          <p:cNvSpPr/>
          <p:nvPr/>
        </p:nvSpPr>
        <p:spPr>
          <a:xfrm>
            <a:off x="9727420" y="4764567"/>
            <a:ext cx="1715279" cy="513569"/>
          </a:xfrm>
          <a:prstGeom prst="roundRect">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022619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9" grpId="0" animBg="1"/>
      <p:bldP spid="20" grpId="0" animBg="1"/>
      <p:bldP spid="21" grpId="0" animBg="1"/>
      <p:bldP spid="22" grpId="0" animBg="1"/>
      <p:bldP spid="23" grpId="0" animBg="1"/>
      <p:bldP spid="24" grpId="0" animBg="1"/>
      <p:bldP spid="25" grpId="0" animBg="1"/>
      <p:bldP spid="26" grpId="0" animBg="1"/>
      <p:bldP spid="33" grpId="0"/>
      <p:bldP spid="38" grpId="0" animBg="1"/>
      <p:bldP spid="39" grpId="0" animBg="1"/>
      <p:bldP spid="42" grpId="0" animBg="1"/>
      <p:bldP spid="43" grpId="0" animBg="1"/>
      <p:bldP spid="45" grpId="0" animBg="1"/>
      <p:bldP spid="48" grpId="0" animBg="1"/>
      <p:bldP spid="49" grpId="0" animBg="1"/>
      <p:bldP spid="51" grpId="0" animBg="1"/>
      <p:bldP spid="54" grpId="0"/>
      <p:bldP spid="37"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7A0F8-47E8-3C27-BDE2-A2DF8D48EB3F}"/>
            </a:ext>
          </a:extLst>
        </p:cNvPr>
        <p:cNvGrpSpPr/>
        <p:nvPr/>
      </p:nvGrpSpPr>
      <p:grpSpPr>
        <a:xfrm>
          <a:off x="0" y="0"/>
          <a:ext cx="0" cy="0"/>
          <a:chOff x="0" y="0"/>
          <a:chExt cx="0" cy="0"/>
        </a:xfrm>
      </p:grpSpPr>
      <p:grpSp>
        <p:nvGrpSpPr>
          <p:cNvPr id="4" name="群組 3">
            <a:extLst>
              <a:ext uri="{FF2B5EF4-FFF2-40B4-BE49-F238E27FC236}">
                <a16:creationId xmlns:a16="http://schemas.microsoft.com/office/drawing/2014/main" id="{501694B3-E58D-AFA4-8F27-5DB6CBB2D08D}"/>
              </a:ext>
            </a:extLst>
          </p:cNvPr>
          <p:cNvGrpSpPr/>
          <p:nvPr/>
        </p:nvGrpSpPr>
        <p:grpSpPr>
          <a:xfrm>
            <a:off x="1763557" y="191386"/>
            <a:ext cx="4716860"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C9C92E5B-DEFA-E37D-67D1-33FD195090A1}"/>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D8997FB-6C88-1D7A-52D1-6F58A7DA7ECB}"/>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F2F454F1-745F-4BF6-AE50-04720ED84617}"/>
              </a:ext>
            </a:extLst>
          </p:cNvPr>
          <p:cNvSpPr/>
          <p:nvPr/>
        </p:nvSpPr>
        <p:spPr>
          <a:xfrm>
            <a:off x="1833291" y="1290091"/>
            <a:ext cx="4410982" cy="673753"/>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Speech SSL Model</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矩形: 圓角 10">
            <a:extLst>
              <a:ext uri="{FF2B5EF4-FFF2-40B4-BE49-F238E27FC236}">
                <a16:creationId xmlns:a16="http://schemas.microsoft.com/office/drawing/2014/main" id="{D2EDD5BD-C6CC-38C5-7D07-CEB19EE8C380}"/>
              </a:ext>
            </a:extLst>
          </p:cNvPr>
          <p:cNvSpPr/>
          <p:nvPr/>
        </p:nvSpPr>
        <p:spPr>
          <a:xfrm>
            <a:off x="1919556" y="2385625"/>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35FD1445-9267-3A65-34B2-51D2D4886EEC}"/>
              </a:ext>
            </a:extLst>
          </p:cNvPr>
          <p:cNvSpPr/>
          <p:nvPr/>
        </p:nvSpPr>
        <p:spPr>
          <a:xfrm>
            <a:off x="2480479" y="2388966"/>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6E63879A-D277-3B9B-E850-0EDE76192B9F}"/>
              </a:ext>
            </a:extLst>
          </p:cNvPr>
          <p:cNvSpPr/>
          <p:nvPr/>
        </p:nvSpPr>
        <p:spPr>
          <a:xfrm>
            <a:off x="3041402" y="2388966"/>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7AAD8A1F-0FDC-18C3-A565-96FDD520E57B}"/>
              </a:ext>
            </a:extLst>
          </p:cNvPr>
          <p:cNvSpPr/>
          <p:nvPr/>
        </p:nvSpPr>
        <p:spPr>
          <a:xfrm>
            <a:off x="3602325" y="2388966"/>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804D3A8A-787B-0BC8-CD40-F898D5F65CB2}"/>
              </a:ext>
            </a:extLst>
          </p:cNvPr>
          <p:cNvSpPr/>
          <p:nvPr/>
        </p:nvSpPr>
        <p:spPr>
          <a:xfrm>
            <a:off x="4163248" y="2388966"/>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6FDF34B8-6DF1-866C-8D2C-24E8DD9AD8C6}"/>
              </a:ext>
            </a:extLst>
          </p:cNvPr>
          <p:cNvSpPr/>
          <p:nvPr/>
        </p:nvSpPr>
        <p:spPr>
          <a:xfrm>
            <a:off x="4724171" y="2388966"/>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413715F3-8A32-ED5D-9CD7-1B54374FE51F}"/>
              </a:ext>
            </a:extLst>
          </p:cNvPr>
          <p:cNvSpPr/>
          <p:nvPr/>
        </p:nvSpPr>
        <p:spPr>
          <a:xfrm>
            <a:off x="5285094" y="2388966"/>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1CE0DA9D-9660-811E-AECD-DFDECF419213}"/>
              </a:ext>
            </a:extLst>
          </p:cNvPr>
          <p:cNvSpPr/>
          <p:nvPr/>
        </p:nvSpPr>
        <p:spPr>
          <a:xfrm>
            <a:off x="5846020" y="2391907"/>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2EDA00C6-2B32-3024-14C6-BBF967E1BF44}"/>
              </a:ext>
            </a:extLst>
          </p:cNvPr>
          <p:cNvSpPr/>
          <p:nvPr/>
        </p:nvSpPr>
        <p:spPr>
          <a:xfrm>
            <a:off x="1856700" y="3840956"/>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2E1A597E-73FC-26CB-C024-1C1F3010D4B8}"/>
              </a:ext>
            </a:extLst>
          </p:cNvPr>
          <p:cNvSpPr/>
          <p:nvPr/>
        </p:nvSpPr>
        <p:spPr>
          <a:xfrm>
            <a:off x="2417592" y="3840956"/>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377B9B69-EBF6-9A40-DA16-C5F9306D0F17}"/>
              </a:ext>
            </a:extLst>
          </p:cNvPr>
          <p:cNvSpPr/>
          <p:nvPr/>
        </p:nvSpPr>
        <p:spPr>
          <a:xfrm>
            <a:off x="2978484" y="3840956"/>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C2166F9F-7362-EBC1-50C3-676EB8190AA0}"/>
              </a:ext>
            </a:extLst>
          </p:cNvPr>
          <p:cNvSpPr/>
          <p:nvPr/>
        </p:nvSpPr>
        <p:spPr>
          <a:xfrm>
            <a:off x="3539376" y="3840956"/>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5EA94597-6727-FC40-369C-84B8D462E939}"/>
              </a:ext>
            </a:extLst>
          </p:cNvPr>
          <p:cNvSpPr/>
          <p:nvPr/>
        </p:nvSpPr>
        <p:spPr>
          <a:xfrm>
            <a:off x="4100268" y="3840956"/>
            <a:ext cx="45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FF274198-4AAC-908F-CC77-0C4D5BBCCDBF}"/>
              </a:ext>
            </a:extLst>
          </p:cNvPr>
          <p:cNvSpPr/>
          <p:nvPr/>
        </p:nvSpPr>
        <p:spPr>
          <a:xfrm>
            <a:off x="4661160" y="3840956"/>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172886B1-F4A9-E18B-1D68-F1EE1CD0D526}"/>
              </a:ext>
            </a:extLst>
          </p:cNvPr>
          <p:cNvSpPr/>
          <p:nvPr/>
        </p:nvSpPr>
        <p:spPr>
          <a:xfrm>
            <a:off x="5222052" y="3840956"/>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3ECE8F7F-2875-3E01-E9CD-B3DA38A82BF8}"/>
              </a:ext>
            </a:extLst>
          </p:cNvPr>
          <p:cNvSpPr/>
          <p:nvPr/>
        </p:nvSpPr>
        <p:spPr>
          <a:xfrm>
            <a:off x="5782945" y="3840956"/>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5F099605-2F97-483F-266B-11A3A7AEF4B1}"/>
              </a:ext>
            </a:extLst>
          </p:cNvPr>
          <p:cNvCxnSpPr/>
          <p:nvPr/>
        </p:nvCxnSpPr>
        <p:spPr>
          <a:xfrm>
            <a:off x="4021529" y="776672"/>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D258D978-EF59-9C9D-9E6E-6C12F02CEFA4}"/>
              </a:ext>
            </a:extLst>
          </p:cNvPr>
          <p:cNvCxnSpPr/>
          <p:nvPr/>
        </p:nvCxnSpPr>
        <p:spPr>
          <a:xfrm>
            <a:off x="4021529" y="1963844"/>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499E0E2-3FF1-8424-D96A-78E8BEDAFF57}"/>
              </a:ext>
            </a:extLst>
          </p:cNvPr>
          <p:cNvCxnSpPr>
            <a:cxnSpLocks/>
          </p:cNvCxnSpPr>
          <p:nvPr/>
        </p:nvCxnSpPr>
        <p:spPr>
          <a:xfrm>
            <a:off x="4021529" y="3198649"/>
            <a:ext cx="0" cy="49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9C00F0ED-5795-3048-0FB3-29EF89817453}"/>
              </a:ext>
            </a:extLst>
          </p:cNvPr>
          <p:cNvCxnSpPr>
            <a:cxnSpLocks/>
          </p:cNvCxnSpPr>
          <p:nvPr/>
        </p:nvCxnSpPr>
        <p:spPr>
          <a:xfrm>
            <a:off x="4036043" y="4427410"/>
            <a:ext cx="0" cy="49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圓角 37">
            <a:extLst>
              <a:ext uri="{FF2B5EF4-FFF2-40B4-BE49-F238E27FC236}">
                <a16:creationId xmlns:a16="http://schemas.microsoft.com/office/drawing/2014/main" id="{0822ACA1-2171-8433-EDF7-F2A582B843E0}"/>
              </a:ext>
            </a:extLst>
          </p:cNvPr>
          <p:cNvSpPr/>
          <p:nvPr/>
        </p:nvSpPr>
        <p:spPr>
          <a:xfrm>
            <a:off x="1868028" y="5026015"/>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8AC4A021-3D47-3BCD-92B1-3B704145FBB3}"/>
              </a:ext>
            </a:extLst>
          </p:cNvPr>
          <p:cNvSpPr/>
          <p:nvPr/>
        </p:nvSpPr>
        <p:spPr>
          <a:xfrm>
            <a:off x="2428920" y="5026015"/>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BE903D2D-8D38-C242-7AEB-CF00C3672811}"/>
              </a:ext>
            </a:extLst>
          </p:cNvPr>
          <p:cNvSpPr/>
          <p:nvPr/>
        </p:nvSpPr>
        <p:spPr>
          <a:xfrm>
            <a:off x="4111596" y="5026015"/>
            <a:ext cx="45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014B5EDC-5F13-3E98-3315-414D870A72E8}"/>
              </a:ext>
            </a:extLst>
          </p:cNvPr>
          <p:cNvSpPr/>
          <p:nvPr/>
        </p:nvSpPr>
        <p:spPr>
          <a:xfrm>
            <a:off x="4672488" y="5026015"/>
            <a:ext cx="45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D8215C09-669E-E65C-C98D-228D70533536}"/>
              </a:ext>
            </a:extLst>
          </p:cNvPr>
          <p:cNvSpPr/>
          <p:nvPr/>
        </p:nvSpPr>
        <p:spPr>
          <a:xfrm>
            <a:off x="5794273" y="5026015"/>
            <a:ext cx="45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6" name="直線單箭頭接點 45">
            <a:extLst>
              <a:ext uri="{FF2B5EF4-FFF2-40B4-BE49-F238E27FC236}">
                <a16:creationId xmlns:a16="http://schemas.microsoft.com/office/drawing/2014/main" id="{223EDDF6-9181-0B2D-6926-46C396C75A62}"/>
              </a:ext>
            </a:extLst>
          </p:cNvPr>
          <p:cNvCxnSpPr>
            <a:cxnSpLocks/>
          </p:cNvCxnSpPr>
          <p:nvPr/>
        </p:nvCxnSpPr>
        <p:spPr>
          <a:xfrm>
            <a:off x="4065904" y="5569882"/>
            <a:ext cx="0" cy="49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703745B4-8302-8C2F-EDCB-9540D8891606}"/>
              </a:ext>
            </a:extLst>
          </p:cNvPr>
          <p:cNvSpPr/>
          <p:nvPr/>
        </p:nvSpPr>
        <p:spPr>
          <a:xfrm>
            <a:off x="3089258" y="6207899"/>
            <a:ext cx="45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081914BB-0DFD-0609-06BB-C2314184008B}"/>
              </a:ext>
            </a:extLst>
          </p:cNvPr>
          <p:cNvSpPr/>
          <p:nvPr/>
        </p:nvSpPr>
        <p:spPr>
          <a:xfrm>
            <a:off x="3840904" y="6199708"/>
            <a:ext cx="45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B3912443-C250-2E5B-4794-EE11C0B75FC8}"/>
              </a:ext>
            </a:extLst>
          </p:cNvPr>
          <p:cNvSpPr/>
          <p:nvPr/>
        </p:nvSpPr>
        <p:spPr>
          <a:xfrm>
            <a:off x="4598021" y="6207899"/>
            <a:ext cx="45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3FE78E82-2230-2116-6BB2-EBE1C2FFBE48}"/>
              </a:ext>
            </a:extLst>
          </p:cNvPr>
          <p:cNvSpPr/>
          <p:nvPr/>
        </p:nvSpPr>
        <p:spPr>
          <a:xfrm>
            <a:off x="1769268" y="4952687"/>
            <a:ext cx="1196516" cy="513569"/>
          </a:xfrm>
          <a:prstGeom prst="roundRect">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016930BB-47C5-4489-C725-BC078B40634C}"/>
              </a:ext>
            </a:extLst>
          </p:cNvPr>
          <p:cNvSpPr/>
          <p:nvPr/>
        </p:nvSpPr>
        <p:spPr>
          <a:xfrm>
            <a:off x="4623793" y="4955953"/>
            <a:ext cx="1715279" cy="513569"/>
          </a:xfrm>
          <a:prstGeom prst="roundRect">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CAD20E16-AA3D-0A89-F8EB-6F6C79537C22}"/>
              </a:ext>
            </a:extLst>
          </p:cNvPr>
          <p:cNvSpPr/>
          <p:nvPr/>
        </p:nvSpPr>
        <p:spPr>
          <a:xfrm>
            <a:off x="8299077" y="413076"/>
            <a:ext cx="45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6B8229DF-865B-76B8-A862-C23994BF54D7}"/>
              </a:ext>
            </a:extLst>
          </p:cNvPr>
          <p:cNvSpPr/>
          <p:nvPr/>
        </p:nvSpPr>
        <p:spPr>
          <a:xfrm>
            <a:off x="9050723" y="404885"/>
            <a:ext cx="45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C8A87E46-E166-091A-56B9-3142BB54C52F}"/>
              </a:ext>
            </a:extLst>
          </p:cNvPr>
          <p:cNvSpPr/>
          <p:nvPr/>
        </p:nvSpPr>
        <p:spPr>
          <a:xfrm>
            <a:off x="9807840" y="413076"/>
            <a:ext cx="45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6BCFECA8-B7FB-E26F-66C7-835D6696284A}"/>
              </a:ext>
            </a:extLst>
          </p:cNvPr>
          <p:cNvSpPr/>
          <p:nvPr/>
        </p:nvSpPr>
        <p:spPr>
          <a:xfrm>
            <a:off x="7940704" y="1535269"/>
            <a:ext cx="2667612" cy="2091733"/>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800" dirty="0">
                <a:solidFill>
                  <a:prstClr val="black"/>
                </a:solidFill>
              </a:rPr>
              <a:t>Detokenization</a:t>
            </a:r>
          </a:p>
          <a:p>
            <a:pPr lvl="0" algn="ctr">
              <a:defRPr/>
            </a:pPr>
            <a:r>
              <a:rPr lang="en-US" altLang="zh-TW" sz="2800" dirty="0">
                <a:solidFill>
                  <a:prstClr val="black"/>
                </a:solidFill>
              </a:rPr>
              <a:t>Model</a:t>
            </a:r>
            <a:endParaRPr lang="zh-TW" altLang="en-US" sz="2800" dirty="0">
              <a:solidFill>
                <a:prstClr val="black"/>
              </a:solidFill>
            </a:endParaRPr>
          </a:p>
        </p:txBody>
      </p:sp>
      <p:sp>
        <p:nvSpPr>
          <p:cNvPr id="52" name="文字方塊 51">
            <a:extLst>
              <a:ext uri="{FF2B5EF4-FFF2-40B4-BE49-F238E27FC236}">
                <a16:creationId xmlns:a16="http://schemas.microsoft.com/office/drawing/2014/main" id="{9502D9AC-942B-C20E-A752-A28AC4FD6408}"/>
              </a:ext>
            </a:extLst>
          </p:cNvPr>
          <p:cNvSpPr txBox="1"/>
          <p:nvPr/>
        </p:nvSpPr>
        <p:spPr>
          <a:xfrm rot="16200000">
            <a:off x="-1175105" y="3287291"/>
            <a:ext cx="3894015" cy="523220"/>
          </a:xfrm>
          <a:prstGeom prst="rect">
            <a:avLst/>
          </a:prstGeom>
          <a:noFill/>
        </p:spPr>
        <p:txBody>
          <a:bodyPr wrap="square">
            <a:spAutoFit/>
          </a:bodyPr>
          <a:lstStyle/>
          <a:p>
            <a:pPr lvl="0" algn="ctr">
              <a:defRPr/>
            </a:pPr>
            <a:r>
              <a:rPr lang="en-US" altLang="zh-TW" sz="2800" dirty="0">
                <a:solidFill>
                  <a:prstClr val="black"/>
                </a:solidFill>
              </a:rPr>
              <a:t>Tokenization</a:t>
            </a:r>
          </a:p>
        </p:txBody>
      </p:sp>
      <p:sp>
        <p:nvSpPr>
          <p:cNvPr id="53" name="右大括弧 52">
            <a:extLst>
              <a:ext uri="{FF2B5EF4-FFF2-40B4-BE49-F238E27FC236}">
                <a16:creationId xmlns:a16="http://schemas.microsoft.com/office/drawing/2014/main" id="{B8570CBA-FB61-EB2B-D0F7-48AFFBC038D9}"/>
              </a:ext>
            </a:extLst>
          </p:cNvPr>
          <p:cNvSpPr/>
          <p:nvPr/>
        </p:nvSpPr>
        <p:spPr>
          <a:xfrm flipH="1">
            <a:off x="1105307" y="1144060"/>
            <a:ext cx="514224" cy="4917072"/>
          </a:xfrm>
          <a:prstGeom prst="rightBrace">
            <a:avLst>
              <a:gd name="adj1" fmla="val 5189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55" name="Picture 2">
            <a:extLst>
              <a:ext uri="{FF2B5EF4-FFF2-40B4-BE49-F238E27FC236}">
                <a16:creationId xmlns:a16="http://schemas.microsoft.com/office/drawing/2014/main" id="{228939FF-E1E9-809B-0885-7792B2B79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869" y="1348045"/>
            <a:ext cx="584151" cy="5841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145629C9-566C-4F9A-9571-94B6CDDC8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2961" y="2770288"/>
            <a:ext cx="729025" cy="729025"/>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直線單箭頭接點 56">
            <a:extLst>
              <a:ext uri="{FF2B5EF4-FFF2-40B4-BE49-F238E27FC236}">
                <a16:creationId xmlns:a16="http://schemas.microsoft.com/office/drawing/2014/main" id="{FF5CB442-91B0-89C1-4756-7643054904C4}"/>
              </a:ext>
            </a:extLst>
          </p:cNvPr>
          <p:cNvCxnSpPr>
            <a:cxnSpLocks/>
            <a:endCxn id="47" idx="0"/>
          </p:cNvCxnSpPr>
          <p:nvPr/>
        </p:nvCxnSpPr>
        <p:spPr>
          <a:xfrm>
            <a:off x="9274510" y="913947"/>
            <a:ext cx="0" cy="6213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B45E530D-EFCA-AFA0-7300-8BE3B4669210}"/>
              </a:ext>
            </a:extLst>
          </p:cNvPr>
          <p:cNvCxnSpPr>
            <a:cxnSpLocks/>
          </p:cNvCxnSpPr>
          <p:nvPr/>
        </p:nvCxnSpPr>
        <p:spPr>
          <a:xfrm>
            <a:off x="9303082" y="3730904"/>
            <a:ext cx="0" cy="6213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群組 59">
            <a:extLst>
              <a:ext uri="{FF2B5EF4-FFF2-40B4-BE49-F238E27FC236}">
                <a16:creationId xmlns:a16="http://schemas.microsoft.com/office/drawing/2014/main" id="{6445376C-6C56-F449-5641-AF57018D4B5C}"/>
              </a:ext>
            </a:extLst>
          </p:cNvPr>
          <p:cNvGrpSpPr/>
          <p:nvPr/>
        </p:nvGrpSpPr>
        <p:grpSpPr>
          <a:xfrm>
            <a:off x="6881700" y="5898908"/>
            <a:ext cx="4716860" cy="734878"/>
            <a:chOff x="393073" y="5022255"/>
            <a:chExt cx="2117030" cy="878286"/>
          </a:xfrm>
        </p:grpSpPr>
        <p:pic>
          <p:nvPicPr>
            <p:cNvPr id="61"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FB21FA8A-8383-F7CA-38E4-DE6F032E806A}"/>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2"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7A747D2-A1C4-803B-38D4-D1BFA45A40B2}"/>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63" name="文字方塊 62">
            <a:extLst>
              <a:ext uri="{FF2B5EF4-FFF2-40B4-BE49-F238E27FC236}">
                <a16:creationId xmlns:a16="http://schemas.microsoft.com/office/drawing/2014/main" id="{A996BCD5-57C2-71CE-B50E-C358723A6F85}"/>
              </a:ext>
            </a:extLst>
          </p:cNvPr>
          <p:cNvSpPr txBox="1"/>
          <p:nvPr/>
        </p:nvSpPr>
        <p:spPr>
          <a:xfrm>
            <a:off x="8715822" y="4407542"/>
            <a:ext cx="1196516"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64" name="直線單箭頭接點 63">
            <a:extLst>
              <a:ext uri="{FF2B5EF4-FFF2-40B4-BE49-F238E27FC236}">
                <a16:creationId xmlns:a16="http://schemas.microsoft.com/office/drawing/2014/main" id="{BD92161C-4325-D241-D7CB-B3D4FC71368B}"/>
              </a:ext>
            </a:extLst>
          </p:cNvPr>
          <p:cNvCxnSpPr>
            <a:cxnSpLocks/>
          </p:cNvCxnSpPr>
          <p:nvPr/>
        </p:nvCxnSpPr>
        <p:spPr>
          <a:xfrm>
            <a:off x="9317040" y="4981966"/>
            <a:ext cx="0" cy="938207"/>
          </a:xfrm>
          <a:prstGeom prst="straightConnector1">
            <a:avLst/>
          </a:prstGeom>
          <a:ln w="7620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2796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41" grpId="0" animBg="1"/>
      <p:bldP spid="47" grpId="0" animBg="1"/>
      <p:bldP spid="52" grpId="0"/>
      <p:bldP spid="53" grpId="0" animBg="1"/>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83FAB363-4290-A115-46BB-10EA3503AA9A}"/>
              </a:ext>
            </a:extLst>
          </p:cNvPr>
          <p:cNvGrpSpPr/>
          <p:nvPr/>
        </p:nvGrpSpPr>
        <p:grpSpPr>
          <a:xfrm>
            <a:off x="7137396" y="1167749"/>
            <a:ext cx="4410982"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53E662D-CA1D-078D-E947-ECD4687DE5A6}"/>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BAEBF8D-F1E8-0EE3-883A-795595448EF8}"/>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8" name="矩形: 圓角 7">
            <a:extLst>
              <a:ext uri="{FF2B5EF4-FFF2-40B4-BE49-F238E27FC236}">
                <a16:creationId xmlns:a16="http://schemas.microsoft.com/office/drawing/2014/main" id="{80D0EBD8-9197-95CA-AA48-7FE7F9760DD0}"/>
              </a:ext>
            </a:extLst>
          </p:cNvPr>
          <p:cNvSpPr/>
          <p:nvPr/>
        </p:nvSpPr>
        <p:spPr>
          <a:xfrm>
            <a:off x="7194545" y="3493035"/>
            <a:ext cx="1057273"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47CAA6D3-C3B2-B66D-32A4-DAB5FA9A15B1}"/>
              </a:ext>
            </a:extLst>
          </p:cNvPr>
          <p:cNvSpPr/>
          <p:nvPr/>
        </p:nvSpPr>
        <p:spPr>
          <a:xfrm>
            <a:off x="8251818" y="3488525"/>
            <a:ext cx="1057273"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24AF7EB-68E3-DCB6-6D4B-306C74DDE3CF}"/>
              </a:ext>
            </a:extLst>
          </p:cNvPr>
          <p:cNvSpPr/>
          <p:nvPr/>
        </p:nvSpPr>
        <p:spPr>
          <a:xfrm>
            <a:off x="9309091" y="3488525"/>
            <a:ext cx="105727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74197E75-9019-FD3E-9292-349337DAB2D4}"/>
              </a:ext>
            </a:extLst>
          </p:cNvPr>
          <p:cNvSpPr/>
          <p:nvPr/>
        </p:nvSpPr>
        <p:spPr>
          <a:xfrm>
            <a:off x="10366364" y="3488525"/>
            <a:ext cx="1057273"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A713B865-0F18-631D-1F61-73E0F4018793}"/>
              </a:ext>
            </a:extLst>
          </p:cNvPr>
          <p:cNvSpPr txBox="1"/>
          <p:nvPr/>
        </p:nvSpPr>
        <p:spPr>
          <a:xfrm>
            <a:off x="417132" y="206462"/>
            <a:ext cx="101581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Another possible pipeline of speech tokenization </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FB3DE85D-D0E9-9554-AF84-C03C57BDA40E}"/>
              </a:ext>
            </a:extLst>
          </p:cNvPr>
          <p:cNvSpPr/>
          <p:nvPr/>
        </p:nvSpPr>
        <p:spPr>
          <a:xfrm>
            <a:off x="7194545" y="2254681"/>
            <a:ext cx="4229092" cy="673753"/>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矩形: 圓角 22">
            <a:extLst>
              <a:ext uri="{FF2B5EF4-FFF2-40B4-BE49-F238E27FC236}">
                <a16:creationId xmlns:a16="http://schemas.microsoft.com/office/drawing/2014/main" id="{A253F344-9C4E-9333-F0A8-2E656372A8EC}"/>
              </a:ext>
            </a:extLst>
          </p:cNvPr>
          <p:cNvSpPr/>
          <p:nvPr/>
        </p:nvSpPr>
        <p:spPr>
          <a:xfrm>
            <a:off x="7194545" y="4502683"/>
            <a:ext cx="4229092" cy="673753"/>
          </a:xfrm>
          <a:prstGeom prst="roundRect">
            <a:avLst/>
          </a:prstGeom>
          <a:solidFill>
            <a:schemeClr val="accent6">
              <a:lumMod val="20000"/>
              <a:lumOff val="80000"/>
            </a:schemeClr>
          </a:solidFill>
          <a:ln w="28575" cap="flat" cmpd="sng" algn="ctr">
            <a:solidFill>
              <a:sysClr val="windowText" lastClr="000000"/>
            </a:solidFill>
            <a:prstDash val="solid"/>
            <a:miter lim="800000"/>
          </a:ln>
          <a:effectLst/>
        </p:spPr>
        <p:txBody>
          <a:bodyPr rtlCol="0" anchor="ctr"/>
          <a:lstStyle/>
          <a:p>
            <a:pPr lvl="0" algn="ctr">
              <a:defRPr/>
            </a:pPr>
            <a:r>
              <a:rPr lang="en-US" altLang="zh-TW" sz="24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grpSp>
        <p:nvGrpSpPr>
          <p:cNvPr id="24" name="群組 23">
            <a:extLst>
              <a:ext uri="{FF2B5EF4-FFF2-40B4-BE49-F238E27FC236}">
                <a16:creationId xmlns:a16="http://schemas.microsoft.com/office/drawing/2014/main" id="{C6953AF8-7508-A9D8-1360-45461AE5DBA3}"/>
              </a:ext>
            </a:extLst>
          </p:cNvPr>
          <p:cNvGrpSpPr/>
          <p:nvPr/>
        </p:nvGrpSpPr>
        <p:grpSpPr>
          <a:xfrm>
            <a:off x="7137396" y="5666136"/>
            <a:ext cx="4410982" cy="734878"/>
            <a:chOff x="393073" y="5022255"/>
            <a:chExt cx="2117030" cy="878286"/>
          </a:xfrm>
        </p:grpSpPr>
        <p:pic>
          <p:nvPicPr>
            <p:cNvPr id="2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0429430-DC5E-76E7-0003-EE75A1E5A679}"/>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2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4C8FB63-57BB-17A8-BDF1-72BB8B01AED3}"/>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cxnSp>
        <p:nvCxnSpPr>
          <p:cNvPr id="27" name="直線單箭頭接點 26">
            <a:extLst>
              <a:ext uri="{FF2B5EF4-FFF2-40B4-BE49-F238E27FC236}">
                <a16:creationId xmlns:a16="http://schemas.microsoft.com/office/drawing/2014/main" id="{3BB79BC6-2B4D-F9A5-86B3-D903CD412843}"/>
              </a:ext>
            </a:extLst>
          </p:cNvPr>
          <p:cNvCxnSpPr/>
          <p:nvPr/>
        </p:nvCxnSpPr>
        <p:spPr>
          <a:xfrm>
            <a:off x="9309091" y="1844673"/>
            <a:ext cx="0" cy="4217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96B401FC-80E0-DDE4-277A-4AF8A13D0D29}"/>
              </a:ext>
            </a:extLst>
          </p:cNvPr>
          <p:cNvCxnSpPr>
            <a:cxnSpLocks/>
          </p:cNvCxnSpPr>
          <p:nvPr/>
        </p:nvCxnSpPr>
        <p:spPr>
          <a:xfrm>
            <a:off x="9319341" y="2946019"/>
            <a:ext cx="0" cy="3950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06504308-FC77-9C1F-6D4B-6AFF56A08D4C}"/>
              </a:ext>
            </a:extLst>
          </p:cNvPr>
          <p:cNvCxnSpPr>
            <a:cxnSpLocks/>
          </p:cNvCxnSpPr>
          <p:nvPr/>
        </p:nvCxnSpPr>
        <p:spPr>
          <a:xfrm>
            <a:off x="9319341" y="3938400"/>
            <a:ext cx="0" cy="3950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7682E7E2-3720-08C1-E006-AE41577DCF3B}"/>
              </a:ext>
            </a:extLst>
          </p:cNvPr>
          <p:cNvCxnSpPr>
            <a:cxnSpLocks/>
          </p:cNvCxnSpPr>
          <p:nvPr/>
        </p:nvCxnSpPr>
        <p:spPr>
          <a:xfrm>
            <a:off x="9309091" y="5288661"/>
            <a:ext cx="0" cy="39506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F5552A3B-8B48-887D-7FE3-527D51E150FB}"/>
              </a:ext>
            </a:extLst>
          </p:cNvPr>
          <p:cNvCxnSpPr>
            <a:cxnSpLocks/>
          </p:cNvCxnSpPr>
          <p:nvPr/>
        </p:nvCxnSpPr>
        <p:spPr>
          <a:xfrm>
            <a:off x="5673464" y="1627757"/>
            <a:ext cx="0" cy="4474103"/>
          </a:xfrm>
          <a:prstGeom prst="straightConnector1">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A5E64E58-28FF-0CB2-65B4-557261588601}"/>
              </a:ext>
            </a:extLst>
          </p:cNvPr>
          <p:cNvCxnSpPr>
            <a:cxnSpLocks/>
          </p:cNvCxnSpPr>
          <p:nvPr/>
        </p:nvCxnSpPr>
        <p:spPr>
          <a:xfrm>
            <a:off x="5663801" y="1504662"/>
            <a:ext cx="1245730" cy="0"/>
          </a:xfrm>
          <a:prstGeom prst="straightConnector1">
            <a:avLst/>
          </a:prstGeom>
          <a:ln w="762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9939A4DD-DDC1-239A-E817-C125BAD88DAE}"/>
              </a:ext>
            </a:extLst>
          </p:cNvPr>
          <p:cNvCxnSpPr>
            <a:cxnSpLocks/>
          </p:cNvCxnSpPr>
          <p:nvPr/>
        </p:nvCxnSpPr>
        <p:spPr>
          <a:xfrm>
            <a:off x="5663801" y="6158723"/>
            <a:ext cx="1245730" cy="0"/>
          </a:xfrm>
          <a:prstGeom prst="straightConnector1">
            <a:avLst/>
          </a:prstGeom>
          <a:ln w="762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文字方塊 39">
            <a:extLst>
              <a:ext uri="{FF2B5EF4-FFF2-40B4-BE49-F238E27FC236}">
                <a16:creationId xmlns:a16="http://schemas.microsoft.com/office/drawing/2014/main" id="{A01B8D5F-C914-0055-DB11-161D3C4C5885}"/>
              </a:ext>
            </a:extLst>
          </p:cNvPr>
          <p:cNvSpPr txBox="1"/>
          <p:nvPr/>
        </p:nvSpPr>
        <p:spPr>
          <a:xfrm>
            <a:off x="458782" y="1379407"/>
            <a:ext cx="44730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Neural Speech Codec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文字方塊 41">
            <a:extLst>
              <a:ext uri="{FF2B5EF4-FFF2-40B4-BE49-F238E27FC236}">
                <a16:creationId xmlns:a16="http://schemas.microsoft.com/office/drawing/2014/main" id="{68333935-CC56-4AB0-CF82-1FFA5C724254}"/>
              </a:ext>
            </a:extLst>
          </p:cNvPr>
          <p:cNvSpPr txBox="1"/>
          <p:nvPr/>
        </p:nvSpPr>
        <p:spPr>
          <a:xfrm>
            <a:off x="755989" y="1991912"/>
            <a:ext cx="4740204" cy="954107"/>
          </a:xfrm>
          <a:prstGeom prst="rect">
            <a:avLst/>
          </a:prstGeom>
          <a:noFill/>
        </p:spPr>
        <p:txBody>
          <a:bodyPr wrap="square">
            <a:spAutoFit/>
          </a:bodyPr>
          <a:lstStyle/>
          <a:p>
            <a:pPr lvl="0">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rPr>
              <a:t>The tokenizer and de</a:t>
            </a:r>
            <a:r>
              <a:rPr lang="en-US" altLang="zh-TW" sz="2800" dirty="0">
                <a:solidFill>
                  <a:prstClr val="black"/>
                </a:solidFill>
              </a:rPr>
              <a:t>tokenizer</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rPr>
              <a:t> are learned jointly.</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endParaRPr>
          </a:p>
        </p:txBody>
      </p:sp>
      <p:sp>
        <p:nvSpPr>
          <p:cNvPr id="2" name="文字方塊 1">
            <a:extLst>
              <a:ext uri="{FF2B5EF4-FFF2-40B4-BE49-F238E27FC236}">
                <a16:creationId xmlns:a16="http://schemas.microsoft.com/office/drawing/2014/main" id="{B247C4FB-1EB5-3857-8E3C-99D8E087B939}"/>
              </a:ext>
            </a:extLst>
          </p:cNvPr>
          <p:cNvSpPr txBox="1"/>
          <p:nvPr/>
        </p:nvSpPr>
        <p:spPr>
          <a:xfrm>
            <a:off x="1378403" y="4078200"/>
            <a:ext cx="17847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Codec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E7A8DABB-532E-7864-E954-2B7ED187323F}"/>
              </a:ext>
            </a:extLst>
          </p:cNvPr>
          <p:cNvSpPr txBox="1"/>
          <p:nvPr/>
        </p:nvSpPr>
        <p:spPr>
          <a:xfrm>
            <a:off x="1509219" y="5678295"/>
            <a:ext cx="1784776" cy="461665"/>
          </a:xfrm>
          <a:prstGeom prst="rect">
            <a:avLst/>
          </a:prstGeom>
          <a:noFill/>
        </p:spPr>
        <p:txBody>
          <a:bodyPr wrap="square" rtlCol="0">
            <a:spAutoFit/>
          </a:bodyPr>
          <a:lstStyle/>
          <a:p>
            <a:r>
              <a:rPr lang="en-US" altLang="zh-TW" sz="2400" dirty="0"/>
              <a:t>compression</a:t>
            </a:r>
            <a:endParaRPr lang="zh-TW" altLang="en-US" sz="2400" dirty="0"/>
          </a:p>
        </p:txBody>
      </p:sp>
      <p:sp>
        <p:nvSpPr>
          <p:cNvPr id="7" name="文字方塊 6">
            <a:extLst>
              <a:ext uri="{FF2B5EF4-FFF2-40B4-BE49-F238E27FC236}">
                <a16:creationId xmlns:a16="http://schemas.microsoft.com/office/drawing/2014/main" id="{2468855C-482E-DA50-C0FC-DCCCC1420B58}"/>
              </a:ext>
            </a:extLst>
          </p:cNvPr>
          <p:cNvSpPr txBox="1"/>
          <p:nvPr/>
        </p:nvSpPr>
        <p:spPr>
          <a:xfrm>
            <a:off x="3163179" y="4818206"/>
            <a:ext cx="2181883" cy="461665"/>
          </a:xfrm>
          <a:prstGeom prst="rect">
            <a:avLst/>
          </a:prstGeom>
          <a:noFill/>
        </p:spPr>
        <p:txBody>
          <a:bodyPr wrap="square" rtlCol="0">
            <a:spAutoFit/>
          </a:bodyPr>
          <a:lstStyle/>
          <a:p>
            <a:r>
              <a:rPr lang="en-US" altLang="zh-TW" sz="2400" dirty="0"/>
              <a:t>decompression</a:t>
            </a:r>
            <a:endParaRPr lang="zh-TW" altLang="en-US" sz="2400" dirty="0"/>
          </a:p>
        </p:txBody>
      </p:sp>
      <p:cxnSp>
        <p:nvCxnSpPr>
          <p:cNvPr id="13" name="直線接點 12">
            <a:extLst>
              <a:ext uri="{FF2B5EF4-FFF2-40B4-BE49-F238E27FC236}">
                <a16:creationId xmlns:a16="http://schemas.microsoft.com/office/drawing/2014/main" id="{1549D91F-7D64-66FC-3355-9892FB8C565E}"/>
              </a:ext>
            </a:extLst>
          </p:cNvPr>
          <p:cNvCxnSpPr/>
          <p:nvPr/>
        </p:nvCxnSpPr>
        <p:spPr>
          <a:xfrm>
            <a:off x="1496519" y="4601420"/>
            <a:ext cx="2921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23162F0D-4816-BAC1-FFBA-2AC981948C6F}"/>
              </a:ext>
            </a:extLst>
          </p:cNvPr>
          <p:cNvCxnSpPr>
            <a:cxnSpLocks/>
          </p:cNvCxnSpPr>
          <p:nvPr/>
        </p:nvCxnSpPr>
        <p:spPr>
          <a:xfrm>
            <a:off x="1852171" y="4593137"/>
            <a:ext cx="5207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94D52B66-43C3-5F87-6AC9-3675C0217143}"/>
              </a:ext>
            </a:extLst>
          </p:cNvPr>
          <p:cNvCxnSpPr/>
          <p:nvPr/>
        </p:nvCxnSpPr>
        <p:spPr>
          <a:xfrm>
            <a:off x="2084020" y="4601420"/>
            <a:ext cx="893135" cy="4476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47316DA1-B626-0303-4D22-CC35F20D8A69}"/>
              </a:ext>
            </a:extLst>
          </p:cNvPr>
          <p:cNvCxnSpPr>
            <a:cxnSpLocks/>
            <a:endCxn id="3" idx="0"/>
          </p:cNvCxnSpPr>
          <p:nvPr/>
        </p:nvCxnSpPr>
        <p:spPr>
          <a:xfrm>
            <a:off x="1612574" y="4601420"/>
            <a:ext cx="789033" cy="1076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4489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2" grpId="0" animBg="1"/>
      <p:bldP spid="23" grpId="0" animBg="1"/>
      <p:bldP spid="42" grpId="0"/>
      <p:bldP spid="2"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6E4835-C821-7F33-26CF-B41521C8303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Speech LLM</a:t>
            </a:r>
            <a:endParaRPr lang="zh-TW" altLang="en-US" dirty="0">
              <a:latin typeface="微軟正黑體" panose="020B0604030504040204" pitchFamily="34" charset="-120"/>
              <a:ea typeface="微軟正黑體" panose="020B0604030504040204" pitchFamily="34" charset="-120"/>
            </a:endParaRPr>
          </a:p>
        </p:txBody>
      </p:sp>
      <p:pic>
        <p:nvPicPr>
          <p:cNvPr id="10" name="Picture 2">
            <a:extLst>
              <a:ext uri="{FF2B5EF4-FFF2-40B4-BE49-F238E27FC236}">
                <a16:creationId xmlns:a16="http://schemas.microsoft.com/office/drawing/2014/main" id="{00FD3836-563F-B8B2-07D5-E7C69EAF6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41" y="2765111"/>
            <a:ext cx="2170814" cy="21708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4BE9BDF-1949-83A4-40A4-D2E5AE3C07D8}"/>
              </a:ext>
            </a:extLst>
          </p:cNvPr>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345062" y="2788119"/>
            <a:ext cx="2170814" cy="217081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線單箭頭接點 13">
            <a:extLst>
              <a:ext uri="{FF2B5EF4-FFF2-40B4-BE49-F238E27FC236}">
                <a16:creationId xmlns:a16="http://schemas.microsoft.com/office/drawing/2014/main" id="{9B7DAC75-4196-B53A-01B2-8CF64D9279D3}"/>
              </a:ext>
            </a:extLst>
          </p:cNvPr>
          <p:cNvCxnSpPr/>
          <p:nvPr/>
        </p:nvCxnSpPr>
        <p:spPr>
          <a:xfrm>
            <a:off x="4172939" y="3075797"/>
            <a:ext cx="1020725"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4">
            <a:extLst>
              <a:ext uri="{FF2B5EF4-FFF2-40B4-BE49-F238E27FC236}">
                <a16:creationId xmlns:a16="http://schemas.microsoft.com/office/drawing/2014/main" id="{0A4B6F70-1BE6-DD98-5A8E-4379B2D61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538" y="477141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8ED7F0F6-3070-4FC1-50B1-25013B273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046" y="477141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C8934D9F-E93E-28F3-3822-3219E86F8A23}"/>
              </a:ext>
            </a:extLst>
          </p:cNvPr>
          <p:cNvSpPr txBox="1"/>
          <p:nvPr/>
        </p:nvSpPr>
        <p:spPr>
          <a:xfrm>
            <a:off x="2847933" y="5939355"/>
            <a:ext cx="1847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a:t>
            </a:r>
          </a:p>
        </p:txBody>
      </p:sp>
      <p:sp>
        <p:nvSpPr>
          <p:cNvPr id="18" name="文字方塊 17">
            <a:extLst>
              <a:ext uri="{FF2B5EF4-FFF2-40B4-BE49-F238E27FC236}">
                <a16:creationId xmlns:a16="http://schemas.microsoft.com/office/drawing/2014/main" id="{38CC977C-17D0-4862-10F7-49B8D20C8699}"/>
              </a:ext>
            </a:extLst>
          </p:cNvPr>
          <p:cNvSpPr txBox="1"/>
          <p:nvPr/>
        </p:nvSpPr>
        <p:spPr>
          <a:xfrm>
            <a:off x="4453590" y="5939355"/>
            <a:ext cx="1847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語者</a:t>
            </a:r>
          </a:p>
        </p:txBody>
      </p:sp>
      <p:sp>
        <p:nvSpPr>
          <p:cNvPr id="19" name="文字方塊 18">
            <a:extLst>
              <a:ext uri="{FF2B5EF4-FFF2-40B4-BE49-F238E27FC236}">
                <a16:creationId xmlns:a16="http://schemas.microsoft.com/office/drawing/2014/main" id="{16D1B6AF-2609-49CF-8BF8-EEAD4CC54092}"/>
              </a:ext>
            </a:extLst>
          </p:cNvPr>
          <p:cNvSpPr txBox="1"/>
          <p:nvPr/>
        </p:nvSpPr>
        <p:spPr>
          <a:xfrm>
            <a:off x="6199739" y="5939355"/>
            <a:ext cx="15811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情緒</a:t>
            </a:r>
          </a:p>
        </p:txBody>
      </p:sp>
      <p:sp>
        <p:nvSpPr>
          <p:cNvPr id="21" name="文字方塊 20">
            <a:extLst>
              <a:ext uri="{FF2B5EF4-FFF2-40B4-BE49-F238E27FC236}">
                <a16:creationId xmlns:a16="http://schemas.microsoft.com/office/drawing/2014/main" id="{FAA2342B-7D03-B8C8-B975-395B3A7E3C82}"/>
              </a:ext>
            </a:extLst>
          </p:cNvPr>
          <p:cNvSpPr txBox="1"/>
          <p:nvPr/>
        </p:nvSpPr>
        <p:spPr>
          <a:xfrm>
            <a:off x="7868997" y="5939355"/>
            <a:ext cx="16381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環境</a:t>
            </a:r>
          </a:p>
        </p:txBody>
      </p:sp>
      <p:pic>
        <p:nvPicPr>
          <p:cNvPr id="1026" name="Picture 2">
            <a:extLst>
              <a:ext uri="{FF2B5EF4-FFF2-40B4-BE49-F238E27FC236}">
                <a16:creationId xmlns:a16="http://schemas.microsoft.com/office/drawing/2014/main" id="{47001551-59F9-0D39-1963-42DDB49FEA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218" y="477141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圓角 4">
            <a:extLst>
              <a:ext uri="{FF2B5EF4-FFF2-40B4-BE49-F238E27FC236}">
                <a16:creationId xmlns:a16="http://schemas.microsoft.com/office/drawing/2014/main" id="{9EE50961-4E30-0B7C-B995-6AA5A2464F83}"/>
              </a:ext>
            </a:extLst>
          </p:cNvPr>
          <p:cNvSpPr/>
          <p:nvPr/>
        </p:nvSpPr>
        <p:spPr>
          <a:xfrm>
            <a:off x="5215378" y="2269371"/>
            <a:ext cx="1833111" cy="1581147"/>
          </a:xfrm>
          <a:prstGeom prst="roundRect">
            <a:avLst/>
          </a:prstGeom>
          <a:solidFill>
            <a:schemeClr val="tx2">
              <a:lumMod val="10000"/>
              <a:lumOff val="90000"/>
            </a:schemeClr>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id="{BE8BF517-5D87-4511-8CB4-681920D693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1469" y="4741490"/>
            <a:ext cx="1128973" cy="11289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0CBD8538-BC8F-951C-E651-783697BFEF6B}"/>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695370" y="1714559"/>
            <a:ext cx="1128973" cy="1128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BFA14C34-9975-AA7E-1B1E-1E5DF27DE0E1}"/>
              </a:ext>
            </a:extLst>
          </p:cNvPr>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339596" y="1758125"/>
            <a:ext cx="1128973" cy="112897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單箭頭接點 21">
            <a:extLst>
              <a:ext uri="{FF2B5EF4-FFF2-40B4-BE49-F238E27FC236}">
                <a16:creationId xmlns:a16="http://schemas.microsoft.com/office/drawing/2014/main" id="{75ACE8F2-FE47-0D40-55A0-A57436F1EA14}"/>
              </a:ext>
            </a:extLst>
          </p:cNvPr>
          <p:cNvCxnSpPr>
            <a:cxnSpLocks/>
          </p:cNvCxnSpPr>
          <p:nvPr/>
        </p:nvCxnSpPr>
        <p:spPr>
          <a:xfrm>
            <a:off x="2938643" y="2322611"/>
            <a:ext cx="1181252"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直線單箭頭接點 24">
            <a:extLst>
              <a:ext uri="{FF2B5EF4-FFF2-40B4-BE49-F238E27FC236}">
                <a16:creationId xmlns:a16="http://schemas.microsoft.com/office/drawing/2014/main" id="{9A2BBB7B-6400-C8C8-45AB-677A97B9F733}"/>
              </a:ext>
            </a:extLst>
          </p:cNvPr>
          <p:cNvCxnSpPr>
            <a:cxnSpLocks/>
          </p:cNvCxnSpPr>
          <p:nvPr/>
        </p:nvCxnSpPr>
        <p:spPr>
          <a:xfrm>
            <a:off x="4119895" y="2370574"/>
            <a:ext cx="0" cy="720922"/>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直線單箭頭接點 28">
            <a:extLst>
              <a:ext uri="{FF2B5EF4-FFF2-40B4-BE49-F238E27FC236}">
                <a16:creationId xmlns:a16="http://schemas.microsoft.com/office/drawing/2014/main" id="{3B779BAB-DDE3-E3C2-6DD8-95CDD6B90BB8}"/>
              </a:ext>
            </a:extLst>
          </p:cNvPr>
          <p:cNvCxnSpPr>
            <a:cxnSpLocks/>
            <a:endCxn id="10" idx="3"/>
          </p:cNvCxnSpPr>
          <p:nvPr/>
        </p:nvCxnSpPr>
        <p:spPr>
          <a:xfrm flipH="1">
            <a:off x="2881955" y="3850518"/>
            <a:ext cx="1271934"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直線單箭頭接點 36">
            <a:extLst>
              <a:ext uri="{FF2B5EF4-FFF2-40B4-BE49-F238E27FC236}">
                <a16:creationId xmlns:a16="http://schemas.microsoft.com/office/drawing/2014/main" id="{58AE8412-5523-0EEA-150F-A607207F42AB}"/>
              </a:ext>
            </a:extLst>
          </p:cNvPr>
          <p:cNvCxnSpPr/>
          <p:nvPr/>
        </p:nvCxnSpPr>
        <p:spPr>
          <a:xfrm>
            <a:off x="7048489" y="3091496"/>
            <a:ext cx="1020725"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直線單箭頭接點 37">
            <a:extLst>
              <a:ext uri="{FF2B5EF4-FFF2-40B4-BE49-F238E27FC236}">
                <a16:creationId xmlns:a16="http://schemas.microsoft.com/office/drawing/2014/main" id="{57242FF5-B2AC-CC81-A3D3-003DC80B4833}"/>
              </a:ext>
            </a:extLst>
          </p:cNvPr>
          <p:cNvCxnSpPr>
            <a:cxnSpLocks/>
          </p:cNvCxnSpPr>
          <p:nvPr/>
        </p:nvCxnSpPr>
        <p:spPr>
          <a:xfrm>
            <a:off x="8051145" y="3831468"/>
            <a:ext cx="1181252" cy="0"/>
          </a:xfrm>
          <a:prstGeom prst="straightConnector1">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 name="直線單箭頭接點 38">
            <a:extLst>
              <a:ext uri="{FF2B5EF4-FFF2-40B4-BE49-F238E27FC236}">
                <a16:creationId xmlns:a16="http://schemas.microsoft.com/office/drawing/2014/main" id="{A7F628A2-6D6D-9940-50E9-54CFB169846E}"/>
              </a:ext>
            </a:extLst>
          </p:cNvPr>
          <p:cNvCxnSpPr>
            <a:cxnSpLocks/>
          </p:cNvCxnSpPr>
          <p:nvPr/>
        </p:nvCxnSpPr>
        <p:spPr>
          <a:xfrm>
            <a:off x="8069214" y="2279045"/>
            <a:ext cx="0" cy="831501"/>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直線單箭頭接點 39">
            <a:extLst>
              <a:ext uri="{FF2B5EF4-FFF2-40B4-BE49-F238E27FC236}">
                <a16:creationId xmlns:a16="http://schemas.microsoft.com/office/drawing/2014/main" id="{4C42A200-77A5-3548-3057-AAFF76F79300}"/>
              </a:ext>
            </a:extLst>
          </p:cNvPr>
          <p:cNvCxnSpPr>
            <a:cxnSpLocks/>
          </p:cNvCxnSpPr>
          <p:nvPr/>
        </p:nvCxnSpPr>
        <p:spPr>
          <a:xfrm>
            <a:off x="8051145" y="2330015"/>
            <a:ext cx="1271934" cy="0"/>
          </a:xfrm>
          <a:prstGeom prst="straightConnector1">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 name="直線單箭頭接點 3">
            <a:extLst>
              <a:ext uri="{FF2B5EF4-FFF2-40B4-BE49-F238E27FC236}">
                <a16:creationId xmlns:a16="http://schemas.microsoft.com/office/drawing/2014/main" id="{554ACDB0-F190-9DF1-83C4-D2BD8AE3D7FE}"/>
              </a:ext>
            </a:extLst>
          </p:cNvPr>
          <p:cNvCxnSpPr>
            <a:cxnSpLocks/>
          </p:cNvCxnSpPr>
          <p:nvPr/>
        </p:nvCxnSpPr>
        <p:spPr>
          <a:xfrm>
            <a:off x="4119895" y="3110546"/>
            <a:ext cx="0" cy="720922"/>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BD83FDF5-389C-9B37-E406-989197E70D08}"/>
              </a:ext>
            </a:extLst>
          </p:cNvPr>
          <p:cNvCxnSpPr>
            <a:cxnSpLocks/>
          </p:cNvCxnSpPr>
          <p:nvPr/>
        </p:nvCxnSpPr>
        <p:spPr>
          <a:xfrm>
            <a:off x="8069214" y="2999967"/>
            <a:ext cx="0" cy="831501"/>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71443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D60DE-5F52-730C-4636-1F6D54EDB50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56C872D-FDF8-385D-11A4-06C2F9D770AE}"/>
              </a:ext>
            </a:extLst>
          </p:cNvPr>
          <p:cNvSpPr>
            <a:spLocks noGrp="1"/>
          </p:cNvSpPr>
          <p:nvPr>
            <p:ph type="title"/>
          </p:nvPr>
        </p:nvSpPr>
        <p:spPr/>
        <p:txBody>
          <a:bodyPr/>
          <a:lstStyle/>
          <a:p>
            <a:r>
              <a:rPr lang="en-US" altLang="zh-TW" dirty="0"/>
              <a:t>Various Types of Speech Tokenizers</a:t>
            </a:r>
            <a:endParaRPr lang="zh-TW" altLang="en-US" dirty="0"/>
          </a:p>
        </p:txBody>
      </p:sp>
      <p:grpSp>
        <p:nvGrpSpPr>
          <p:cNvPr id="4" name="群組 3">
            <a:extLst>
              <a:ext uri="{FF2B5EF4-FFF2-40B4-BE49-F238E27FC236}">
                <a16:creationId xmlns:a16="http://schemas.microsoft.com/office/drawing/2014/main" id="{9DBB3636-95F1-13A8-342A-FC66C26C23BE}"/>
              </a:ext>
            </a:extLst>
          </p:cNvPr>
          <p:cNvGrpSpPr/>
          <p:nvPr/>
        </p:nvGrpSpPr>
        <p:grpSpPr>
          <a:xfrm>
            <a:off x="4389631" y="1374378"/>
            <a:ext cx="4508809"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9269806-E183-7AD5-8972-49B889C3B88D}"/>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E6458DC-BED6-1F1A-90EE-C0B26C043D7E}"/>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grpSp>
        <p:nvGrpSpPr>
          <p:cNvPr id="38" name="群組 37">
            <a:extLst>
              <a:ext uri="{FF2B5EF4-FFF2-40B4-BE49-F238E27FC236}">
                <a16:creationId xmlns:a16="http://schemas.microsoft.com/office/drawing/2014/main" id="{EFE1FEA4-D365-0EEB-C1ED-456CE21E3717}"/>
              </a:ext>
            </a:extLst>
          </p:cNvPr>
          <p:cNvGrpSpPr/>
          <p:nvPr/>
        </p:nvGrpSpPr>
        <p:grpSpPr>
          <a:xfrm>
            <a:off x="3061294" y="3968762"/>
            <a:ext cx="2903472" cy="257059"/>
            <a:chOff x="7419795" y="2323247"/>
            <a:chExt cx="2903472" cy="257059"/>
          </a:xfrm>
          <a:solidFill>
            <a:schemeClr val="accent2">
              <a:lumMod val="20000"/>
              <a:lumOff val="80000"/>
            </a:schemeClr>
          </a:solidFill>
        </p:grpSpPr>
        <p:sp>
          <p:nvSpPr>
            <p:cNvPr id="39" name="矩形: 圓角 38">
              <a:extLst>
                <a:ext uri="{FF2B5EF4-FFF2-40B4-BE49-F238E27FC236}">
                  <a16:creationId xmlns:a16="http://schemas.microsoft.com/office/drawing/2014/main" id="{25379EDC-DAA2-3711-7109-6999750E0B3F}"/>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4BC14982-1362-BC45-987C-A071FD7AC5CA}"/>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8C2D4A9B-E664-5700-3D30-57B16088B4EE}"/>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9529806E-3E26-747B-5113-B642516B3981}"/>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AF85ADD5-E83A-2FF2-2398-594CBACAAB20}"/>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413AA0F1-1C43-4459-6D08-89FA6E628CE5}"/>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32E7ECCD-D1F8-E925-38B4-34C8EB42F115}"/>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6" name="群組 45">
            <a:extLst>
              <a:ext uri="{FF2B5EF4-FFF2-40B4-BE49-F238E27FC236}">
                <a16:creationId xmlns:a16="http://schemas.microsoft.com/office/drawing/2014/main" id="{E0C85107-D1DA-9156-ED81-BB6DA7312F3A}"/>
              </a:ext>
            </a:extLst>
          </p:cNvPr>
          <p:cNvGrpSpPr/>
          <p:nvPr/>
        </p:nvGrpSpPr>
        <p:grpSpPr>
          <a:xfrm>
            <a:off x="7359269" y="3924009"/>
            <a:ext cx="2903472" cy="257059"/>
            <a:chOff x="7419795" y="2323247"/>
            <a:chExt cx="2903472" cy="257059"/>
          </a:xfrm>
        </p:grpSpPr>
        <p:sp>
          <p:nvSpPr>
            <p:cNvPr id="47" name="矩形: 圓角 46">
              <a:extLst>
                <a:ext uri="{FF2B5EF4-FFF2-40B4-BE49-F238E27FC236}">
                  <a16:creationId xmlns:a16="http://schemas.microsoft.com/office/drawing/2014/main" id="{47126D48-D736-D04E-7A2B-E95CE1D04FCC}"/>
                </a:ext>
              </a:extLst>
            </p:cNvPr>
            <p:cNvSpPr/>
            <p:nvPr/>
          </p:nvSpPr>
          <p:spPr>
            <a:xfrm>
              <a:off x="7419795"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A7ECDB51-9571-F5C8-E90B-A463AC102FDB}"/>
                </a:ext>
              </a:extLst>
            </p:cNvPr>
            <p:cNvSpPr/>
            <p:nvPr/>
          </p:nvSpPr>
          <p:spPr>
            <a:xfrm>
              <a:off x="7858707"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F4BA2A7D-DD84-07C9-8477-CD534CE7270E}"/>
                </a:ext>
              </a:extLst>
            </p:cNvPr>
            <p:cNvSpPr/>
            <p:nvPr/>
          </p:nvSpPr>
          <p:spPr>
            <a:xfrm>
              <a:off x="8297619"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27D9A1F0-3E26-041A-4732-9ECEADB00498}"/>
                </a:ext>
              </a:extLst>
            </p:cNvPr>
            <p:cNvSpPr/>
            <p:nvPr/>
          </p:nvSpPr>
          <p:spPr>
            <a:xfrm>
              <a:off x="8736531"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9B621132-D928-0182-B452-AD9F5714F78E}"/>
                </a:ext>
              </a:extLst>
            </p:cNvPr>
            <p:cNvSpPr/>
            <p:nvPr/>
          </p:nvSpPr>
          <p:spPr>
            <a:xfrm>
              <a:off x="9175443"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圓角 51">
              <a:extLst>
                <a:ext uri="{FF2B5EF4-FFF2-40B4-BE49-F238E27FC236}">
                  <a16:creationId xmlns:a16="http://schemas.microsoft.com/office/drawing/2014/main" id="{5A933703-25E2-6482-E613-5F0BB2D5F125}"/>
                </a:ext>
              </a:extLst>
            </p:cNvPr>
            <p:cNvSpPr/>
            <p:nvPr/>
          </p:nvSpPr>
          <p:spPr>
            <a:xfrm>
              <a:off x="9614355"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圓角 52">
              <a:extLst>
                <a:ext uri="{FF2B5EF4-FFF2-40B4-BE49-F238E27FC236}">
                  <a16:creationId xmlns:a16="http://schemas.microsoft.com/office/drawing/2014/main" id="{881F36DD-7BD3-7B82-1672-ECB1654C1F63}"/>
                </a:ext>
              </a:extLst>
            </p:cNvPr>
            <p:cNvSpPr/>
            <p:nvPr/>
          </p:nvSpPr>
          <p:spPr>
            <a:xfrm>
              <a:off x="10053267"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 name="文字方塊 2">
            <a:extLst>
              <a:ext uri="{FF2B5EF4-FFF2-40B4-BE49-F238E27FC236}">
                <a16:creationId xmlns:a16="http://schemas.microsoft.com/office/drawing/2014/main" id="{A224090C-86AA-D20F-D791-9B1C877A4ECD}"/>
              </a:ext>
            </a:extLst>
          </p:cNvPr>
          <p:cNvSpPr txBox="1"/>
          <p:nvPr/>
        </p:nvSpPr>
        <p:spPr>
          <a:xfrm>
            <a:off x="1241520" y="1510769"/>
            <a:ext cx="3125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Two Types of Tokens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34AE5DA6-2970-96EF-79A8-54CB25C3EEC8}"/>
              </a:ext>
            </a:extLst>
          </p:cNvPr>
          <p:cNvSpPr/>
          <p:nvPr/>
        </p:nvSpPr>
        <p:spPr>
          <a:xfrm>
            <a:off x="7154791" y="2557557"/>
            <a:ext cx="3180190" cy="935052"/>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圓角 8">
            <a:extLst>
              <a:ext uri="{FF2B5EF4-FFF2-40B4-BE49-F238E27FC236}">
                <a16:creationId xmlns:a16="http://schemas.microsoft.com/office/drawing/2014/main" id="{C0309580-1BE8-83AF-687C-0688D9E76FA4}"/>
              </a:ext>
            </a:extLst>
          </p:cNvPr>
          <p:cNvSpPr/>
          <p:nvPr/>
        </p:nvSpPr>
        <p:spPr>
          <a:xfrm>
            <a:off x="2856816" y="2602309"/>
            <a:ext cx="3180190" cy="935052"/>
          </a:xfrm>
          <a:prstGeom prst="roundRect">
            <a:avLst/>
          </a:prstGeom>
          <a:solidFill>
            <a:schemeClr val="accent2">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C4F671C9-5C62-610C-2B61-C87B608B5358}"/>
              </a:ext>
            </a:extLst>
          </p:cNvPr>
          <p:cNvSpPr txBox="1"/>
          <p:nvPr/>
        </p:nvSpPr>
        <p:spPr>
          <a:xfrm>
            <a:off x="1452082" y="2824216"/>
            <a:ext cx="1371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SSL</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B1310F72-0A85-013C-E226-67467B456795}"/>
              </a:ext>
            </a:extLst>
          </p:cNvPr>
          <p:cNvSpPr txBox="1"/>
          <p:nvPr/>
        </p:nvSpPr>
        <p:spPr>
          <a:xfrm>
            <a:off x="10456606" y="2535615"/>
            <a:ext cx="1371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Neural Codec</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2126B598-038A-A7D1-B187-B55161A3195D}"/>
              </a:ext>
            </a:extLst>
          </p:cNvPr>
          <p:cNvSpPr txBox="1"/>
          <p:nvPr/>
        </p:nvSpPr>
        <p:spPr>
          <a:xfrm>
            <a:off x="3145451" y="4292489"/>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“Sematic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A4718051-B1E7-56F0-49DC-BC49B2F3C458}"/>
              </a:ext>
            </a:extLst>
          </p:cNvPr>
          <p:cNvSpPr txBox="1"/>
          <p:nvPr/>
        </p:nvSpPr>
        <p:spPr>
          <a:xfrm>
            <a:off x="7509545" y="4246197"/>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“Acoustic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9F1693F8-0F3F-5732-9AB5-74E80467B5BF}"/>
              </a:ext>
            </a:extLst>
          </p:cNvPr>
          <p:cNvSpPr txBox="1"/>
          <p:nvPr/>
        </p:nvSpPr>
        <p:spPr>
          <a:xfrm>
            <a:off x="1073959" y="4930302"/>
            <a:ext cx="10813241"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"Semantic" does not refer to its usual meaning in linguistics. Instead, "semantic tokens" are closer to content information (usually containing phonetic information).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F0260D5D-C482-9ABF-C4E2-65D412C51898}"/>
              </a:ext>
            </a:extLst>
          </p:cNvPr>
          <p:cNvSpPr txBox="1"/>
          <p:nvPr/>
        </p:nvSpPr>
        <p:spPr>
          <a:xfrm>
            <a:off x="1073959" y="5761538"/>
            <a:ext cx="10565591"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distinction between the two types can be vague. 'Semantic tokens' also include acoustic information, and vice versa.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6A24DEE4-5F69-5979-80B6-976757AF91E4}"/>
              </a:ext>
            </a:extLst>
          </p:cNvPr>
          <p:cNvCxnSpPr/>
          <p:nvPr/>
        </p:nvCxnSpPr>
        <p:spPr>
          <a:xfrm flipH="1">
            <a:off x="4648030" y="2033989"/>
            <a:ext cx="1773555" cy="501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AC7C801B-64B8-FE88-9568-B454AB2F7085}"/>
              </a:ext>
            </a:extLst>
          </p:cNvPr>
          <p:cNvCxnSpPr>
            <a:cxnSpLocks/>
          </p:cNvCxnSpPr>
          <p:nvPr/>
        </p:nvCxnSpPr>
        <p:spPr>
          <a:xfrm>
            <a:off x="6684454" y="1995423"/>
            <a:ext cx="1773555" cy="501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4F8A05BF-0AD6-5A22-3CF4-C46433C4699C}"/>
              </a:ext>
            </a:extLst>
          </p:cNvPr>
          <p:cNvCxnSpPr>
            <a:cxnSpLocks/>
          </p:cNvCxnSpPr>
          <p:nvPr/>
        </p:nvCxnSpPr>
        <p:spPr>
          <a:xfrm>
            <a:off x="4513030" y="3582392"/>
            <a:ext cx="0" cy="3416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368969E8-AB60-E6CF-4134-4494F1A0BA18}"/>
              </a:ext>
            </a:extLst>
          </p:cNvPr>
          <p:cNvCxnSpPr>
            <a:cxnSpLocks/>
          </p:cNvCxnSpPr>
          <p:nvPr/>
        </p:nvCxnSpPr>
        <p:spPr>
          <a:xfrm>
            <a:off x="8789258" y="3489722"/>
            <a:ext cx="0" cy="3416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8A72D649-7CE9-7655-3590-56C18E1CF8D6}"/>
              </a:ext>
            </a:extLst>
          </p:cNvPr>
          <p:cNvSpPr txBox="1"/>
          <p:nvPr/>
        </p:nvSpPr>
        <p:spPr>
          <a:xfrm>
            <a:off x="8588375" y="111807"/>
            <a:ext cx="3447114" cy="738664"/>
          </a:xfrm>
          <a:prstGeom prst="rect">
            <a:avLst/>
          </a:prstGeom>
          <a:noFill/>
        </p:spPr>
        <p:txBody>
          <a:bodyPr wrap="square">
            <a:spAutoFit/>
          </a:bodyPr>
          <a:lstStyle/>
          <a:p>
            <a:pPr algn="r"/>
            <a:r>
              <a:rPr lang="en-US" altLang="zh-TW" sz="2400" dirty="0"/>
              <a:t>Audio</a:t>
            </a:r>
            <a:r>
              <a:rPr lang="zh-TW" altLang="en-US" sz="2400" dirty="0"/>
              <a:t> </a:t>
            </a:r>
            <a:r>
              <a:rPr lang="en-US" altLang="zh-TW" sz="2400" dirty="0"/>
              <a:t>LM</a:t>
            </a:r>
            <a:br>
              <a:rPr lang="en-US" altLang="zh-TW" dirty="0"/>
            </a:br>
            <a:r>
              <a:rPr lang="zh-TW" altLang="en-US" dirty="0"/>
              <a:t>https://arxiv.org/abs/2209.03143</a:t>
            </a:r>
          </a:p>
        </p:txBody>
      </p:sp>
    </p:spTree>
    <p:extLst>
      <p:ext uri="{BB962C8B-B14F-4D97-AF65-F5344CB8AC3E}">
        <p14:creationId xmlns:p14="http://schemas.microsoft.com/office/powerpoint/2010/main" val="19756488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4FF46-3148-6F7B-076F-41D7A40E8F0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C899357-4901-3B12-6FED-F1C0B778922C}"/>
              </a:ext>
            </a:extLst>
          </p:cNvPr>
          <p:cNvSpPr>
            <a:spLocks noGrp="1"/>
          </p:cNvSpPr>
          <p:nvPr>
            <p:ph type="title"/>
          </p:nvPr>
        </p:nvSpPr>
        <p:spPr/>
        <p:txBody>
          <a:bodyPr/>
          <a:lstStyle/>
          <a:p>
            <a:r>
              <a:rPr lang="en-US" altLang="zh-TW" dirty="0"/>
              <a:t>Various Types of Speech Tokenizers</a:t>
            </a:r>
            <a:endParaRPr lang="zh-TW" altLang="en-US" dirty="0"/>
          </a:p>
        </p:txBody>
      </p:sp>
      <p:grpSp>
        <p:nvGrpSpPr>
          <p:cNvPr id="4" name="群組 3">
            <a:extLst>
              <a:ext uri="{FF2B5EF4-FFF2-40B4-BE49-F238E27FC236}">
                <a16:creationId xmlns:a16="http://schemas.microsoft.com/office/drawing/2014/main" id="{6932E5B3-D615-A1F9-67DD-5C4315E54421}"/>
              </a:ext>
            </a:extLst>
          </p:cNvPr>
          <p:cNvGrpSpPr/>
          <p:nvPr/>
        </p:nvGrpSpPr>
        <p:grpSpPr>
          <a:xfrm>
            <a:off x="4389631" y="1374378"/>
            <a:ext cx="4508809"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8BCD230-8A1D-D824-C05C-F3060254415A}"/>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087C1BE-A2BE-70E4-609E-485320032561}"/>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grpSp>
        <p:nvGrpSpPr>
          <p:cNvPr id="38" name="群組 37">
            <a:extLst>
              <a:ext uri="{FF2B5EF4-FFF2-40B4-BE49-F238E27FC236}">
                <a16:creationId xmlns:a16="http://schemas.microsoft.com/office/drawing/2014/main" id="{A96F5F14-D7AE-E2D9-2ED9-5F9001635B12}"/>
              </a:ext>
            </a:extLst>
          </p:cNvPr>
          <p:cNvGrpSpPr/>
          <p:nvPr/>
        </p:nvGrpSpPr>
        <p:grpSpPr>
          <a:xfrm>
            <a:off x="3061294" y="3968762"/>
            <a:ext cx="2903472" cy="257059"/>
            <a:chOff x="7419795" y="2323247"/>
            <a:chExt cx="2903472" cy="257059"/>
          </a:xfrm>
          <a:solidFill>
            <a:schemeClr val="accent2">
              <a:lumMod val="20000"/>
              <a:lumOff val="80000"/>
            </a:schemeClr>
          </a:solidFill>
        </p:grpSpPr>
        <p:sp>
          <p:nvSpPr>
            <p:cNvPr id="39" name="矩形: 圓角 38">
              <a:extLst>
                <a:ext uri="{FF2B5EF4-FFF2-40B4-BE49-F238E27FC236}">
                  <a16:creationId xmlns:a16="http://schemas.microsoft.com/office/drawing/2014/main" id="{55BE6561-2792-6C20-B911-E5AC20C3797E}"/>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CC20DFD8-D29A-ECFC-918B-D25EFA14274D}"/>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7F01F2E0-B672-EBD1-80E4-BBF3B5FC82B1}"/>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6C1BA4C9-2C59-DABE-896E-49E55D2704CA}"/>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079F4AFE-CE1D-369A-AB8B-C20EB6B56348}"/>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B9D77603-DD4E-84F6-FC2F-BEE2F0D3E6F3}"/>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EAE05240-091E-A614-84E1-9D83EC6059CF}"/>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6" name="群組 45">
            <a:extLst>
              <a:ext uri="{FF2B5EF4-FFF2-40B4-BE49-F238E27FC236}">
                <a16:creationId xmlns:a16="http://schemas.microsoft.com/office/drawing/2014/main" id="{25EFAB63-46FD-6907-4420-A3A956077249}"/>
              </a:ext>
            </a:extLst>
          </p:cNvPr>
          <p:cNvGrpSpPr/>
          <p:nvPr/>
        </p:nvGrpSpPr>
        <p:grpSpPr>
          <a:xfrm>
            <a:off x="7321169" y="3981159"/>
            <a:ext cx="2903472" cy="257059"/>
            <a:chOff x="7419795" y="2323247"/>
            <a:chExt cx="2903472" cy="257059"/>
          </a:xfrm>
        </p:grpSpPr>
        <p:sp>
          <p:nvSpPr>
            <p:cNvPr id="47" name="矩形: 圓角 46">
              <a:extLst>
                <a:ext uri="{FF2B5EF4-FFF2-40B4-BE49-F238E27FC236}">
                  <a16:creationId xmlns:a16="http://schemas.microsoft.com/office/drawing/2014/main" id="{7B166E52-3FE1-6531-7FBF-2099284D6262}"/>
                </a:ext>
              </a:extLst>
            </p:cNvPr>
            <p:cNvSpPr/>
            <p:nvPr/>
          </p:nvSpPr>
          <p:spPr>
            <a:xfrm>
              <a:off x="7419795"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FE516EDC-B3BD-E3F7-B8C3-1D10F1DE2D36}"/>
                </a:ext>
              </a:extLst>
            </p:cNvPr>
            <p:cNvSpPr/>
            <p:nvPr/>
          </p:nvSpPr>
          <p:spPr>
            <a:xfrm>
              <a:off x="7858707"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134B23C6-9623-A07D-1063-27CFF74C84FD}"/>
                </a:ext>
              </a:extLst>
            </p:cNvPr>
            <p:cNvSpPr/>
            <p:nvPr/>
          </p:nvSpPr>
          <p:spPr>
            <a:xfrm>
              <a:off x="8297619"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EA4BB867-9282-7D5B-B5C0-C9A5FA9AEA4D}"/>
                </a:ext>
              </a:extLst>
            </p:cNvPr>
            <p:cNvSpPr/>
            <p:nvPr/>
          </p:nvSpPr>
          <p:spPr>
            <a:xfrm>
              <a:off x="8736531"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7DA3F867-34BF-679E-5607-DA6D5C8818C5}"/>
                </a:ext>
              </a:extLst>
            </p:cNvPr>
            <p:cNvSpPr/>
            <p:nvPr/>
          </p:nvSpPr>
          <p:spPr>
            <a:xfrm>
              <a:off x="9175443"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圓角 51">
              <a:extLst>
                <a:ext uri="{FF2B5EF4-FFF2-40B4-BE49-F238E27FC236}">
                  <a16:creationId xmlns:a16="http://schemas.microsoft.com/office/drawing/2014/main" id="{3FEEAFD8-7976-E3C0-51B0-70954F2D94FC}"/>
                </a:ext>
              </a:extLst>
            </p:cNvPr>
            <p:cNvSpPr/>
            <p:nvPr/>
          </p:nvSpPr>
          <p:spPr>
            <a:xfrm>
              <a:off x="9614355"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圓角 52">
              <a:extLst>
                <a:ext uri="{FF2B5EF4-FFF2-40B4-BE49-F238E27FC236}">
                  <a16:creationId xmlns:a16="http://schemas.microsoft.com/office/drawing/2014/main" id="{2C6D9BD5-48AB-5E13-F0B5-4D8481D93E8B}"/>
                </a:ext>
              </a:extLst>
            </p:cNvPr>
            <p:cNvSpPr/>
            <p:nvPr/>
          </p:nvSpPr>
          <p:spPr>
            <a:xfrm>
              <a:off x="10053267"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 name="文字方塊 2">
            <a:extLst>
              <a:ext uri="{FF2B5EF4-FFF2-40B4-BE49-F238E27FC236}">
                <a16:creationId xmlns:a16="http://schemas.microsoft.com/office/drawing/2014/main" id="{AFEF2151-4F5E-B7FA-1500-D47459BC3860}"/>
              </a:ext>
            </a:extLst>
          </p:cNvPr>
          <p:cNvSpPr txBox="1"/>
          <p:nvPr/>
        </p:nvSpPr>
        <p:spPr>
          <a:xfrm>
            <a:off x="1241520" y="1510769"/>
            <a:ext cx="3125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Two Types of Tokens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53D6ECFF-4427-6473-E19F-6F0C6315305D}"/>
              </a:ext>
            </a:extLst>
          </p:cNvPr>
          <p:cNvSpPr/>
          <p:nvPr/>
        </p:nvSpPr>
        <p:spPr>
          <a:xfrm>
            <a:off x="7154791" y="2557557"/>
            <a:ext cx="3180190" cy="935052"/>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圓角 8">
            <a:extLst>
              <a:ext uri="{FF2B5EF4-FFF2-40B4-BE49-F238E27FC236}">
                <a16:creationId xmlns:a16="http://schemas.microsoft.com/office/drawing/2014/main" id="{C3604373-AB5A-2635-0686-2F5C224ADD4E}"/>
              </a:ext>
            </a:extLst>
          </p:cNvPr>
          <p:cNvSpPr/>
          <p:nvPr/>
        </p:nvSpPr>
        <p:spPr>
          <a:xfrm>
            <a:off x="2856816" y="2602309"/>
            <a:ext cx="3180190" cy="935052"/>
          </a:xfrm>
          <a:prstGeom prst="roundRect">
            <a:avLst/>
          </a:prstGeom>
          <a:solidFill>
            <a:schemeClr val="accent2">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ECAC79D5-AE7B-D0B4-7B84-C3DC5471D716}"/>
              </a:ext>
            </a:extLst>
          </p:cNvPr>
          <p:cNvSpPr txBox="1"/>
          <p:nvPr/>
        </p:nvSpPr>
        <p:spPr>
          <a:xfrm>
            <a:off x="1452082" y="2824216"/>
            <a:ext cx="1371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SSL</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BE117A1D-E191-629C-028E-2753F0482531}"/>
              </a:ext>
            </a:extLst>
          </p:cNvPr>
          <p:cNvSpPr txBox="1"/>
          <p:nvPr/>
        </p:nvSpPr>
        <p:spPr>
          <a:xfrm>
            <a:off x="10456606" y="2535615"/>
            <a:ext cx="1371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Neural Codec</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0733915A-DBF6-85E0-3BF5-5012E62D4374}"/>
              </a:ext>
            </a:extLst>
          </p:cNvPr>
          <p:cNvSpPr txBox="1"/>
          <p:nvPr/>
        </p:nvSpPr>
        <p:spPr>
          <a:xfrm>
            <a:off x="3158980" y="4277679"/>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“Sematic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0E1E3D50-AF6A-76C3-FA4C-2A46988DD17F}"/>
              </a:ext>
            </a:extLst>
          </p:cNvPr>
          <p:cNvSpPr txBox="1"/>
          <p:nvPr/>
        </p:nvSpPr>
        <p:spPr>
          <a:xfrm>
            <a:off x="7562848" y="593278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“Acoustic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36656107-0B8B-A59E-EBB3-C96C0B7BBB7F}"/>
              </a:ext>
            </a:extLst>
          </p:cNvPr>
          <p:cNvCxnSpPr/>
          <p:nvPr/>
        </p:nvCxnSpPr>
        <p:spPr>
          <a:xfrm flipH="1">
            <a:off x="4648030" y="2033989"/>
            <a:ext cx="1773555" cy="501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AD23A3B7-41CA-705C-1DEB-96F85203537B}"/>
              </a:ext>
            </a:extLst>
          </p:cNvPr>
          <p:cNvCxnSpPr>
            <a:cxnSpLocks/>
          </p:cNvCxnSpPr>
          <p:nvPr/>
        </p:nvCxnSpPr>
        <p:spPr>
          <a:xfrm>
            <a:off x="6684454" y="1995423"/>
            <a:ext cx="1773555" cy="501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62D5DEEB-F506-3BFD-6D39-D291668FB230}"/>
              </a:ext>
            </a:extLst>
          </p:cNvPr>
          <p:cNvCxnSpPr>
            <a:cxnSpLocks/>
          </p:cNvCxnSpPr>
          <p:nvPr/>
        </p:nvCxnSpPr>
        <p:spPr>
          <a:xfrm>
            <a:off x="4513030" y="3582392"/>
            <a:ext cx="0" cy="3416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6FA8DB7F-B532-6006-10D2-E8A719AFFDA5}"/>
              </a:ext>
            </a:extLst>
          </p:cNvPr>
          <p:cNvCxnSpPr>
            <a:cxnSpLocks/>
          </p:cNvCxnSpPr>
          <p:nvPr/>
        </p:nvCxnSpPr>
        <p:spPr>
          <a:xfrm>
            <a:off x="8789258" y="3489722"/>
            <a:ext cx="0" cy="3416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群組 6">
            <a:extLst>
              <a:ext uri="{FF2B5EF4-FFF2-40B4-BE49-F238E27FC236}">
                <a16:creationId xmlns:a16="http://schemas.microsoft.com/office/drawing/2014/main" id="{71AF6105-E7D2-3C96-34E3-69EAE59C3B08}"/>
              </a:ext>
            </a:extLst>
          </p:cNvPr>
          <p:cNvGrpSpPr/>
          <p:nvPr/>
        </p:nvGrpSpPr>
        <p:grpSpPr>
          <a:xfrm>
            <a:off x="7321169" y="4454073"/>
            <a:ext cx="2903472" cy="257059"/>
            <a:chOff x="7419795" y="2323247"/>
            <a:chExt cx="2903472" cy="257059"/>
          </a:xfrm>
          <a:solidFill>
            <a:schemeClr val="accent1">
              <a:lumMod val="20000"/>
              <a:lumOff val="80000"/>
            </a:schemeClr>
          </a:solidFill>
        </p:grpSpPr>
        <p:sp>
          <p:nvSpPr>
            <p:cNvPr id="16" name="矩形: 圓角 15">
              <a:extLst>
                <a:ext uri="{FF2B5EF4-FFF2-40B4-BE49-F238E27FC236}">
                  <a16:creationId xmlns:a16="http://schemas.microsoft.com/office/drawing/2014/main" id="{8AB1C982-4E58-E2D7-9121-C88D51AA71D9}"/>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0E9A9308-083D-D9A7-8A1F-476853CD368B}"/>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0B132085-E6AB-EBAC-1AD6-F5690AA285BD}"/>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5D8B1AC8-06C4-DEE3-0E99-4DD7403C585A}"/>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DD518019-2D34-278E-DC08-737E859A4B49}"/>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79E759E6-2EBA-31DF-1A8A-5AF9CF4B259B}"/>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2A7B9A90-49C8-7CFE-456B-E75D0BA2B7B7}"/>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7" name="群組 26">
            <a:extLst>
              <a:ext uri="{FF2B5EF4-FFF2-40B4-BE49-F238E27FC236}">
                <a16:creationId xmlns:a16="http://schemas.microsoft.com/office/drawing/2014/main" id="{E2A56EF5-3D22-F521-128F-3C750C6519D0}"/>
              </a:ext>
            </a:extLst>
          </p:cNvPr>
          <p:cNvGrpSpPr/>
          <p:nvPr/>
        </p:nvGrpSpPr>
        <p:grpSpPr>
          <a:xfrm>
            <a:off x="7321169" y="4926987"/>
            <a:ext cx="2903472" cy="257059"/>
            <a:chOff x="7419795" y="2323247"/>
            <a:chExt cx="2903472" cy="257059"/>
          </a:xfrm>
          <a:solidFill>
            <a:schemeClr val="accent6">
              <a:lumMod val="20000"/>
              <a:lumOff val="80000"/>
            </a:schemeClr>
          </a:solidFill>
        </p:grpSpPr>
        <p:sp>
          <p:nvSpPr>
            <p:cNvPr id="28" name="矩形: 圓角 27">
              <a:extLst>
                <a:ext uri="{FF2B5EF4-FFF2-40B4-BE49-F238E27FC236}">
                  <a16:creationId xmlns:a16="http://schemas.microsoft.com/office/drawing/2014/main" id="{DF1C106B-A25B-2DE1-0BD5-86539275B552}"/>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44D7BFE2-72CA-7938-87AA-C1931C765E53}"/>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A2135723-5EA8-C200-E162-C7871DC2675A}"/>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F0574073-112B-755C-8374-BCB8AF902D67}"/>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59E7F375-7FD9-AE33-92CA-346A8BA248A3}"/>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612DDAC8-2364-FB70-1553-5BBE9F537FD1}"/>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97FC67B2-8E43-5653-334B-C248BA046C6B}"/>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5" name="群組 34">
            <a:extLst>
              <a:ext uri="{FF2B5EF4-FFF2-40B4-BE49-F238E27FC236}">
                <a16:creationId xmlns:a16="http://schemas.microsoft.com/office/drawing/2014/main" id="{15C04190-3BEF-B3D6-74A8-C9551CE21C89}"/>
              </a:ext>
            </a:extLst>
          </p:cNvPr>
          <p:cNvGrpSpPr/>
          <p:nvPr/>
        </p:nvGrpSpPr>
        <p:grpSpPr>
          <a:xfrm>
            <a:off x="7321169" y="5399901"/>
            <a:ext cx="2903472" cy="257059"/>
            <a:chOff x="7419795" y="2323247"/>
            <a:chExt cx="2903472" cy="257059"/>
          </a:xfrm>
          <a:solidFill>
            <a:schemeClr val="accent4">
              <a:lumMod val="20000"/>
              <a:lumOff val="80000"/>
            </a:schemeClr>
          </a:solidFill>
        </p:grpSpPr>
        <p:sp>
          <p:nvSpPr>
            <p:cNvPr id="36" name="矩形: 圓角 35">
              <a:extLst>
                <a:ext uri="{FF2B5EF4-FFF2-40B4-BE49-F238E27FC236}">
                  <a16:creationId xmlns:a16="http://schemas.microsoft.com/office/drawing/2014/main" id="{4F8B120A-0612-9AB7-D28D-AD3004617A3E}"/>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5811D272-D247-BCD9-7C9A-B62D890E8F32}"/>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矩形: 圓角 53">
              <a:extLst>
                <a:ext uri="{FF2B5EF4-FFF2-40B4-BE49-F238E27FC236}">
                  <a16:creationId xmlns:a16="http://schemas.microsoft.com/office/drawing/2014/main" id="{5D223A94-FE56-2D3E-A8D0-AD62CC04B3E1}"/>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5" name="矩形: 圓角 54">
              <a:extLst>
                <a:ext uri="{FF2B5EF4-FFF2-40B4-BE49-F238E27FC236}">
                  <a16:creationId xmlns:a16="http://schemas.microsoft.com/office/drawing/2014/main" id="{2E842905-833E-4420-A2D8-23DC91F1B794}"/>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矩形: 圓角 55">
              <a:extLst>
                <a:ext uri="{FF2B5EF4-FFF2-40B4-BE49-F238E27FC236}">
                  <a16:creationId xmlns:a16="http://schemas.microsoft.com/office/drawing/2014/main" id="{CEFC3175-AB28-9D27-65C5-D145411ADC7A}"/>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97545118-4072-8927-5812-509203534ED1}"/>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矩形: 圓角 57">
              <a:extLst>
                <a:ext uri="{FF2B5EF4-FFF2-40B4-BE49-F238E27FC236}">
                  <a16:creationId xmlns:a16="http://schemas.microsoft.com/office/drawing/2014/main" id="{AF91C9B5-30F9-54A5-F671-FB8E33B70475}"/>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59" name="矩形: 圓角 58">
            <a:extLst>
              <a:ext uri="{FF2B5EF4-FFF2-40B4-BE49-F238E27FC236}">
                <a16:creationId xmlns:a16="http://schemas.microsoft.com/office/drawing/2014/main" id="{3E64F442-F59F-D3B2-41D6-78D91052444E}"/>
              </a:ext>
            </a:extLst>
          </p:cNvPr>
          <p:cNvSpPr/>
          <p:nvPr/>
        </p:nvSpPr>
        <p:spPr>
          <a:xfrm>
            <a:off x="7154791" y="3831339"/>
            <a:ext cx="3180189" cy="528139"/>
          </a:xfrm>
          <a:prstGeom prst="roundRect">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0" name="直線單箭頭接點 59">
            <a:extLst>
              <a:ext uri="{FF2B5EF4-FFF2-40B4-BE49-F238E27FC236}">
                <a16:creationId xmlns:a16="http://schemas.microsoft.com/office/drawing/2014/main" id="{47B4C50B-8671-77DF-CC32-510649E4FE3D}"/>
              </a:ext>
            </a:extLst>
          </p:cNvPr>
          <p:cNvCxnSpPr>
            <a:cxnSpLocks/>
          </p:cNvCxnSpPr>
          <p:nvPr/>
        </p:nvCxnSpPr>
        <p:spPr>
          <a:xfrm flipH="1">
            <a:off x="6096000" y="4100246"/>
            <a:ext cx="922555" cy="0"/>
          </a:xfrm>
          <a:prstGeom prst="straightConnector1">
            <a:avLst/>
          </a:prstGeom>
          <a:ln w="3810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文字方塊 63">
            <a:extLst>
              <a:ext uri="{FF2B5EF4-FFF2-40B4-BE49-F238E27FC236}">
                <a16:creationId xmlns:a16="http://schemas.microsoft.com/office/drawing/2014/main" id="{FA810E9B-5E5B-7231-730A-2714F6DD19FE}"/>
              </a:ext>
            </a:extLst>
          </p:cNvPr>
          <p:cNvSpPr txBox="1"/>
          <p:nvPr/>
        </p:nvSpPr>
        <p:spPr>
          <a:xfrm>
            <a:off x="689687" y="4805727"/>
            <a:ext cx="3599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SpeechTokenizer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5" name="文字方塊 64">
            <a:extLst>
              <a:ext uri="{FF2B5EF4-FFF2-40B4-BE49-F238E27FC236}">
                <a16:creationId xmlns:a16="http://schemas.microsoft.com/office/drawing/2014/main" id="{65D82293-621F-583B-299F-50131B4658D8}"/>
              </a:ext>
            </a:extLst>
          </p:cNvPr>
          <p:cNvSpPr txBox="1"/>
          <p:nvPr/>
        </p:nvSpPr>
        <p:spPr>
          <a:xfrm>
            <a:off x="704166" y="5661601"/>
            <a:ext cx="3599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Mimi (used in Moshi)</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7" name="文字方塊 66">
            <a:extLst>
              <a:ext uri="{FF2B5EF4-FFF2-40B4-BE49-F238E27FC236}">
                <a16:creationId xmlns:a16="http://schemas.microsoft.com/office/drawing/2014/main" id="{25E37C45-D26F-C0A7-F761-3B901C86DAB2}"/>
              </a:ext>
            </a:extLst>
          </p:cNvPr>
          <p:cNvSpPr txBox="1"/>
          <p:nvPr/>
        </p:nvSpPr>
        <p:spPr>
          <a:xfrm>
            <a:off x="2856816" y="613369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https://arxiv.org/abs/2410.00037</a:t>
            </a:r>
          </a:p>
        </p:txBody>
      </p:sp>
      <p:sp>
        <p:nvSpPr>
          <p:cNvPr id="69" name="文字方塊 68">
            <a:extLst>
              <a:ext uri="{FF2B5EF4-FFF2-40B4-BE49-F238E27FC236}">
                <a16:creationId xmlns:a16="http://schemas.microsoft.com/office/drawing/2014/main" id="{92FC152F-66A4-9265-8BD2-1DDB4D2A10FB}"/>
              </a:ext>
            </a:extLst>
          </p:cNvPr>
          <p:cNvSpPr txBox="1"/>
          <p:nvPr/>
        </p:nvSpPr>
        <p:spPr>
          <a:xfrm>
            <a:off x="2856816" y="523455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https://arxiv.org/abs/2308.16692</a:t>
            </a:r>
          </a:p>
        </p:txBody>
      </p:sp>
      <p:sp>
        <p:nvSpPr>
          <p:cNvPr id="14" name="文字方塊 13">
            <a:extLst>
              <a:ext uri="{FF2B5EF4-FFF2-40B4-BE49-F238E27FC236}">
                <a16:creationId xmlns:a16="http://schemas.microsoft.com/office/drawing/2014/main" id="{9C798E3D-2875-211E-D73F-D413FB327060}"/>
              </a:ext>
            </a:extLst>
          </p:cNvPr>
          <p:cNvSpPr txBox="1"/>
          <p:nvPr/>
        </p:nvSpPr>
        <p:spPr>
          <a:xfrm>
            <a:off x="10492298" y="4514563"/>
            <a:ext cx="1106866" cy="523220"/>
          </a:xfrm>
          <a:prstGeom prst="rect">
            <a:avLst/>
          </a:prstGeom>
          <a:noFill/>
        </p:spPr>
        <p:txBody>
          <a:bodyPr wrap="square" rtlCol="0">
            <a:spAutoFit/>
          </a:bodyPr>
          <a:lstStyle/>
          <a:p>
            <a:r>
              <a:rPr lang="en-US" altLang="zh-TW" sz="2800" b="1" dirty="0"/>
              <a:t>RVQ</a:t>
            </a:r>
            <a:endParaRPr lang="zh-TW" altLang="en-US" sz="2800" b="1" dirty="0"/>
          </a:p>
        </p:txBody>
      </p:sp>
      <p:sp>
        <p:nvSpPr>
          <p:cNvPr id="61" name="文字方塊 60">
            <a:extLst>
              <a:ext uri="{FF2B5EF4-FFF2-40B4-BE49-F238E27FC236}">
                <a16:creationId xmlns:a16="http://schemas.microsoft.com/office/drawing/2014/main" id="{7B5DBA35-5A42-19A8-CAC0-25CC020C998D}"/>
              </a:ext>
            </a:extLst>
          </p:cNvPr>
          <p:cNvSpPr txBox="1"/>
          <p:nvPr/>
        </p:nvSpPr>
        <p:spPr>
          <a:xfrm>
            <a:off x="9346817" y="243865"/>
            <a:ext cx="2683348" cy="830997"/>
          </a:xfrm>
          <a:prstGeom prst="rect">
            <a:avLst/>
          </a:prstGeom>
          <a:noFill/>
        </p:spPr>
        <p:txBody>
          <a:bodyPr wrap="square">
            <a:spAutoFit/>
          </a:bodyPr>
          <a:lstStyle/>
          <a:p>
            <a:r>
              <a:rPr lang="zh-TW" altLang="en-US" sz="2400" dirty="0"/>
              <a:t>RVQ </a:t>
            </a:r>
            <a:r>
              <a:rPr lang="en-US" altLang="zh-TW" sz="2400" dirty="0"/>
              <a:t>(</a:t>
            </a:r>
            <a:r>
              <a:rPr lang="zh-TW" altLang="en-US" sz="2400" dirty="0"/>
              <a:t>Residual vector Quantization)</a:t>
            </a:r>
          </a:p>
        </p:txBody>
      </p:sp>
      <p:sp>
        <p:nvSpPr>
          <p:cNvPr id="63" name="文字方塊 62">
            <a:extLst>
              <a:ext uri="{FF2B5EF4-FFF2-40B4-BE49-F238E27FC236}">
                <a16:creationId xmlns:a16="http://schemas.microsoft.com/office/drawing/2014/main" id="{4F3E38B5-4261-D52C-0C86-F69A921FD50D}"/>
              </a:ext>
            </a:extLst>
          </p:cNvPr>
          <p:cNvSpPr txBox="1"/>
          <p:nvPr/>
        </p:nvSpPr>
        <p:spPr>
          <a:xfrm>
            <a:off x="9346817" y="1059610"/>
            <a:ext cx="2375445" cy="646331"/>
          </a:xfrm>
          <a:prstGeom prst="rect">
            <a:avLst/>
          </a:prstGeom>
          <a:noFill/>
        </p:spPr>
        <p:txBody>
          <a:bodyPr wrap="square">
            <a:spAutoFit/>
          </a:bodyPr>
          <a:lstStyle/>
          <a:p>
            <a:r>
              <a:rPr lang="zh-TW" altLang="en-US" dirty="0"/>
              <a:t>https://arxiv.org/abs/2210.13438</a:t>
            </a:r>
          </a:p>
        </p:txBody>
      </p:sp>
    </p:spTree>
    <p:extLst>
      <p:ext uri="{BB962C8B-B14F-4D97-AF65-F5344CB8AC3E}">
        <p14:creationId xmlns:p14="http://schemas.microsoft.com/office/powerpoint/2010/main" val="9697478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p:bldP spid="65" grpId="0"/>
      <p:bldP spid="67" grpId="0"/>
      <p:bldP spid="69" grpId="0"/>
      <p:bldP spid="14" grpId="0"/>
      <p:bldP spid="61" grpId="0"/>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B780-8DB6-4192-AFCE-2886D55B3D5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F015C56-BD63-2C02-571B-56C1382007E1}"/>
              </a:ext>
            </a:extLst>
          </p:cNvPr>
          <p:cNvSpPr>
            <a:spLocks noGrp="1"/>
          </p:cNvSpPr>
          <p:nvPr>
            <p:ph type="title"/>
          </p:nvPr>
        </p:nvSpPr>
        <p:spPr/>
        <p:txBody>
          <a:bodyPr/>
          <a:lstStyle/>
          <a:p>
            <a:r>
              <a:rPr lang="en-US" altLang="zh-TW" dirty="0"/>
              <a:t>Various Types of Speech Tokenizers</a:t>
            </a:r>
            <a:endParaRPr lang="zh-TW" altLang="en-US" dirty="0"/>
          </a:p>
        </p:txBody>
      </p:sp>
      <p:grpSp>
        <p:nvGrpSpPr>
          <p:cNvPr id="4" name="群組 3">
            <a:extLst>
              <a:ext uri="{FF2B5EF4-FFF2-40B4-BE49-F238E27FC236}">
                <a16:creationId xmlns:a16="http://schemas.microsoft.com/office/drawing/2014/main" id="{008CFEB1-508B-1450-5493-E4A1B01FE649}"/>
              </a:ext>
            </a:extLst>
          </p:cNvPr>
          <p:cNvGrpSpPr/>
          <p:nvPr/>
        </p:nvGrpSpPr>
        <p:grpSpPr>
          <a:xfrm>
            <a:off x="4389631" y="1374378"/>
            <a:ext cx="4508809"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FC49D7AA-4439-61E8-EE81-5124777EB907}"/>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F75E157-A9BD-AD2C-05DE-DBE56F02D5D8}"/>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grpSp>
        <p:nvGrpSpPr>
          <p:cNvPr id="38" name="群組 37">
            <a:extLst>
              <a:ext uri="{FF2B5EF4-FFF2-40B4-BE49-F238E27FC236}">
                <a16:creationId xmlns:a16="http://schemas.microsoft.com/office/drawing/2014/main" id="{0AC6ACB4-83C9-C861-3C02-B8CC33607FD3}"/>
              </a:ext>
            </a:extLst>
          </p:cNvPr>
          <p:cNvGrpSpPr/>
          <p:nvPr/>
        </p:nvGrpSpPr>
        <p:grpSpPr>
          <a:xfrm>
            <a:off x="3061294" y="3968762"/>
            <a:ext cx="2903472" cy="257059"/>
            <a:chOff x="7419795" y="2323247"/>
            <a:chExt cx="2903472" cy="257059"/>
          </a:xfrm>
          <a:solidFill>
            <a:schemeClr val="accent2">
              <a:lumMod val="20000"/>
              <a:lumOff val="80000"/>
            </a:schemeClr>
          </a:solidFill>
        </p:grpSpPr>
        <p:sp>
          <p:nvSpPr>
            <p:cNvPr id="39" name="矩形: 圓角 38">
              <a:extLst>
                <a:ext uri="{FF2B5EF4-FFF2-40B4-BE49-F238E27FC236}">
                  <a16:creationId xmlns:a16="http://schemas.microsoft.com/office/drawing/2014/main" id="{4AA87AC3-18FA-5377-84D4-08B0495DAEC8}"/>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001C2D44-946D-3EC6-6C5D-DFC277A88D78}"/>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6712B636-8428-9962-C1AC-BCD8D3B8D4D2}"/>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95F61616-4841-5796-A466-64911893562A}"/>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445093AD-1894-7C85-1818-637F1FCC89CE}"/>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2C3ABF48-347E-4E3E-BE30-807132AE82BB}"/>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9A646DFB-74CC-4F8D-416B-9650AD65A169}"/>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6" name="群組 45">
            <a:extLst>
              <a:ext uri="{FF2B5EF4-FFF2-40B4-BE49-F238E27FC236}">
                <a16:creationId xmlns:a16="http://schemas.microsoft.com/office/drawing/2014/main" id="{94B2FED5-2756-23FC-7E18-BABF2F904318}"/>
              </a:ext>
            </a:extLst>
          </p:cNvPr>
          <p:cNvGrpSpPr/>
          <p:nvPr/>
        </p:nvGrpSpPr>
        <p:grpSpPr>
          <a:xfrm>
            <a:off x="7321169" y="3981159"/>
            <a:ext cx="2903472" cy="257059"/>
            <a:chOff x="7419795" y="2323247"/>
            <a:chExt cx="2903472" cy="257059"/>
          </a:xfrm>
        </p:grpSpPr>
        <p:sp>
          <p:nvSpPr>
            <p:cNvPr id="47" name="矩形: 圓角 46">
              <a:extLst>
                <a:ext uri="{FF2B5EF4-FFF2-40B4-BE49-F238E27FC236}">
                  <a16:creationId xmlns:a16="http://schemas.microsoft.com/office/drawing/2014/main" id="{48601F6F-5D1C-7B3A-F04B-903F2A268ACE}"/>
                </a:ext>
              </a:extLst>
            </p:cNvPr>
            <p:cNvSpPr/>
            <p:nvPr/>
          </p:nvSpPr>
          <p:spPr>
            <a:xfrm>
              <a:off x="7419795"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96FC38DE-EC43-BD7A-F682-FC06CB1E2EE3}"/>
                </a:ext>
              </a:extLst>
            </p:cNvPr>
            <p:cNvSpPr/>
            <p:nvPr/>
          </p:nvSpPr>
          <p:spPr>
            <a:xfrm>
              <a:off x="7858707"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50613714-9C25-D2CD-7593-DBA14F3862C2}"/>
                </a:ext>
              </a:extLst>
            </p:cNvPr>
            <p:cNvSpPr/>
            <p:nvPr/>
          </p:nvSpPr>
          <p:spPr>
            <a:xfrm>
              <a:off x="8297619"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EC7D6DF9-CE7F-AE6B-5629-AE2CFCA1E071}"/>
                </a:ext>
              </a:extLst>
            </p:cNvPr>
            <p:cNvSpPr/>
            <p:nvPr/>
          </p:nvSpPr>
          <p:spPr>
            <a:xfrm>
              <a:off x="8736531"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B9546606-AC78-C7D8-852A-0A1CFC7845C2}"/>
                </a:ext>
              </a:extLst>
            </p:cNvPr>
            <p:cNvSpPr/>
            <p:nvPr/>
          </p:nvSpPr>
          <p:spPr>
            <a:xfrm>
              <a:off x="9175443"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圓角 51">
              <a:extLst>
                <a:ext uri="{FF2B5EF4-FFF2-40B4-BE49-F238E27FC236}">
                  <a16:creationId xmlns:a16="http://schemas.microsoft.com/office/drawing/2014/main" id="{C7B28220-1A56-A088-B923-5B0FBE974894}"/>
                </a:ext>
              </a:extLst>
            </p:cNvPr>
            <p:cNvSpPr/>
            <p:nvPr/>
          </p:nvSpPr>
          <p:spPr>
            <a:xfrm>
              <a:off x="9614355"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圓角 52">
              <a:extLst>
                <a:ext uri="{FF2B5EF4-FFF2-40B4-BE49-F238E27FC236}">
                  <a16:creationId xmlns:a16="http://schemas.microsoft.com/office/drawing/2014/main" id="{4AEB9F0A-946F-0E2C-3B51-4FC2B7282307}"/>
                </a:ext>
              </a:extLst>
            </p:cNvPr>
            <p:cNvSpPr/>
            <p:nvPr/>
          </p:nvSpPr>
          <p:spPr>
            <a:xfrm>
              <a:off x="10053267" y="232324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 name="文字方塊 2">
            <a:extLst>
              <a:ext uri="{FF2B5EF4-FFF2-40B4-BE49-F238E27FC236}">
                <a16:creationId xmlns:a16="http://schemas.microsoft.com/office/drawing/2014/main" id="{7211C746-FD22-AD70-4788-53BF2CADD17B}"/>
              </a:ext>
            </a:extLst>
          </p:cNvPr>
          <p:cNvSpPr txBox="1"/>
          <p:nvPr/>
        </p:nvSpPr>
        <p:spPr>
          <a:xfrm>
            <a:off x="1241520" y="1510769"/>
            <a:ext cx="3125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Two Types of Tokens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E9E9E517-BF45-2471-27E9-62D879C36F27}"/>
              </a:ext>
            </a:extLst>
          </p:cNvPr>
          <p:cNvSpPr/>
          <p:nvPr/>
        </p:nvSpPr>
        <p:spPr>
          <a:xfrm>
            <a:off x="7154791" y="2557557"/>
            <a:ext cx="3180190" cy="935052"/>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圓角 8">
            <a:extLst>
              <a:ext uri="{FF2B5EF4-FFF2-40B4-BE49-F238E27FC236}">
                <a16:creationId xmlns:a16="http://schemas.microsoft.com/office/drawing/2014/main" id="{D9DBF7E2-A3ED-0686-28C2-414EA6BCF6C3}"/>
              </a:ext>
            </a:extLst>
          </p:cNvPr>
          <p:cNvSpPr/>
          <p:nvPr/>
        </p:nvSpPr>
        <p:spPr>
          <a:xfrm>
            <a:off x="2856816" y="2602309"/>
            <a:ext cx="3180190" cy="935052"/>
          </a:xfrm>
          <a:prstGeom prst="roundRect">
            <a:avLst/>
          </a:prstGeom>
          <a:solidFill>
            <a:schemeClr val="accent2">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1C63FCDD-8000-DBB4-7E0B-9B24A5B6440E}"/>
              </a:ext>
            </a:extLst>
          </p:cNvPr>
          <p:cNvSpPr txBox="1"/>
          <p:nvPr/>
        </p:nvSpPr>
        <p:spPr>
          <a:xfrm>
            <a:off x="1452082" y="2824216"/>
            <a:ext cx="1371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SSL</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5E44591E-BC76-8C4E-FD20-6152D03BEC18}"/>
              </a:ext>
            </a:extLst>
          </p:cNvPr>
          <p:cNvSpPr txBox="1"/>
          <p:nvPr/>
        </p:nvSpPr>
        <p:spPr>
          <a:xfrm>
            <a:off x="10456606" y="2535615"/>
            <a:ext cx="1371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Neural Codec</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61160B58-02DB-CC69-B264-DC3713F0C43E}"/>
              </a:ext>
            </a:extLst>
          </p:cNvPr>
          <p:cNvSpPr txBox="1"/>
          <p:nvPr/>
        </p:nvSpPr>
        <p:spPr>
          <a:xfrm>
            <a:off x="3158980" y="4277679"/>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“Sematic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88215866-EAEB-C5A3-BEB0-A2715C5CC613}"/>
              </a:ext>
            </a:extLst>
          </p:cNvPr>
          <p:cNvSpPr txBox="1"/>
          <p:nvPr/>
        </p:nvSpPr>
        <p:spPr>
          <a:xfrm>
            <a:off x="7562848" y="593278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“Acoustic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C58477B9-DDB7-781D-E6D2-865BB266FFEB}"/>
              </a:ext>
            </a:extLst>
          </p:cNvPr>
          <p:cNvCxnSpPr/>
          <p:nvPr/>
        </p:nvCxnSpPr>
        <p:spPr>
          <a:xfrm flipH="1">
            <a:off x="4648030" y="2033989"/>
            <a:ext cx="1773555" cy="501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333A5792-6E41-7D48-E985-5BC9C06AF985}"/>
              </a:ext>
            </a:extLst>
          </p:cNvPr>
          <p:cNvCxnSpPr>
            <a:cxnSpLocks/>
          </p:cNvCxnSpPr>
          <p:nvPr/>
        </p:nvCxnSpPr>
        <p:spPr>
          <a:xfrm>
            <a:off x="6684454" y="1995423"/>
            <a:ext cx="1773555" cy="501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1F72BC09-12C5-6166-2F52-2CA0AAC293DF}"/>
              </a:ext>
            </a:extLst>
          </p:cNvPr>
          <p:cNvCxnSpPr>
            <a:cxnSpLocks/>
          </p:cNvCxnSpPr>
          <p:nvPr/>
        </p:nvCxnSpPr>
        <p:spPr>
          <a:xfrm>
            <a:off x="4513030" y="3582392"/>
            <a:ext cx="0" cy="3416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B7E11144-8DB8-5A16-95B9-2B16370E9C7F}"/>
              </a:ext>
            </a:extLst>
          </p:cNvPr>
          <p:cNvCxnSpPr>
            <a:cxnSpLocks/>
          </p:cNvCxnSpPr>
          <p:nvPr/>
        </p:nvCxnSpPr>
        <p:spPr>
          <a:xfrm>
            <a:off x="8789258" y="3489722"/>
            <a:ext cx="0" cy="3416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圓角 13">
            <a:extLst>
              <a:ext uri="{FF2B5EF4-FFF2-40B4-BE49-F238E27FC236}">
                <a16:creationId xmlns:a16="http://schemas.microsoft.com/office/drawing/2014/main" id="{7A0DE1CB-B810-7FE3-8EC3-7EFE9BAB19CB}"/>
              </a:ext>
            </a:extLst>
          </p:cNvPr>
          <p:cNvSpPr/>
          <p:nvPr/>
        </p:nvSpPr>
        <p:spPr>
          <a:xfrm>
            <a:off x="7154791" y="3831339"/>
            <a:ext cx="3180189" cy="528139"/>
          </a:xfrm>
          <a:prstGeom prst="roundRect">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5" name="直線單箭頭接點 14">
            <a:extLst>
              <a:ext uri="{FF2B5EF4-FFF2-40B4-BE49-F238E27FC236}">
                <a16:creationId xmlns:a16="http://schemas.microsoft.com/office/drawing/2014/main" id="{40467A62-D96D-2ACC-D824-9233D59A0CBF}"/>
              </a:ext>
            </a:extLst>
          </p:cNvPr>
          <p:cNvCxnSpPr>
            <a:cxnSpLocks/>
          </p:cNvCxnSpPr>
          <p:nvPr/>
        </p:nvCxnSpPr>
        <p:spPr>
          <a:xfrm flipH="1">
            <a:off x="6096000" y="4100246"/>
            <a:ext cx="922555" cy="0"/>
          </a:xfrm>
          <a:prstGeom prst="straightConnector1">
            <a:avLst/>
          </a:prstGeom>
          <a:ln w="3810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文字方塊 59">
            <a:extLst>
              <a:ext uri="{FF2B5EF4-FFF2-40B4-BE49-F238E27FC236}">
                <a16:creationId xmlns:a16="http://schemas.microsoft.com/office/drawing/2014/main" id="{95CA5B1A-78EA-3A8B-CB39-2710C8463178}"/>
              </a:ext>
            </a:extLst>
          </p:cNvPr>
          <p:cNvSpPr txBox="1"/>
          <p:nvPr/>
        </p:nvSpPr>
        <p:spPr>
          <a:xfrm>
            <a:off x="1026118" y="5368583"/>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Choosing is for rookies, I want it all!</a:t>
            </a:r>
            <a:endParaRPr kumimoji="0" lang="zh-TW" altLang="en-US" sz="280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
        <p:nvSpPr>
          <p:cNvPr id="61" name="文字方塊 60">
            <a:extLst>
              <a:ext uri="{FF2B5EF4-FFF2-40B4-BE49-F238E27FC236}">
                <a16:creationId xmlns:a16="http://schemas.microsoft.com/office/drawing/2014/main" id="{C87C0BB5-21E4-2C17-CE2F-C75427068919}"/>
              </a:ext>
            </a:extLst>
          </p:cNvPr>
          <p:cNvSpPr txBox="1"/>
          <p:nvPr/>
        </p:nvSpPr>
        <p:spPr>
          <a:xfrm>
            <a:off x="2631493" y="5948835"/>
            <a:ext cx="384542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小孩子才做選擇，我全都要</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59" name="群組 58">
            <a:extLst>
              <a:ext uri="{FF2B5EF4-FFF2-40B4-BE49-F238E27FC236}">
                <a16:creationId xmlns:a16="http://schemas.microsoft.com/office/drawing/2014/main" id="{1710758A-D20A-DAE7-A4E6-960C2BBC45E4}"/>
              </a:ext>
            </a:extLst>
          </p:cNvPr>
          <p:cNvGrpSpPr/>
          <p:nvPr/>
        </p:nvGrpSpPr>
        <p:grpSpPr>
          <a:xfrm>
            <a:off x="7321169" y="4454073"/>
            <a:ext cx="2903472" cy="257059"/>
            <a:chOff x="7419795" y="2323247"/>
            <a:chExt cx="2903472" cy="257059"/>
          </a:xfrm>
          <a:solidFill>
            <a:schemeClr val="accent1">
              <a:lumMod val="20000"/>
              <a:lumOff val="80000"/>
            </a:schemeClr>
          </a:solidFill>
        </p:grpSpPr>
        <p:sp>
          <p:nvSpPr>
            <p:cNvPr id="62" name="矩形: 圓角 61">
              <a:extLst>
                <a:ext uri="{FF2B5EF4-FFF2-40B4-BE49-F238E27FC236}">
                  <a16:creationId xmlns:a16="http://schemas.microsoft.com/office/drawing/2014/main" id="{BCDC235C-B239-428D-D184-E4F7657D8DD9}"/>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圓角 62">
              <a:extLst>
                <a:ext uri="{FF2B5EF4-FFF2-40B4-BE49-F238E27FC236}">
                  <a16:creationId xmlns:a16="http://schemas.microsoft.com/office/drawing/2014/main" id="{CEF51C0E-FBEA-ABB3-CAF3-1E2AB95E620A}"/>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4" name="矩形: 圓角 63">
              <a:extLst>
                <a:ext uri="{FF2B5EF4-FFF2-40B4-BE49-F238E27FC236}">
                  <a16:creationId xmlns:a16="http://schemas.microsoft.com/office/drawing/2014/main" id="{93CE0430-22FD-E805-1AAC-A508B29AEC8C}"/>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5" name="矩形: 圓角 64">
              <a:extLst>
                <a:ext uri="{FF2B5EF4-FFF2-40B4-BE49-F238E27FC236}">
                  <a16:creationId xmlns:a16="http://schemas.microsoft.com/office/drawing/2014/main" id="{78D74AA7-DA49-0BC4-3FC6-B4DDB7FA4958}"/>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6" name="矩形: 圓角 65">
              <a:extLst>
                <a:ext uri="{FF2B5EF4-FFF2-40B4-BE49-F238E27FC236}">
                  <a16:creationId xmlns:a16="http://schemas.microsoft.com/office/drawing/2014/main" id="{5BB6B931-E2C0-3284-456C-7E8154233BD4}"/>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7" name="矩形: 圓角 66">
              <a:extLst>
                <a:ext uri="{FF2B5EF4-FFF2-40B4-BE49-F238E27FC236}">
                  <a16:creationId xmlns:a16="http://schemas.microsoft.com/office/drawing/2014/main" id="{76CEA6CA-78D8-1507-DE5B-464A28FA25D6}"/>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圓角 67">
              <a:extLst>
                <a:ext uri="{FF2B5EF4-FFF2-40B4-BE49-F238E27FC236}">
                  <a16:creationId xmlns:a16="http://schemas.microsoft.com/office/drawing/2014/main" id="{792179D0-FECD-5F21-5EF9-26785D1F7474}"/>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9" name="群組 68">
            <a:extLst>
              <a:ext uri="{FF2B5EF4-FFF2-40B4-BE49-F238E27FC236}">
                <a16:creationId xmlns:a16="http://schemas.microsoft.com/office/drawing/2014/main" id="{3CC7CB1F-CD86-3E0A-EE0B-A5388F277FBD}"/>
              </a:ext>
            </a:extLst>
          </p:cNvPr>
          <p:cNvGrpSpPr/>
          <p:nvPr/>
        </p:nvGrpSpPr>
        <p:grpSpPr>
          <a:xfrm>
            <a:off x="7321169" y="4926987"/>
            <a:ext cx="2903472" cy="257059"/>
            <a:chOff x="7419795" y="2323247"/>
            <a:chExt cx="2903472" cy="257059"/>
          </a:xfrm>
          <a:solidFill>
            <a:schemeClr val="accent6">
              <a:lumMod val="20000"/>
              <a:lumOff val="80000"/>
            </a:schemeClr>
          </a:solidFill>
        </p:grpSpPr>
        <p:sp>
          <p:nvSpPr>
            <p:cNvPr id="70" name="矩形: 圓角 69">
              <a:extLst>
                <a:ext uri="{FF2B5EF4-FFF2-40B4-BE49-F238E27FC236}">
                  <a16:creationId xmlns:a16="http://schemas.microsoft.com/office/drawing/2014/main" id="{EB6257D0-3622-292B-BF4D-873EB849CCC1}"/>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圓角 70">
              <a:extLst>
                <a:ext uri="{FF2B5EF4-FFF2-40B4-BE49-F238E27FC236}">
                  <a16:creationId xmlns:a16="http://schemas.microsoft.com/office/drawing/2014/main" id="{7BC4D99D-DC2B-6B64-FB9A-99F7A9C6D1A7}"/>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2" name="矩形: 圓角 71">
              <a:extLst>
                <a:ext uri="{FF2B5EF4-FFF2-40B4-BE49-F238E27FC236}">
                  <a16:creationId xmlns:a16="http://schemas.microsoft.com/office/drawing/2014/main" id="{37322C3F-1425-1765-9002-96E223249B73}"/>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3" name="矩形: 圓角 72">
              <a:extLst>
                <a:ext uri="{FF2B5EF4-FFF2-40B4-BE49-F238E27FC236}">
                  <a16:creationId xmlns:a16="http://schemas.microsoft.com/office/drawing/2014/main" id="{6F9B54A3-BCE5-D687-0526-3997ADD51EF9}"/>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4" name="矩形: 圓角 73">
              <a:extLst>
                <a:ext uri="{FF2B5EF4-FFF2-40B4-BE49-F238E27FC236}">
                  <a16:creationId xmlns:a16="http://schemas.microsoft.com/office/drawing/2014/main" id="{13C6E0E2-31B1-0CA2-A071-502FDE4A0649}"/>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5" name="矩形: 圓角 74">
              <a:extLst>
                <a:ext uri="{FF2B5EF4-FFF2-40B4-BE49-F238E27FC236}">
                  <a16:creationId xmlns:a16="http://schemas.microsoft.com/office/drawing/2014/main" id="{6A537983-5B47-384B-1A5A-05E73822382C}"/>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6" name="矩形: 圓角 75">
              <a:extLst>
                <a:ext uri="{FF2B5EF4-FFF2-40B4-BE49-F238E27FC236}">
                  <a16:creationId xmlns:a16="http://schemas.microsoft.com/office/drawing/2014/main" id="{177F56E7-080D-E1D8-B696-CB62F3346742}"/>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77" name="群組 76">
            <a:extLst>
              <a:ext uri="{FF2B5EF4-FFF2-40B4-BE49-F238E27FC236}">
                <a16:creationId xmlns:a16="http://schemas.microsoft.com/office/drawing/2014/main" id="{4D43BF6B-F7EF-DC0F-F848-1BB687D37805}"/>
              </a:ext>
            </a:extLst>
          </p:cNvPr>
          <p:cNvGrpSpPr/>
          <p:nvPr/>
        </p:nvGrpSpPr>
        <p:grpSpPr>
          <a:xfrm>
            <a:off x="7321169" y="5399901"/>
            <a:ext cx="2903472" cy="257059"/>
            <a:chOff x="7419795" y="2323247"/>
            <a:chExt cx="2903472" cy="257059"/>
          </a:xfrm>
          <a:solidFill>
            <a:schemeClr val="accent4">
              <a:lumMod val="20000"/>
              <a:lumOff val="80000"/>
            </a:schemeClr>
          </a:solidFill>
        </p:grpSpPr>
        <p:sp>
          <p:nvSpPr>
            <p:cNvPr id="78" name="矩形: 圓角 77">
              <a:extLst>
                <a:ext uri="{FF2B5EF4-FFF2-40B4-BE49-F238E27FC236}">
                  <a16:creationId xmlns:a16="http://schemas.microsoft.com/office/drawing/2014/main" id="{EE1AC989-5080-2535-8734-352F3D45FDF2}"/>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9" name="矩形: 圓角 78">
              <a:extLst>
                <a:ext uri="{FF2B5EF4-FFF2-40B4-BE49-F238E27FC236}">
                  <a16:creationId xmlns:a16="http://schemas.microsoft.com/office/drawing/2014/main" id="{40B8D42C-64DB-4BD5-5818-9721A5B46B9E}"/>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矩形: 圓角 79">
              <a:extLst>
                <a:ext uri="{FF2B5EF4-FFF2-40B4-BE49-F238E27FC236}">
                  <a16:creationId xmlns:a16="http://schemas.microsoft.com/office/drawing/2014/main" id="{6B6B2472-D38B-19B4-0E35-909A7240583A}"/>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矩形: 圓角 80">
              <a:extLst>
                <a:ext uri="{FF2B5EF4-FFF2-40B4-BE49-F238E27FC236}">
                  <a16:creationId xmlns:a16="http://schemas.microsoft.com/office/drawing/2014/main" id="{EAD1C1B5-6B78-56AF-F526-C134CD4784FA}"/>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2" name="矩形: 圓角 81">
              <a:extLst>
                <a:ext uri="{FF2B5EF4-FFF2-40B4-BE49-F238E27FC236}">
                  <a16:creationId xmlns:a16="http://schemas.microsoft.com/office/drawing/2014/main" id="{204882D8-1C8A-EB74-B7CF-EAFF82F81BD5}"/>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3" name="矩形: 圓角 82">
              <a:extLst>
                <a:ext uri="{FF2B5EF4-FFF2-40B4-BE49-F238E27FC236}">
                  <a16:creationId xmlns:a16="http://schemas.microsoft.com/office/drawing/2014/main" id="{5E51936A-84EF-5108-D7B8-AE008446EC2A}"/>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4" name="矩形: 圓角 83">
              <a:extLst>
                <a:ext uri="{FF2B5EF4-FFF2-40B4-BE49-F238E27FC236}">
                  <a16:creationId xmlns:a16="http://schemas.microsoft.com/office/drawing/2014/main" id="{47CF426C-A311-52B1-F791-E7BA813A9A6A}"/>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7" name="文字方塊 6">
            <a:extLst>
              <a:ext uri="{FF2B5EF4-FFF2-40B4-BE49-F238E27FC236}">
                <a16:creationId xmlns:a16="http://schemas.microsoft.com/office/drawing/2014/main" id="{DB808A37-7892-13FE-8495-C283732790A4}"/>
              </a:ext>
            </a:extLst>
          </p:cNvPr>
          <p:cNvSpPr txBox="1"/>
          <p:nvPr/>
        </p:nvSpPr>
        <p:spPr>
          <a:xfrm>
            <a:off x="1056257" y="4739344"/>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選哪一個呢？</a:t>
            </a:r>
          </a:p>
        </p:txBody>
      </p:sp>
    </p:spTree>
    <p:extLst>
      <p:ext uri="{BB962C8B-B14F-4D97-AF65-F5344CB8AC3E}">
        <p14:creationId xmlns:p14="http://schemas.microsoft.com/office/powerpoint/2010/main" val="25626308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68E0-A6FC-ABAA-7CE1-1F6AADA1F5D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8D4440C-9B70-89B8-6264-B55841A56971}"/>
              </a:ext>
            </a:extLst>
          </p:cNvPr>
          <p:cNvSpPr>
            <a:spLocks noGrp="1"/>
          </p:cNvSpPr>
          <p:nvPr>
            <p:ph type="title"/>
          </p:nvPr>
        </p:nvSpPr>
        <p:spPr/>
        <p:txBody>
          <a:bodyPr/>
          <a:lstStyle/>
          <a:p>
            <a:r>
              <a:rPr lang="en-US" altLang="zh-TW" dirty="0"/>
              <a:t>Choice of Decoding Strategies</a:t>
            </a:r>
            <a:endParaRPr lang="zh-TW" altLang="en-US" dirty="0"/>
          </a:p>
        </p:txBody>
      </p:sp>
      <p:sp>
        <p:nvSpPr>
          <p:cNvPr id="35" name="矩形: 圓角 34">
            <a:extLst>
              <a:ext uri="{FF2B5EF4-FFF2-40B4-BE49-F238E27FC236}">
                <a16:creationId xmlns:a16="http://schemas.microsoft.com/office/drawing/2014/main" id="{F766A90F-59BF-4A88-39AB-A498221C4504}"/>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F61ED559-57FC-C924-05D2-9A0E20718DAF}"/>
              </a:ext>
            </a:extLst>
          </p:cNvPr>
          <p:cNvSpPr/>
          <p:nvPr/>
        </p:nvSpPr>
        <p:spPr>
          <a:xfrm>
            <a:off x="3509720"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0320C810-023B-002A-3C52-1F1226C86528}"/>
              </a:ext>
            </a:extLst>
          </p:cNvPr>
          <p:cNvSpPr/>
          <p:nvPr/>
        </p:nvSpPr>
        <p:spPr>
          <a:xfrm>
            <a:off x="531118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8AAD4101-E20F-132C-5CAE-32C10F35EBB1}"/>
              </a:ext>
            </a:extLst>
          </p:cNvPr>
          <p:cNvSpPr/>
          <p:nvPr/>
        </p:nvSpPr>
        <p:spPr>
          <a:xfrm>
            <a:off x="7112648"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A3337F5C-1D14-50B9-1F2A-CC5F44B0B450}"/>
              </a:ext>
            </a:extLst>
          </p:cNvPr>
          <p:cNvSpPr/>
          <p:nvPr/>
        </p:nvSpPr>
        <p:spPr>
          <a:xfrm>
            <a:off x="891411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03C22EAE-CD4A-9FF3-41BB-9825CC965E38}"/>
              </a:ext>
            </a:extLst>
          </p:cNvPr>
          <p:cNvSpPr/>
          <p:nvPr/>
        </p:nvSpPr>
        <p:spPr>
          <a:xfrm>
            <a:off x="2308744"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90167C07-5498-5A4F-B628-D40F7A22BA47}"/>
              </a:ext>
            </a:extLst>
          </p:cNvPr>
          <p:cNvSpPr/>
          <p:nvPr/>
        </p:nvSpPr>
        <p:spPr>
          <a:xfrm>
            <a:off x="4110208"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4D78BBF3-2A99-6485-B10E-9B76B3BF77A8}"/>
              </a:ext>
            </a:extLst>
          </p:cNvPr>
          <p:cNvSpPr/>
          <p:nvPr/>
        </p:nvSpPr>
        <p:spPr>
          <a:xfrm>
            <a:off x="5911672"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31383088-17D1-AC7C-0ED9-DCA5000AD773}"/>
              </a:ext>
            </a:extLst>
          </p:cNvPr>
          <p:cNvSpPr/>
          <p:nvPr/>
        </p:nvSpPr>
        <p:spPr>
          <a:xfrm>
            <a:off x="7713136"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E3BC7D97-9C4B-AF80-3B3D-4B4264B938D4}"/>
              </a:ext>
            </a:extLst>
          </p:cNvPr>
          <p:cNvSpPr/>
          <p:nvPr/>
        </p:nvSpPr>
        <p:spPr>
          <a:xfrm>
            <a:off x="9514600"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8E35BBE3-3599-8086-2B97-7311B4D0889D}"/>
              </a:ext>
            </a:extLst>
          </p:cNvPr>
          <p:cNvSpPr/>
          <p:nvPr/>
        </p:nvSpPr>
        <p:spPr>
          <a:xfrm>
            <a:off x="2909232"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006513B4-E8C7-44B0-D5BE-4CE3553E3663}"/>
              </a:ext>
            </a:extLst>
          </p:cNvPr>
          <p:cNvSpPr/>
          <p:nvPr/>
        </p:nvSpPr>
        <p:spPr>
          <a:xfrm>
            <a:off x="4710696"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BCD86A19-0A59-55A4-83FB-AA583D7BDB47}"/>
              </a:ext>
            </a:extLst>
          </p:cNvPr>
          <p:cNvSpPr/>
          <p:nvPr/>
        </p:nvSpPr>
        <p:spPr>
          <a:xfrm>
            <a:off x="6512160"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A18BD739-EB12-5F9E-D9C5-726FCBD08E2B}"/>
              </a:ext>
            </a:extLst>
          </p:cNvPr>
          <p:cNvSpPr/>
          <p:nvPr/>
        </p:nvSpPr>
        <p:spPr>
          <a:xfrm>
            <a:off x="8313624"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96F18C9B-866D-6969-3406-D9EC4EEF863F}"/>
              </a:ext>
            </a:extLst>
          </p:cNvPr>
          <p:cNvSpPr/>
          <p:nvPr/>
        </p:nvSpPr>
        <p:spPr>
          <a:xfrm>
            <a:off x="10115091"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2" name="直線單箭頭接點 51">
            <a:extLst>
              <a:ext uri="{FF2B5EF4-FFF2-40B4-BE49-F238E27FC236}">
                <a16:creationId xmlns:a16="http://schemas.microsoft.com/office/drawing/2014/main" id="{8277146F-9DCB-93EE-ED94-35BFB548C80A}"/>
              </a:ext>
            </a:extLst>
          </p:cNvPr>
          <p:cNvCxnSpPr>
            <a:cxnSpLocks/>
          </p:cNvCxnSpPr>
          <p:nvPr/>
        </p:nvCxnSpPr>
        <p:spPr>
          <a:xfrm flipV="1">
            <a:off x="1849338"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A74941A1-A4F3-5BCE-F83C-782BAC7600EE}"/>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99A75CF2-01F7-6D16-E4FB-0764D4020670}"/>
              </a:ext>
            </a:extLst>
          </p:cNvPr>
          <p:cNvCxnSpPr>
            <a:cxnSpLocks/>
          </p:cNvCxnSpPr>
          <p:nvPr/>
        </p:nvCxnSpPr>
        <p:spPr>
          <a:xfrm flipV="1">
            <a:off x="3051504"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331C8752-F259-92E8-A868-A74F3DCB673A}"/>
              </a:ext>
            </a:extLst>
          </p:cNvPr>
          <p:cNvCxnSpPr>
            <a:cxnSpLocks/>
          </p:cNvCxnSpPr>
          <p:nvPr/>
        </p:nvCxnSpPr>
        <p:spPr>
          <a:xfrm flipV="1">
            <a:off x="3652587"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2A9F4FD5-1FF2-A2E7-13FA-FC5C58B6DCD8}"/>
              </a:ext>
            </a:extLst>
          </p:cNvPr>
          <p:cNvCxnSpPr>
            <a:cxnSpLocks/>
          </p:cNvCxnSpPr>
          <p:nvPr/>
        </p:nvCxnSpPr>
        <p:spPr>
          <a:xfrm flipV="1">
            <a:off x="4253670"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23243A35-20B7-31DC-E0A8-03619F9F26CE}"/>
              </a:ext>
            </a:extLst>
          </p:cNvPr>
          <p:cNvCxnSpPr>
            <a:cxnSpLocks/>
          </p:cNvCxnSpPr>
          <p:nvPr/>
        </p:nvCxnSpPr>
        <p:spPr>
          <a:xfrm flipV="1">
            <a:off x="4854753"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052E0AA4-A6DD-8765-5E9E-0AE5527A02F8}"/>
              </a:ext>
            </a:extLst>
          </p:cNvPr>
          <p:cNvCxnSpPr>
            <a:cxnSpLocks/>
          </p:cNvCxnSpPr>
          <p:nvPr/>
        </p:nvCxnSpPr>
        <p:spPr>
          <a:xfrm flipV="1">
            <a:off x="5455836"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70DE4CB0-04AE-5C96-5263-652FCCC1842B}"/>
              </a:ext>
            </a:extLst>
          </p:cNvPr>
          <p:cNvCxnSpPr>
            <a:cxnSpLocks/>
          </p:cNvCxnSpPr>
          <p:nvPr/>
        </p:nvCxnSpPr>
        <p:spPr>
          <a:xfrm flipV="1">
            <a:off x="6056919"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9FF1E25A-0A63-351E-502A-AAA80503EAA7}"/>
              </a:ext>
            </a:extLst>
          </p:cNvPr>
          <p:cNvCxnSpPr>
            <a:cxnSpLocks/>
          </p:cNvCxnSpPr>
          <p:nvPr/>
        </p:nvCxnSpPr>
        <p:spPr>
          <a:xfrm flipV="1">
            <a:off x="6658002"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3CDE7E46-87E1-6B41-CDF6-8212A1A5775E}"/>
              </a:ext>
            </a:extLst>
          </p:cNvPr>
          <p:cNvCxnSpPr>
            <a:cxnSpLocks/>
          </p:cNvCxnSpPr>
          <p:nvPr/>
        </p:nvCxnSpPr>
        <p:spPr>
          <a:xfrm flipV="1">
            <a:off x="7259085"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41BF529B-C7C3-DE35-407C-BB3169AEF5AC}"/>
              </a:ext>
            </a:extLst>
          </p:cNvPr>
          <p:cNvCxnSpPr>
            <a:cxnSpLocks/>
          </p:cNvCxnSpPr>
          <p:nvPr/>
        </p:nvCxnSpPr>
        <p:spPr>
          <a:xfrm flipV="1">
            <a:off x="7860168"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6CBFA130-A760-7123-4A9F-23ADE370A889}"/>
              </a:ext>
            </a:extLst>
          </p:cNvPr>
          <p:cNvCxnSpPr>
            <a:cxnSpLocks/>
          </p:cNvCxnSpPr>
          <p:nvPr/>
        </p:nvCxnSpPr>
        <p:spPr>
          <a:xfrm flipV="1">
            <a:off x="846125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DAEC8787-18CD-190A-CFE9-06C3CB935FED}"/>
              </a:ext>
            </a:extLst>
          </p:cNvPr>
          <p:cNvCxnSpPr>
            <a:cxnSpLocks/>
          </p:cNvCxnSpPr>
          <p:nvPr/>
        </p:nvCxnSpPr>
        <p:spPr>
          <a:xfrm flipV="1">
            <a:off x="9062334"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3A8F6019-9156-FDBD-BC44-2B47D55EE12F}"/>
              </a:ext>
            </a:extLst>
          </p:cNvPr>
          <p:cNvCxnSpPr>
            <a:cxnSpLocks/>
          </p:cNvCxnSpPr>
          <p:nvPr/>
        </p:nvCxnSpPr>
        <p:spPr>
          <a:xfrm flipV="1">
            <a:off x="9663417"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69F23F3B-3874-ACC4-8FD0-3CBE962948CB}"/>
              </a:ext>
            </a:extLst>
          </p:cNvPr>
          <p:cNvCxnSpPr>
            <a:cxnSpLocks/>
          </p:cNvCxnSpPr>
          <p:nvPr/>
        </p:nvCxnSpPr>
        <p:spPr>
          <a:xfrm flipV="1">
            <a:off x="10264503"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矩形: 圓角 69">
            <a:extLst>
              <a:ext uri="{FF2B5EF4-FFF2-40B4-BE49-F238E27FC236}">
                <a16:creationId xmlns:a16="http://schemas.microsoft.com/office/drawing/2014/main" id="{7CB5BFD6-295D-4D07-ED43-7A773C84B965}"/>
              </a:ext>
            </a:extLst>
          </p:cNvPr>
          <p:cNvSpPr/>
          <p:nvPr/>
        </p:nvSpPr>
        <p:spPr>
          <a:xfrm>
            <a:off x="1611632" y="4723429"/>
            <a:ext cx="9013703" cy="1150638"/>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E0428698-8EB7-14E2-B849-DCA29C3B463E}"/>
              </a:ext>
            </a:extLst>
          </p:cNvPr>
          <p:cNvSpPr txBox="1"/>
          <p:nvPr/>
        </p:nvSpPr>
        <p:spPr>
          <a:xfrm>
            <a:off x="8274661" y="6333069"/>
            <a:ext cx="3415996" cy="369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https://arxiv.org/abs/2301.02111</a:t>
            </a:r>
          </a:p>
        </p:txBody>
      </p:sp>
      <p:sp>
        <p:nvSpPr>
          <p:cNvPr id="33" name="文字方塊 32">
            <a:extLst>
              <a:ext uri="{FF2B5EF4-FFF2-40B4-BE49-F238E27FC236}">
                <a16:creationId xmlns:a16="http://schemas.microsoft.com/office/drawing/2014/main" id="{6B5E7071-53CF-C281-A4F8-BB08F563AEF5}"/>
              </a:ext>
            </a:extLst>
          </p:cNvPr>
          <p:cNvSpPr txBox="1"/>
          <p:nvPr/>
        </p:nvSpPr>
        <p:spPr>
          <a:xfrm>
            <a:off x="4955296" y="6106100"/>
            <a:ext cx="44228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e.g., </a:t>
            </a:r>
            <a:r>
              <a:rPr kumimoji="0" lang="en-US" altLang="zh-TW" sz="2800" b="0" i="0" u="none" strike="noStrike" kern="0" cap="none" spc="0" normalizeH="0" baseline="0" noProof="0" dirty="0" err="1">
                <a:ln>
                  <a:noFill/>
                </a:ln>
                <a:solidFill>
                  <a:prstClr val="black"/>
                </a:solidFill>
                <a:effectLst/>
                <a:uLnTx/>
                <a:uFillTx/>
                <a:latin typeface="Calibri" panose="020F0502020204030204"/>
                <a:ea typeface="微軟正黑體" panose="020B0604030504040204" pitchFamily="34" charset="-120"/>
                <a:cs typeface="+mn-cs"/>
              </a:rPr>
              <a:t>AudioLM</a:t>
            </a:r>
            <a:r>
              <a:rPr kumimoji="0" lang="en-US" altLang="zh-TW"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 VALLE</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34" name="文字方塊 33">
            <a:extLst>
              <a:ext uri="{FF2B5EF4-FFF2-40B4-BE49-F238E27FC236}">
                <a16:creationId xmlns:a16="http://schemas.microsoft.com/office/drawing/2014/main" id="{A6FBA319-F888-D59F-7EA5-10D8DA3001A5}"/>
              </a:ext>
            </a:extLst>
          </p:cNvPr>
          <p:cNvSpPr txBox="1"/>
          <p:nvPr/>
        </p:nvSpPr>
        <p:spPr>
          <a:xfrm>
            <a:off x="8274661" y="5970488"/>
            <a:ext cx="34159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https://arxiv.org/abs/2209.03143</a:t>
            </a:r>
          </a:p>
        </p:txBody>
      </p:sp>
      <p:sp>
        <p:nvSpPr>
          <p:cNvPr id="40" name="文字方塊 39">
            <a:extLst>
              <a:ext uri="{FF2B5EF4-FFF2-40B4-BE49-F238E27FC236}">
                <a16:creationId xmlns:a16="http://schemas.microsoft.com/office/drawing/2014/main" id="{A140F9FF-9D32-D0D7-7691-EC9569D002F4}"/>
              </a:ext>
            </a:extLst>
          </p:cNvPr>
          <p:cNvSpPr txBox="1"/>
          <p:nvPr/>
        </p:nvSpPr>
        <p:spPr>
          <a:xfrm>
            <a:off x="2275577" y="3048000"/>
            <a:ext cx="75090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Assumption: All tokens are of equal length for simplicity.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文字方塊 40">
            <a:extLst>
              <a:ext uri="{FF2B5EF4-FFF2-40B4-BE49-F238E27FC236}">
                <a16:creationId xmlns:a16="http://schemas.microsoft.com/office/drawing/2014/main" id="{10F821F8-50D1-845D-A31B-5D65C855137D}"/>
              </a:ext>
            </a:extLst>
          </p:cNvPr>
          <p:cNvSpPr txBox="1"/>
          <p:nvPr/>
        </p:nvSpPr>
        <p:spPr>
          <a:xfrm>
            <a:off x="759934" y="2718257"/>
            <a:ext cx="12183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Content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文字方塊 52">
            <a:extLst>
              <a:ext uri="{FF2B5EF4-FFF2-40B4-BE49-F238E27FC236}">
                <a16:creationId xmlns:a16="http://schemas.microsoft.com/office/drawing/2014/main" id="{C26A1603-CB49-88AA-A48F-44AF109E995B}"/>
              </a:ext>
            </a:extLst>
          </p:cNvPr>
          <p:cNvSpPr txBox="1"/>
          <p:nvPr/>
        </p:nvSpPr>
        <p:spPr>
          <a:xfrm>
            <a:off x="10115091" y="2619799"/>
            <a:ext cx="14233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Acoustic</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69" name="直線單箭頭接點 68">
            <a:extLst>
              <a:ext uri="{FF2B5EF4-FFF2-40B4-BE49-F238E27FC236}">
                <a16:creationId xmlns:a16="http://schemas.microsoft.com/office/drawing/2014/main" id="{2F9404BE-2505-C29D-9BC4-8CCD2FB1E00D}"/>
              </a:ext>
            </a:extLst>
          </p:cNvPr>
          <p:cNvCxnSpPr/>
          <p:nvPr/>
        </p:nvCxnSpPr>
        <p:spPr>
          <a:xfrm>
            <a:off x="638629" y="2617269"/>
            <a:ext cx="11052028"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1" name="群組 70">
            <a:extLst>
              <a:ext uri="{FF2B5EF4-FFF2-40B4-BE49-F238E27FC236}">
                <a16:creationId xmlns:a16="http://schemas.microsoft.com/office/drawing/2014/main" id="{5D8B3762-AB93-BB37-CC44-17C85B971890}"/>
              </a:ext>
            </a:extLst>
          </p:cNvPr>
          <p:cNvGrpSpPr/>
          <p:nvPr/>
        </p:nvGrpSpPr>
        <p:grpSpPr>
          <a:xfrm>
            <a:off x="1127753" y="1681027"/>
            <a:ext cx="2903472" cy="257059"/>
            <a:chOff x="7419795" y="2323247"/>
            <a:chExt cx="2903472" cy="257059"/>
          </a:xfrm>
          <a:solidFill>
            <a:schemeClr val="accent2">
              <a:lumMod val="20000"/>
              <a:lumOff val="80000"/>
            </a:schemeClr>
          </a:solidFill>
        </p:grpSpPr>
        <p:sp>
          <p:nvSpPr>
            <p:cNvPr id="72" name="矩形: 圓角 71">
              <a:extLst>
                <a:ext uri="{FF2B5EF4-FFF2-40B4-BE49-F238E27FC236}">
                  <a16:creationId xmlns:a16="http://schemas.microsoft.com/office/drawing/2014/main" id="{5681696C-56E0-831C-5E8A-19F9BB74CFB0}"/>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3" name="矩形: 圓角 72">
              <a:extLst>
                <a:ext uri="{FF2B5EF4-FFF2-40B4-BE49-F238E27FC236}">
                  <a16:creationId xmlns:a16="http://schemas.microsoft.com/office/drawing/2014/main" id="{5D413C5F-67E5-558F-243A-B63C59368D8A}"/>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4" name="矩形: 圓角 73">
              <a:extLst>
                <a:ext uri="{FF2B5EF4-FFF2-40B4-BE49-F238E27FC236}">
                  <a16:creationId xmlns:a16="http://schemas.microsoft.com/office/drawing/2014/main" id="{34CB8EFD-2195-EE64-774E-690034873B33}"/>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5" name="矩形: 圓角 74">
              <a:extLst>
                <a:ext uri="{FF2B5EF4-FFF2-40B4-BE49-F238E27FC236}">
                  <a16:creationId xmlns:a16="http://schemas.microsoft.com/office/drawing/2014/main" id="{4FDD50D1-753A-BDF3-4D31-6DEF729EF3A8}"/>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6" name="矩形: 圓角 75">
              <a:extLst>
                <a:ext uri="{FF2B5EF4-FFF2-40B4-BE49-F238E27FC236}">
                  <a16:creationId xmlns:a16="http://schemas.microsoft.com/office/drawing/2014/main" id="{44F3FF83-11F2-F7BC-F5B7-C10A41B31F40}"/>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7" name="矩形: 圓角 76">
              <a:extLst>
                <a:ext uri="{FF2B5EF4-FFF2-40B4-BE49-F238E27FC236}">
                  <a16:creationId xmlns:a16="http://schemas.microsoft.com/office/drawing/2014/main" id="{7BD8631C-39C7-6B08-1613-4BBDC886F2BC}"/>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8" name="矩形: 圓角 77">
              <a:extLst>
                <a:ext uri="{FF2B5EF4-FFF2-40B4-BE49-F238E27FC236}">
                  <a16:creationId xmlns:a16="http://schemas.microsoft.com/office/drawing/2014/main" id="{DD815168-78F7-D577-10C3-E7EA29E6FDF2}"/>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79" name="文字方塊 78">
            <a:extLst>
              <a:ext uri="{FF2B5EF4-FFF2-40B4-BE49-F238E27FC236}">
                <a16:creationId xmlns:a16="http://schemas.microsoft.com/office/drawing/2014/main" id="{793D22F6-C1F8-8CE0-D508-E931820E3229}"/>
              </a:ext>
            </a:extLst>
          </p:cNvPr>
          <p:cNvSpPr txBox="1"/>
          <p:nvPr/>
        </p:nvSpPr>
        <p:spPr>
          <a:xfrm>
            <a:off x="1229980"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Coarse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文字方塊 79">
            <a:extLst>
              <a:ext uri="{FF2B5EF4-FFF2-40B4-BE49-F238E27FC236}">
                <a16:creationId xmlns:a16="http://schemas.microsoft.com/office/drawing/2014/main" id="{FA94E839-823C-3469-2A28-9BD9C96BB506}"/>
              </a:ext>
            </a:extLst>
          </p:cNvPr>
          <p:cNvSpPr txBox="1"/>
          <p:nvPr/>
        </p:nvSpPr>
        <p:spPr>
          <a:xfrm>
            <a:off x="4840153"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Fine-grain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文字方塊 80">
            <a:extLst>
              <a:ext uri="{FF2B5EF4-FFF2-40B4-BE49-F238E27FC236}">
                <a16:creationId xmlns:a16="http://schemas.microsoft.com/office/drawing/2014/main" id="{46A4EB1E-41C6-3F7A-6B8D-5CE89134E3D1}"/>
              </a:ext>
            </a:extLst>
          </p:cNvPr>
          <p:cNvSpPr txBox="1"/>
          <p:nvPr/>
        </p:nvSpPr>
        <p:spPr>
          <a:xfrm>
            <a:off x="8461328"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Finer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82" name="群組 81">
            <a:extLst>
              <a:ext uri="{FF2B5EF4-FFF2-40B4-BE49-F238E27FC236}">
                <a16:creationId xmlns:a16="http://schemas.microsoft.com/office/drawing/2014/main" id="{50CC8BC0-7289-FFB5-8C09-E9A6BE23CA39}"/>
              </a:ext>
            </a:extLst>
          </p:cNvPr>
          <p:cNvGrpSpPr/>
          <p:nvPr/>
        </p:nvGrpSpPr>
        <p:grpSpPr>
          <a:xfrm>
            <a:off x="4705812" y="1690688"/>
            <a:ext cx="2903472" cy="257059"/>
            <a:chOff x="7419795" y="2323247"/>
            <a:chExt cx="2903472" cy="257059"/>
          </a:xfrm>
          <a:solidFill>
            <a:schemeClr val="accent5">
              <a:lumMod val="20000"/>
              <a:lumOff val="80000"/>
            </a:schemeClr>
          </a:solidFill>
        </p:grpSpPr>
        <p:sp>
          <p:nvSpPr>
            <p:cNvPr id="83" name="矩形: 圓角 82">
              <a:extLst>
                <a:ext uri="{FF2B5EF4-FFF2-40B4-BE49-F238E27FC236}">
                  <a16:creationId xmlns:a16="http://schemas.microsoft.com/office/drawing/2014/main" id="{33BB5F95-5331-3A25-C102-66A8FD9BA7C6}"/>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4" name="矩形: 圓角 83">
              <a:extLst>
                <a:ext uri="{FF2B5EF4-FFF2-40B4-BE49-F238E27FC236}">
                  <a16:creationId xmlns:a16="http://schemas.microsoft.com/office/drawing/2014/main" id="{4C422D31-30EB-E491-E36B-BE528248C0AA}"/>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5" name="矩形: 圓角 84">
              <a:extLst>
                <a:ext uri="{FF2B5EF4-FFF2-40B4-BE49-F238E27FC236}">
                  <a16:creationId xmlns:a16="http://schemas.microsoft.com/office/drawing/2014/main" id="{99EF579E-AE9A-18D1-2AE1-77D618350B4F}"/>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矩形: 圓角 85">
              <a:extLst>
                <a:ext uri="{FF2B5EF4-FFF2-40B4-BE49-F238E27FC236}">
                  <a16:creationId xmlns:a16="http://schemas.microsoft.com/office/drawing/2014/main" id="{36D1CA2B-678D-7DBD-E597-91C461E0DE1D}"/>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7" name="矩形: 圓角 86">
              <a:extLst>
                <a:ext uri="{FF2B5EF4-FFF2-40B4-BE49-F238E27FC236}">
                  <a16:creationId xmlns:a16="http://schemas.microsoft.com/office/drawing/2014/main" id="{C3E91D6F-48F0-910A-0BB9-EDF9AA2243A1}"/>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8" name="矩形: 圓角 87">
              <a:extLst>
                <a:ext uri="{FF2B5EF4-FFF2-40B4-BE49-F238E27FC236}">
                  <a16:creationId xmlns:a16="http://schemas.microsoft.com/office/drawing/2014/main" id="{ABCD023E-D694-1AD9-F20B-6900AB894E4C}"/>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9" name="矩形: 圓角 88">
              <a:extLst>
                <a:ext uri="{FF2B5EF4-FFF2-40B4-BE49-F238E27FC236}">
                  <a16:creationId xmlns:a16="http://schemas.microsoft.com/office/drawing/2014/main" id="{09F4582C-FD91-5044-3EB4-B5C859A7F021}"/>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90" name="群組 89">
            <a:extLst>
              <a:ext uri="{FF2B5EF4-FFF2-40B4-BE49-F238E27FC236}">
                <a16:creationId xmlns:a16="http://schemas.microsoft.com/office/drawing/2014/main" id="{6F9AA1FD-2F5A-8BCF-4D10-512AEABDB80C}"/>
              </a:ext>
            </a:extLst>
          </p:cNvPr>
          <p:cNvGrpSpPr/>
          <p:nvPr/>
        </p:nvGrpSpPr>
        <p:grpSpPr>
          <a:xfrm>
            <a:off x="8283870" y="1681026"/>
            <a:ext cx="2903472" cy="257059"/>
            <a:chOff x="7419795" y="2323247"/>
            <a:chExt cx="2903472" cy="257059"/>
          </a:xfrm>
          <a:solidFill>
            <a:schemeClr val="accent4">
              <a:lumMod val="20000"/>
              <a:lumOff val="80000"/>
            </a:schemeClr>
          </a:solidFill>
        </p:grpSpPr>
        <p:sp>
          <p:nvSpPr>
            <p:cNvPr id="91" name="矩形: 圓角 90">
              <a:extLst>
                <a:ext uri="{FF2B5EF4-FFF2-40B4-BE49-F238E27FC236}">
                  <a16:creationId xmlns:a16="http://schemas.microsoft.com/office/drawing/2014/main" id="{52AFF7AA-31CD-CF2E-C835-2B7B4C18DE0B}"/>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矩形: 圓角 91">
              <a:extLst>
                <a:ext uri="{FF2B5EF4-FFF2-40B4-BE49-F238E27FC236}">
                  <a16:creationId xmlns:a16="http://schemas.microsoft.com/office/drawing/2014/main" id="{9F5C0C18-46B5-44E0-3E03-74F63E33EFBC}"/>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3" name="矩形: 圓角 92">
              <a:extLst>
                <a:ext uri="{FF2B5EF4-FFF2-40B4-BE49-F238E27FC236}">
                  <a16:creationId xmlns:a16="http://schemas.microsoft.com/office/drawing/2014/main" id="{9C330F58-BBF7-0CFC-23EE-6E13C85D153E}"/>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4" name="矩形: 圓角 93">
              <a:extLst>
                <a:ext uri="{FF2B5EF4-FFF2-40B4-BE49-F238E27FC236}">
                  <a16:creationId xmlns:a16="http://schemas.microsoft.com/office/drawing/2014/main" id="{CB400567-A547-C6BF-FCC8-B60E7CDFE0EC}"/>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5" name="矩形: 圓角 94">
              <a:extLst>
                <a:ext uri="{FF2B5EF4-FFF2-40B4-BE49-F238E27FC236}">
                  <a16:creationId xmlns:a16="http://schemas.microsoft.com/office/drawing/2014/main" id="{60A173F7-E550-4E30-7355-C3047FDF5020}"/>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6" name="矩形: 圓角 95">
              <a:extLst>
                <a:ext uri="{FF2B5EF4-FFF2-40B4-BE49-F238E27FC236}">
                  <a16:creationId xmlns:a16="http://schemas.microsoft.com/office/drawing/2014/main" id="{16B0DA03-030E-D21C-588C-18452504EA84}"/>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7" name="矩形: 圓角 96">
              <a:extLst>
                <a:ext uri="{FF2B5EF4-FFF2-40B4-BE49-F238E27FC236}">
                  <a16:creationId xmlns:a16="http://schemas.microsoft.com/office/drawing/2014/main" id="{72702305-52C2-520B-8154-B027A5B31B17}"/>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7804687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70" grpId="0" animBg="1"/>
      <p:bldP spid="3"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F7744-7B37-6CAA-C6B8-AD4934DFE4E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941603C-0F6E-EAEB-B525-43EAD26337FC}"/>
              </a:ext>
            </a:extLst>
          </p:cNvPr>
          <p:cNvSpPr>
            <a:spLocks noGrp="1"/>
          </p:cNvSpPr>
          <p:nvPr>
            <p:ph type="title"/>
          </p:nvPr>
        </p:nvSpPr>
        <p:spPr/>
        <p:txBody>
          <a:bodyPr/>
          <a:lstStyle/>
          <a:p>
            <a:r>
              <a:rPr lang="en-US" altLang="zh-TW" dirty="0"/>
              <a:t>Choice of Decoding Strategies</a:t>
            </a:r>
            <a:endParaRPr lang="zh-TW" altLang="en-US" dirty="0"/>
          </a:p>
        </p:txBody>
      </p:sp>
      <p:sp>
        <p:nvSpPr>
          <p:cNvPr id="35" name="矩形: 圓角 34">
            <a:extLst>
              <a:ext uri="{FF2B5EF4-FFF2-40B4-BE49-F238E27FC236}">
                <a16:creationId xmlns:a16="http://schemas.microsoft.com/office/drawing/2014/main" id="{35E9C8ED-4CBD-1E3A-A52F-3A088C1B8CC5}"/>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15ED078A-FD1D-F969-E20B-22DD85A3E30F}"/>
              </a:ext>
            </a:extLst>
          </p:cNvPr>
          <p:cNvSpPr/>
          <p:nvPr/>
        </p:nvSpPr>
        <p:spPr>
          <a:xfrm>
            <a:off x="3509720"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6DFD5038-EC9F-CCA3-222D-26CBF62808E3}"/>
              </a:ext>
            </a:extLst>
          </p:cNvPr>
          <p:cNvSpPr/>
          <p:nvPr/>
        </p:nvSpPr>
        <p:spPr>
          <a:xfrm>
            <a:off x="6630183" y="399770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32A99413-55E1-7AD9-8635-795A615DF54B}"/>
              </a:ext>
            </a:extLst>
          </p:cNvPr>
          <p:cNvSpPr/>
          <p:nvPr/>
        </p:nvSpPr>
        <p:spPr>
          <a:xfrm>
            <a:off x="8431647" y="399770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D6F4BED3-DEAB-F9A6-D732-6107DD0A42EC}"/>
              </a:ext>
            </a:extLst>
          </p:cNvPr>
          <p:cNvSpPr/>
          <p:nvPr/>
        </p:nvSpPr>
        <p:spPr>
          <a:xfrm>
            <a:off x="2308744"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E1A239FC-19E5-D307-B3A8-1190078EE72C}"/>
              </a:ext>
            </a:extLst>
          </p:cNvPr>
          <p:cNvSpPr/>
          <p:nvPr/>
        </p:nvSpPr>
        <p:spPr>
          <a:xfrm>
            <a:off x="4110208"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C33B5C3A-C122-FBDB-EBC3-CC8E89D45B35}"/>
              </a:ext>
            </a:extLst>
          </p:cNvPr>
          <p:cNvSpPr/>
          <p:nvPr/>
        </p:nvSpPr>
        <p:spPr>
          <a:xfrm>
            <a:off x="7230671" y="399770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DC84182B-7743-391D-7C95-713C2CB174C8}"/>
              </a:ext>
            </a:extLst>
          </p:cNvPr>
          <p:cNvSpPr/>
          <p:nvPr/>
        </p:nvSpPr>
        <p:spPr>
          <a:xfrm>
            <a:off x="2909232"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08007351-2F23-FB81-67CE-BEB17CFDDBB7}"/>
              </a:ext>
            </a:extLst>
          </p:cNvPr>
          <p:cNvSpPr/>
          <p:nvPr/>
        </p:nvSpPr>
        <p:spPr>
          <a:xfrm>
            <a:off x="6029695" y="399770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D414ED50-90BE-5172-DD8E-A419BB926DCB}"/>
              </a:ext>
            </a:extLst>
          </p:cNvPr>
          <p:cNvSpPr/>
          <p:nvPr/>
        </p:nvSpPr>
        <p:spPr>
          <a:xfrm>
            <a:off x="7831159" y="3997707"/>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2" name="直線單箭頭接點 51">
            <a:extLst>
              <a:ext uri="{FF2B5EF4-FFF2-40B4-BE49-F238E27FC236}">
                <a16:creationId xmlns:a16="http://schemas.microsoft.com/office/drawing/2014/main" id="{DE5530FA-3982-C9EA-2430-9E908569F18D}"/>
              </a:ext>
            </a:extLst>
          </p:cNvPr>
          <p:cNvCxnSpPr>
            <a:cxnSpLocks/>
          </p:cNvCxnSpPr>
          <p:nvPr/>
        </p:nvCxnSpPr>
        <p:spPr>
          <a:xfrm flipV="1">
            <a:off x="1849338"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7CCD4E6A-A346-0A23-766C-CCCF99E12C5F}"/>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66267C7B-78E2-D874-98E1-20172CCAB403}"/>
              </a:ext>
            </a:extLst>
          </p:cNvPr>
          <p:cNvCxnSpPr>
            <a:cxnSpLocks/>
          </p:cNvCxnSpPr>
          <p:nvPr/>
        </p:nvCxnSpPr>
        <p:spPr>
          <a:xfrm flipV="1">
            <a:off x="3051504"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08A13FE5-06F6-6F4A-D76C-C195F1BA0F4C}"/>
              </a:ext>
            </a:extLst>
          </p:cNvPr>
          <p:cNvCxnSpPr>
            <a:cxnSpLocks/>
          </p:cNvCxnSpPr>
          <p:nvPr/>
        </p:nvCxnSpPr>
        <p:spPr>
          <a:xfrm flipV="1">
            <a:off x="3652587"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1851CB1E-21F8-78DF-32BF-B86D27236DEB}"/>
              </a:ext>
            </a:extLst>
          </p:cNvPr>
          <p:cNvCxnSpPr>
            <a:cxnSpLocks/>
          </p:cNvCxnSpPr>
          <p:nvPr/>
        </p:nvCxnSpPr>
        <p:spPr>
          <a:xfrm flipV="1">
            <a:off x="4253670"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D1A75658-FD55-E271-3D8B-F199840A4F7B}"/>
              </a:ext>
            </a:extLst>
          </p:cNvPr>
          <p:cNvCxnSpPr>
            <a:cxnSpLocks/>
          </p:cNvCxnSpPr>
          <p:nvPr/>
        </p:nvCxnSpPr>
        <p:spPr>
          <a:xfrm flipV="1">
            <a:off x="6173752" y="4330966"/>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62CB6678-A718-9368-6713-288311D3A508}"/>
              </a:ext>
            </a:extLst>
          </p:cNvPr>
          <p:cNvCxnSpPr>
            <a:cxnSpLocks/>
          </p:cNvCxnSpPr>
          <p:nvPr/>
        </p:nvCxnSpPr>
        <p:spPr>
          <a:xfrm flipV="1">
            <a:off x="6774835" y="4330966"/>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15C7E5D4-B0E8-F864-07A9-43A8E374573E}"/>
              </a:ext>
            </a:extLst>
          </p:cNvPr>
          <p:cNvCxnSpPr>
            <a:cxnSpLocks/>
          </p:cNvCxnSpPr>
          <p:nvPr/>
        </p:nvCxnSpPr>
        <p:spPr>
          <a:xfrm flipV="1">
            <a:off x="7375918" y="4330966"/>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598D8D5C-1458-7691-E222-FC782C34131A}"/>
              </a:ext>
            </a:extLst>
          </p:cNvPr>
          <p:cNvCxnSpPr>
            <a:cxnSpLocks/>
          </p:cNvCxnSpPr>
          <p:nvPr/>
        </p:nvCxnSpPr>
        <p:spPr>
          <a:xfrm flipV="1">
            <a:off x="7977001" y="4330966"/>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376A96ED-852B-ED6D-C7C3-07C76C7818C2}"/>
              </a:ext>
            </a:extLst>
          </p:cNvPr>
          <p:cNvCxnSpPr>
            <a:cxnSpLocks/>
          </p:cNvCxnSpPr>
          <p:nvPr/>
        </p:nvCxnSpPr>
        <p:spPr>
          <a:xfrm flipV="1">
            <a:off x="8578084" y="4330966"/>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矩形: 圓角 69">
            <a:extLst>
              <a:ext uri="{FF2B5EF4-FFF2-40B4-BE49-F238E27FC236}">
                <a16:creationId xmlns:a16="http://schemas.microsoft.com/office/drawing/2014/main" id="{52080599-E847-55A7-C639-20124EF3FC3F}"/>
              </a:ext>
            </a:extLst>
          </p:cNvPr>
          <p:cNvSpPr/>
          <p:nvPr/>
        </p:nvSpPr>
        <p:spPr>
          <a:xfrm>
            <a:off x="1611633" y="4723429"/>
            <a:ext cx="2931338" cy="1150638"/>
          </a:xfrm>
          <a:prstGeom prst="roundRect">
            <a:avLst/>
          </a:prstGeom>
          <a:solidFill>
            <a:schemeClr val="accent2">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 name="矩形: 圓角 30">
            <a:extLst>
              <a:ext uri="{FF2B5EF4-FFF2-40B4-BE49-F238E27FC236}">
                <a16:creationId xmlns:a16="http://schemas.microsoft.com/office/drawing/2014/main" id="{9C683999-2B66-0390-0F19-61327DABF193}"/>
              </a:ext>
            </a:extLst>
          </p:cNvPr>
          <p:cNvSpPr/>
          <p:nvPr/>
        </p:nvSpPr>
        <p:spPr>
          <a:xfrm>
            <a:off x="5835699" y="4723429"/>
            <a:ext cx="2931338" cy="1150638"/>
          </a:xfrm>
          <a:prstGeom prst="roundRect">
            <a:avLst/>
          </a:prstGeom>
          <a:solidFill>
            <a:schemeClr val="accent5">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 2</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2" name="文字方塊 31">
            <a:extLst>
              <a:ext uri="{FF2B5EF4-FFF2-40B4-BE49-F238E27FC236}">
                <a16:creationId xmlns:a16="http://schemas.microsoft.com/office/drawing/2014/main" id="{07248B29-11D7-4A21-3199-87F6668200FF}"/>
              </a:ext>
            </a:extLst>
          </p:cNvPr>
          <p:cNvSpPr txBox="1"/>
          <p:nvPr/>
        </p:nvSpPr>
        <p:spPr>
          <a:xfrm>
            <a:off x="3280805" y="3072955"/>
            <a:ext cx="86688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In VALLE, LLM 2 is a non-autoregressive language model.</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40" name="矩形: 圓角 39">
            <a:extLst>
              <a:ext uri="{FF2B5EF4-FFF2-40B4-BE49-F238E27FC236}">
                <a16:creationId xmlns:a16="http://schemas.microsoft.com/office/drawing/2014/main" id="{063133A4-1437-91D3-BD0A-A5370677EFC2}"/>
              </a:ext>
            </a:extLst>
          </p:cNvPr>
          <p:cNvSpPr/>
          <p:nvPr/>
        </p:nvSpPr>
        <p:spPr>
          <a:xfrm>
            <a:off x="1611632" y="3910105"/>
            <a:ext cx="2931338" cy="461665"/>
          </a:xfrm>
          <a:prstGeom prst="roundRect">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3" name="直線接點 52">
            <a:extLst>
              <a:ext uri="{FF2B5EF4-FFF2-40B4-BE49-F238E27FC236}">
                <a16:creationId xmlns:a16="http://schemas.microsoft.com/office/drawing/2014/main" id="{1502CD80-5D31-5E2B-11D9-EC4F568421C1}"/>
              </a:ext>
            </a:extLst>
          </p:cNvPr>
          <p:cNvCxnSpPr/>
          <p:nvPr/>
        </p:nvCxnSpPr>
        <p:spPr>
          <a:xfrm>
            <a:off x="4564380" y="4153168"/>
            <a:ext cx="6077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EE5332D1-9A7A-4AF9-AFCF-85814FAD8DD8}"/>
              </a:ext>
            </a:extLst>
          </p:cNvPr>
          <p:cNvCxnSpPr>
            <a:cxnSpLocks/>
          </p:cNvCxnSpPr>
          <p:nvPr/>
        </p:nvCxnSpPr>
        <p:spPr>
          <a:xfrm>
            <a:off x="5183100" y="4153168"/>
            <a:ext cx="0" cy="1123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1A0EB27C-6337-B314-024C-B5BCBA0B21C5}"/>
              </a:ext>
            </a:extLst>
          </p:cNvPr>
          <p:cNvCxnSpPr>
            <a:cxnSpLocks/>
          </p:cNvCxnSpPr>
          <p:nvPr/>
        </p:nvCxnSpPr>
        <p:spPr>
          <a:xfrm flipH="1">
            <a:off x="5215581" y="5276419"/>
            <a:ext cx="607706"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文字方塊 71">
            <a:extLst>
              <a:ext uri="{FF2B5EF4-FFF2-40B4-BE49-F238E27FC236}">
                <a16:creationId xmlns:a16="http://schemas.microsoft.com/office/drawing/2014/main" id="{45C77A6F-B5E1-6BFC-5A77-F1E4EB549983}"/>
              </a:ext>
            </a:extLst>
          </p:cNvPr>
          <p:cNvSpPr txBox="1"/>
          <p:nvPr/>
        </p:nvSpPr>
        <p:spPr>
          <a:xfrm>
            <a:off x="8274661" y="6333069"/>
            <a:ext cx="3415996" cy="369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https://arxiv.org/abs/2301.02111</a:t>
            </a:r>
          </a:p>
        </p:txBody>
      </p:sp>
      <p:sp>
        <p:nvSpPr>
          <p:cNvPr id="73" name="文字方塊 72">
            <a:extLst>
              <a:ext uri="{FF2B5EF4-FFF2-40B4-BE49-F238E27FC236}">
                <a16:creationId xmlns:a16="http://schemas.microsoft.com/office/drawing/2014/main" id="{D3204431-147B-3BBD-281A-5716125005BA}"/>
              </a:ext>
            </a:extLst>
          </p:cNvPr>
          <p:cNvSpPr txBox="1"/>
          <p:nvPr/>
        </p:nvSpPr>
        <p:spPr>
          <a:xfrm>
            <a:off x="4955296" y="6106100"/>
            <a:ext cx="44228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e.g., </a:t>
            </a:r>
            <a:r>
              <a:rPr kumimoji="0" lang="en-US" altLang="zh-TW" sz="2800" b="0" i="0" u="none" strike="noStrike" kern="0" cap="none" spc="0" normalizeH="0" baseline="0" noProof="0" dirty="0" err="1">
                <a:ln>
                  <a:noFill/>
                </a:ln>
                <a:solidFill>
                  <a:prstClr val="black"/>
                </a:solidFill>
                <a:effectLst/>
                <a:uLnTx/>
                <a:uFillTx/>
                <a:latin typeface="Calibri" panose="020F0502020204030204"/>
                <a:ea typeface="微軟正黑體" panose="020B0604030504040204" pitchFamily="34" charset="-120"/>
                <a:cs typeface="+mn-cs"/>
              </a:rPr>
              <a:t>AudioLM</a:t>
            </a:r>
            <a:r>
              <a:rPr kumimoji="0" lang="en-US" altLang="zh-TW"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 VALLE</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74" name="文字方塊 73">
            <a:extLst>
              <a:ext uri="{FF2B5EF4-FFF2-40B4-BE49-F238E27FC236}">
                <a16:creationId xmlns:a16="http://schemas.microsoft.com/office/drawing/2014/main" id="{3E4BF0CC-B36D-A44D-50CF-2EEF3CA2DEA1}"/>
              </a:ext>
            </a:extLst>
          </p:cNvPr>
          <p:cNvSpPr txBox="1"/>
          <p:nvPr/>
        </p:nvSpPr>
        <p:spPr>
          <a:xfrm>
            <a:off x="8274661" y="5970488"/>
            <a:ext cx="34159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https://arxiv.org/abs/2209.03143</a:t>
            </a:r>
          </a:p>
        </p:txBody>
      </p:sp>
      <p:grpSp>
        <p:nvGrpSpPr>
          <p:cNvPr id="75" name="群組 74">
            <a:extLst>
              <a:ext uri="{FF2B5EF4-FFF2-40B4-BE49-F238E27FC236}">
                <a16:creationId xmlns:a16="http://schemas.microsoft.com/office/drawing/2014/main" id="{FE813064-0811-7532-1BCF-036C3B31E5ED}"/>
              </a:ext>
            </a:extLst>
          </p:cNvPr>
          <p:cNvGrpSpPr/>
          <p:nvPr/>
        </p:nvGrpSpPr>
        <p:grpSpPr>
          <a:xfrm>
            <a:off x="1127753" y="1681027"/>
            <a:ext cx="2903472" cy="257059"/>
            <a:chOff x="7419795" y="2323247"/>
            <a:chExt cx="2903472" cy="257059"/>
          </a:xfrm>
          <a:solidFill>
            <a:schemeClr val="accent2">
              <a:lumMod val="20000"/>
              <a:lumOff val="80000"/>
            </a:schemeClr>
          </a:solidFill>
        </p:grpSpPr>
        <p:sp>
          <p:nvSpPr>
            <p:cNvPr id="76" name="矩形: 圓角 75">
              <a:extLst>
                <a:ext uri="{FF2B5EF4-FFF2-40B4-BE49-F238E27FC236}">
                  <a16:creationId xmlns:a16="http://schemas.microsoft.com/office/drawing/2014/main" id="{A1CB0DA4-9FF6-7A8E-D072-B814441D4BD7}"/>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7" name="矩形: 圓角 76">
              <a:extLst>
                <a:ext uri="{FF2B5EF4-FFF2-40B4-BE49-F238E27FC236}">
                  <a16:creationId xmlns:a16="http://schemas.microsoft.com/office/drawing/2014/main" id="{6ED98380-9081-7D13-C8A2-1A32B2932013}"/>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8" name="矩形: 圓角 77">
              <a:extLst>
                <a:ext uri="{FF2B5EF4-FFF2-40B4-BE49-F238E27FC236}">
                  <a16:creationId xmlns:a16="http://schemas.microsoft.com/office/drawing/2014/main" id="{B16525EB-8606-0CEE-DBB3-19262A09D333}"/>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9" name="矩形: 圓角 78">
              <a:extLst>
                <a:ext uri="{FF2B5EF4-FFF2-40B4-BE49-F238E27FC236}">
                  <a16:creationId xmlns:a16="http://schemas.microsoft.com/office/drawing/2014/main" id="{E3F64054-9506-3818-12B0-46B5667975F9}"/>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矩形: 圓角 79">
              <a:extLst>
                <a:ext uri="{FF2B5EF4-FFF2-40B4-BE49-F238E27FC236}">
                  <a16:creationId xmlns:a16="http://schemas.microsoft.com/office/drawing/2014/main" id="{37D02935-CE50-8C45-EB79-554A79B461AF}"/>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矩形: 圓角 80">
              <a:extLst>
                <a:ext uri="{FF2B5EF4-FFF2-40B4-BE49-F238E27FC236}">
                  <a16:creationId xmlns:a16="http://schemas.microsoft.com/office/drawing/2014/main" id="{D3FCF4EB-E352-DAAD-95AB-DFC1F31EA045}"/>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2" name="矩形: 圓角 81">
              <a:extLst>
                <a:ext uri="{FF2B5EF4-FFF2-40B4-BE49-F238E27FC236}">
                  <a16:creationId xmlns:a16="http://schemas.microsoft.com/office/drawing/2014/main" id="{C2061744-FF39-6D2A-5095-3E2596F58FB8}"/>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83" name="文字方塊 82">
            <a:extLst>
              <a:ext uri="{FF2B5EF4-FFF2-40B4-BE49-F238E27FC236}">
                <a16:creationId xmlns:a16="http://schemas.microsoft.com/office/drawing/2014/main" id="{F5442193-809F-535F-E72D-5A2C2BF3D7DA}"/>
              </a:ext>
            </a:extLst>
          </p:cNvPr>
          <p:cNvSpPr txBox="1"/>
          <p:nvPr/>
        </p:nvSpPr>
        <p:spPr>
          <a:xfrm>
            <a:off x="1229980"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Coarse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4" name="文字方塊 83">
            <a:extLst>
              <a:ext uri="{FF2B5EF4-FFF2-40B4-BE49-F238E27FC236}">
                <a16:creationId xmlns:a16="http://schemas.microsoft.com/office/drawing/2014/main" id="{EE068289-74F4-E63A-2571-F3EE77CEC2FC}"/>
              </a:ext>
            </a:extLst>
          </p:cNvPr>
          <p:cNvSpPr txBox="1"/>
          <p:nvPr/>
        </p:nvSpPr>
        <p:spPr>
          <a:xfrm>
            <a:off x="4840153"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Fine-grain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5" name="文字方塊 84">
            <a:extLst>
              <a:ext uri="{FF2B5EF4-FFF2-40B4-BE49-F238E27FC236}">
                <a16:creationId xmlns:a16="http://schemas.microsoft.com/office/drawing/2014/main" id="{DD4D5B66-DD81-0AC4-BB29-931B601BD411}"/>
              </a:ext>
            </a:extLst>
          </p:cNvPr>
          <p:cNvSpPr txBox="1"/>
          <p:nvPr/>
        </p:nvSpPr>
        <p:spPr>
          <a:xfrm>
            <a:off x="8461328"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Finer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86" name="群組 85">
            <a:extLst>
              <a:ext uri="{FF2B5EF4-FFF2-40B4-BE49-F238E27FC236}">
                <a16:creationId xmlns:a16="http://schemas.microsoft.com/office/drawing/2014/main" id="{1A9A16E4-1667-8C4A-E070-5B0F365EA36B}"/>
              </a:ext>
            </a:extLst>
          </p:cNvPr>
          <p:cNvGrpSpPr/>
          <p:nvPr/>
        </p:nvGrpSpPr>
        <p:grpSpPr>
          <a:xfrm>
            <a:off x="4705812" y="1690688"/>
            <a:ext cx="2903472" cy="257059"/>
            <a:chOff x="7419795" y="2323247"/>
            <a:chExt cx="2903472" cy="257059"/>
          </a:xfrm>
          <a:solidFill>
            <a:schemeClr val="accent5">
              <a:lumMod val="20000"/>
              <a:lumOff val="80000"/>
            </a:schemeClr>
          </a:solidFill>
        </p:grpSpPr>
        <p:sp>
          <p:nvSpPr>
            <p:cNvPr id="87" name="矩形: 圓角 86">
              <a:extLst>
                <a:ext uri="{FF2B5EF4-FFF2-40B4-BE49-F238E27FC236}">
                  <a16:creationId xmlns:a16="http://schemas.microsoft.com/office/drawing/2014/main" id="{D9872B91-9DDF-9BAA-6615-5496070FE0E8}"/>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8" name="矩形: 圓角 87">
              <a:extLst>
                <a:ext uri="{FF2B5EF4-FFF2-40B4-BE49-F238E27FC236}">
                  <a16:creationId xmlns:a16="http://schemas.microsoft.com/office/drawing/2014/main" id="{DCB69010-D301-F39E-C37D-354D5FB59F50}"/>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9" name="矩形: 圓角 88">
              <a:extLst>
                <a:ext uri="{FF2B5EF4-FFF2-40B4-BE49-F238E27FC236}">
                  <a16:creationId xmlns:a16="http://schemas.microsoft.com/office/drawing/2014/main" id="{DB7C3A1E-3E09-D1FE-CFC4-68D36C9C5D78}"/>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0" name="矩形: 圓角 89">
              <a:extLst>
                <a:ext uri="{FF2B5EF4-FFF2-40B4-BE49-F238E27FC236}">
                  <a16:creationId xmlns:a16="http://schemas.microsoft.com/office/drawing/2014/main" id="{F425A92B-7C07-197C-CBE9-37CEF8ED6A2E}"/>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1" name="矩形: 圓角 90">
              <a:extLst>
                <a:ext uri="{FF2B5EF4-FFF2-40B4-BE49-F238E27FC236}">
                  <a16:creationId xmlns:a16="http://schemas.microsoft.com/office/drawing/2014/main" id="{08E8BE04-3DF5-568F-1D6D-59AA714544BD}"/>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矩形: 圓角 91">
              <a:extLst>
                <a:ext uri="{FF2B5EF4-FFF2-40B4-BE49-F238E27FC236}">
                  <a16:creationId xmlns:a16="http://schemas.microsoft.com/office/drawing/2014/main" id="{7B74E6B5-B923-16F1-FDE4-F817C5D6311B}"/>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3" name="矩形: 圓角 92">
              <a:extLst>
                <a:ext uri="{FF2B5EF4-FFF2-40B4-BE49-F238E27FC236}">
                  <a16:creationId xmlns:a16="http://schemas.microsoft.com/office/drawing/2014/main" id="{03B74BC1-F81C-BC5C-2E33-7776BEC92E9D}"/>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94" name="群組 93">
            <a:extLst>
              <a:ext uri="{FF2B5EF4-FFF2-40B4-BE49-F238E27FC236}">
                <a16:creationId xmlns:a16="http://schemas.microsoft.com/office/drawing/2014/main" id="{7AE567A3-5E73-065B-FDDB-FFDD9FE09B36}"/>
              </a:ext>
            </a:extLst>
          </p:cNvPr>
          <p:cNvGrpSpPr/>
          <p:nvPr/>
        </p:nvGrpSpPr>
        <p:grpSpPr>
          <a:xfrm>
            <a:off x="8283870" y="1681026"/>
            <a:ext cx="2903472" cy="257059"/>
            <a:chOff x="7419795" y="2323247"/>
            <a:chExt cx="2903472" cy="257059"/>
          </a:xfrm>
          <a:solidFill>
            <a:schemeClr val="accent4">
              <a:lumMod val="20000"/>
              <a:lumOff val="80000"/>
            </a:schemeClr>
          </a:solidFill>
        </p:grpSpPr>
        <p:sp>
          <p:nvSpPr>
            <p:cNvPr id="95" name="矩形: 圓角 94">
              <a:extLst>
                <a:ext uri="{FF2B5EF4-FFF2-40B4-BE49-F238E27FC236}">
                  <a16:creationId xmlns:a16="http://schemas.microsoft.com/office/drawing/2014/main" id="{2B4D7B6D-1512-D7A6-EB95-38C81BD085D3}"/>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6" name="矩形: 圓角 95">
              <a:extLst>
                <a:ext uri="{FF2B5EF4-FFF2-40B4-BE49-F238E27FC236}">
                  <a16:creationId xmlns:a16="http://schemas.microsoft.com/office/drawing/2014/main" id="{4AF14FF9-E45D-8510-43F7-6AF2C0DFE496}"/>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7" name="矩形: 圓角 96">
              <a:extLst>
                <a:ext uri="{FF2B5EF4-FFF2-40B4-BE49-F238E27FC236}">
                  <a16:creationId xmlns:a16="http://schemas.microsoft.com/office/drawing/2014/main" id="{83DFCD94-CFDC-868F-19C9-380E8D49427A}"/>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8" name="矩形: 圓角 97">
              <a:extLst>
                <a:ext uri="{FF2B5EF4-FFF2-40B4-BE49-F238E27FC236}">
                  <a16:creationId xmlns:a16="http://schemas.microsoft.com/office/drawing/2014/main" id="{29A51AEB-D30B-BA3E-003D-25C8F886C3C4}"/>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9" name="矩形: 圓角 98">
              <a:extLst>
                <a:ext uri="{FF2B5EF4-FFF2-40B4-BE49-F238E27FC236}">
                  <a16:creationId xmlns:a16="http://schemas.microsoft.com/office/drawing/2014/main" id="{51219AA1-02C9-37A8-8DF1-E370AA774DA0}"/>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0" name="矩形: 圓角 99">
              <a:extLst>
                <a:ext uri="{FF2B5EF4-FFF2-40B4-BE49-F238E27FC236}">
                  <a16:creationId xmlns:a16="http://schemas.microsoft.com/office/drawing/2014/main" id="{B9FC6939-7866-31EC-52D1-346AADC7C59F}"/>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1" name="矩形: 圓角 100">
              <a:extLst>
                <a:ext uri="{FF2B5EF4-FFF2-40B4-BE49-F238E27FC236}">
                  <a16:creationId xmlns:a16="http://schemas.microsoft.com/office/drawing/2014/main" id="{BF6EA6DF-D491-C55D-788E-B29EA142B927}"/>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25663851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4" grpId="0" animBg="1"/>
      <p:bldP spid="48" grpId="0" animBg="1"/>
      <p:bldP spid="49" grpId="0" animBg="1"/>
      <p:bldP spid="31" grpId="0" animBg="1"/>
      <p:bldP spid="32" grpId="0"/>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8022-7885-6B3F-0D12-F3845404C8C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B083EDF-F2E9-442D-3046-01628572CA5B}"/>
              </a:ext>
            </a:extLst>
          </p:cNvPr>
          <p:cNvSpPr>
            <a:spLocks noGrp="1"/>
          </p:cNvSpPr>
          <p:nvPr>
            <p:ph type="title"/>
          </p:nvPr>
        </p:nvSpPr>
        <p:spPr/>
        <p:txBody>
          <a:bodyPr/>
          <a:lstStyle/>
          <a:p>
            <a:r>
              <a:rPr lang="en-US" altLang="zh-TW" dirty="0"/>
              <a:t>Choice of Decoding Strategies</a:t>
            </a:r>
            <a:endParaRPr lang="zh-TW" altLang="en-US" dirty="0"/>
          </a:p>
        </p:txBody>
      </p:sp>
      <p:sp>
        <p:nvSpPr>
          <p:cNvPr id="35" name="矩形: 圓角 34">
            <a:extLst>
              <a:ext uri="{FF2B5EF4-FFF2-40B4-BE49-F238E27FC236}">
                <a16:creationId xmlns:a16="http://schemas.microsoft.com/office/drawing/2014/main" id="{45003CCC-8F4C-D9CF-9A92-2D2655239E8D}"/>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AF76B440-1AA4-5505-36C6-1531B2016B72}"/>
              </a:ext>
            </a:extLst>
          </p:cNvPr>
          <p:cNvSpPr/>
          <p:nvPr/>
        </p:nvSpPr>
        <p:spPr>
          <a:xfrm>
            <a:off x="3509720"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877AFE9E-914A-7476-ADE1-F8D004E53534}"/>
              </a:ext>
            </a:extLst>
          </p:cNvPr>
          <p:cNvSpPr/>
          <p:nvPr/>
        </p:nvSpPr>
        <p:spPr>
          <a:xfrm>
            <a:off x="531118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D445F819-A55A-3CD6-6620-7EA7B418643F}"/>
              </a:ext>
            </a:extLst>
          </p:cNvPr>
          <p:cNvSpPr/>
          <p:nvPr/>
        </p:nvSpPr>
        <p:spPr>
          <a:xfrm>
            <a:off x="7112648"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4F94217C-D241-0C09-D728-CA8F365AA0B1}"/>
              </a:ext>
            </a:extLst>
          </p:cNvPr>
          <p:cNvSpPr/>
          <p:nvPr/>
        </p:nvSpPr>
        <p:spPr>
          <a:xfrm>
            <a:off x="891411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556CD69F-1216-9946-B635-C90E377C2E3E}"/>
              </a:ext>
            </a:extLst>
          </p:cNvPr>
          <p:cNvSpPr/>
          <p:nvPr/>
        </p:nvSpPr>
        <p:spPr>
          <a:xfrm>
            <a:off x="2308744"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FF4F79C2-EECC-2D50-E8E7-543006400412}"/>
              </a:ext>
            </a:extLst>
          </p:cNvPr>
          <p:cNvSpPr/>
          <p:nvPr/>
        </p:nvSpPr>
        <p:spPr>
          <a:xfrm>
            <a:off x="4110208"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996C303B-370D-FA0F-C04D-CEBF17F68AA8}"/>
              </a:ext>
            </a:extLst>
          </p:cNvPr>
          <p:cNvSpPr/>
          <p:nvPr/>
        </p:nvSpPr>
        <p:spPr>
          <a:xfrm>
            <a:off x="5911672"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C0E611B2-B02F-8119-1A74-5D257E49956D}"/>
              </a:ext>
            </a:extLst>
          </p:cNvPr>
          <p:cNvSpPr/>
          <p:nvPr/>
        </p:nvSpPr>
        <p:spPr>
          <a:xfrm>
            <a:off x="7713136"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DCFEF86D-4686-0CEC-7C6F-19A7D688D77D}"/>
              </a:ext>
            </a:extLst>
          </p:cNvPr>
          <p:cNvSpPr/>
          <p:nvPr/>
        </p:nvSpPr>
        <p:spPr>
          <a:xfrm>
            <a:off x="9514600"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68C46037-FBCA-4553-8F19-4F85A56ABF84}"/>
              </a:ext>
            </a:extLst>
          </p:cNvPr>
          <p:cNvSpPr/>
          <p:nvPr/>
        </p:nvSpPr>
        <p:spPr>
          <a:xfrm>
            <a:off x="2909232"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06BB315E-978B-5F1A-0BCA-5DC62E3E4D8B}"/>
              </a:ext>
            </a:extLst>
          </p:cNvPr>
          <p:cNvSpPr/>
          <p:nvPr/>
        </p:nvSpPr>
        <p:spPr>
          <a:xfrm>
            <a:off x="4710696"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9DBD1820-D36B-87BF-4885-03885EA7C6E5}"/>
              </a:ext>
            </a:extLst>
          </p:cNvPr>
          <p:cNvSpPr/>
          <p:nvPr/>
        </p:nvSpPr>
        <p:spPr>
          <a:xfrm>
            <a:off x="6512160"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DEAF7F52-C06D-3257-3DEC-13D0C223A205}"/>
              </a:ext>
            </a:extLst>
          </p:cNvPr>
          <p:cNvSpPr/>
          <p:nvPr/>
        </p:nvSpPr>
        <p:spPr>
          <a:xfrm>
            <a:off x="8313624"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5DE3789E-46AF-C15B-3F3E-F58FA9A64FA7}"/>
              </a:ext>
            </a:extLst>
          </p:cNvPr>
          <p:cNvSpPr/>
          <p:nvPr/>
        </p:nvSpPr>
        <p:spPr>
          <a:xfrm>
            <a:off x="10115091"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2" name="直線單箭頭接點 51">
            <a:extLst>
              <a:ext uri="{FF2B5EF4-FFF2-40B4-BE49-F238E27FC236}">
                <a16:creationId xmlns:a16="http://schemas.microsoft.com/office/drawing/2014/main" id="{E5DBBE08-B39C-51A3-7B03-5EEAB1C7FF97}"/>
              </a:ext>
            </a:extLst>
          </p:cNvPr>
          <p:cNvCxnSpPr>
            <a:cxnSpLocks/>
          </p:cNvCxnSpPr>
          <p:nvPr/>
        </p:nvCxnSpPr>
        <p:spPr>
          <a:xfrm flipV="1">
            <a:off x="1849338"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F4376052-4920-6B10-2D65-8CAE7DDC9346}"/>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232E4581-606A-6205-57A7-F9EACAC1C18F}"/>
              </a:ext>
            </a:extLst>
          </p:cNvPr>
          <p:cNvCxnSpPr>
            <a:cxnSpLocks/>
          </p:cNvCxnSpPr>
          <p:nvPr/>
        </p:nvCxnSpPr>
        <p:spPr>
          <a:xfrm flipV="1">
            <a:off x="3051504"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A5879FFD-5992-6928-4610-255F561CCA23}"/>
              </a:ext>
            </a:extLst>
          </p:cNvPr>
          <p:cNvCxnSpPr>
            <a:cxnSpLocks/>
          </p:cNvCxnSpPr>
          <p:nvPr/>
        </p:nvCxnSpPr>
        <p:spPr>
          <a:xfrm flipV="1">
            <a:off x="3652587"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DB58F7FC-863A-045D-D574-02257F4FFA7C}"/>
              </a:ext>
            </a:extLst>
          </p:cNvPr>
          <p:cNvCxnSpPr>
            <a:cxnSpLocks/>
          </p:cNvCxnSpPr>
          <p:nvPr/>
        </p:nvCxnSpPr>
        <p:spPr>
          <a:xfrm flipV="1">
            <a:off x="4253670"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6302F091-A869-ABB8-13C3-316220EB3388}"/>
              </a:ext>
            </a:extLst>
          </p:cNvPr>
          <p:cNvCxnSpPr>
            <a:cxnSpLocks/>
          </p:cNvCxnSpPr>
          <p:nvPr/>
        </p:nvCxnSpPr>
        <p:spPr>
          <a:xfrm flipV="1">
            <a:off x="4854753"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02E1D963-1BAB-34D9-EAD9-66D1AA65634E}"/>
              </a:ext>
            </a:extLst>
          </p:cNvPr>
          <p:cNvCxnSpPr>
            <a:cxnSpLocks/>
          </p:cNvCxnSpPr>
          <p:nvPr/>
        </p:nvCxnSpPr>
        <p:spPr>
          <a:xfrm flipV="1">
            <a:off x="5455836"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E4DB9FCE-E73C-BA45-6AAC-AAD1067290B3}"/>
              </a:ext>
            </a:extLst>
          </p:cNvPr>
          <p:cNvCxnSpPr>
            <a:cxnSpLocks/>
          </p:cNvCxnSpPr>
          <p:nvPr/>
        </p:nvCxnSpPr>
        <p:spPr>
          <a:xfrm flipV="1">
            <a:off x="6056919"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C7E004F8-69C6-34F0-93D0-5CCE4610B05B}"/>
              </a:ext>
            </a:extLst>
          </p:cNvPr>
          <p:cNvCxnSpPr>
            <a:cxnSpLocks/>
          </p:cNvCxnSpPr>
          <p:nvPr/>
        </p:nvCxnSpPr>
        <p:spPr>
          <a:xfrm flipV="1">
            <a:off x="6658002"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8070DAF8-CA2A-807C-1D6D-1FC476A49118}"/>
              </a:ext>
            </a:extLst>
          </p:cNvPr>
          <p:cNvCxnSpPr>
            <a:cxnSpLocks/>
          </p:cNvCxnSpPr>
          <p:nvPr/>
        </p:nvCxnSpPr>
        <p:spPr>
          <a:xfrm flipV="1">
            <a:off x="7259085"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FD4A7CA3-0ACD-1FE9-827F-84EB22710E5C}"/>
              </a:ext>
            </a:extLst>
          </p:cNvPr>
          <p:cNvCxnSpPr>
            <a:cxnSpLocks/>
          </p:cNvCxnSpPr>
          <p:nvPr/>
        </p:nvCxnSpPr>
        <p:spPr>
          <a:xfrm flipV="1">
            <a:off x="7860168"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3711D30A-C352-C6BC-9C68-32378C7C88F5}"/>
              </a:ext>
            </a:extLst>
          </p:cNvPr>
          <p:cNvCxnSpPr>
            <a:cxnSpLocks/>
          </p:cNvCxnSpPr>
          <p:nvPr/>
        </p:nvCxnSpPr>
        <p:spPr>
          <a:xfrm flipV="1">
            <a:off x="846125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F66E2E38-B4DF-3767-09EC-6C263B060CAC}"/>
              </a:ext>
            </a:extLst>
          </p:cNvPr>
          <p:cNvCxnSpPr>
            <a:cxnSpLocks/>
          </p:cNvCxnSpPr>
          <p:nvPr/>
        </p:nvCxnSpPr>
        <p:spPr>
          <a:xfrm flipV="1">
            <a:off x="9062334"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EC37CD60-13A4-838C-4183-EA16F56536F7}"/>
              </a:ext>
            </a:extLst>
          </p:cNvPr>
          <p:cNvCxnSpPr>
            <a:cxnSpLocks/>
          </p:cNvCxnSpPr>
          <p:nvPr/>
        </p:nvCxnSpPr>
        <p:spPr>
          <a:xfrm flipV="1">
            <a:off x="9663417"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1F31DE28-0937-CCA3-0B1B-F3A45A5698E0}"/>
              </a:ext>
            </a:extLst>
          </p:cNvPr>
          <p:cNvCxnSpPr>
            <a:cxnSpLocks/>
          </p:cNvCxnSpPr>
          <p:nvPr/>
        </p:nvCxnSpPr>
        <p:spPr>
          <a:xfrm flipV="1">
            <a:off x="10264503"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矩形: 圓角 69">
            <a:extLst>
              <a:ext uri="{FF2B5EF4-FFF2-40B4-BE49-F238E27FC236}">
                <a16:creationId xmlns:a16="http://schemas.microsoft.com/office/drawing/2014/main" id="{D1E1761E-2CB7-776F-0199-CB39D3566707}"/>
              </a:ext>
            </a:extLst>
          </p:cNvPr>
          <p:cNvSpPr/>
          <p:nvPr/>
        </p:nvSpPr>
        <p:spPr>
          <a:xfrm>
            <a:off x="1611632" y="4723429"/>
            <a:ext cx="9013703" cy="1150638"/>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32" name="群組 31">
            <a:extLst>
              <a:ext uri="{FF2B5EF4-FFF2-40B4-BE49-F238E27FC236}">
                <a16:creationId xmlns:a16="http://schemas.microsoft.com/office/drawing/2014/main" id="{44C35A1D-CED2-9A11-D721-7670739E5FF1}"/>
              </a:ext>
            </a:extLst>
          </p:cNvPr>
          <p:cNvGrpSpPr/>
          <p:nvPr/>
        </p:nvGrpSpPr>
        <p:grpSpPr>
          <a:xfrm>
            <a:off x="6405410" y="2512359"/>
            <a:ext cx="4050730" cy="461665"/>
            <a:chOff x="393073" y="5022255"/>
            <a:chExt cx="2117030" cy="878286"/>
          </a:xfrm>
        </p:grpSpPr>
        <p:pic>
          <p:nvPicPr>
            <p:cNvPr id="40"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FC22198-8397-B22F-5768-F4397A714B08}"/>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41"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C9499CDF-BEF6-85C7-BD1D-9A2FB6F4AED6}"/>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53" name="直線單箭頭接點 52">
            <a:extLst>
              <a:ext uri="{FF2B5EF4-FFF2-40B4-BE49-F238E27FC236}">
                <a16:creationId xmlns:a16="http://schemas.microsoft.com/office/drawing/2014/main" id="{20687F76-A8E1-4AA6-B59E-775475DBF6AA}"/>
              </a:ext>
            </a:extLst>
          </p:cNvPr>
          <p:cNvCxnSpPr>
            <a:cxnSpLocks/>
          </p:cNvCxnSpPr>
          <p:nvPr/>
        </p:nvCxnSpPr>
        <p:spPr>
          <a:xfrm flipV="1">
            <a:off x="8404938" y="2890586"/>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圓角 30">
            <a:extLst>
              <a:ext uri="{FF2B5EF4-FFF2-40B4-BE49-F238E27FC236}">
                <a16:creationId xmlns:a16="http://schemas.microsoft.com/office/drawing/2014/main" id="{6A6A08A6-A2A9-81D9-628D-9F5B16E93A96}"/>
              </a:ext>
            </a:extLst>
          </p:cNvPr>
          <p:cNvSpPr/>
          <p:nvPr/>
        </p:nvSpPr>
        <p:spPr>
          <a:xfrm>
            <a:off x="6379621" y="3160586"/>
            <a:ext cx="4005470" cy="461665"/>
          </a:xfrm>
          <a:prstGeom prst="roundRect">
            <a:avLst/>
          </a:prstGeom>
          <a:solidFill>
            <a:srgbClr val="70AD47">
              <a:lumMod val="20000"/>
              <a:lumOff val="80000"/>
            </a:srgbClr>
          </a:solidFill>
          <a:ln w="28575" cap="flat" cmpd="sng" algn="ctr">
            <a:solidFill>
              <a:sysClr val="windowText" lastClr="000000"/>
            </a:solidFill>
            <a:prstDash val="solid"/>
            <a:miter lim="800000"/>
          </a:ln>
          <a:effectLst/>
        </p:spPr>
        <p:txBody>
          <a:bodyPr rtlCol="0" anchor="ctr"/>
          <a:lstStyle/>
          <a:p>
            <a:pPr lvl="0" algn="ctr">
              <a:defRPr/>
            </a:pPr>
            <a:r>
              <a:rPr lang="en-US" altLang="zh-TW" sz="24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sp>
        <p:nvSpPr>
          <p:cNvPr id="68" name="右大括弧 67">
            <a:extLst>
              <a:ext uri="{FF2B5EF4-FFF2-40B4-BE49-F238E27FC236}">
                <a16:creationId xmlns:a16="http://schemas.microsoft.com/office/drawing/2014/main" id="{F457247C-26D9-6FA5-F1F8-50A59644F565}"/>
              </a:ext>
            </a:extLst>
          </p:cNvPr>
          <p:cNvSpPr/>
          <p:nvPr/>
        </p:nvSpPr>
        <p:spPr>
          <a:xfrm rot="16200000">
            <a:off x="5887653" y="-656432"/>
            <a:ext cx="461664" cy="9013705"/>
          </a:xfrm>
          <a:prstGeom prst="rightBrace">
            <a:avLst>
              <a:gd name="adj1" fmla="val 19928"/>
              <a:gd name="adj2" fmla="val 7560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文字方塊 68">
            <a:extLst>
              <a:ext uri="{FF2B5EF4-FFF2-40B4-BE49-F238E27FC236}">
                <a16:creationId xmlns:a16="http://schemas.microsoft.com/office/drawing/2014/main" id="{8517598C-DBCB-E48D-C87A-1F0B2D146B8E}"/>
              </a:ext>
            </a:extLst>
          </p:cNvPr>
          <p:cNvSpPr txBox="1"/>
          <p:nvPr/>
        </p:nvSpPr>
        <p:spPr>
          <a:xfrm>
            <a:off x="1099823" y="3141357"/>
            <a:ext cx="53228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This strategy is challenging for streaming.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71" name="群組 70">
            <a:extLst>
              <a:ext uri="{FF2B5EF4-FFF2-40B4-BE49-F238E27FC236}">
                <a16:creationId xmlns:a16="http://schemas.microsoft.com/office/drawing/2014/main" id="{9E4413C1-C56A-7469-D3E7-7BD2C50F8690}"/>
              </a:ext>
            </a:extLst>
          </p:cNvPr>
          <p:cNvGrpSpPr/>
          <p:nvPr/>
        </p:nvGrpSpPr>
        <p:grpSpPr>
          <a:xfrm>
            <a:off x="1127753" y="1681027"/>
            <a:ext cx="2903472" cy="257059"/>
            <a:chOff x="7419795" y="2323247"/>
            <a:chExt cx="2903472" cy="257059"/>
          </a:xfrm>
          <a:solidFill>
            <a:schemeClr val="accent2">
              <a:lumMod val="20000"/>
              <a:lumOff val="80000"/>
            </a:schemeClr>
          </a:solidFill>
        </p:grpSpPr>
        <p:sp>
          <p:nvSpPr>
            <p:cNvPr id="72" name="矩形: 圓角 71">
              <a:extLst>
                <a:ext uri="{FF2B5EF4-FFF2-40B4-BE49-F238E27FC236}">
                  <a16:creationId xmlns:a16="http://schemas.microsoft.com/office/drawing/2014/main" id="{690AD85A-2F32-E79F-B89A-5A9BEF5A6AE4}"/>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3" name="矩形: 圓角 72">
              <a:extLst>
                <a:ext uri="{FF2B5EF4-FFF2-40B4-BE49-F238E27FC236}">
                  <a16:creationId xmlns:a16="http://schemas.microsoft.com/office/drawing/2014/main" id="{0257DE4C-097F-45D2-EF4C-52393339BDE2}"/>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4" name="矩形: 圓角 73">
              <a:extLst>
                <a:ext uri="{FF2B5EF4-FFF2-40B4-BE49-F238E27FC236}">
                  <a16:creationId xmlns:a16="http://schemas.microsoft.com/office/drawing/2014/main" id="{BE449388-9DB8-4BA4-5600-E8ED4C48AAEE}"/>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5" name="矩形: 圓角 74">
              <a:extLst>
                <a:ext uri="{FF2B5EF4-FFF2-40B4-BE49-F238E27FC236}">
                  <a16:creationId xmlns:a16="http://schemas.microsoft.com/office/drawing/2014/main" id="{A4888180-0F99-6F54-E443-1F84839C6CE1}"/>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6" name="矩形: 圓角 75">
              <a:extLst>
                <a:ext uri="{FF2B5EF4-FFF2-40B4-BE49-F238E27FC236}">
                  <a16:creationId xmlns:a16="http://schemas.microsoft.com/office/drawing/2014/main" id="{E491CA3B-61EC-8B7B-9240-B2BDC9570A32}"/>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7" name="矩形: 圓角 76">
              <a:extLst>
                <a:ext uri="{FF2B5EF4-FFF2-40B4-BE49-F238E27FC236}">
                  <a16:creationId xmlns:a16="http://schemas.microsoft.com/office/drawing/2014/main" id="{97B5545A-14C4-DE69-009C-2FA314A2AC8A}"/>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8" name="矩形: 圓角 77">
              <a:extLst>
                <a:ext uri="{FF2B5EF4-FFF2-40B4-BE49-F238E27FC236}">
                  <a16:creationId xmlns:a16="http://schemas.microsoft.com/office/drawing/2014/main" id="{293FAB8D-0F72-511E-5A15-AA4E193C300F}"/>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79" name="文字方塊 78">
            <a:extLst>
              <a:ext uri="{FF2B5EF4-FFF2-40B4-BE49-F238E27FC236}">
                <a16:creationId xmlns:a16="http://schemas.microsoft.com/office/drawing/2014/main" id="{D8E587DB-EF47-583B-5656-2741578AFDE2}"/>
              </a:ext>
            </a:extLst>
          </p:cNvPr>
          <p:cNvSpPr txBox="1"/>
          <p:nvPr/>
        </p:nvSpPr>
        <p:spPr>
          <a:xfrm>
            <a:off x="1229980"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Coarse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文字方塊 79">
            <a:extLst>
              <a:ext uri="{FF2B5EF4-FFF2-40B4-BE49-F238E27FC236}">
                <a16:creationId xmlns:a16="http://schemas.microsoft.com/office/drawing/2014/main" id="{4F09F985-6A96-57F8-B31F-69AA21521B92}"/>
              </a:ext>
            </a:extLst>
          </p:cNvPr>
          <p:cNvSpPr txBox="1"/>
          <p:nvPr/>
        </p:nvSpPr>
        <p:spPr>
          <a:xfrm>
            <a:off x="4840153"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Fine-grain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文字方塊 80">
            <a:extLst>
              <a:ext uri="{FF2B5EF4-FFF2-40B4-BE49-F238E27FC236}">
                <a16:creationId xmlns:a16="http://schemas.microsoft.com/office/drawing/2014/main" id="{043FD360-85CE-5563-3BEA-3CEEDA21E437}"/>
              </a:ext>
            </a:extLst>
          </p:cNvPr>
          <p:cNvSpPr txBox="1"/>
          <p:nvPr/>
        </p:nvSpPr>
        <p:spPr>
          <a:xfrm>
            <a:off x="8461328"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Finer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82" name="群組 81">
            <a:extLst>
              <a:ext uri="{FF2B5EF4-FFF2-40B4-BE49-F238E27FC236}">
                <a16:creationId xmlns:a16="http://schemas.microsoft.com/office/drawing/2014/main" id="{CEB5D9EB-0AC2-48B9-B7E6-C5ABD5033433}"/>
              </a:ext>
            </a:extLst>
          </p:cNvPr>
          <p:cNvGrpSpPr/>
          <p:nvPr/>
        </p:nvGrpSpPr>
        <p:grpSpPr>
          <a:xfrm>
            <a:off x="4705812" y="1690688"/>
            <a:ext cx="2903472" cy="257059"/>
            <a:chOff x="7419795" y="2323247"/>
            <a:chExt cx="2903472" cy="257059"/>
          </a:xfrm>
          <a:solidFill>
            <a:schemeClr val="accent5">
              <a:lumMod val="20000"/>
              <a:lumOff val="80000"/>
            </a:schemeClr>
          </a:solidFill>
        </p:grpSpPr>
        <p:sp>
          <p:nvSpPr>
            <p:cNvPr id="83" name="矩形: 圓角 82">
              <a:extLst>
                <a:ext uri="{FF2B5EF4-FFF2-40B4-BE49-F238E27FC236}">
                  <a16:creationId xmlns:a16="http://schemas.microsoft.com/office/drawing/2014/main" id="{01890FD2-B804-3C55-45F2-E1E4AFE9FFD9}"/>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4" name="矩形: 圓角 83">
              <a:extLst>
                <a:ext uri="{FF2B5EF4-FFF2-40B4-BE49-F238E27FC236}">
                  <a16:creationId xmlns:a16="http://schemas.microsoft.com/office/drawing/2014/main" id="{5F6A13FE-B1C7-C863-6552-C96B15DE9CF3}"/>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5" name="矩形: 圓角 84">
              <a:extLst>
                <a:ext uri="{FF2B5EF4-FFF2-40B4-BE49-F238E27FC236}">
                  <a16:creationId xmlns:a16="http://schemas.microsoft.com/office/drawing/2014/main" id="{801D8B21-7FDF-40C8-5AE0-BD82385A755B}"/>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矩形: 圓角 85">
              <a:extLst>
                <a:ext uri="{FF2B5EF4-FFF2-40B4-BE49-F238E27FC236}">
                  <a16:creationId xmlns:a16="http://schemas.microsoft.com/office/drawing/2014/main" id="{A8F5A39A-6F4A-E46F-1AD7-034EC688ADC4}"/>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7" name="矩形: 圓角 86">
              <a:extLst>
                <a:ext uri="{FF2B5EF4-FFF2-40B4-BE49-F238E27FC236}">
                  <a16:creationId xmlns:a16="http://schemas.microsoft.com/office/drawing/2014/main" id="{E4B2EDA7-B0F6-D742-9F81-001E412370C2}"/>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8" name="矩形: 圓角 87">
              <a:extLst>
                <a:ext uri="{FF2B5EF4-FFF2-40B4-BE49-F238E27FC236}">
                  <a16:creationId xmlns:a16="http://schemas.microsoft.com/office/drawing/2014/main" id="{562FE208-6D3E-4E96-B598-88F8B8D895A4}"/>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9" name="矩形: 圓角 88">
              <a:extLst>
                <a:ext uri="{FF2B5EF4-FFF2-40B4-BE49-F238E27FC236}">
                  <a16:creationId xmlns:a16="http://schemas.microsoft.com/office/drawing/2014/main" id="{1AD6912E-BBB2-048F-8589-F089C01688B7}"/>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90" name="群組 89">
            <a:extLst>
              <a:ext uri="{FF2B5EF4-FFF2-40B4-BE49-F238E27FC236}">
                <a16:creationId xmlns:a16="http://schemas.microsoft.com/office/drawing/2014/main" id="{3EDB9B66-2BED-4A9D-24D3-8AF8EBD5B3A0}"/>
              </a:ext>
            </a:extLst>
          </p:cNvPr>
          <p:cNvGrpSpPr/>
          <p:nvPr/>
        </p:nvGrpSpPr>
        <p:grpSpPr>
          <a:xfrm>
            <a:off x="8283870" y="1681026"/>
            <a:ext cx="2903472" cy="257059"/>
            <a:chOff x="7419795" y="2323247"/>
            <a:chExt cx="2903472" cy="257059"/>
          </a:xfrm>
          <a:solidFill>
            <a:schemeClr val="accent4">
              <a:lumMod val="20000"/>
              <a:lumOff val="80000"/>
            </a:schemeClr>
          </a:solidFill>
        </p:grpSpPr>
        <p:sp>
          <p:nvSpPr>
            <p:cNvPr id="91" name="矩形: 圓角 90">
              <a:extLst>
                <a:ext uri="{FF2B5EF4-FFF2-40B4-BE49-F238E27FC236}">
                  <a16:creationId xmlns:a16="http://schemas.microsoft.com/office/drawing/2014/main" id="{3BD462B1-FFDA-2D08-C324-4828DFAF44B7}"/>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矩形: 圓角 91">
              <a:extLst>
                <a:ext uri="{FF2B5EF4-FFF2-40B4-BE49-F238E27FC236}">
                  <a16:creationId xmlns:a16="http://schemas.microsoft.com/office/drawing/2014/main" id="{D9F45590-74EC-A1BC-E56B-98961E9A4642}"/>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3" name="矩形: 圓角 92">
              <a:extLst>
                <a:ext uri="{FF2B5EF4-FFF2-40B4-BE49-F238E27FC236}">
                  <a16:creationId xmlns:a16="http://schemas.microsoft.com/office/drawing/2014/main" id="{B925EBE7-9619-AA1B-64A0-024322E8273E}"/>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4" name="矩形: 圓角 93">
              <a:extLst>
                <a:ext uri="{FF2B5EF4-FFF2-40B4-BE49-F238E27FC236}">
                  <a16:creationId xmlns:a16="http://schemas.microsoft.com/office/drawing/2014/main" id="{C39E4A8B-9106-ADEA-A18C-6A8462A2A53F}"/>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5" name="矩形: 圓角 94">
              <a:extLst>
                <a:ext uri="{FF2B5EF4-FFF2-40B4-BE49-F238E27FC236}">
                  <a16:creationId xmlns:a16="http://schemas.microsoft.com/office/drawing/2014/main" id="{64C7FDE9-D95E-3411-4ED5-0268D75550F0}"/>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6" name="矩形: 圓角 95">
              <a:extLst>
                <a:ext uri="{FF2B5EF4-FFF2-40B4-BE49-F238E27FC236}">
                  <a16:creationId xmlns:a16="http://schemas.microsoft.com/office/drawing/2014/main" id="{F09D23C8-03B8-3DF2-8A58-316D7536D576}"/>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7" name="矩形: 圓角 96">
              <a:extLst>
                <a:ext uri="{FF2B5EF4-FFF2-40B4-BE49-F238E27FC236}">
                  <a16:creationId xmlns:a16="http://schemas.microsoft.com/office/drawing/2014/main" id="{208E49B4-A3A5-79ED-284F-83DB30CE8A33}"/>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40966494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8" grpId="0" animBg="1"/>
      <p:bldP spid="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6AEDA3-215C-1D7A-9FEC-FCB77EDD810A}"/>
              </a:ext>
            </a:extLst>
          </p:cNvPr>
          <p:cNvSpPr>
            <a:spLocks noGrp="1"/>
          </p:cNvSpPr>
          <p:nvPr>
            <p:ph type="title"/>
          </p:nvPr>
        </p:nvSpPr>
        <p:spPr/>
        <p:txBody>
          <a:bodyPr/>
          <a:lstStyle/>
          <a:p>
            <a:r>
              <a:rPr lang="en-US" altLang="zh-TW" dirty="0"/>
              <a:t>Choice of Decoding Strategies</a:t>
            </a:r>
            <a:endParaRPr lang="zh-TW" altLang="en-US" dirty="0"/>
          </a:p>
        </p:txBody>
      </p:sp>
      <p:sp>
        <p:nvSpPr>
          <p:cNvPr id="32" name="文字方塊 31">
            <a:extLst>
              <a:ext uri="{FF2B5EF4-FFF2-40B4-BE49-F238E27FC236}">
                <a16:creationId xmlns:a16="http://schemas.microsoft.com/office/drawing/2014/main" id="{039A5967-2FA7-2174-32A2-A8EAC67D1313}"/>
              </a:ext>
            </a:extLst>
          </p:cNvPr>
          <p:cNvSpPr txBox="1"/>
          <p:nvPr/>
        </p:nvSpPr>
        <p:spPr>
          <a:xfrm>
            <a:off x="8734687" y="6379152"/>
            <a:ext cx="3628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https://arxiv.org/abs/2402.05755</a:t>
            </a:r>
          </a:p>
        </p:txBody>
      </p:sp>
      <p:sp>
        <p:nvSpPr>
          <p:cNvPr id="35" name="矩形: 圓角 34">
            <a:extLst>
              <a:ext uri="{FF2B5EF4-FFF2-40B4-BE49-F238E27FC236}">
                <a16:creationId xmlns:a16="http://schemas.microsoft.com/office/drawing/2014/main" id="{FB1430B5-F32C-C320-4C2F-15926FD1BF66}"/>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39E753CF-8B42-95FB-4FC5-2E86530AAF52}"/>
              </a:ext>
            </a:extLst>
          </p:cNvPr>
          <p:cNvSpPr/>
          <p:nvPr/>
        </p:nvSpPr>
        <p:spPr>
          <a:xfrm>
            <a:off x="3509720"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919CB6F6-36D4-4E3E-E6D5-C6E7FCBABAC0}"/>
              </a:ext>
            </a:extLst>
          </p:cNvPr>
          <p:cNvSpPr/>
          <p:nvPr/>
        </p:nvSpPr>
        <p:spPr>
          <a:xfrm>
            <a:off x="5311184"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B89AA521-7A77-E9E1-B68B-E922055978CE}"/>
              </a:ext>
            </a:extLst>
          </p:cNvPr>
          <p:cNvSpPr/>
          <p:nvPr/>
        </p:nvSpPr>
        <p:spPr>
          <a:xfrm>
            <a:off x="7112648"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D4C58DC6-57B4-3839-37CC-CAF0AAE387E8}"/>
              </a:ext>
            </a:extLst>
          </p:cNvPr>
          <p:cNvSpPr/>
          <p:nvPr/>
        </p:nvSpPr>
        <p:spPr>
          <a:xfrm>
            <a:off x="8914112"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714F7FDE-4E11-DBE5-2897-EC811C0D7425}"/>
              </a:ext>
            </a:extLst>
          </p:cNvPr>
          <p:cNvSpPr/>
          <p:nvPr/>
        </p:nvSpPr>
        <p:spPr>
          <a:xfrm>
            <a:off x="230874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33D43001-628E-AB33-6A45-86DAA3D146F3}"/>
              </a:ext>
            </a:extLst>
          </p:cNvPr>
          <p:cNvSpPr/>
          <p:nvPr/>
        </p:nvSpPr>
        <p:spPr>
          <a:xfrm>
            <a:off x="4110208"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9EC87FED-C52D-7DD0-C31F-BBB0F9C2ED82}"/>
              </a:ext>
            </a:extLst>
          </p:cNvPr>
          <p:cNvSpPr/>
          <p:nvPr/>
        </p:nvSpPr>
        <p:spPr>
          <a:xfrm>
            <a:off x="5911672"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FDBC5E90-322C-202B-EEAB-8271DB356658}"/>
              </a:ext>
            </a:extLst>
          </p:cNvPr>
          <p:cNvSpPr/>
          <p:nvPr/>
        </p:nvSpPr>
        <p:spPr>
          <a:xfrm>
            <a:off x="7713136"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E3EC40A0-71A8-9297-6363-D9BEE5D59EA3}"/>
              </a:ext>
            </a:extLst>
          </p:cNvPr>
          <p:cNvSpPr/>
          <p:nvPr/>
        </p:nvSpPr>
        <p:spPr>
          <a:xfrm>
            <a:off x="9514600"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734B3707-E1C7-919E-B734-A5465C17FC17}"/>
              </a:ext>
            </a:extLst>
          </p:cNvPr>
          <p:cNvSpPr/>
          <p:nvPr/>
        </p:nvSpPr>
        <p:spPr>
          <a:xfrm>
            <a:off x="290923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14A962B9-BD7E-1236-C5D2-00912180A055}"/>
              </a:ext>
            </a:extLst>
          </p:cNvPr>
          <p:cNvSpPr/>
          <p:nvPr/>
        </p:nvSpPr>
        <p:spPr>
          <a:xfrm>
            <a:off x="4710696"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93937174-B5FF-1BC2-D39F-9B77868CEBA6}"/>
              </a:ext>
            </a:extLst>
          </p:cNvPr>
          <p:cNvSpPr/>
          <p:nvPr/>
        </p:nvSpPr>
        <p:spPr>
          <a:xfrm>
            <a:off x="6512160"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E9458193-5B6A-67EF-BB76-7A96B58FCFCA}"/>
              </a:ext>
            </a:extLst>
          </p:cNvPr>
          <p:cNvSpPr/>
          <p:nvPr/>
        </p:nvSpPr>
        <p:spPr>
          <a:xfrm>
            <a:off x="8313624"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C5A20B8F-1BE6-AB58-4292-DEABE1026BC9}"/>
              </a:ext>
            </a:extLst>
          </p:cNvPr>
          <p:cNvSpPr/>
          <p:nvPr/>
        </p:nvSpPr>
        <p:spPr>
          <a:xfrm>
            <a:off x="10115091"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2" name="直線單箭頭接點 51">
            <a:extLst>
              <a:ext uri="{FF2B5EF4-FFF2-40B4-BE49-F238E27FC236}">
                <a16:creationId xmlns:a16="http://schemas.microsoft.com/office/drawing/2014/main" id="{92AC8EF1-25E9-59F6-0907-A66BD390F5E6}"/>
              </a:ext>
            </a:extLst>
          </p:cNvPr>
          <p:cNvCxnSpPr>
            <a:cxnSpLocks/>
          </p:cNvCxnSpPr>
          <p:nvPr/>
        </p:nvCxnSpPr>
        <p:spPr>
          <a:xfrm flipV="1">
            <a:off x="1849338"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CAB7FE8F-94A8-E2EF-50CB-A319258C9A18}"/>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5AE23FD5-A6A1-4D33-8E4C-41C23FA930D9}"/>
              </a:ext>
            </a:extLst>
          </p:cNvPr>
          <p:cNvCxnSpPr>
            <a:cxnSpLocks/>
          </p:cNvCxnSpPr>
          <p:nvPr/>
        </p:nvCxnSpPr>
        <p:spPr>
          <a:xfrm flipV="1">
            <a:off x="3051504"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1D2E4450-943F-984F-7002-B7DE67E31954}"/>
              </a:ext>
            </a:extLst>
          </p:cNvPr>
          <p:cNvCxnSpPr>
            <a:cxnSpLocks/>
          </p:cNvCxnSpPr>
          <p:nvPr/>
        </p:nvCxnSpPr>
        <p:spPr>
          <a:xfrm flipV="1">
            <a:off x="3652587"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27545CE1-0E89-B5E9-DFD2-CCF0F82FBE1A}"/>
              </a:ext>
            </a:extLst>
          </p:cNvPr>
          <p:cNvCxnSpPr>
            <a:cxnSpLocks/>
          </p:cNvCxnSpPr>
          <p:nvPr/>
        </p:nvCxnSpPr>
        <p:spPr>
          <a:xfrm flipV="1">
            <a:off x="4253670"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C957A572-6D84-B151-2287-D0220D1569C1}"/>
              </a:ext>
            </a:extLst>
          </p:cNvPr>
          <p:cNvCxnSpPr>
            <a:cxnSpLocks/>
          </p:cNvCxnSpPr>
          <p:nvPr/>
        </p:nvCxnSpPr>
        <p:spPr>
          <a:xfrm flipV="1">
            <a:off x="4854753"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B8D30717-93C2-F8CF-29F4-49D0D15CB60F}"/>
              </a:ext>
            </a:extLst>
          </p:cNvPr>
          <p:cNvCxnSpPr>
            <a:cxnSpLocks/>
          </p:cNvCxnSpPr>
          <p:nvPr/>
        </p:nvCxnSpPr>
        <p:spPr>
          <a:xfrm flipV="1">
            <a:off x="5455836"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CC6CE60B-9DE6-61A8-1D46-15759A2B5599}"/>
              </a:ext>
            </a:extLst>
          </p:cNvPr>
          <p:cNvCxnSpPr>
            <a:cxnSpLocks/>
          </p:cNvCxnSpPr>
          <p:nvPr/>
        </p:nvCxnSpPr>
        <p:spPr>
          <a:xfrm flipV="1">
            <a:off x="6056919"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DC772AF8-C768-CA60-D629-578551F48869}"/>
              </a:ext>
            </a:extLst>
          </p:cNvPr>
          <p:cNvCxnSpPr>
            <a:cxnSpLocks/>
          </p:cNvCxnSpPr>
          <p:nvPr/>
        </p:nvCxnSpPr>
        <p:spPr>
          <a:xfrm flipV="1">
            <a:off x="6658002"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4E1570F5-FF2E-B899-89FE-F1C6A16CB0C9}"/>
              </a:ext>
            </a:extLst>
          </p:cNvPr>
          <p:cNvCxnSpPr>
            <a:cxnSpLocks/>
          </p:cNvCxnSpPr>
          <p:nvPr/>
        </p:nvCxnSpPr>
        <p:spPr>
          <a:xfrm flipV="1">
            <a:off x="7259085"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69AFFA61-D585-5587-BA8E-CF7B073F9E4B}"/>
              </a:ext>
            </a:extLst>
          </p:cNvPr>
          <p:cNvCxnSpPr>
            <a:cxnSpLocks/>
          </p:cNvCxnSpPr>
          <p:nvPr/>
        </p:nvCxnSpPr>
        <p:spPr>
          <a:xfrm flipV="1">
            <a:off x="7860168"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61C7DF56-4637-5BFA-30A6-B5A6DC9F87FA}"/>
              </a:ext>
            </a:extLst>
          </p:cNvPr>
          <p:cNvCxnSpPr>
            <a:cxnSpLocks/>
          </p:cNvCxnSpPr>
          <p:nvPr/>
        </p:nvCxnSpPr>
        <p:spPr>
          <a:xfrm flipV="1">
            <a:off x="846125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D6B53CDE-A138-9FD4-C237-9822AAAD9A51}"/>
              </a:ext>
            </a:extLst>
          </p:cNvPr>
          <p:cNvCxnSpPr>
            <a:cxnSpLocks/>
          </p:cNvCxnSpPr>
          <p:nvPr/>
        </p:nvCxnSpPr>
        <p:spPr>
          <a:xfrm flipV="1">
            <a:off x="9062334"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22452966-2DB6-39A3-1D43-0EEC82736F07}"/>
              </a:ext>
            </a:extLst>
          </p:cNvPr>
          <p:cNvCxnSpPr>
            <a:cxnSpLocks/>
          </p:cNvCxnSpPr>
          <p:nvPr/>
        </p:nvCxnSpPr>
        <p:spPr>
          <a:xfrm flipV="1">
            <a:off x="9663417"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758E939D-FB38-94F9-87DE-F4C2AE6C1D1B}"/>
              </a:ext>
            </a:extLst>
          </p:cNvPr>
          <p:cNvCxnSpPr>
            <a:cxnSpLocks/>
          </p:cNvCxnSpPr>
          <p:nvPr/>
        </p:nvCxnSpPr>
        <p:spPr>
          <a:xfrm flipV="1">
            <a:off x="10264503"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矩形: 圓角 69">
            <a:extLst>
              <a:ext uri="{FF2B5EF4-FFF2-40B4-BE49-F238E27FC236}">
                <a16:creationId xmlns:a16="http://schemas.microsoft.com/office/drawing/2014/main" id="{E2CCCF50-4CBB-95E3-4790-60C442AC14EA}"/>
              </a:ext>
            </a:extLst>
          </p:cNvPr>
          <p:cNvSpPr/>
          <p:nvPr/>
        </p:nvSpPr>
        <p:spPr>
          <a:xfrm>
            <a:off x="1611632" y="4723429"/>
            <a:ext cx="9013703" cy="1150638"/>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68" name="群組 67">
            <a:extLst>
              <a:ext uri="{FF2B5EF4-FFF2-40B4-BE49-F238E27FC236}">
                <a16:creationId xmlns:a16="http://schemas.microsoft.com/office/drawing/2014/main" id="{53A4201B-516D-A01E-2DCC-98F81819D10D}"/>
              </a:ext>
            </a:extLst>
          </p:cNvPr>
          <p:cNvGrpSpPr/>
          <p:nvPr/>
        </p:nvGrpSpPr>
        <p:grpSpPr>
          <a:xfrm>
            <a:off x="1611634" y="2543799"/>
            <a:ext cx="1725193" cy="1537454"/>
            <a:chOff x="1611634" y="2543799"/>
            <a:chExt cx="1725193" cy="1537454"/>
          </a:xfrm>
        </p:grpSpPr>
        <p:sp>
          <p:nvSpPr>
            <p:cNvPr id="31" name="右大括弧 30">
              <a:extLst>
                <a:ext uri="{FF2B5EF4-FFF2-40B4-BE49-F238E27FC236}">
                  <a16:creationId xmlns:a16="http://schemas.microsoft.com/office/drawing/2014/main" id="{5F540D1E-A924-C7A9-2060-7C769005D216}"/>
                </a:ext>
              </a:extLst>
            </p:cNvPr>
            <p:cNvSpPr/>
            <p:nvPr/>
          </p:nvSpPr>
          <p:spPr>
            <a:xfrm rot="16200000">
              <a:off x="2236142" y="2995081"/>
              <a:ext cx="461664" cy="1710680"/>
            </a:xfrm>
            <a:prstGeom prst="rightBrace">
              <a:avLst>
                <a:gd name="adj1" fmla="val 19928"/>
                <a:gd name="adj2" fmla="val 5184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3" name="群組 32">
              <a:extLst>
                <a:ext uri="{FF2B5EF4-FFF2-40B4-BE49-F238E27FC236}">
                  <a16:creationId xmlns:a16="http://schemas.microsoft.com/office/drawing/2014/main" id="{6F9C0C85-7F10-39DE-9FDA-22BF169B4C05}"/>
                </a:ext>
              </a:extLst>
            </p:cNvPr>
            <p:cNvGrpSpPr/>
            <p:nvPr/>
          </p:nvGrpSpPr>
          <p:grpSpPr>
            <a:xfrm>
              <a:off x="1626146" y="2543799"/>
              <a:ext cx="1710681" cy="461664"/>
              <a:chOff x="393073" y="5022255"/>
              <a:chExt cx="2117030" cy="878286"/>
            </a:xfrm>
          </p:grpSpPr>
          <p:pic>
            <p:nvPicPr>
              <p:cNvPr id="3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11502D3-533C-4F15-1E79-6DB4C05ED331}"/>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4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9854557-26E6-58D6-8C97-2EF294BB01AF}"/>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41" name="直線單箭頭接點 40">
              <a:extLst>
                <a:ext uri="{FF2B5EF4-FFF2-40B4-BE49-F238E27FC236}">
                  <a16:creationId xmlns:a16="http://schemas.microsoft.com/office/drawing/2014/main" id="{330011DF-9F53-D9EE-BD6C-27E5919A44EB}"/>
                </a:ext>
              </a:extLst>
            </p:cNvPr>
            <p:cNvCxnSpPr>
              <a:cxnSpLocks/>
            </p:cNvCxnSpPr>
            <p:nvPr/>
          </p:nvCxnSpPr>
          <p:spPr>
            <a:xfrm flipV="1">
              <a:off x="2477145" y="2954541"/>
              <a:ext cx="0" cy="3789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圓角 2">
              <a:extLst>
                <a:ext uri="{FF2B5EF4-FFF2-40B4-BE49-F238E27FC236}">
                  <a16:creationId xmlns:a16="http://schemas.microsoft.com/office/drawing/2014/main" id="{72462B5F-99DB-91D7-E944-5ADE773A54E9}"/>
                </a:ext>
              </a:extLst>
            </p:cNvPr>
            <p:cNvSpPr/>
            <p:nvPr/>
          </p:nvSpPr>
          <p:spPr>
            <a:xfrm>
              <a:off x="1641986" y="3198167"/>
              <a:ext cx="1680327" cy="461665"/>
            </a:xfrm>
            <a:prstGeom prst="roundRect">
              <a:avLst/>
            </a:prstGeom>
            <a:solidFill>
              <a:srgbClr val="70AD47">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a:t>
              </a: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69" name="文字方塊 68">
            <a:extLst>
              <a:ext uri="{FF2B5EF4-FFF2-40B4-BE49-F238E27FC236}">
                <a16:creationId xmlns:a16="http://schemas.microsoft.com/office/drawing/2014/main" id="{30ECCC0D-067D-A81E-C2BD-73400F9083E5}"/>
              </a:ext>
            </a:extLst>
          </p:cNvPr>
          <p:cNvSpPr txBox="1"/>
          <p:nvPr/>
        </p:nvSpPr>
        <p:spPr>
          <a:xfrm>
            <a:off x="5372171" y="2939260"/>
            <a:ext cx="681639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When generating different types of tokens sequentially, the sequence can become very lengthy.</a:t>
            </a:r>
          </a:p>
        </p:txBody>
      </p:sp>
      <p:sp>
        <p:nvSpPr>
          <p:cNvPr id="72" name="文字方塊 71">
            <a:extLst>
              <a:ext uri="{FF2B5EF4-FFF2-40B4-BE49-F238E27FC236}">
                <a16:creationId xmlns:a16="http://schemas.microsoft.com/office/drawing/2014/main" id="{83FA5A5E-C712-32E3-4054-70D4FBBCFF2E}"/>
              </a:ext>
            </a:extLst>
          </p:cNvPr>
          <p:cNvSpPr txBox="1"/>
          <p:nvPr/>
        </p:nvSpPr>
        <p:spPr>
          <a:xfrm>
            <a:off x="-64614" y="3121024"/>
            <a:ext cx="1680327"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Streamable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00" name="群組 99">
            <a:extLst>
              <a:ext uri="{FF2B5EF4-FFF2-40B4-BE49-F238E27FC236}">
                <a16:creationId xmlns:a16="http://schemas.microsoft.com/office/drawing/2014/main" id="{756379A5-7231-E15F-0780-D5F7D1BDC769}"/>
              </a:ext>
            </a:extLst>
          </p:cNvPr>
          <p:cNvGrpSpPr/>
          <p:nvPr/>
        </p:nvGrpSpPr>
        <p:grpSpPr>
          <a:xfrm>
            <a:off x="1127753" y="1681027"/>
            <a:ext cx="2903472" cy="257059"/>
            <a:chOff x="7419795" y="2323247"/>
            <a:chExt cx="2903472" cy="257059"/>
          </a:xfrm>
          <a:solidFill>
            <a:schemeClr val="accent2">
              <a:lumMod val="20000"/>
              <a:lumOff val="80000"/>
            </a:schemeClr>
          </a:solidFill>
        </p:grpSpPr>
        <p:sp>
          <p:nvSpPr>
            <p:cNvPr id="101" name="矩形: 圓角 100">
              <a:extLst>
                <a:ext uri="{FF2B5EF4-FFF2-40B4-BE49-F238E27FC236}">
                  <a16:creationId xmlns:a16="http://schemas.microsoft.com/office/drawing/2014/main" id="{96FF0239-F824-F7DE-D299-C6B29A0ABF44}"/>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2" name="矩形: 圓角 101">
              <a:extLst>
                <a:ext uri="{FF2B5EF4-FFF2-40B4-BE49-F238E27FC236}">
                  <a16:creationId xmlns:a16="http://schemas.microsoft.com/office/drawing/2014/main" id="{534FF6AD-506C-080C-BBCA-7E16BA5934C5}"/>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3" name="矩形: 圓角 102">
              <a:extLst>
                <a:ext uri="{FF2B5EF4-FFF2-40B4-BE49-F238E27FC236}">
                  <a16:creationId xmlns:a16="http://schemas.microsoft.com/office/drawing/2014/main" id="{6BBF4790-51FC-B348-6832-0F6F869317F9}"/>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4" name="矩形: 圓角 103">
              <a:extLst>
                <a:ext uri="{FF2B5EF4-FFF2-40B4-BE49-F238E27FC236}">
                  <a16:creationId xmlns:a16="http://schemas.microsoft.com/office/drawing/2014/main" id="{C05ACC9F-A017-EB98-0B82-1D30CF94CB6D}"/>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5" name="矩形: 圓角 104">
              <a:extLst>
                <a:ext uri="{FF2B5EF4-FFF2-40B4-BE49-F238E27FC236}">
                  <a16:creationId xmlns:a16="http://schemas.microsoft.com/office/drawing/2014/main" id="{9922F000-090A-8AF0-2092-38BE0DFDA136}"/>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6" name="矩形: 圓角 105">
              <a:extLst>
                <a:ext uri="{FF2B5EF4-FFF2-40B4-BE49-F238E27FC236}">
                  <a16:creationId xmlns:a16="http://schemas.microsoft.com/office/drawing/2014/main" id="{F02D923B-1E97-4D2E-C616-D2B26C814A13}"/>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7" name="矩形: 圓角 106">
              <a:extLst>
                <a:ext uri="{FF2B5EF4-FFF2-40B4-BE49-F238E27FC236}">
                  <a16:creationId xmlns:a16="http://schemas.microsoft.com/office/drawing/2014/main" id="{C3110210-FF67-E821-06A3-F04B44A1DFDA}"/>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08" name="文字方塊 107">
            <a:extLst>
              <a:ext uri="{FF2B5EF4-FFF2-40B4-BE49-F238E27FC236}">
                <a16:creationId xmlns:a16="http://schemas.microsoft.com/office/drawing/2014/main" id="{89B3B853-EA19-423A-55CC-3060A385CBCE}"/>
              </a:ext>
            </a:extLst>
          </p:cNvPr>
          <p:cNvSpPr txBox="1"/>
          <p:nvPr/>
        </p:nvSpPr>
        <p:spPr>
          <a:xfrm>
            <a:off x="1229980"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Coarse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9" name="文字方塊 108">
            <a:extLst>
              <a:ext uri="{FF2B5EF4-FFF2-40B4-BE49-F238E27FC236}">
                <a16:creationId xmlns:a16="http://schemas.microsoft.com/office/drawing/2014/main" id="{2A218FA7-E98D-F8BF-5825-7CFCB731AAD6}"/>
              </a:ext>
            </a:extLst>
          </p:cNvPr>
          <p:cNvSpPr txBox="1"/>
          <p:nvPr/>
        </p:nvSpPr>
        <p:spPr>
          <a:xfrm>
            <a:off x="4840153"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Fine-grain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0" name="文字方塊 109">
            <a:extLst>
              <a:ext uri="{FF2B5EF4-FFF2-40B4-BE49-F238E27FC236}">
                <a16:creationId xmlns:a16="http://schemas.microsoft.com/office/drawing/2014/main" id="{EA9ED878-3AA8-858B-0165-7D2C7AC78B86}"/>
              </a:ext>
            </a:extLst>
          </p:cNvPr>
          <p:cNvSpPr txBox="1"/>
          <p:nvPr/>
        </p:nvSpPr>
        <p:spPr>
          <a:xfrm>
            <a:off x="8461328"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Finer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11" name="群組 110">
            <a:extLst>
              <a:ext uri="{FF2B5EF4-FFF2-40B4-BE49-F238E27FC236}">
                <a16:creationId xmlns:a16="http://schemas.microsoft.com/office/drawing/2014/main" id="{F54E113A-C6CA-6E17-4A80-29B81F4719AB}"/>
              </a:ext>
            </a:extLst>
          </p:cNvPr>
          <p:cNvGrpSpPr/>
          <p:nvPr/>
        </p:nvGrpSpPr>
        <p:grpSpPr>
          <a:xfrm>
            <a:off x="4705812" y="1690688"/>
            <a:ext cx="2903472" cy="257059"/>
            <a:chOff x="7419795" y="2323247"/>
            <a:chExt cx="2903472" cy="257059"/>
          </a:xfrm>
          <a:solidFill>
            <a:schemeClr val="accent5">
              <a:lumMod val="20000"/>
              <a:lumOff val="80000"/>
            </a:schemeClr>
          </a:solidFill>
        </p:grpSpPr>
        <p:sp>
          <p:nvSpPr>
            <p:cNvPr id="112" name="矩形: 圓角 111">
              <a:extLst>
                <a:ext uri="{FF2B5EF4-FFF2-40B4-BE49-F238E27FC236}">
                  <a16:creationId xmlns:a16="http://schemas.microsoft.com/office/drawing/2014/main" id="{009CAAE8-6CA1-EA45-EE38-A9D1EFBFC11F}"/>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3" name="矩形: 圓角 112">
              <a:extLst>
                <a:ext uri="{FF2B5EF4-FFF2-40B4-BE49-F238E27FC236}">
                  <a16:creationId xmlns:a16="http://schemas.microsoft.com/office/drawing/2014/main" id="{94506F7B-155D-B0B1-8147-EADEA30C816B}"/>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4" name="矩形: 圓角 113">
              <a:extLst>
                <a:ext uri="{FF2B5EF4-FFF2-40B4-BE49-F238E27FC236}">
                  <a16:creationId xmlns:a16="http://schemas.microsoft.com/office/drawing/2014/main" id="{28E6A89B-5CE6-5F5E-5DD9-C081DFA9BCEC}"/>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5" name="矩形: 圓角 114">
              <a:extLst>
                <a:ext uri="{FF2B5EF4-FFF2-40B4-BE49-F238E27FC236}">
                  <a16:creationId xmlns:a16="http://schemas.microsoft.com/office/drawing/2014/main" id="{CA7B9161-271F-37BA-2A14-155BE4D66685}"/>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6" name="矩形: 圓角 115">
              <a:extLst>
                <a:ext uri="{FF2B5EF4-FFF2-40B4-BE49-F238E27FC236}">
                  <a16:creationId xmlns:a16="http://schemas.microsoft.com/office/drawing/2014/main" id="{EF5D6CA0-39AB-AB9B-75FC-61E2E8602CB5}"/>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7" name="矩形: 圓角 116">
              <a:extLst>
                <a:ext uri="{FF2B5EF4-FFF2-40B4-BE49-F238E27FC236}">
                  <a16:creationId xmlns:a16="http://schemas.microsoft.com/office/drawing/2014/main" id="{E2B6A1BD-66B4-E71B-82AC-EB40C705CF10}"/>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8" name="矩形: 圓角 117">
              <a:extLst>
                <a:ext uri="{FF2B5EF4-FFF2-40B4-BE49-F238E27FC236}">
                  <a16:creationId xmlns:a16="http://schemas.microsoft.com/office/drawing/2014/main" id="{A340F697-CCF0-BC56-5740-A883B4893C86}"/>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19" name="群組 118">
            <a:extLst>
              <a:ext uri="{FF2B5EF4-FFF2-40B4-BE49-F238E27FC236}">
                <a16:creationId xmlns:a16="http://schemas.microsoft.com/office/drawing/2014/main" id="{CAA14094-0DF0-45F8-F9D9-A836256D5C8F}"/>
              </a:ext>
            </a:extLst>
          </p:cNvPr>
          <p:cNvGrpSpPr/>
          <p:nvPr/>
        </p:nvGrpSpPr>
        <p:grpSpPr>
          <a:xfrm>
            <a:off x="8283870" y="1681026"/>
            <a:ext cx="2903472" cy="257059"/>
            <a:chOff x="7419795" y="2323247"/>
            <a:chExt cx="2903472" cy="257059"/>
          </a:xfrm>
          <a:solidFill>
            <a:schemeClr val="accent4">
              <a:lumMod val="20000"/>
              <a:lumOff val="80000"/>
            </a:schemeClr>
          </a:solidFill>
        </p:grpSpPr>
        <p:sp>
          <p:nvSpPr>
            <p:cNvPr id="120" name="矩形: 圓角 119">
              <a:extLst>
                <a:ext uri="{FF2B5EF4-FFF2-40B4-BE49-F238E27FC236}">
                  <a16:creationId xmlns:a16="http://schemas.microsoft.com/office/drawing/2014/main" id="{35BEA64E-528E-8F27-A596-01A9FDB767E8}"/>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1" name="矩形: 圓角 120">
              <a:extLst>
                <a:ext uri="{FF2B5EF4-FFF2-40B4-BE49-F238E27FC236}">
                  <a16:creationId xmlns:a16="http://schemas.microsoft.com/office/drawing/2014/main" id="{072D5543-B598-6D5E-1AE6-9A54825B9305}"/>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2" name="矩形: 圓角 121">
              <a:extLst>
                <a:ext uri="{FF2B5EF4-FFF2-40B4-BE49-F238E27FC236}">
                  <a16:creationId xmlns:a16="http://schemas.microsoft.com/office/drawing/2014/main" id="{9776238D-1731-266B-0B27-7CC52522FB7D}"/>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3" name="矩形: 圓角 122">
              <a:extLst>
                <a:ext uri="{FF2B5EF4-FFF2-40B4-BE49-F238E27FC236}">
                  <a16:creationId xmlns:a16="http://schemas.microsoft.com/office/drawing/2014/main" id="{0989D1C1-792F-7D7F-3278-9474A4F03C92}"/>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4" name="矩形: 圓角 123">
              <a:extLst>
                <a:ext uri="{FF2B5EF4-FFF2-40B4-BE49-F238E27FC236}">
                  <a16:creationId xmlns:a16="http://schemas.microsoft.com/office/drawing/2014/main" id="{27C1B6E5-9F71-2622-8AE4-154FEB92DA3B}"/>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5" name="矩形: 圓角 124">
              <a:extLst>
                <a:ext uri="{FF2B5EF4-FFF2-40B4-BE49-F238E27FC236}">
                  <a16:creationId xmlns:a16="http://schemas.microsoft.com/office/drawing/2014/main" id="{6E245E21-F8AE-5126-4ED1-949B951F5CB5}"/>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6" name="矩形: 圓角 125">
              <a:extLst>
                <a:ext uri="{FF2B5EF4-FFF2-40B4-BE49-F238E27FC236}">
                  <a16:creationId xmlns:a16="http://schemas.microsoft.com/office/drawing/2014/main" id="{C7B483F8-7712-B6AB-C204-3D785302D247}"/>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27" name="群組 126">
            <a:extLst>
              <a:ext uri="{FF2B5EF4-FFF2-40B4-BE49-F238E27FC236}">
                <a16:creationId xmlns:a16="http://schemas.microsoft.com/office/drawing/2014/main" id="{C44592C3-9DC2-CC17-37BC-F28E20B1DA7E}"/>
              </a:ext>
            </a:extLst>
          </p:cNvPr>
          <p:cNvGrpSpPr/>
          <p:nvPr/>
        </p:nvGrpSpPr>
        <p:grpSpPr>
          <a:xfrm>
            <a:off x="3402384" y="2537470"/>
            <a:ext cx="1725193" cy="1537454"/>
            <a:chOff x="1611634" y="2543799"/>
            <a:chExt cx="1725193" cy="1537454"/>
          </a:xfrm>
        </p:grpSpPr>
        <p:sp>
          <p:nvSpPr>
            <p:cNvPr id="128" name="右大括弧 127">
              <a:extLst>
                <a:ext uri="{FF2B5EF4-FFF2-40B4-BE49-F238E27FC236}">
                  <a16:creationId xmlns:a16="http://schemas.microsoft.com/office/drawing/2014/main" id="{9590741F-B48C-B4E8-1C69-08224DBF768E}"/>
                </a:ext>
              </a:extLst>
            </p:cNvPr>
            <p:cNvSpPr/>
            <p:nvPr/>
          </p:nvSpPr>
          <p:spPr>
            <a:xfrm rot="16200000">
              <a:off x="2236142" y="2995081"/>
              <a:ext cx="461664" cy="1710680"/>
            </a:xfrm>
            <a:prstGeom prst="rightBrace">
              <a:avLst>
                <a:gd name="adj1" fmla="val 19928"/>
                <a:gd name="adj2" fmla="val 5184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29" name="群組 128">
              <a:extLst>
                <a:ext uri="{FF2B5EF4-FFF2-40B4-BE49-F238E27FC236}">
                  <a16:creationId xmlns:a16="http://schemas.microsoft.com/office/drawing/2014/main" id="{F95C215E-CBB9-859E-8F26-0D7D1AE9A589}"/>
                </a:ext>
              </a:extLst>
            </p:cNvPr>
            <p:cNvGrpSpPr/>
            <p:nvPr/>
          </p:nvGrpSpPr>
          <p:grpSpPr>
            <a:xfrm>
              <a:off x="1626146" y="2543799"/>
              <a:ext cx="1710681" cy="461664"/>
              <a:chOff x="393073" y="5022255"/>
              <a:chExt cx="2117030" cy="878286"/>
            </a:xfrm>
          </p:grpSpPr>
          <p:pic>
            <p:nvPicPr>
              <p:cNvPr id="132"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2D0D2C0-DD2D-4D3C-C6CD-7845411AEAF2}"/>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133"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C5852CCE-F8ED-2DF5-22EB-D7D6DDD1DFC6}"/>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130" name="直線單箭頭接點 129">
              <a:extLst>
                <a:ext uri="{FF2B5EF4-FFF2-40B4-BE49-F238E27FC236}">
                  <a16:creationId xmlns:a16="http://schemas.microsoft.com/office/drawing/2014/main" id="{B667C720-EC39-D9E9-A4E1-B5FD52AE4CDB}"/>
                </a:ext>
              </a:extLst>
            </p:cNvPr>
            <p:cNvCxnSpPr>
              <a:cxnSpLocks/>
            </p:cNvCxnSpPr>
            <p:nvPr/>
          </p:nvCxnSpPr>
          <p:spPr>
            <a:xfrm flipV="1">
              <a:off x="2477145" y="2954541"/>
              <a:ext cx="0" cy="3789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矩形: 圓角 130">
              <a:extLst>
                <a:ext uri="{FF2B5EF4-FFF2-40B4-BE49-F238E27FC236}">
                  <a16:creationId xmlns:a16="http://schemas.microsoft.com/office/drawing/2014/main" id="{6FB0ACBA-2D69-3B62-81AA-86383AB5CAB6}"/>
                </a:ext>
              </a:extLst>
            </p:cNvPr>
            <p:cNvSpPr/>
            <p:nvPr/>
          </p:nvSpPr>
          <p:spPr>
            <a:xfrm>
              <a:off x="1641986" y="3198167"/>
              <a:ext cx="1680327" cy="461665"/>
            </a:xfrm>
            <a:prstGeom prst="roundRect">
              <a:avLst/>
            </a:prstGeom>
            <a:solidFill>
              <a:srgbClr val="70AD47">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a:t>
              </a: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5869813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4802D8-4D2B-EAD0-1CFA-2A8338DA6D35}"/>
              </a:ext>
            </a:extLst>
          </p:cNvPr>
          <p:cNvSpPr>
            <a:spLocks noGrp="1"/>
          </p:cNvSpPr>
          <p:nvPr>
            <p:ph type="title"/>
          </p:nvPr>
        </p:nvSpPr>
        <p:spPr/>
        <p:txBody>
          <a:bodyPr/>
          <a:lstStyle/>
          <a:p>
            <a:endParaRPr lang="zh-TW" altLang="en-US"/>
          </a:p>
        </p:txBody>
      </p:sp>
      <p:grpSp>
        <p:nvGrpSpPr>
          <p:cNvPr id="35" name="群組 34">
            <a:extLst>
              <a:ext uri="{FF2B5EF4-FFF2-40B4-BE49-F238E27FC236}">
                <a16:creationId xmlns:a16="http://schemas.microsoft.com/office/drawing/2014/main" id="{6F8BF043-B7D4-33B0-6B1D-29D192162272}"/>
              </a:ext>
            </a:extLst>
          </p:cNvPr>
          <p:cNvGrpSpPr/>
          <p:nvPr/>
        </p:nvGrpSpPr>
        <p:grpSpPr>
          <a:xfrm>
            <a:off x="1611632" y="507414"/>
            <a:ext cx="9013703" cy="1866699"/>
            <a:chOff x="1611632" y="3991602"/>
            <a:chExt cx="9013703" cy="1866699"/>
          </a:xfrm>
        </p:grpSpPr>
        <p:sp>
          <p:nvSpPr>
            <p:cNvPr id="4" name="矩形: 圓角 3">
              <a:extLst>
                <a:ext uri="{FF2B5EF4-FFF2-40B4-BE49-F238E27FC236}">
                  <a16:creationId xmlns:a16="http://schemas.microsoft.com/office/drawing/2014/main" id="{B78DE601-E9AD-7CD5-96C8-55EF2B0836BF}"/>
                </a:ext>
              </a:extLst>
            </p:cNvPr>
            <p:cNvSpPr/>
            <p:nvPr/>
          </p:nvSpPr>
          <p:spPr>
            <a:xfrm>
              <a:off x="1708256" y="3991602"/>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圓角 4">
              <a:extLst>
                <a:ext uri="{FF2B5EF4-FFF2-40B4-BE49-F238E27FC236}">
                  <a16:creationId xmlns:a16="http://schemas.microsoft.com/office/drawing/2014/main" id="{51474D50-1C96-49F5-BD29-E01443A21661}"/>
                </a:ext>
              </a:extLst>
            </p:cNvPr>
            <p:cNvSpPr/>
            <p:nvPr/>
          </p:nvSpPr>
          <p:spPr>
            <a:xfrm>
              <a:off x="3509720" y="3991602"/>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4F6CC226-05CA-56F4-B95D-0F1CEFE0C2F7}"/>
                </a:ext>
              </a:extLst>
            </p:cNvPr>
            <p:cNvSpPr/>
            <p:nvPr/>
          </p:nvSpPr>
          <p:spPr>
            <a:xfrm>
              <a:off x="5311184" y="3991602"/>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57315371-98EB-674B-45B1-511E4B110A05}"/>
                </a:ext>
              </a:extLst>
            </p:cNvPr>
            <p:cNvSpPr/>
            <p:nvPr/>
          </p:nvSpPr>
          <p:spPr>
            <a:xfrm>
              <a:off x="7112648" y="3991602"/>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7B486383-141F-E76A-FA2A-E07311B3E412}"/>
                </a:ext>
              </a:extLst>
            </p:cNvPr>
            <p:cNvSpPr/>
            <p:nvPr/>
          </p:nvSpPr>
          <p:spPr>
            <a:xfrm>
              <a:off x="8914112" y="3991602"/>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B1D9F3F1-BF91-6821-6682-4DE7130E6322}"/>
                </a:ext>
              </a:extLst>
            </p:cNvPr>
            <p:cNvSpPr/>
            <p:nvPr/>
          </p:nvSpPr>
          <p:spPr>
            <a:xfrm>
              <a:off x="2308744" y="399160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EDC5C8F1-BD2A-28EC-6F40-CB86C8B336D8}"/>
                </a:ext>
              </a:extLst>
            </p:cNvPr>
            <p:cNvSpPr/>
            <p:nvPr/>
          </p:nvSpPr>
          <p:spPr>
            <a:xfrm>
              <a:off x="4110208" y="399160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71C1197B-2DCE-38A2-305F-9EFAC0533849}"/>
                </a:ext>
              </a:extLst>
            </p:cNvPr>
            <p:cNvSpPr/>
            <p:nvPr/>
          </p:nvSpPr>
          <p:spPr>
            <a:xfrm>
              <a:off x="5911672" y="399160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CF846A40-E3FB-EC0E-BFD1-8D55E229F43C}"/>
                </a:ext>
              </a:extLst>
            </p:cNvPr>
            <p:cNvSpPr/>
            <p:nvPr/>
          </p:nvSpPr>
          <p:spPr>
            <a:xfrm>
              <a:off x="7713136" y="399160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4CEE740A-D04F-41B8-B07D-4F0C87107322}"/>
                </a:ext>
              </a:extLst>
            </p:cNvPr>
            <p:cNvSpPr/>
            <p:nvPr/>
          </p:nvSpPr>
          <p:spPr>
            <a:xfrm>
              <a:off x="9514600" y="399160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4DBD3B1F-2502-6C61-F515-FDCDFD01FA11}"/>
                </a:ext>
              </a:extLst>
            </p:cNvPr>
            <p:cNvSpPr/>
            <p:nvPr/>
          </p:nvSpPr>
          <p:spPr>
            <a:xfrm>
              <a:off x="2909232" y="399160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76864F1E-FC86-6FD4-CD05-773A4DE6E15A}"/>
                </a:ext>
              </a:extLst>
            </p:cNvPr>
            <p:cNvSpPr/>
            <p:nvPr/>
          </p:nvSpPr>
          <p:spPr>
            <a:xfrm>
              <a:off x="4710696" y="399160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BF087EA3-FC03-78EB-E80C-CAA8A94B31A6}"/>
                </a:ext>
              </a:extLst>
            </p:cNvPr>
            <p:cNvSpPr/>
            <p:nvPr/>
          </p:nvSpPr>
          <p:spPr>
            <a:xfrm>
              <a:off x="6512160" y="399160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8242FA28-447B-5973-D99D-C4107BD1D4C6}"/>
                </a:ext>
              </a:extLst>
            </p:cNvPr>
            <p:cNvSpPr/>
            <p:nvPr/>
          </p:nvSpPr>
          <p:spPr>
            <a:xfrm>
              <a:off x="8313624" y="399160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ACD6D340-A9EF-C28D-6CB1-FFCEB4AE72D8}"/>
                </a:ext>
              </a:extLst>
            </p:cNvPr>
            <p:cNvSpPr/>
            <p:nvPr/>
          </p:nvSpPr>
          <p:spPr>
            <a:xfrm>
              <a:off x="10115091" y="399160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9" name="直線單箭頭接點 18">
              <a:extLst>
                <a:ext uri="{FF2B5EF4-FFF2-40B4-BE49-F238E27FC236}">
                  <a16:creationId xmlns:a16="http://schemas.microsoft.com/office/drawing/2014/main" id="{58683EDB-A62F-8784-2EBE-A79E0A110014}"/>
                </a:ext>
              </a:extLst>
            </p:cNvPr>
            <p:cNvCxnSpPr>
              <a:cxnSpLocks/>
            </p:cNvCxnSpPr>
            <p:nvPr/>
          </p:nvCxnSpPr>
          <p:spPr>
            <a:xfrm flipV="1">
              <a:off x="1849338"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AE640E1D-A689-1F40-CB2E-5196CBAE7723}"/>
                </a:ext>
              </a:extLst>
            </p:cNvPr>
            <p:cNvCxnSpPr>
              <a:cxnSpLocks/>
            </p:cNvCxnSpPr>
            <p:nvPr/>
          </p:nvCxnSpPr>
          <p:spPr>
            <a:xfrm flipV="1">
              <a:off x="2450421"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69F74E79-D2F8-9D4A-E966-FC8565947C0F}"/>
                </a:ext>
              </a:extLst>
            </p:cNvPr>
            <p:cNvCxnSpPr>
              <a:cxnSpLocks/>
            </p:cNvCxnSpPr>
            <p:nvPr/>
          </p:nvCxnSpPr>
          <p:spPr>
            <a:xfrm flipV="1">
              <a:off x="3051504"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F4D1E46D-F25F-562E-3DA6-35BEB90B1ACE}"/>
                </a:ext>
              </a:extLst>
            </p:cNvPr>
            <p:cNvCxnSpPr>
              <a:cxnSpLocks/>
            </p:cNvCxnSpPr>
            <p:nvPr/>
          </p:nvCxnSpPr>
          <p:spPr>
            <a:xfrm flipV="1">
              <a:off x="3652587"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A400382F-BB2E-72E1-B763-EB31367CC5FD}"/>
                </a:ext>
              </a:extLst>
            </p:cNvPr>
            <p:cNvCxnSpPr>
              <a:cxnSpLocks/>
            </p:cNvCxnSpPr>
            <p:nvPr/>
          </p:nvCxnSpPr>
          <p:spPr>
            <a:xfrm flipV="1">
              <a:off x="4253670"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4C8065BF-E5F3-252A-CBE8-CFE73697B469}"/>
                </a:ext>
              </a:extLst>
            </p:cNvPr>
            <p:cNvCxnSpPr>
              <a:cxnSpLocks/>
            </p:cNvCxnSpPr>
            <p:nvPr/>
          </p:nvCxnSpPr>
          <p:spPr>
            <a:xfrm flipV="1">
              <a:off x="4854753"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767E2C54-D208-11FB-D83D-794FA5465DEC}"/>
                </a:ext>
              </a:extLst>
            </p:cNvPr>
            <p:cNvCxnSpPr>
              <a:cxnSpLocks/>
            </p:cNvCxnSpPr>
            <p:nvPr/>
          </p:nvCxnSpPr>
          <p:spPr>
            <a:xfrm flipV="1">
              <a:off x="5455836"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E60DA276-A1DE-1575-5CDA-0B992DC7C385}"/>
                </a:ext>
              </a:extLst>
            </p:cNvPr>
            <p:cNvCxnSpPr>
              <a:cxnSpLocks/>
            </p:cNvCxnSpPr>
            <p:nvPr/>
          </p:nvCxnSpPr>
          <p:spPr>
            <a:xfrm flipV="1">
              <a:off x="6056919"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497C16EF-30F1-E158-FBBF-788B94BF354A}"/>
                </a:ext>
              </a:extLst>
            </p:cNvPr>
            <p:cNvCxnSpPr>
              <a:cxnSpLocks/>
            </p:cNvCxnSpPr>
            <p:nvPr/>
          </p:nvCxnSpPr>
          <p:spPr>
            <a:xfrm flipV="1">
              <a:off x="6658002"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4645F47F-9260-0291-614D-7D36D27EFADF}"/>
                </a:ext>
              </a:extLst>
            </p:cNvPr>
            <p:cNvCxnSpPr>
              <a:cxnSpLocks/>
            </p:cNvCxnSpPr>
            <p:nvPr/>
          </p:nvCxnSpPr>
          <p:spPr>
            <a:xfrm flipV="1">
              <a:off x="7259085"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263951DA-2466-1E44-20EB-EDCEAEDEC75D}"/>
                </a:ext>
              </a:extLst>
            </p:cNvPr>
            <p:cNvCxnSpPr>
              <a:cxnSpLocks/>
            </p:cNvCxnSpPr>
            <p:nvPr/>
          </p:nvCxnSpPr>
          <p:spPr>
            <a:xfrm flipV="1">
              <a:off x="7860168"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15B9265D-08AF-B36B-8867-A7EC9F0FDC8E}"/>
                </a:ext>
              </a:extLst>
            </p:cNvPr>
            <p:cNvCxnSpPr>
              <a:cxnSpLocks/>
            </p:cNvCxnSpPr>
            <p:nvPr/>
          </p:nvCxnSpPr>
          <p:spPr>
            <a:xfrm flipV="1">
              <a:off x="8461251"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BEE4763C-8CD3-7B90-AEA6-FAAF69FA9CC7}"/>
                </a:ext>
              </a:extLst>
            </p:cNvPr>
            <p:cNvCxnSpPr>
              <a:cxnSpLocks/>
            </p:cNvCxnSpPr>
            <p:nvPr/>
          </p:nvCxnSpPr>
          <p:spPr>
            <a:xfrm flipV="1">
              <a:off x="9062334"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2E34ABE5-8876-C9F9-88EC-65135F3A8E89}"/>
                </a:ext>
              </a:extLst>
            </p:cNvPr>
            <p:cNvCxnSpPr>
              <a:cxnSpLocks/>
            </p:cNvCxnSpPr>
            <p:nvPr/>
          </p:nvCxnSpPr>
          <p:spPr>
            <a:xfrm flipV="1">
              <a:off x="9663417"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EE956CA1-A633-E9C9-7EA3-FBAB0671F53A}"/>
                </a:ext>
              </a:extLst>
            </p:cNvPr>
            <p:cNvCxnSpPr>
              <a:cxnSpLocks/>
            </p:cNvCxnSpPr>
            <p:nvPr/>
          </p:nvCxnSpPr>
          <p:spPr>
            <a:xfrm flipV="1">
              <a:off x="10264503" y="432486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圓角 33">
              <a:extLst>
                <a:ext uri="{FF2B5EF4-FFF2-40B4-BE49-F238E27FC236}">
                  <a16:creationId xmlns:a16="http://schemas.microsoft.com/office/drawing/2014/main" id="{AE03AE75-8063-1B97-FDF0-53698A98709B}"/>
                </a:ext>
              </a:extLst>
            </p:cNvPr>
            <p:cNvSpPr/>
            <p:nvPr/>
          </p:nvSpPr>
          <p:spPr>
            <a:xfrm>
              <a:off x="1611632" y="4707663"/>
              <a:ext cx="9013703" cy="1150638"/>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36" name="文字方塊 35">
            <a:extLst>
              <a:ext uri="{FF2B5EF4-FFF2-40B4-BE49-F238E27FC236}">
                <a16:creationId xmlns:a16="http://schemas.microsoft.com/office/drawing/2014/main" id="{67ACF1C0-7ECA-DAC7-8441-27E8A4BAC727}"/>
              </a:ext>
            </a:extLst>
          </p:cNvPr>
          <p:cNvSpPr txBox="1"/>
          <p:nvPr/>
        </p:nvSpPr>
        <p:spPr>
          <a:xfrm>
            <a:off x="1497234" y="2756915"/>
            <a:ext cx="941250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sequence length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token per second   x   types of tokens   x   dialogue length </a:t>
            </a:r>
          </a:p>
        </p:txBody>
      </p:sp>
      <p:sp>
        <p:nvSpPr>
          <p:cNvPr id="37" name="文字方塊 36">
            <a:extLst>
              <a:ext uri="{FF2B5EF4-FFF2-40B4-BE49-F238E27FC236}">
                <a16:creationId xmlns:a16="http://schemas.microsoft.com/office/drawing/2014/main" id="{58923CD7-3DB5-615C-C4EB-DE124588986E}"/>
              </a:ext>
            </a:extLst>
          </p:cNvPr>
          <p:cNvSpPr txBox="1"/>
          <p:nvPr/>
        </p:nvSpPr>
        <p:spPr>
          <a:xfrm>
            <a:off x="1691645" y="4777249"/>
            <a:ext cx="24019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12.5Hz</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文字方塊 37">
            <a:extLst>
              <a:ext uri="{FF2B5EF4-FFF2-40B4-BE49-F238E27FC236}">
                <a16:creationId xmlns:a16="http://schemas.microsoft.com/office/drawing/2014/main" id="{3759AA56-8AEB-ED3F-C6B6-DC9A14D54F4B}"/>
              </a:ext>
            </a:extLst>
          </p:cNvPr>
          <p:cNvSpPr txBox="1"/>
          <p:nvPr/>
        </p:nvSpPr>
        <p:spPr>
          <a:xfrm>
            <a:off x="4839332" y="4777249"/>
            <a:ext cx="24019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8</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文字方塊 38">
            <a:extLst>
              <a:ext uri="{FF2B5EF4-FFF2-40B4-BE49-F238E27FC236}">
                <a16:creationId xmlns:a16="http://schemas.microsoft.com/office/drawing/2014/main" id="{123332D4-0308-7FD8-00BD-4927F390EEA5}"/>
              </a:ext>
            </a:extLst>
          </p:cNvPr>
          <p:cNvSpPr txBox="1"/>
          <p:nvPr/>
        </p:nvSpPr>
        <p:spPr>
          <a:xfrm>
            <a:off x="7696527" y="4793312"/>
            <a:ext cx="33857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 mins (300 seconds)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5B4FC179-5A24-9260-7019-C14FFE83E5F7}"/>
              </a:ext>
            </a:extLst>
          </p:cNvPr>
          <p:cNvSpPr txBox="1"/>
          <p:nvPr/>
        </p:nvSpPr>
        <p:spPr>
          <a:xfrm>
            <a:off x="-324615" y="4231691"/>
            <a:ext cx="43357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Take Moshi as example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文字方塊 40">
            <a:extLst>
              <a:ext uri="{FF2B5EF4-FFF2-40B4-BE49-F238E27FC236}">
                <a16:creationId xmlns:a16="http://schemas.microsoft.com/office/drawing/2014/main" id="{E6E27063-D412-E130-F646-6DF077D522FD}"/>
              </a:ext>
            </a:extLst>
          </p:cNvPr>
          <p:cNvSpPr txBox="1"/>
          <p:nvPr/>
        </p:nvSpPr>
        <p:spPr>
          <a:xfrm>
            <a:off x="1571314" y="5706154"/>
            <a:ext cx="13618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30k </a:t>
            </a:r>
          </a:p>
        </p:txBody>
      </p:sp>
    </p:spTree>
    <p:extLst>
      <p:ext uri="{BB962C8B-B14F-4D97-AF65-F5344CB8AC3E}">
        <p14:creationId xmlns:p14="http://schemas.microsoft.com/office/powerpoint/2010/main" val="1878516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BDC1A7-9441-1BEB-C439-0FEBE00646A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986E20F2-28A1-4614-B972-5EB4B4654083}"/>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C4FD817B-F5CA-D9D9-1A1A-356DA65D1FD3}"/>
              </a:ext>
            </a:extLst>
          </p:cNvPr>
          <p:cNvPicPr>
            <a:picLocks noChangeAspect="1"/>
          </p:cNvPicPr>
          <p:nvPr/>
        </p:nvPicPr>
        <p:blipFill>
          <a:blip r:embed="rId2"/>
          <a:stretch>
            <a:fillRect/>
          </a:stretch>
        </p:blipFill>
        <p:spPr>
          <a:xfrm>
            <a:off x="-15766" y="919600"/>
            <a:ext cx="11764322" cy="4987268"/>
          </a:xfrm>
          <a:prstGeom prst="rect">
            <a:avLst/>
          </a:prstGeom>
        </p:spPr>
      </p:pic>
      <p:sp>
        <p:nvSpPr>
          <p:cNvPr id="6" name="文字方塊 5">
            <a:extLst>
              <a:ext uri="{FF2B5EF4-FFF2-40B4-BE49-F238E27FC236}">
                <a16:creationId xmlns:a16="http://schemas.microsoft.com/office/drawing/2014/main" id="{D4108431-5CBF-3553-A585-AE256E3CC67D}"/>
              </a:ext>
            </a:extLst>
          </p:cNvPr>
          <p:cNvSpPr txBox="1"/>
          <p:nvPr/>
        </p:nvSpPr>
        <p:spPr>
          <a:xfrm>
            <a:off x="1232956" y="6262085"/>
            <a:ext cx="105156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Source of image: https://towardsdatascience.com/towards-infinite-llm-context-windows-e099225abaaf</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接點 7">
            <a:extLst>
              <a:ext uri="{FF2B5EF4-FFF2-40B4-BE49-F238E27FC236}">
                <a16:creationId xmlns:a16="http://schemas.microsoft.com/office/drawing/2014/main" id="{DBAB15FD-8E0B-79A9-5426-58F7606B9AF9}"/>
              </a:ext>
            </a:extLst>
          </p:cNvPr>
          <p:cNvCxnSpPr/>
          <p:nvPr/>
        </p:nvCxnSpPr>
        <p:spPr>
          <a:xfrm>
            <a:off x="520262" y="3492064"/>
            <a:ext cx="112282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3FCF98AE-454E-E632-7B73-46ECDD995649}"/>
              </a:ext>
            </a:extLst>
          </p:cNvPr>
          <p:cNvSpPr txBox="1"/>
          <p:nvPr/>
        </p:nvSpPr>
        <p:spPr>
          <a:xfrm>
            <a:off x="520262" y="3050629"/>
            <a:ext cx="1135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30K</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57541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575C5-8A36-B640-8A5C-3D7C4F0EAF4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5524617-EAE3-DD8B-00F9-E822D297668A}"/>
              </a:ext>
            </a:extLst>
          </p:cNvPr>
          <p:cNvSpPr>
            <a:spLocks noGrp="1"/>
          </p:cNvSpPr>
          <p:nvPr>
            <p:ph type="title"/>
          </p:nvPr>
        </p:nvSpPr>
        <p:spPr/>
        <p:txBody>
          <a:bodyPr/>
          <a:lstStyle/>
          <a:p>
            <a:r>
              <a:rPr lang="en-US" altLang="zh-TW" dirty="0"/>
              <a:t>Choice of Decoding Strategies</a:t>
            </a:r>
            <a:endParaRPr lang="zh-TW" altLang="en-US" dirty="0"/>
          </a:p>
        </p:txBody>
      </p:sp>
      <p:sp>
        <p:nvSpPr>
          <p:cNvPr id="32" name="文字方塊 31">
            <a:extLst>
              <a:ext uri="{FF2B5EF4-FFF2-40B4-BE49-F238E27FC236}">
                <a16:creationId xmlns:a16="http://schemas.microsoft.com/office/drawing/2014/main" id="{DCA8F47F-1DDA-E863-3C31-4FDDDB95D834}"/>
              </a:ext>
            </a:extLst>
          </p:cNvPr>
          <p:cNvSpPr txBox="1"/>
          <p:nvPr/>
        </p:nvSpPr>
        <p:spPr>
          <a:xfrm>
            <a:off x="8734687" y="6379152"/>
            <a:ext cx="3628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https://arxiv.org/abs/2402.05755</a:t>
            </a:r>
          </a:p>
        </p:txBody>
      </p:sp>
      <p:grpSp>
        <p:nvGrpSpPr>
          <p:cNvPr id="53" name="群組 52">
            <a:extLst>
              <a:ext uri="{FF2B5EF4-FFF2-40B4-BE49-F238E27FC236}">
                <a16:creationId xmlns:a16="http://schemas.microsoft.com/office/drawing/2014/main" id="{5C6304A6-FEDC-5DAD-CAC9-0062B30C26EF}"/>
              </a:ext>
            </a:extLst>
          </p:cNvPr>
          <p:cNvGrpSpPr/>
          <p:nvPr/>
        </p:nvGrpSpPr>
        <p:grpSpPr>
          <a:xfrm>
            <a:off x="1708256" y="4007368"/>
            <a:ext cx="1470976" cy="873259"/>
            <a:chOff x="1708256" y="4007368"/>
            <a:chExt cx="1470976" cy="873259"/>
          </a:xfrm>
        </p:grpSpPr>
        <p:sp>
          <p:nvSpPr>
            <p:cNvPr id="35" name="矩形: 圓角 34">
              <a:extLst>
                <a:ext uri="{FF2B5EF4-FFF2-40B4-BE49-F238E27FC236}">
                  <a16:creationId xmlns:a16="http://schemas.microsoft.com/office/drawing/2014/main" id="{69D2B970-A9C0-12D9-B31C-B7622D64C4AD}"/>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237AFDFB-2DC6-F963-79B1-B47559B5BC3B}"/>
                </a:ext>
              </a:extLst>
            </p:cNvPr>
            <p:cNvSpPr/>
            <p:nvPr/>
          </p:nvSpPr>
          <p:spPr>
            <a:xfrm>
              <a:off x="230874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7E5948C3-CD22-78E7-7B07-02828E6EB8C6}"/>
                </a:ext>
              </a:extLst>
            </p:cNvPr>
            <p:cNvSpPr/>
            <p:nvPr/>
          </p:nvSpPr>
          <p:spPr>
            <a:xfrm>
              <a:off x="290923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2" name="直線單箭頭接點 51">
              <a:extLst>
                <a:ext uri="{FF2B5EF4-FFF2-40B4-BE49-F238E27FC236}">
                  <a16:creationId xmlns:a16="http://schemas.microsoft.com/office/drawing/2014/main" id="{78B9D8D1-38B2-65DE-3703-E568311489DC}"/>
                </a:ext>
              </a:extLst>
            </p:cNvPr>
            <p:cNvCxnSpPr>
              <a:cxnSpLocks/>
            </p:cNvCxnSpPr>
            <p:nvPr/>
          </p:nvCxnSpPr>
          <p:spPr>
            <a:xfrm flipH="1" flipV="1">
              <a:off x="1849338"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BE8FACA3-B873-A071-416F-857714CFC8B1}"/>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998F4DA2-2536-FA04-1A5F-7669B500DA35}"/>
                </a:ext>
              </a:extLst>
            </p:cNvPr>
            <p:cNvCxnSpPr>
              <a:cxnSpLocks/>
            </p:cNvCxnSpPr>
            <p:nvPr/>
          </p:nvCxnSpPr>
          <p:spPr>
            <a:xfrm flipV="1">
              <a:off x="2444489"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8" name="群組 67">
            <a:extLst>
              <a:ext uri="{FF2B5EF4-FFF2-40B4-BE49-F238E27FC236}">
                <a16:creationId xmlns:a16="http://schemas.microsoft.com/office/drawing/2014/main" id="{AB0E0E75-2F39-0B42-C833-8E359CAEF80E}"/>
              </a:ext>
            </a:extLst>
          </p:cNvPr>
          <p:cNvGrpSpPr/>
          <p:nvPr/>
        </p:nvGrpSpPr>
        <p:grpSpPr>
          <a:xfrm>
            <a:off x="3527918" y="4007368"/>
            <a:ext cx="1470976" cy="873259"/>
            <a:chOff x="1708256" y="4007368"/>
            <a:chExt cx="1470976" cy="873259"/>
          </a:xfrm>
        </p:grpSpPr>
        <p:sp>
          <p:nvSpPr>
            <p:cNvPr id="69" name="矩形: 圓角 68">
              <a:extLst>
                <a:ext uri="{FF2B5EF4-FFF2-40B4-BE49-F238E27FC236}">
                  <a16:creationId xmlns:a16="http://schemas.microsoft.com/office/drawing/2014/main" id="{AF8FB70A-4ADE-C5E5-724F-0EC93EF6C871}"/>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圓角 70">
              <a:extLst>
                <a:ext uri="{FF2B5EF4-FFF2-40B4-BE49-F238E27FC236}">
                  <a16:creationId xmlns:a16="http://schemas.microsoft.com/office/drawing/2014/main" id="{C3053E44-0F0E-45A1-C25E-205648B69065}"/>
                </a:ext>
              </a:extLst>
            </p:cNvPr>
            <p:cNvSpPr/>
            <p:nvPr/>
          </p:nvSpPr>
          <p:spPr>
            <a:xfrm>
              <a:off x="230874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2" name="矩形: 圓角 71">
              <a:extLst>
                <a:ext uri="{FF2B5EF4-FFF2-40B4-BE49-F238E27FC236}">
                  <a16:creationId xmlns:a16="http://schemas.microsoft.com/office/drawing/2014/main" id="{BB3FA705-72CB-8476-0440-07674579F2A4}"/>
                </a:ext>
              </a:extLst>
            </p:cNvPr>
            <p:cNvSpPr/>
            <p:nvPr/>
          </p:nvSpPr>
          <p:spPr>
            <a:xfrm>
              <a:off x="290923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3" name="直線單箭頭接點 72">
              <a:extLst>
                <a:ext uri="{FF2B5EF4-FFF2-40B4-BE49-F238E27FC236}">
                  <a16:creationId xmlns:a16="http://schemas.microsoft.com/office/drawing/2014/main" id="{10E261CE-7A39-08FC-7354-2572390BCA26}"/>
                </a:ext>
              </a:extLst>
            </p:cNvPr>
            <p:cNvCxnSpPr>
              <a:cxnSpLocks/>
            </p:cNvCxnSpPr>
            <p:nvPr/>
          </p:nvCxnSpPr>
          <p:spPr>
            <a:xfrm flipH="1" flipV="1">
              <a:off x="1849338"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72A1C750-6D3D-0465-E60E-F16071CAE544}"/>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75C3D1E0-F39B-1C46-4BBB-E39423676AC7}"/>
                </a:ext>
              </a:extLst>
            </p:cNvPr>
            <p:cNvCxnSpPr>
              <a:cxnSpLocks/>
            </p:cNvCxnSpPr>
            <p:nvPr/>
          </p:nvCxnSpPr>
          <p:spPr>
            <a:xfrm flipV="1">
              <a:off x="2444489"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群組 75">
            <a:extLst>
              <a:ext uri="{FF2B5EF4-FFF2-40B4-BE49-F238E27FC236}">
                <a16:creationId xmlns:a16="http://schemas.microsoft.com/office/drawing/2014/main" id="{C403AF37-F3B5-B182-334D-024F82B3F33D}"/>
              </a:ext>
            </a:extLst>
          </p:cNvPr>
          <p:cNvGrpSpPr/>
          <p:nvPr/>
        </p:nvGrpSpPr>
        <p:grpSpPr>
          <a:xfrm>
            <a:off x="5347581" y="4007368"/>
            <a:ext cx="1470976" cy="873259"/>
            <a:chOff x="1708256" y="4007368"/>
            <a:chExt cx="1470976" cy="873259"/>
          </a:xfrm>
        </p:grpSpPr>
        <p:sp>
          <p:nvSpPr>
            <p:cNvPr id="77" name="矩形: 圓角 76">
              <a:extLst>
                <a:ext uri="{FF2B5EF4-FFF2-40B4-BE49-F238E27FC236}">
                  <a16:creationId xmlns:a16="http://schemas.microsoft.com/office/drawing/2014/main" id="{0E3AB8FD-A20B-C552-F5A2-F8C4F8634438}"/>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8" name="矩形: 圓角 77">
              <a:extLst>
                <a:ext uri="{FF2B5EF4-FFF2-40B4-BE49-F238E27FC236}">
                  <a16:creationId xmlns:a16="http://schemas.microsoft.com/office/drawing/2014/main" id="{85F8B07F-AB73-9200-8C05-31BA99F5DEC3}"/>
                </a:ext>
              </a:extLst>
            </p:cNvPr>
            <p:cNvSpPr/>
            <p:nvPr/>
          </p:nvSpPr>
          <p:spPr>
            <a:xfrm>
              <a:off x="230874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9" name="矩形: 圓角 78">
              <a:extLst>
                <a:ext uri="{FF2B5EF4-FFF2-40B4-BE49-F238E27FC236}">
                  <a16:creationId xmlns:a16="http://schemas.microsoft.com/office/drawing/2014/main" id="{168FCB82-64E0-178A-65F8-1A4D98BF5F99}"/>
                </a:ext>
              </a:extLst>
            </p:cNvPr>
            <p:cNvSpPr/>
            <p:nvPr/>
          </p:nvSpPr>
          <p:spPr>
            <a:xfrm>
              <a:off x="290923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0" name="直線單箭頭接點 79">
              <a:extLst>
                <a:ext uri="{FF2B5EF4-FFF2-40B4-BE49-F238E27FC236}">
                  <a16:creationId xmlns:a16="http://schemas.microsoft.com/office/drawing/2014/main" id="{00C5EBAF-314C-FDCF-8996-95C817EBBA9D}"/>
                </a:ext>
              </a:extLst>
            </p:cNvPr>
            <p:cNvCxnSpPr>
              <a:cxnSpLocks/>
            </p:cNvCxnSpPr>
            <p:nvPr/>
          </p:nvCxnSpPr>
          <p:spPr>
            <a:xfrm flipH="1" flipV="1">
              <a:off x="1849338"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3941BFC5-ED8E-8167-CC32-1E1C980E1D86}"/>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506CF063-86F1-30D6-8A6E-212D76B9D7E4}"/>
                </a:ext>
              </a:extLst>
            </p:cNvPr>
            <p:cNvCxnSpPr>
              <a:cxnSpLocks/>
            </p:cNvCxnSpPr>
            <p:nvPr/>
          </p:nvCxnSpPr>
          <p:spPr>
            <a:xfrm flipV="1">
              <a:off x="2444489"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群組 82">
            <a:extLst>
              <a:ext uri="{FF2B5EF4-FFF2-40B4-BE49-F238E27FC236}">
                <a16:creationId xmlns:a16="http://schemas.microsoft.com/office/drawing/2014/main" id="{E25D4747-197E-E685-07CF-AA73FF347A4A}"/>
              </a:ext>
            </a:extLst>
          </p:cNvPr>
          <p:cNvGrpSpPr/>
          <p:nvPr/>
        </p:nvGrpSpPr>
        <p:grpSpPr>
          <a:xfrm>
            <a:off x="7167244" y="4007368"/>
            <a:ext cx="1470976" cy="873259"/>
            <a:chOff x="1708256" y="4007368"/>
            <a:chExt cx="1470976" cy="873259"/>
          </a:xfrm>
        </p:grpSpPr>
        <p:sp>
          <p:nvSpPr>
            <p:cNvPr id="84" name="矩形: 圓角 83">
              <a:extLst>
                <a:ext uri="{FF2B5EF4-FFF2-40B4-BE49-F238E27FC236}">
                  <a16:creationId xmlns:a16="http://schemas.microsoft.com/office/drawing/2014/main" id="{042305C1-5808-2F98-49B2-5EA17538B5F4}"/>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5" name="矩形: 圓角 84">
              <a:extLst>
                <a:ext uri="{FF2B5EF4-FFF2-40B4-BE49-F238E27FC236}">
                  <a16:creationId xmlns:a16="http://schemas.microsoft.com/office/drawing/2014/main" id="{35E7ACF1-CBDF-D62F-53B5-426812EFE3AA}"/>
                </a:ext>
              </a:extLst>
            </p:cNvPr>
            <p:cNvSpPr/>
            <p:nvPr/>
          </p:nvSpPr>
          <p:spPr>
            <a:xfrm>
              <a:off x="230874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矩形: 圓角 85">
              <a:extLst>
                <a:ext uri="{FF2B5EF4-FFF2-40B4-BE49-F238E27FC236}">
                  <a16:creationId xmlns:a16="http://schemas.microsoft.com/office/drawing/2014/main" id="{0C54A0E4-7A67-6E0E-9B78-C06221B1DFFF}"/>
                </a:ext>
              </a:extLst>
            </p:cNvPr>
            <p:cNvSpPr/>
            <p:nvPr/>
          </p:nvSpPr>
          <p:spPr>
            <a:xfrm>
              <a:off x="290923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7" name="直線單箭頭接點 86">
              <a:extLst>
                <a:ext uri="{FF2B5EF4-FFF2-40B4-BE49-F238E27FC236}">
                  <a16:creationId xmlns:a16="http://schemas.microsoft.com/office/drawing/2014/main" id="{C623819F-513D-DB4D-0B3A-419D87C58303}"/>
                </a:ext>
              </a:extLst>
            </p:cNvPr>
            <p:cNvCxnSpPr>
              <a:cxnSpLocks/>
            </p:cNvCxnSpPr>
            <p:nvPr/>
          </p:nvCxnSpPr>
          <p:spPr>
            <a:xfrm flipH="1" flipV="1">
              <a:off x="1849338"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EB9A76DD-7478-ACCA-FE83-E8DE540B32C7}"/>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4FDDCB10-B4B8-1834-9C33-25CCF8216995}"/>
                </a:ext>
              </a:extLst>
            </p:cNvPr>
            <p:cNvCxnSpPr>
              <a:cxnSpLocks/>
            </p:cNvCxnSpPr>
            <p:nvPr/>
          </p:nvCxnSpPr>
          <p:spPr>
            <a:xfrm flipV="1">
              <a:off x="2444489"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群組 89">
            <a:extLst>
              <a:ext uri="{FF2B5EF4-FFF2-40B4-BE49-F238E27FC236}">
                <a16:creationId xmlns:a16="http://schemas.microsoft.com/office/drawing/2014/main" id="{7A5D426F-AC15-8751-0BEA-6308A9821699}"/>
              </a:ext>
            </a:extLst>
          </p:cNvPr>
          <p:cNvGrpSpPr/>
          <p:nvPr/>
        </p:nvGrpSpPr>
        <p:grpSpPr>
          <a:xfrm>
            <a:off x="8986906" y="4007368"/>
            <a:ext cx="1470976" cy="873259"/>
            <a:chOff x="1708256" y="4007368"/>
            <a:chExt cx="1470976" cy="873259"/>
          </a:xfrm>
        </p:grpSpPr>
        <p:sp>
          <p:nvSpPr>
            <p:cNvPr id="91" name="矩形: 圓角 90">
              <a:extLst>
                <a:ext uri="{FF2B5EF4-FFF2-40B4-BE49-F238E27FC236}">
                  <a16:creationId xmlns:a16="http://schemas.microsoft.com/office/drawing/2014/main" id="{4A7C42A4-65D1-8C28-6E1B-C27EFD92587E}"/>
                </a:ext>
              </a:extLst>
            </p:cNvPr>
            <p:cNvSpPr/>
            <p:nvPr/>
          </p:nvSpPr>
          <p:spPr>
            <a:xfrm>
              <a:off x="1708256" y="4007368"/>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矩形: 圓角 91">
              <a:extLst>
                <a:ext uri="{FF2B5EF4-FFF2-40B4-BE49-F238E27FC236}">
                  <a16:creationId xmlns:a16="http://schemas.microsoft.com/office/drawing/2014/main" id="{1872EA7B-61B5-FBC9-FD66-92EA697C1E26}"/>
                </a:ext>
              </a:extLst>
            </p:cNvPr>
            <p:cNvSpPr/>
            <p:nvPr/>
          </p:nvSpPr>
          <p:spPr>
            <a:xfrm>
              <a:off x="2308744" y="4007368"/>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3" name="矩形: 圓角 92">
              <a:extLst>
                <a:ext uri="{FF2B5EF4-FFF2-40B4-BE49-F238E27FC236}">
                  <a16:creationId xmlns:a16="http://schemas.microsoft.com/office/drawing/2014/main" id="{C73962C1-4415-CEE7-89D7-22E2486035DA}"/>
                </a:ext>
              </a:extLst>
            </p:cNvPr>
            <p:cNvSpPr/>
            <p:nvPr/>
          </p:nvSpPr>
          <p:spPr>
            <a:xfrm>
              <a:off x="2909232" y="4007368"/>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94" name="直線單箭頭接點 93">
              <a:extLst>
                <a:ext uri="{FF2B5EF4-FFF2-40B4-BE49-F238E27FC236}">
                  <a16:creationId xmlns:a16="http://schemas.microsoft.com/office/drawing/2014/main" id="{1806C39F-4199-A30A-B3FF-518259F01359}"/>
                </a:ext>
              </a:extLst>
            </p:cNvPr>
            <p:cNvCxnSpPr>
              <a:cxnSpLocks/>
            </p:cNvCxnSpPr>
            <p:nvPr/>
          </p:nvCxnSpPr>
          <p:spPr>
            <a:xfrm flipH="1" flipV="1">
              <a:off x="1849338"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F3CC0BE4-10B5-0293-116A-755BCB1CA98E}"/>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9253A58D-D2CD-AF39-FE05-DB46DE12A63B}"/>
                </a:ext>
              </a:extLst>
            </p:cNvPr>
            <p:cNvCxnSpPr>
              <a:cxnSpLocks/>
            </p:cNvCxnSpPr>
            <p:nvPr/>
          </p:nvCxnSpPr>
          <p:spPr>
            <a:xfrm flipV="1">
              <a:off x="2444489"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矩形: 圓角 69">
            <a:extLst>
              <a:ext uri="{FF2B5EF4-FFF2-40B4-BE49-F238E27FC236}">
                <a16:creationId xmlns:a16="http://schemas.microsoft.com/office/drawing/2014/main" id="{8EE804F7-39E1-B1C6-EABA-C73CF775CB71}"/>
              </a:ext>
            </a:extLst>
          </p:cNvPr>
          <p:cNvSpPr/>
          <p:nvPr/>
        </p:nvSpPr>
        <p:spPr>
          <a:xfrm>
            <a:off x="1611632" y="4723429"/>
            <a:ext cx="9013703" cy="1150638"/>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FB7EE7F5-6A3F-5D3C-AFC4-456DD5026327}"/>
              </a:ext>
            </a:extLst>
          </p:cNvPr>
          <p:cNvSpPr txBox="1"/>
          <p:nvPr/>
        </p:nvSpPr>
        <p:spPr>
          <a:xfrm>
            <a:off x="1127753" y="2932228"/>
            <a:ext cx="9801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Generate multiple types of tokens in one step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1" name="群組 30">
            <a:extLst>
              <a:ext uri="{FF2B5EF4-FFF2-40B4-BE49-F238E27FC236}">
                <a16:creationId xmlns:a16="http://schemas.microsoft.com/office/drawing/2014/main" id="{4A309A2F-AD97-F167-E875-1085931FFA7E}"/>
              </a:ext>
            </a:extLst>
          </p:cNvPr>
          <p:cNvGrpSpPr/>
          <p:nvPr/>
        </p:nvGrpSpPr>
        <p:grpSpPr>
          <a:xfrm>
            <a:off x="1127753" y="1681027"/>
            <a:ext cx="2903472" cy="257059"/>
            <a:chOff x="7419795" y="2323247"/>
            <a:chExt cx="2903472" cy="257059"/>
          </a:xfrm>
          <a:solidFill>
            <a:schemeClr val="accent2">
              <a:lumMod val="20000"/>
              <a:lumOff val="80000"/>
            </a:schemeClr>
          </a:solidFill>
        </p:grpSpPr>
        <p:sp>
          <p:nvSpPr>
            <p:cNvPr id="33" name="矩形: 圓角 32">
              <a:extLst>
                <a:ext uri="{FF2B5EF4-FFF2-40B4-BE49-F238E27FC236}">
                  <a16:creationId xmlns:a16="http://schemas.microsoft.com/office/drawing/2014/main" id="{1FD9C05D-1A48-A3FC-D12A-3D65336C54A2}"/>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162B182D-A60A-DA0C-C6BB-10F61A7D6B40}"/>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6766461A-D8F4-5DBE-D443-884DAA45E01A}"/>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B69F7EF7-F2D3-0209-7DD9-D02334604491}"/>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6E1699E7-2F2C-A043-C705-2AD5410FD5D9}"/>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C01DBE65-DE96-2C9F-AE8B-D03B639FFC94}"/>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9802A93F-3CB3-79A1-448A-4A7254E2C6BB}"/>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1" name="文字方塊 40">
            <a:extLst>
              <a:ext uri="{FF2B5EF4-FFF2-40B4-BE49-F238E27FC236}">
                <a16:creationId xmlns:a16="http://schemas.microsoft.com/office/drawing/2014/main" id="{3D71B552-1201-D8A1-BEFA-06EE7EA01A42}"/>
              </a:ext>
            </a:extLst>
          </p:cNvPr>
          <p:cNvSpPr txBox="1"/>
          <p:nvPr/>
        </p:nvSpPr>
        <p:spPr>
          <a:xfrm>
            <a:off x="1229980"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Coarse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文字方塊 42">
            <a:extLst>
              <a:ext uri="{FF2B5EF4-FFF2-40B4-BE49-F238E27FC236}">
                <a16:creationId xmlns:a16="http://schemas.microsoft.com/office/drawing/2014/main" id="{229652E9-3613-C688-170D-12FBA498243A}"/>
              </a:ext>
            </a:extLst>
          </p:cNvPr>
          <p:cNvSpPr txBox="1"/>
          <p:nvPr/>
        </p:nvSpPr>
        <p:spPr>
          <a:xfrm>
            <a:off x="4840153"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Fine-grain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0A849BA9-148E-97F9-7227-419654617CEE}"/>
              </a:ext>
            </a:extLst>
          </p:cNvPr>
          <p:cNvSpPr txBox="1"/>
          <p:nvPr/>
        </p:nvSpPr>
        <p:spPr>
          <a:xfrm>
            <a:off x="8461328"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Finer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5" name="群組 44">
            <a:extLst>
              <a:ext uri="{FF2B5EF4-FFF2-40B4-BE49-F238E27FC236}">
                <a16:creationId xmlns:a16="http://schemas.microsoft.com/office/drawing/2014/main" id="{7A7D95CA-39D1-C872-0AC4-3F559D842112}"/>
              </a:ext>
            </a:extLst>
          </p:cNvPr>
          <p:cNvGrpSpPr/>
          <p:nvPr/>
        </p:nvGrpSpPr>
        <p:grpSpPr>
          <a:xfrm>
            <a:off x="4705812" y="1690688"/>
            <a:ext cx="2903472" cy="257059"/>
            <a:chOff x="7419795" y="2323247"/>
            <a:chExt cx="2903472" cy="257059"/>
          </a:xfrm>
          <a:solidFill>
            <a:schemeClr val="accent5">
              <a:lumMod val="20000"/>
              <a:lumOff val="80000"/>
            </a:schemeClr>
          </a:solidFill>
        </p:grpSpPr>
        <p:sp>
          <p:nvSpPr>
            <p:cNvPr id="46" name="矩形: 圓角 45">
              <a:extLst>
                <a:ext uri="{FF2B5EF4-FFF2-40B4-BE49-F238E27FC236}">
                  <a16:creationId xmlns:a16="http://schemas.microsoft.com/office/drawing/2014/main" id="{5BFB6286-48C7-73B6-0AB4-1280EB8AB30E}"/>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67C07985-E97C-4C8A-D74C-D957243C9575}"/>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DD5E1A64-0B0F-4416-8FE6-C45285CD4045}"/>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5ADCC079-5E99-21E4-3402-7B6B5DF4EE59}"/>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4B740CB1-6A05-F1DF-8A13-0B0B0783A8EB}"/>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矩形: 圓角 55">
              <a:extLst>
                <a:ext uri="{FF2B5EF4-FFF2-40B4-BE49-F238E27FC236}">
                  <a16:creationId xmlns:a16="http://schemas.microsoft.com/office/drawing/2014/main" id="{3224BC5F-235D-F82F-DB7D-541045C9D9B0}"/>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2429EB58-5DD0-24EC-BC88-07229051083A}"/>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58" name="群組 57">
            <a:extLst>
              <a:ext uri="{FF2B5EF4-FFF2-40B4-BE49-F238E27FC236}">
                <a16:creationId xmlns:a16="http://schemas.microsoft.com/office/drawing/2014/main" id="{DB5B614B-B4D3-3908-15AE-041A0D342663}"/>
              </a:ext>
            </a:extLst>
          </p:cNvPr>
          <p:cNvGrpSpPr/>
          <p:nvPr/>
        </p:nvGrpSpPr>
        <p:grpSpPr>
          <a:xfrm>
            <a:off x="8283870" y="1681026"/>
            <a:ext cx="2903472" cy="257059"/>
            <a:chOff x="7419795" y="2323247"/>
            <a:chExt cx="2903472" cy="257059"/>
          </a:xfrm>
          <a:solidFill>
            <a:schemeClr val="accent4">
              <a:lumMod val="20000"/>
              <a:lumOff val="80000"/>
            </a:schemeClr>
          </a:solidFill>
        </p:grpSpPr>
        <p:sp>
          <p:nvSpPr>
            <p:cNvPr id="59" name="矩形: 圓角 58">
              <a:extLst>
                <a:ext uri="{FF2B5EF4-FFF2-40B4-BE49-F238E27FC236}">
                  <a16:creationId xmlns:a16="http://schemas.microsoft.com/office/drawing/2014/main" id="{436425FB-84A3-7999-5330-F768F09D9A33}"/>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圓角 59">
              <a:extLst>
                <a:ext uri="{FF2B5EF4-FFF2-40B4-BE49-F238E27FC236}">
                  <a16:creationId xmlns:a16="http://schemas.microsoft.com/office/drawing/2014/main" id="{E2A5B5FA-1C88-2B7A-5FB8-63E18CDB8C01}"/>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8778B8F3-759C-5EF7-7117-64DE3BFD9F13}"/>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圓角 61">
              <a:extLst>
                <a:ext uri="{FF2B5EF4-FFF2-40B4-BE49-F238E27FC236}">
                  <a16:creationId xmlns:a16="http://schemas.microsoft.com/office/drawing/2014/main" id="{0A09C866-E29F-BE2A-BF06-8BD0F84D457D}"/>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圓角 62">
              <a:extLst>
                <a:ext uri="{FF2B5EF4-FFF2-40B4-BE49-F238E27FC236}">
                  <a16:creationId xmlns:a16="http://schemas.microsoft.com/office/drawing/2014/main" id="{451F6AF5-ECF8-FD66-F969-C81CC550F176}"/>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4" name="矩形: 圓角 63">
              <a:extLst>
                <a:ext uri="{FF2B5EF4-FFF2-40B4-BE49-F238E27FC236}">
                  <a16:creationId xmlns:a16="http://schemas.microsoft.com/office/drawing/2014/main" id="{CC2829F5-3A3E-9AA5-454F-8AD2A10E1214}"/>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5" name="矩形: 圓角 64">
              <a:extLst>
                <a:ext uri="{FF2B5EF4-FFF2-40B4-BE49-F238E27FC236}">
                  <a16:creationId xmlns:a16="http://schemas.microsoft.com/office/drawing/2014/main" id="{0EE62217-8268-5D45-89F0-778BB3A94E18}"/>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32598702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CCCA3D-BABD-85C8-F52A-AD063B4B7634}"/>
              </a:ext>
            </a:extLst>
          </p:cNvPr>
          <p:cNvSpPr>
            <a:spLocks noGrp="1"/>
          </p:cNvSpPr>
          <p:nvPr>
            <p:ph type="title"/>
          </p:nvPr>
        </p:nvSpPr>
        <p:spPr/>
        <p:txBody>
          <a:bodyPr/>
          <a:lstStyle/>
          <a:p>
            <a:r>
              <a:rPr lang="en-US" altLang="zh-TW" dirty="0"/>
              <a:t>Example </a:t>
            </a:r>
            <a:endParaRPr lang="zh-TW" altLang="en-US" dirty="0"/>
          </a:p>
        </p:txBody>
      </p:sp>
      <p:pic>
        <p:nvPicPr>
          <p:cNvPr id="7" name="內容版面配置區 6" descr="一張含有 螢幕擷取畫面, 文字, 設計 的圖片&#10;&#10;AI 產生的內容可能不正確。">
            <a:extLst>
              <a:ext uri="{FF2B5EF4-FFF2-40B4-BE49-F238E27FC236}">
                <a16:creationId xmlns:a16="http://schemas.microsoft.com/office/drawing/2014/main" id="{42B94B64-CA13-8756-6E5E-F89485A29A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2539" y="627727"/>
            <a:ext cx="2584272" cy="5602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文字方塊 7">
            <a:extLst>
              <a:ext uri="{FF2B5EF4-FFF2-40B4-BE49-F238E27FC236}">
                <a16:creationId xmlns:a16="http://schemas.microsoft.com/office/drawing/2014/main" id="{5D21C629-25DB-4D33-5D93-376BDBB43831}"/>
              </a:ext>
            </a:extLst>
          </p:cNvPr>
          <p:cNvSpPr txBox="1"/>
          <p:nvPr/>
        </p:nvSpPr>
        <p:spPr>
          <a:xfrm>
            <a:off x="1399715" y="5480312"/>
            <a:ext cx="2710741" cy="830997"/>
          </a:xfrm>
          <a:prstGeom prst="rect">
            <a:avLst/>
          </a:prstGeom>
          <a:noFill/>
        </p:spPr>
        <p:txBody>
          <a:bodyPr wrap="square" rtlCol="0">
            <a:spAutoFit/>
          </a:bodyPr>
          <a:lstStyle/>
          <a:p>
            <a:pPr algn="r"/>
            <a:r>
              <a:rPr lang="en-US" altLang="zh-TW" sz="2400" dirty="0"/>
              <a:t>ChatGPT</a:t>
            </a:r>
          </a:p>
          <a:p>
            <a:pPr algn="r"/>
            <a:r>
              <a:rPr lang="en-US" altLang="zh-TW" sz="2400" dirty="0"/>
              <a:t>voice mode</a:t>
            </a:r>
            <a:endParaRPr lang="zh-TW" altLang="en-US" sz="2400" dirty="0"/>
          </a:p>
        </p:txBody>
      </p:sp>
      <p:sp>
        <p:nvSpPr>
          <p:cNvPr id="16" name="文字方塊 15">
            <a:extLst>
              <a:ext uri="{FF2B5EF4-FFF2-40B4-BE49-F238E27FC236}">
                <a16:creationId xmlns:a16="http://schemas.microsoft.com/office/drawing/2014/main" id="{0572E5CB-A024-D34F-B03D-2A136EEF18A1}"/>
              </a:ext>
            </a:extLst>
          </p:cNvPr>
          <p:cNvSpPr txBox="1"/>
          <p:nvPr/>
        </p:nvSpPr>
        <p:spPr>
          <a:xfrm>
            <a:off x="5793924" y="5493929"/>
            <a:ext cx="2710741" cy="830997"/>
          </a:xfrm>
          <a:prstGeom prst="rect">
            <a:avLst/>
          </a:prstGeom>
          <a:noFill/>
        </p:spPr>
        <p:txBody>
          <a:bodyPr wrap="square" rtlCol="0">
            <a:spAutoFit/>
          </a:bodyPr>
          <a:lstStyle/>
          <a:p>
            <a:pPr algn="r"/>
            <a:r>
              <a:rPr lang="en-US" altLang="zh-TW" sz="2400" dirty="0"/>
              <a:t>Gemini</a:t>
            </a:r>
          </a:p>
          <a:p>
            <a:pPr algn="r"/>
            <a:r>
              <a:rPr lang="en-US" altLang="zh-TW" sz="2400" dirty="0"/>
              <a:t>Live</a:t>
            </a:r>
            <a:endParaRPr lang="zh-TW" altLang="en-US" sz="2400" dirty="0"/>
          </a:p>
        </p:txBody>
      </p:sp>
      <p:pic>
        <p:nvPicPr>
          <p:cNvPr id="6" name="圖片 5" descr="一張含有 文字, 螢幕擷取畫面, 行動電話, 多媒體 的圖片&#10;&#10;AI 產生的內容可能不正確。">
            <a:extLst>
              <a:ext uri="{FF2B5EF4-FFF2-40B4-BE49-F238E27FC236}">
                <a16:creationId xmlns:a16="http://schemas.microsoft.com/office/drawing/2014/main" id="{6D096954-0A5B-8303-2022-22E3BE335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279" y="641344"/>
            <a:ext cx="2584272" cy="5602545"/>
          </a:xfrm>
          <a:prstGeom prst="rect">
            <a:avLst/>
          </a:prstGeom>
        </p:spPr>
      </p:pic>
    </p:spTree>
    <p:extLst>
      <p:ext uri="{BB962C8B-B14F-4D97-AF65-F5344CB8AC3E}">
        <p14:creationId xmlns:p14="http://schemas.microsoft.com/office/powerpoint/2010/main" val="25093009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67408-2BAF-5848-CB0F-259E5E4B60D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2C4B606-5CAC-0100-0352-71A2C289C831}"/>
              </a:ext>
            </a:extLst>
          </p:cNvPr>
          <p:cNvSpPr>
            <a:spLocks noGrp="1"/>
          </p:cNvSpPr>
          <p:nvPr>
            <p:ph type="title"/>
          </p:nvPr>
        </p:nvSpPr>
        <p:spPr/>
        <p:txBody>
          <a:bodyPr/>
          <a:lstStyle/>
          <a:p>
            <a:r>
              <a:rPr lang="en-US" altLang="zh-TW" dirty="0"/>
              <a:t>Choice of Decoding Strategies</a:t>
            </a:r>
            <a:endParaRPr lang="zh-TW" altLang="en-US" dirty="0"/>
          </a:p>
        </p:txBody>
      </p:sp>
      <p:sp>
        <p:nvSpPr>
          <p:cNvPr id="3" name="文字方塊 2">
            <a:extLst>
              <a:ext uri="{FF2B5EF4-FFF2-40B4-BE49-F238E27FC236}">
                <a16:creationId xmlns:a16="http://schemas.microsoft.com/office/drawing/2014/main" id="{F70073DC-C74D-FEFF-2A82-1FE07BEBA318}"/>
              </a:ext>
            </a:extLst>
          </p:cNvPr>
          <p:cNvSpPr txBox="1"/>
          <p:nvPr/>
        </p:nvSpPr>
        <p:spPr>
          <a:xfrm>
            <a:off x="1127753" y="2932228"/>
            <a:ext cx="9801494" cy="523220"/>
          </a:xfrm>
          <a:prstGeom prst="rect">
            <a:avLst/>
          </a:prstGeom>
          <a:noFill/>
        </p:spPr>
        <p:txBody>
          <a:bodyPr wrap="square" rtlCol="0">
            <a:spAutoFit/>
          </a:bodyPr>
          <a:lstStyle/>
          <a:p>
            <a:pPr lvl="0">
              <a:defRPr/>
            </a:pPr>
            <a:r>
              <a:rPr lang="en-US" altLang="zh-TW" sz="2800" b="1" u="sng" dirty="0">
                <a:solidFill>
                  <a:prstClr val="black"/>
                </a:solidFill>
              </a:rPr>
              <a:t>Acoustic Delay </a:t>
            </a:r>
            <a:endParaRPr lang="zh-TW" altLang="en-US" sz="2800" b="1" u="sng" dirty="0">
              <a:solidFill>
                <a:prstClr val="black"/>
              </a:solidFill>
            </a:endParaRPr>
          </a:p>
        </p:txBody>
      </p:sp>
      <p:grpSp>
        <p:nvGrpSpPr>
          <p:cNvPr id="31" name="群組 30">
            <a:extLst>
              <a:ext uri="{FF2B5EF4-FFF2-40B4-BE49-F238E27FC236}">
                <a16:creationId xmlns:a16="http://schemas.microsoft.com/office/drawing/2014/main" id="{E2B2ED3D-12C3-8E37-0FFF-C2D1035049FB}"/>
              </a:ext>
            </a:extLst>
          </p:cNvPr>
          <p:cNvGrpSpPr/>
          <p:nvPr/>
        </p:nvGrpSpPr>
        <p:grpSpPr>
          <a:xfrm>
            <a:off x="1127753" y="1681027"/>
            <a:ext cx="2903472" cy="257059"/>
            <a:chOff x="7419795" y="2323247"/>
            <a:chExt cx="2903472" cy="257059"/>
          </a:xfrm>
          <a:solidFill>
            <a:schemeClr val="accent2">
              <a:lumMod val="20000"/>
              <a:lumOff val="80000"/>
            </a:schemeClr>
          </a:solidFill>
        </p:grpSpPr>
        <p:sp>
          <p:nvSpPr>
            <p:cNvPr id="33" name="矩形: 圓角 32">
              <a:extLst>
                <a:ext uri="{FF2B5EF4-FFF2-40B4-BE49-F238E27FC236}">
                  <a16:creationId xmlns:a16="http://schemas.microsoft.com/office/drawing/2014/main" id="{E8432ADC-18F2-EF04-C6D1-5AAE43ABB494}"/>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1B4AEEA0-73CE-E073-D02B-9BC3D3416A77}"/>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C4DFBD75-649D-BCA8-B282-E3AE01C6AA77}"/>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3CA0F486-57B9-5D1B-55AB-31D9B9332ABE}"/>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15A0F862-1BE6-2CBD-FFE1-4B4B3DE010D7}"/>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75BB29A7-4900-A16D-6ACA-23DD5B55AA87}"/>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DD93724A-6896-F9EF-0A9D-D0785472A5C8}"/>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1" name="文字方塊 40">
            <a:extLst>
              <a:ext uri="{FF2B5EF4-FFF2-40B4-BE49-F238E27FC236}">
                <a16:creationId xmlns:a16="http://schemas.microsoft.com/office/drawing/2014/main" id="{14E73205-E0D1-EF39-8D27-E1E12E016E50}"/>
              </a:ext>
            </a:extLst>
          </p:cNvPr>
          <p:cNvSpPr txBox="1"/>
          <p:nvPr/>
        </p:nvSpPr>
        <p:spPr>
          <a:xfrm>
            <a:off x="1229980"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Coarse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文字方塊 42">
            <a:extLst>
              <a:ext uri="{FF2B5EF4-FFF2-40B4-BE49-F238E27FC236}">
                <a16:creationId xmlns:a16="http://schemas.microsoft.com/office/drawing/2014/main" id="{E50C4A86-B396-9E36-42AB-746DE83949F1}"/>
              </a:ext>
            </a:extLst>
          </p:cNvPr>
          <p:cNvSpPr txBox="1"/>
          <p:nvPr/>
        </p:nvSpPr>
        <p:spPr>
          <a:xfrm>
            <a:off x="4840153"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Fine-grain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FA431922-DDBF-E1D8-9009-3A73B7B2A11E}"/>
              </a:ext>
            </a:extLst>
          </p:cNvPr>
          <p:cNvSpPr txBox="1"/>
          <p:nvPr/>
        </p:nvSpPr>
        <p:spPr>
          <a:xfrm>
            <a:off x="8461328"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Finer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5" name="群組 44">
            <a:extLst>
              <a:ext uri="{FF2B5EF4-FFF2-40B4-BE49-F238E27FC236}">
                <a16:creationId xmlns:a16="http://schemas.microsoft.com/office/drawing/2014/main" id="{0A00D2F5-6052-5845-320E-74D15744F24D}"/>
              </a:ext>
            </a:extLst>
          </p:cNvPr>
          <p:cNvGrpSpPr/>
          <p:nvPr/>
        </p:nvGrpSpPr>
        <p:grpSpPr>
          <a:xfrm>
            <a:off x="4705812" y="1690688"/>
            <a:ext cx="2903472" cy="257059"/>
            <a:chOff x="7419795" y="2323247"/>
            <a:chExt cx="2903472" cy="257059"/>
          </a:xfrm>
          <a:solidFill>
            <a:schemeClr val="accent5">
              <a:lumMod val="20000"/>
              <a:lumOff val="80000"/>
            </a:schemeClr>
          </a:solidFill>
        </p:grpSpPr>
        <p:sp>
          <p:nvSpPr>
            <p:cNvPr id="46" name="矩形: 圓角 45">
              <a:extLst>
                <a:ext uri="{FF2B5EF4-FFF2-40B4-BE49-F238E27FC236}">
                  <a16:creationId xmlns:a16="http://schemas.microsoft.com/office/drawing/2014/main" id="{F70DB78A-1491-731F-0ED5-C28FE5475D7F}"/>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53EF7A38-FB6F-22CB-8F27-7E94BDBD54BB}"/>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27FCEB7D-38D6-DE97-28C2-C9285FAB5455}"/>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3F315B19-96A0-7D85-8C0C-0A098FB796B1}"/>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56AA42CC-923A-C2E4-D340-A97FB772BB23}"/>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矩形: 圓角 55">
              <a:extLst>
                <a:ext uri="{FF2B5EF4-FFF2-40B4-BE49-F238E27FC236}">
                  <a16:creationId xmlns:a16="http://schemas.microsoft.com/office/drawing/2014/main" id="{C120B6F2-194D-D88B-661C-DA3C92D425C5}"/>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2F79D3CF-A077-6448-3627-3F208B66A984}"/>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58" name="群組 57">
            <a:extLst>
              <a:ext uri="{FF2B5EF4-FFF2-40B4-BE49-F238E27FC236}">
                <a16:creationId xmlns:a16="http://schemas.microsoft.com/office/drawing/2014/main" id="{B73D74C4-297D-51BD-4308-DA96F5DC43A8}"/>
              </a:ext>
            </a:extLst>
          </p:cNvPr>
          <p:cNvGrpSpPr/>
          <p:nvPr/>
        </p:nvGrpSpPr>
        <p:grpSpPr>
          <a:xfrm>
            <a:off x="8283870" y="1681026"/>
            <a:ext cx="2903472" cy="257059"/>
            <a:chOff x="7419795" y="2323247"/>
            <a:chExt cx="2903472" cy="257059"/>
          </a:xfrm>
          <a:solidFill>
            <a:schemeClr val="accent4">
              <a:lumMod val="20000"/>
              <a:lumOff val="80000"/>
            </a:schemeClr>
          </a:solidFill>
        </p:grpSpPr>
        <p:sp>
          <p:nvSpPr>
            <p:cNvPr id="59" name="矩形: 圓角 58">
              <a:extLst>
                <a:ext uri="{FF2B5EF4-FFF2-40B4-BE49-F238E27FC236}">
                  <a16:creationId xmlns:a16="http://schemas.microsoft.com/office/drawing/2014/main" id="{7E833DA8-6320-9B86-0CD3-A459A0D98AC8}"/>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圓角 59">
              <a:extLst>
                <a:ext uri="{FF2B5EF4-FFF2-40B4-BE49-F238E27FC236}">
                  <a16:creationId xmlns:a16="http://schemas.microsoft.com/office/drawing/2014/main" id="{9C4A6BC6-EB48-7DB8-64B0-E07D6CDA8DC8}"/>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84996E84-0104-8149-B7AC-A8C2BA304827}"/>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圓角 61">
              <a:extLst>
                <a:ext uri="{FF2B5EF4-FFF2-40B4-BE49-F238E27FC236}">
                  <a16:creationId xmlns:a16="http://schemas.microsoft.com/office/drawing/2014/main" id="{AE101B11-7732-1214-FA15-F656CC360C96}"/>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圓角 62">
              <a:extLst>
                <a:ext uri="{FF2B5EF4-FFF2-40B4-BE49-F238E27FC236}">
                  <a16:creationId xmlns:a16="http://schemas.microsoft.com/office/drawing/2014/main" id="{4DE05528-C76C-3837-7D39-A50E94FBD190}"/>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4" name="矩形: 圓角 63">
              <a:extLst>
                <a:ext uri="{FF2B5EF4-FFF2-40B4-BE49-F238E27FC236}">
                  <a16:creationId xmlns:a16="http://schemas.microsoft.com/office/drawing/2014/main" id="{5038F740-E5F0-0243-5D22-211AFFBA9492}"/>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5" name="矩形: 圓角 64">
              <a:extLst>
                <a:ext uri="{FF2B5EF4-FFF2-40B4-BE49-F238E27FC236}">
                  <a16:creationId xmlns:a16="http://schemas.microsoft.com/office/drawing/2014/main" id="{5973D36B-0B8D-90B4-88CE-F148C5DB9A98}"/>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1" name="群組 20">
            <a:extLst>
              <a:ext uri="{FF2B5EF4-FFF2-40B4-BE49-F238E27FC236}">
                <a16:creationId xmlns:a16="http://schemas.microsoft.com/office/drawing/2014/main" id="{E28BB147-0780-7A06-E4A8-10AAA331315F}"/>
              </a:ext>
            </a:extLst>
          </p:cNvPr>
          <p:cNvGrpSpPr/>
          <p:nvPr/>
        </p:nvGrpSpPr>
        <p:grpSpPr>
          <a:xfrm>
            <a:off x="1746816" y="4013760"/>
            <a:ext cx="1439063" cy="866867"/>
            <a:chOff x="1746816" y="4013760"/>
            <a:chExt cx="1439063" cy="866867"/>
          </a:xfrm>
        </p:grpSpPr>
        <p:cxnSp>
          <p:nvCxnSpPr>
            <p:cNvPr id="52" name="直線單箭頭接點 51">
              <a:extLst>
                <a:ext uri="{FF2B5EF4-FFF2-40B4-BE49-F238E27FC236}">
                  <a16:creationId xmlns:a16="http://schemas.microsoft.com/office/drawing/2014/main" id="{709C5A09-9BB0-61A1-3C20-6F666584298D}"/>
                </a:ext>
              </a:extLst>
            </p:cNvPr>
            <p:cNvCxnSpPr>
              <a:cxnSpLocks/>
            </p:cNvCxnSpPr>
            <p:nvPr/>
          </p:nvCxnSpPr>
          <p:spPr>
            <a:xfrm flipH="1" flipV="1">
              <a:off x="1849338"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0632FF60-3420-3241-9A67-B0FB25F9731C}"/>
                </a:ext>
              </a:extLst>
            </p:cNvPr>
            <p:cNvCxnSpPr>
              <a:cxnSpLocks/>
            </p:cNvCxnSpPr>
            <p:nvPr/>
          </p:nvCxnSpPr>
          <p:spPr>
            <a:xfrm flipV="1">
              <a:off x="245042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6DB14F89-4116-BCDC-1640-6AD9D09D0C72}"/>
                </a:ext>
              </a:extLst>
            </p:cNvPr>
            <p:cNvCxnSpPr>
              <a:cxnSpLocks/>
            </p:cNvCxnSpPr>
            <p:nvPr/>
          </p:nvCxnSpPr>
          <p:spPr>
            <a:xfrm flipV="1">
              <a:off x="2444489"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9E018E22-AD8F-A53A-819E-6C08DB4EF630}"/>
                </a:ext>
              </a:extLst>
            </p:cNvPr>
            <p:cNvSpPr/>
            <p:nvPr/>
          </p:nvSpPr>
          <p:spPr>
            <a:xfrm>
              <a:off x="2315391" y="4027634"/>
              <a:ext cx="270000" cy="257059"/>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34183D30-F8B4-9070-C0D6-2B1D5BD1AA5C}"/>
                </a:ext>
              </a:extLst>
            </p:cNvPr>
            <p:cNvSpPr/>
            <p:nvPr/>
          </p:nvSpPr>
          <p:spPr>
            <a:xfrm>
              <a:off x="2915879" y="4027634"/>
              <a:ext cx="270000" cy="257059"/>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CDD25715-2752-0601-58CF-708139D5B6EF}"/>
                </a:ext>
              </a:extLst>
            </p:cNvPr>
            <p:cNvSpPr/>
            <p:nvPr/>
          </p:nvSpPr>
          <p:spPr>
            <a:xfrm>
              <a:off x="1746816" y="4013760"/>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2" name="群組 21">
            <a:extLst>
              <a:ext uri="{FF2B5EF4-FFF2-40B4-BE49-F238E27FC236}">
                <a16:creationId xmlns:a16="http://schemas.microsoft.com/office/drawing/2014/main" id="{DC27E47D-14DE-BA33-C4BB-A0126E1C56AC}"/>
              </a:ext>
            </a:extLst>
          </p:cNvPr>
          <p:cNvGrpSpPr/>
          <p:nvPr/>
        </p:nvGrpSpPr>
        <p:grpSpPr>
          <a:xfrm>
            <a:off x="3555549" y="4013760"/>
            <a:ext cx="1439063" cy="866867"/>
            <a:chOff x="3555549" y="4013760"/>
            <a:chExt cx="1439063" cy="866867"/>
          </a:xfrm>
        </p:grpSpPr>
        <p:cxnSp>
          <p:nvCxnSpPr>
            <p:cNvPr id="73" name="直線單箭頭接點 72">
              <a:extLst>
                <a:ext uri="{FF2B5EF4-FFF2-40B4-BE49-F238E27FC236}">
                  <a16:creationId xmlns:a16="http://schemas.microsoft.com/office/drawing/2014/main" id="{0480D3D9-855F-F8DB-40FC-80D6517D227A}"/>
                </a:ext>
              </a:extLst>
            </p:cNvPr>
            <p:cNvCxnSpPr>
              <a:cxnSpLocks/>
            </p:cNvCxnSpPr>
            <p:nvPr/>
          </p:nvCxnSpPr>
          <p:spPr>
            <a:xfrm flipH="1" flipV="1">
              <a:off x="3669000"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6497DDDC-4484-0576-FB01-14EBB6301BC4}"/>
                </a:ext>
              </a:extLst>
            </p:cNvPr>
            <p:cNvCxnSpPr>
              <a:cxnSpLocks/>
            </p:cNvCxnSpPr>
            <p:nvPr/>
          </p:nvCxnSpPr>
          <p:spPr>
            <a:xfrm flipV="1">
              <a:off x="4270083"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249783FC-A544-668C-8A9C-FC56BC95BB50}"/>
                </a:ext>
              </a:extLst>
            </p:cNvPr>
            <p:cNvCxnSpPr>
              <a:cxnSpLocks/>
            </p:cNvCxnSpPr>
            <p:nvPr/>
          </p:nvCxnSpPr>
          <p:spPr>
            <a:xfrm flipV="1">
              <a:off x="4264151"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AB7CAF8E-52C2-76CA-E7EF-D384F01A951C}"/>
                </a:ext>
              </a:extLst>
            </p:cNvPr>
            <p:cNvSpPr/>
            <p:nvPr/>
          </p:nvSpPr>
          <p:spPr>
            <a:xfrm>
              <a:off x="4124124" y="4027634"/>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18040B99-876F-4EF8-060D-E8C06B0CC178}"/>
                </a:ext>
              </a:extLst>
            </p:cNvPr>
            <p:cNvSpPr/>
            <p:nvPr/>
          </p:nvSpPr>
          <p:spPr>
            <a:xfrm>
              <a:off x="4724612" y="4027634"/>
              <a:ext cx="270000" cy="257059"/>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5E4041A5-CD19-7D81-3ABF-38552D9E98DF}"/>
                </a:ext>
              </a:extLst>
            </p:cNvPr>
            <p:cNvSpPr/>
            <p:nvPr/>
          </p:nvSpPr>
          <p:spPr>
            <a:xfrm>
              <a:off x="3555549" y="4013760"/>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3" name="群組 22">
            <a:extLst>
              <a:ext uri="{FF2B5EF4-FFF2-40B4-BE49-F238E27FC236}">
                <a16:creationId xmlns:a16="http://schemas.microsoft.com/office/drawing/2014/main" id="{94863F6F-A36C-A367-4DB9-AB78B4F49794}"/>
              </a:ext>
            </a:extLst>
          </p:cNvPr>
          <p:cNvGrpSpPr/>
          <p:nvPr/>
        </p:nvGrpSpPr>
        <p:grpSpPr>
          <a:xfrm>
            <a:off x="5364282" y="4013760"/>
            <a:ext cx="1439063" cy="866867"/>
            <a:chOff x="5364282" y="4013760"/>
            <a:chExt cx="1439063" cy="866867"/>
          </a:xfrm>
        </p:grpSpPr>
        <p:cxnSp>
          <p:nvCxnSpPr>
            <p:cNvPr id="80" name="直線單箭頭接點 79">
              <a:extLst>
                <a:ext uri="{FF2B5EF4-FFF2-40B4-BE49-F238E27FC236}">
                  <a16:creationId xmlns:a16="http://schemas.microsoft.com/office/drawing/2014/main" id="{0F078785-33EB-4632-2BE7-568CF5A68BC4}"/>
                </a:ext>
              </a:extLst>
            </p:cNvPr>
            <p:cNvCxnSpPr>
              <a:cxnSpLocks/>
            </p:cNvCxnSpPr>
            <p:nvPr/>
          </p:nvCxnSpPr>
          <p:spPr>
            <a:xfrm flipH="1" flipV="1">
              <a:off x="5488663"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4BC46576-2FF9-8A76-0525-A2C2E3A86E5A}"/>
                </a:ext>
              </a:extLst>
            </p:cNvPr>
            <p:cNvCxnSpPr>
              <a:cxnSpLocks/>
            </p:cNvCxnSpPr>
            <p:nvPr/>
          </p:nvCxnSpPr>
          <p:spPr>
            <a:xfrm flipV="1">
              <a:off x="6089746"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84CD9CA6-0A8C-0EF8-968A-FDB39A7F87E5}"/>
                </a:ext>
              </a:extLst>
            </p:cNvPr>
            <p:cNvCxnSpPr>
              <a:cxnSpLocks/>
            </p:cNvCxnSpPr>
            <p:nvPr/>
          </p:nvCxnSpPr>
          <p:spPr>
            <a:xfrm flipV="1">
              <a:off x="6083814"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圓角 10">
              <a:extLst>
                <a:ext uri="{FF2B5EF4-FFF2-40B4-BE49-F238E27FC236}">
                  <a16:creationId xmlns:a16="http://schemas.microsoft.com/office/drawing/2014/main" id="{D9B3C7DB-794D-497B-DBCC-FA2090C69C63}"/>
                </a:ext>
              </a:extLst>
            </p:cNvPr>
            <p:cNvSpPr/>
            <p:nvPr/>
          </p:nvSpPr>
          <p:spPr>
            <a:xfrm>
              <a:off x="5932857" y="4027634"/>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6BB536D0-D2DF-DE86-DF4E-F7292FA803C3}"/>
                </a:ext>
              </a:extLst>
            </p:cNvPr>
            <p:cNvSpPr/>
            <p:nvPr/>
          </p:nvSpPr>
          <p:spPr>
            <a:xfrm>
              <a:off x="6533345" y="4027634"/>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6E0085EB-51F3-F786-60CA-F33D348311B8}"/>
                </a:ext>
              </a:extLst>
            </p:cNvPr>
            <p:cNvSpPr/>
            <p:nvPr/>
          </p:nvSpPr>
          <p:spPr>
            <a:xfrm>
              <a:off x="5364282" y="4013760"/>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4" name="群組 23">
            <a:extLst>
              <a:ext uri="{FF2B5EF4-FFF2-40B4-BE49-F238E27FC236}">
                <a16:creationId xmlns:a16="http://schemas.microsoft.com/office/drawing/2014/main" id="{9767489D-3DF4-897C-C8CD-0528970097BF}"/>
              </a:ext>
            </a:extLst>
          </p:cNvPr>
          <p:cNvGrpSpPr/>
          <p:nvPr/>
        </p:nvGrpSpPr>
        <p:grpSpPr>
          <a:xfrm>
            <a:off x="7173015" y="4013760"/>
            <a:ext cx="1439063" cy="866867"/>
            <a:chOff x="7173015" y="4013760"/>
            <a:chExt cx="1439063" cy="866867"/>
          </a:xfrm>
        </p:grpSpPr>
        <p:cxnSp>
          <p:nvCxnSpPr>
            <p:cNvPr id="87" name="直線單箭頭接點 86">
              <a:extLst>
                <a:ext uri="{FF2B5EF4-FFF2-40B4-BE49-F238E27FC236}">
                  <a16:creationId xmlns:a16="http://schemas.microsoft.com/office/drawing/2014/main" id="{EE7FC7C9-635F-A80B-5879-B2634113625F}"/>
                </a:ext>
              </a:extLst>
            </p:cNvPr>
            <p:cNvCxnSpPr>
              <a:cxnSpLocks/>
            </p:cNvCxnSpPr>
            <p:nvPr/>
          </p:nvCxnSpPr>
          <p:spPr>
            <a:xfrm flipH="1" flipV="1">
              <a:off x="7308326"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710EE244-FE1A-9470-8475-5694E237AD61}"/>
                </a:ext>
              </a:extLst>
            </p:cNvPr>
            <p:cNvCxnSpPr>
              <a:cxnSpLocks/>
            </p:cNvCxnSpPr>
            <p:nvPr/>
          </p:nvCxnSpPr>
          <p:spPr>
            <a:xfrm flipV="1">
              <a:off x="7909409"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A4A92340-B92E-9CB4-A2BF-577EB77F31BE}"/>
                </a:ext>
              </a:extLst>
            </p:cNvPr>
            <p:cNvCxnSpPr>
              <a:cxnSpLocks/>
            </p:cNvCxnSpPr>
            <p:nvPr/>
          </p:nvCxnSpPr>
          <p:spPr>
            <a:xfrm flipV="1">
              <a:off x="7903477"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圓角 13">
              <a:extLst>
                <a:ext uri="{FF2B5EF4-FFF2-40B4-BE49-F238E27FC236}">
                  <a16:creationId xmlns:a16="http://schemas.microsoft.com/office/drawing/2014/main" id="{5FC949CB-7E2A-58A3-B0CB-4EC1AFDF3B66}"/>
                </a:ext>
              </a:extLst>
            </p:cNvPr>
            <p:cNvSpPr/>
            <p:nvPr/>
          </p:nvSpPr>
          <p:spPr>
            <a:xfrm>
              <a:off x="7741590" y="4027634"/>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DB1504A0-5929-F07D-8363-4D5D0EF7485E}"/>
                </a:ext>
              </a:extLst>
            </p:cNvPr>
            <p:cNvSpPr/>
            <p:nvPr/>
          </p:nvSpPr>
          <p:spPr>
            <a:xfrm>
              <a:off x="8342078" y="4027634"/>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2EF7DEF3-86FB-78CA-F8F6-87F900C2FA25}"/>
                </a:ext>
              </a:extLst>
            </p:cNvPr>
            <p:cNvSpPr/>
            <p:nvPr/>
          </p:nvSpPr>
          <p:spPr>
            <a:xfrm>
              <a:off x="7173015" y="4013760"/>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5" name="群組 24">
            <a:extLst>
              <a:ext uri="{FF2B5EF4-FFF2-40B4-BE49-F238E27FC236}">
                <a16:creationId xmlns:a16="http://schemas.microsoft.com/office/drawing/2014/main" id="{349EAC4F-8A04-B0B5-E055-885937861A7D}"/>
              </a:ext>
            </a:extLst>
          </p:cNvPr>
          <p:cNvGrpSpPr/>
          <p:nvPr/>
        </p:nvGrpSpPr>
        <p:grpSpPr>
          <a:xfrm>
            <a:off x="8981749" y="4013760"/>
            <a:ext cx="1439063" cy="866867"/>
            <a:chOff x="8981749" y="4013760"/>
            <a:chExt cx="1439063" cy="866867"/>
          </a:xfrm>
        </p:grpSpPr>
        <p:cxnSp>
          <p:nvCxnSpPr>
            <p:cNvPr id="94" name="直線單箭頭接點 93">
              <a:extLst>
                <a:ext uri="{FF2B5EF4-FFF2-40B4-BE49-F238E27FC236}">
                  <a16:creationId xmlns:a16="http://schemas.microsoft.com/office/drawing/2014/main" id="{99F4F4B0-9452-7296-9799-D6800A623C75}"/>
                </a:ext>
              </a:extLst>
            </p:cNvPr>
            <p:cNvCxnSpPr>
              <a:cxnSpLocks/>
            </p:cNvCxnSpPr>
            <p:nvPr/>
          </p:nvCxnSpPr>
          <p:spPr>
            <a:xfrm flipH="1" flipV="1">
              <a:off x="9127988" y="4340627"/>
              <a:ext cx="595151"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58B541FC-095F-6B0C-30C9-50F7AA529325}"/>
                </a:ext>
              </a:extLst>
            </p:cNvPr>
            <p:cNvCxnSpPr>
              <a:cxnSpLocks/>
            </p:cNvCxnSpPr>
            <p:nvPr/>
          </p:nvCxnSpPr>
          <p:spPr>
            <a:xfrm flipV="1">
              <a:off x="9729071" y="4340627"/>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4A245B91-4650-16F1-A6C9-E0C0CA51F70F}"/>
                </a:ext>
              </a:extLst>
            </p:cNvPr>
            <p:cNvCxnSpPr>
              <a:cxnSpLocks/>
            </p:cNvCxnSpPr>
            <p:nvPr/>
          </p:nvCxnSpPr>
          <p:spPr>
            <a:xfrm flipV="1">
              <a:off x="9723139" y="4340627"/>
              <a:ext cx="607015" cy="382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C232885C-0553-E91C-BC8B-42F837131604}"/>
                </a:ext>
              </a:extLst>
            </p:cNvPr>
            <p:cNvSpPr/>
            <p:nvPr/>
          </p:nvSpPr>
          <p:spPr>
            <a:xfrm>
              <a:off x="9550324" y="4027634"/>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250D42F4-3EE3-813F-5E83-38B8E474E801}"/>
                </a:ext>
              </a:extLst>
            </p:cNvPr>
            <p:cNvSpPr/>
            <p:nvPr/>
          </p:nvSpPr>
          <p:spPr>
            <a:xfrm>
              <a:off x="10150812" y="4027634"/>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166BEC99-7C47-0107-E3A9-ECF967D047E0}"/>
                </a:ext>
              </a:extLst>
            </p:cNvPr>
            <p:cNvSpPr/>
            <p:nvPr/>
          </p:nvSpPr>
          <p:spPr>
            <a:xfrm>
              <a:off x="8981749" y="4013760"/>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70" name="矩形: 圓角 69">
            <a:extLst>
              <a:ext uri="{FF2B5EF4-FFF2-40B4-BE49-F238E27FC236}">
                <a16:creationId xmlns:a16="http://schemas.microsoft.com/office/drawing/2014/main" id="{7A643FE7-FBFB-C3E0-0653-3024A5AD7907}"/>
              </a:ext>
            </a:extLst>
          </p:cNvPr>
          <p:cNvSpPr/>
          <p:nvPr/>
        </p:nvSpPr>
        <p:spPr>
          <a:xfrm>
            <a:off x="1611632" y="4723429"/>
            <a:ext cx="9013703" cy="1150638"/>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7" name="文字方塊 26">
            <a:extLst>
              <a:ext uri="{FF2B5EF4-FFF2-40B4-BE49-F238E27FC236}">
                <a16:creationId xmlns:a16="http://schemas.microsoft.com/office/drawing/2014/main" id="{F7159B5E-42C6-D9D7-800A-0FE42235CC37}"/>
              </a:ext>
            </a:extLst>
          </p:cNvPr>
          <p:cNvSpPr txBox="1"/>
          <p:nvPr/>
        </p:nvSpPr>
        <p:spPr>
          <a:xfrm>
            <a:off x="3683460" y="2894316"/>
            <a:ext cx="6096000" cy="646331"/>
          </a:xfrm>
          <a:prstGeom prst="rect">
            <a:avLst/>
          </a:prstGeom>
          <a:noFill/>
        </p:spPr>
        <p:txBody>
          <a:bodyPr wrap="square">
            <a:spAutoFit/>
          </a:bodyPr>
          <a:lstStyle/>
          <a:p>
            <a:r>
              <a:rPr lang="en-US" altLang="zh-TW" dirty="0"/>
              <a:t>https://arxiv.org/abs/2306.05284</a:t>
            </a:r>
          </a:p>
          <a:p>
            <a:r>
              <a:rPr lang="zh-TW" altLang="en-US" dirty="0"/>
              <a:t>https://arxiv.org/abs/2410.00037</a:t>
            </a:r>
          </a:p>
        </p:txBody>
      </p:sp>
    </p:spTree>
    <p:extLst>
      <p:ext uri="{BB962C8B-B14F-4D97-AF65-F5344CB8AC3E}">
        <p14:creationId xmlns:p14="http://schemas.microsoft.com/office/powerpoint/2010/main" val="1881415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D4911E-BD31-E928-7805-99DBCA906874}"/>
              </a:ext>
            </a:extLst>
          </p:cNvPr>
          <p:cNvSpPr>
            <a:spLocks noGrp="1"/>
          </p:cNvSpPr>
          <p:nvPr>
            <p:ph type="title"/>
          </p:nvPr>
        </p:nvSpPr>
        <p:spPr/>
        <p:txBody>
          <a:bodyPr/>
          <a:lstStyle/>
          <a:p>
            <a:r>
              <a:rPr lang="en-US" altLang="zh-TW" dirty="0"/>
              <a:t>Choice of Decoding Strategies</a:t>
            </a:r>
            <a:endParaRPr lang="zh-TW" altLang="en-US" dirty="0"/>
          </a:p>
        </p:txBody>
      </p:sp>
      <p:grpSp>
        <p:nvGrpSpPr>
          <p:cNvPr id="4" name="群組 3">
            <a:extLst>
              <a:ext uri="{FF2B5EF4-FFF2-40B4-BE49-F238E27FC236}">
                <a16:creationId xmlns:a16="http://schemas.microsoft.com/office/drawing/2014/main" id="{599A0FFB-C49E-8DFB-DE10-9B9A8D7A74DF}"/>
              </a:ext>
            </a:extLst>
          </p:cNvPr>
          <p:cNvGrpSpPr/>
          <p:nvPr/>
        </p:nvGrpSpPr>
        <p:grpSpPr>
          <a:xfrm>
            <a:off x="1127753" y="1681027"/>
            <a:ext cx="2903472" cy="257059"/>
            <a:chOff x="7419795" y="2323247"/>
            <a:chExt cx="2903472" cy="257059"/>
          </a:xfrm>
          <a:solidFill>
            <a:schemeClr val="accent2">
              <a:lumMod val="20000"/>
              <a:lumOff val="80000"/>
            </a:schemeClr>
          </a:solidFill>
        </p:grpSpPr>
        <p:sp>
          <p:nvSpPr>
            <p:cNvPr id="5" name="矩形: 圓角 4">
              <a:extLst>
                <a:ext uri="{FF2B5EF4-FFF2-40B4-BE49-F238E27FC236}">
                  <a16:creationId xmlns:a16="http://schemas.microsoft.com/office/drawing/2014/main" id="{60C10482-7F60-1B65-B4ED-7078799519CC}"/>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27BF1184-E18F-F8DF-8D55-7614880D7600}"/>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593C4EAF-44CE-8F78-7DFC-45838BBF5A5A}"/>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E6F3939E-73EE-7B9C-F8CA-A9FBBF16AFC5}"/>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F9D009B9-014B-77E2-897C-3D839E218CE0}"/>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DE89E90F-F703-DEE3-1615-81C1B5358AFB}"/>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BC89031C-42A5-1AB8-042D-9C1BF46BB5FC}"/>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2" name="文字方塊 11">
            <a:extLst>
              <a:ext uri="{FF2B5EF4-FFF2-40B4-BE49-F238E27FC236}">
                <a16:creationId xmlns:a16="http://schemas.microsoft.com/office/drawing/2014/main" id="{EC4F2366-7DF4-8D31-A909-45D77FC3C8AE}"/>
              </a:ext>
            </a:extLst>
          </p:cNvPr>
          <p:cNvSpPr txBox="1"/>
          <p:nvPr/>
        </p:nvSpPr>
        <p:spPr>
          <a:xfrm>
            <a:off x="1229980"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Coarse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743B3701-9D32-7B02-2E0B-27B48082F37C}"/>
              </a:ext>
            </a:extLst>
          </p:cNvPr>
          <p:cNvSpPr txBox="1"/>
          <p:nvPr/>
        </p:nvSpPr>
        <p:spPr>
          <a:xfrm>
            <a:off x="4840153"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Fine-grain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D472121E-F981-8F41-C419-1D63A0890D70}"/>
              </a:ext>
            </a:extLst>
          </p:cNvPr>
          <p:cNvSpPr txBox="1"/>
          <p:nvPr/>
        </p:nvSpPr>
        <p:spPr>
          <a:xfrm>
            <a:off x="8461328" y="2075805"/>
            <a:ext cx="26029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Finer Token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1" name="群組 30">
            <a:extLst>
              <a:ext uri="{FF2B5EF4-FFF2-40B4-BE49-F238E27FC236}">
                <a16:creationId xmlns:a16="http://schemas.microsoft.com/office/drawing/2014/main" id="{6E9BE798-2ABB-6C4A-4EC5-EDB6D96CAA90}"/>
              </a:ext>
            </a:extLst>
          </p:cNvPr>
          <p:cNvGrpSpPr/>
          <p:nvPr/>
        </p:nvGrpSpPr>
        <p:grpSpPr>
          <a:xfrm>
            <a:off x="4705812" y="1690688"/>
            <a:ext cx="2903472" cy="257059"/>
            <a:chOff x="7419795" y="2323247"/>
            <a:chExt cx="2903472" cy="257059"/>
          </a:xfrm>
          <a:solidFill>
            <a:schemeClr val="accent5">
              <a:lumMod val="20000"/>
              <a:lumOff val="80000"/>
            </a:schemeClr>
          </a:solidFill>
        </p:grpSpPr>
        <p:sp>
          <p:nvSpPr>
            <p:cNvPr id="32" name="矩形: 圓角 31">
              <a:extLst>
                <a:ext uri="{FF2B5EF4-FFF2-40B4-BE49-F238E27FC236}">
                  <a16:creationId xmlns:a16="http://schemas.microsoft.com/office/drawing/2014/main" id="{EB003A3C-9CD7-43C0-1AF9-7BB36CD22C30}"/>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24A99268-FA3E-34AC-4C7F-60CF2E400341}"/>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F853888F-8107-96B7-CD7A-CF5EF8198135}"/>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80505D63-C5F5-185C-CC64-B07335CBF079}"/>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236CF057-F6A7-F766-BF9C-F180068B523A}"/>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761182AA-41F5-0BB0-3E32-41ABBDD9A9A8}"/>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76433C19-6BE3-71A6-F11F-37FB94FAB670}"/>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9" name="群組 38">
            <a:extLst>
              <a:ext uri="{FF2B5EF4-FFF2-40B4-BE49-F238E27FC236}">
                <a16:creationId xmlns:a16="http://schemas.microsoft.com/office/drawing/2014/main" id="{6F39E2E0-EB26-E1DC-295F-AD6A7C2B1008}"/>
              </a:ext>
            </a:extLst>
          </p:cNvPr>
          <p:cNvGrpSpPr/>
          <p:nvPr/>
        </p:nvGrpSpPr>
        <p:grpSpPr>
          <a:xfrm>
            <a:off x="8283870" y="1681026"/>
            <a:ext cx="2903472" cy="257059"/>
            <a:chOff x="7419795" y="2323247"/>
            <a:chExt cx="2903472" cy="257059"/>
          </a:xfrm>
          <a:solidFill>
            <a:schemeClr val="accent4">
              <a:lumMod val="20000"/>
              <a:lumOff val="80000"/>
            </a:schemeClr>
          </a:solidFill>
        </p:grpSpPr>
        <p:sp>
          <p:nvSpPr>
            <p:cNvPr id="40" name="矩形: 圓角 39">
              <a:extLst>
                <a:ext uri="{FF2B5EF4-FFF2-40B4-BE49-F238E27FC236}">
                  <a16:creationId xmlns:a16="http://schemas.microsoft.com/office/drawing/2014/main" id="{488BA8FA-9BAE-1CC0-6726-95B223C9E46E}"/>
                </a:ext>
              </a:extLst>
            </p:cNvPr>
            <p:cNvSpPr/>
            <p:nvPr/>
          </p:nvSpPr>
          <p:spPr>
            <a:xfrm>
              <a:off x="741979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EA212CBE-592C-D211-689E-ACF977ECFF11}"/>
                </a:ext>
              </a:extLst>
            </p:cNvPr>
            <p:cNvSpPr/>
            <p:nvPr/>
          </p:nvSpPr>
          <p:spPr>
            <a:xfrm>
              <a:off x="785870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8B065CE8-8858-8176-B4B4-69CE214846ED}"/>
                </a:ext>
              </a:extLst>
            </p:cNvPr>
            <p:cNvSpPr/>
            <p:nvPr/>
          </p:nvSpPr>
          <p:spPr>
            <a:xfrm>
              <a:off x="8297619"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4246AB31-966C-BD23-5F69-BF1B112FE1FD}"/>
                </a:ext>
              </a:extLst>
            </p:cNvPr>
            <p:cNvSpPr/>
            <p:nvPr/>
          </p:nvSpPr>
          <p:spPr>
            <a:xfrm>
              <a:off x="8736531"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CEC10006-764B-EAB1-404B-EDBACB7FFB94}"/>
                </a:ext>
              </a:extLst>
            </p:cNvPr>
            <p:cNvSpPr/>
            <p:nvPr/>
          </p:nvSpPr>
          <p:spPr>
            <a:xfrm>
              <a:off x="9175443"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E0FC389B-70E0-0E10-5D3A-B2AF2C48B1BB}"/>
                </a:ext>
              </a:extLst>
            </p:cNvPr>
            <p:cNvSpPr/>
            <p:nvPr/>
          </p:nvSpPr>
          <p:spPr>
            <a:xfrm>
              <a:off x="9614355"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7C5FC4EB-D9DD-ED7F-2949-14536974B8FC}"/>
                </a:ext>
              </a:extLst>
            </p:cNvPr>
            <p:cNvSpPr/>
            <p:nvPr/>
          </p:nvSpPr>
          <p:spPr>
            <a:xfrm>
              <a:off x="10053267" y="2323247"/>
              <a:ext cx="270000" cy="257059"/>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45" name="文字方塊 144">
            <a:extLst>
              <a:ext uri="{FF2B5EF4-FFF2-40B4-BE49-F238E27FC236}">
                <a16:creationId xmlns:a16="http://schemas.microsoft.com/office/drawing/2014/main" id="{F4015957-8744-2136-EBB3-936E5B99F39E}"/>
              </a:ext>
            </a:extLst>
          </p:cNvPr>
          <p:cNvSpPr txBox="1"/>
          <p:nvPr/>
        </p:nvSpPr>
        <p:spPr>
          <a:xfrm>
            <a:off x="9991419" y="3351751"/>
            <a:ext cx="17531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Depth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Transformer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75C09C13-A8F0-B4D7-AEE4-BBE1C4F2EC1A}"/>
              </a:ext>
            </a:extLst>
          </p:cNvPr>
          <p:cNvSpPr txBox="1"/>
          <p:nvPr/>
        </p:nvSpPr>
        <p:spPr>
          <a:xfrm>
            <a:off x="8614064" y="6131931"/>
            <a:ext cx="36287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https://arxiv.org/abs/2109.03264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https://arxiv.org/abs/2410.00037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5" name="直線單箭頭接點 14">
            <a:extLst>
              <a:ext uri="{FF2B5EF4-FFF2-40B4-BE49-F238E27FC236}">
                <a16:creationId xmlns:a16="http://schemas.microsoft.com/office/drawing/2014/main" id="{046F06DA-C3FD-AE43-143D-16143C264D96}"/>
              </a:ext>
            </a:extLst>
          </p:cNvPr>
          <p:cNvCxnSpPr>
            <a:cxnSpLocks/>
          </p:cNvCxnSpPr>
          <p:nvPr/>
        </p:nvCxnSpPr>
        <p:spPr>
          <a:xfrm flipV="1">
            <a:off x="1217390" y="3208674"/>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AE37A52A-565C-7CCE-BB08-85607A51FAB7}"/>
              </a:ext>
            </a:extLst>
          </p:cNvPr>
          <p:cNvCxnSpPr>
            <a:cxnSpLocks/>
          </p:cNvCxnSpPr>
          <p:nvPr/>
        </p:nvCxnSpPr>
        <p:spPr>
          <a:xfrm flipV="1">
            <a:off x="1231904" y="4044557"/>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A4529DC7-E944-AF03-A13F-22FA31CD09D3}"/>
              </a:ext>
            </a:extLst>
          </p:cNvPr>
          <p:cNvSpPr/>
          <p:nvPr/>
        </p:nvSpPr>
        <p:spPr>
          <a:xfrm>
            <a:off x="1665479" y="2936461"/>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67DE3575-21A8-BB7C-6C0D-995CF391A034}"/>
              </a:ext>
            </a:extLst>
          </p:cNvPr>
          <p:cNvSpPr/>
          <p:nvPr/>
        </p:nvSpPr>
        <p:spPr>
          <a:xfrm>
            <a:off x="2265967" y="2936461"/>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3" name="直線單箭頭接點 22">
            <a:extLst>
              <a:ext uri="{FF2B5EF4-FFF2-40B4-BE49-F238E27FC236}">
                <a16:creationId xmlns:a16="http://schemas.microsoft.com/office/drawing/2014/main" id="{B4338ECD-5C67-65D7-B69F-B21C01379AED}"/>
              </a:ext>
            </a:extLst>
          </p:cNvPr>
          <p:cNvCxnSpPr>
            <a:cxnSpLocks/>
          </p:cNvCxnSpPr>
          <p:nvPr/>
        </p:nvCxnSpPr>
        <p:spPr>
          <a:xfrm flipV="1">
            <a:off x="1807156" y="3269720"/>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7BB34170-B96A-672D-D0DC-4A65542EC33F}"/>
              </a:ext>
            </a:extLst>
          </p:cNvPr>
          <p:cNvCxnSpPr>
            <a:cxnSpLocks/>
          </p:cNvCxnSpPr>
          <p:nvPr/>
        </p:nvCxnSpPr>
        <p:spPr>
          <a:xfrm flipV="1">
            <a:off x="2408239" y="3269720"/>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圓角 24">
            <a:extLst>
              <a:ext uri="{FF2B5EF4-FFF2-40B4-BE49-F238E27FC236}">
                <a16:creationId xmlns:a16="http://schemas.microsoft.com/office/drawing/2014/main" id="{91512ECE-D5A7-3353-1286-43842DAB4C19}"/>
              </a:ext>
            </a:extLst>
          </p:cNvPr>
          <p:cNvSpPr/>
          <p:nvPr/>
        </p:nvSpPr>
        <p:spPr>
          <a:xfrm>
            <a:off x="1009322" y="3559482"/>
            <a:ext cx="1657457" cy="485075"/>
          </a:xfrm>
          <a:prstGeom prst="roundRect">
            <a:avLst/>
          </a:prstGeom>
          <a:solidFill>
            <a:schemeClr val="accent6">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7" name="矩形: 圓角 16">
            <a:extLst>
              <a:ext uri="{FF2B5EF4-FFF2-40B4-BE49-F238E27FC236}">
                <a16:creationId xmlns:a16="http://schemas.microsoft.com/office/drawing/2014/main" id="{55032EF0-7B34-C4C4-1E50-69077E3786E6}"/>
              </a:ext>
            </a:extLst>
          </p:cNvPr>
          <p:cNvSpPr/>
          <p:nvPr/>
        </p:nvSpPr>
        <p:spPr>
          <a:xfrm>
            <a:off x="1096904" y="2922587"/>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2820651D-DE0F-5258-5D16-7900EDFE0540}"/>
              </a:ext>
            </a:extLst>
          </p:cNvPr>
          <p:cNvSpPr/>
          <p:nvPr/>
        </p:nvSpPr>
        <p:spPr>
          <a:xfrm>
            <a:off x="994198" y="4494374"/>
            <a:ext cx="9013703" cy="1150638"/>
          </a:xfrm>
          <a:prstGeom prst="roundRect">
            <a:avLst/>
          </a:prstGeom>
          <a:solidFill>
            <a:srgbClr val="5B9BD5">
              <a:lumMod val="20000"/>
              <a:lumOff val="80000"/>
            </a:srgb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28" name="直線單箭頭接點 27">
            <a:extLst>
              <a:ext uri="{FF2B5EF4-FFF2-40B4-BE49-F238E27FC236}">
                <a16:creationId xmlns:a16="http://schemas.microsoft.com/office/drawing/2014/main" id="{FBADCCAE-5520-F132-2814-6D7C5D43FDB7}"/>
              </a:ext>
            </a:extLst>
          </p:cNvPr>
          <p:cNvCxnSpPr>
            <a:cxnSpLocks/>
          </p:cNvCxnSpPr>
          <p:nvPr/>
        </p:nvCxnSpPr>
        <p:spPr>
          <a:xfrm flipV="1">
            <a:off x="3026123" y="3208674"/>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819A5A86-3E6C-C51C-D442-FB54DBB86670}"/>
              </a:ext>
            </a:extLst>
          </p:cNvPr>
          <p:cNvCxnSpPr>
            <a:cxnSpLocks/>
          </p:cNvCxnSpPr>
          <p:nvPr/>
        </p:nvCxnSpPr>
        <p:spPr>
          <a:xfrm flipV="1">
            <a:off x="3040637" y="4044557"/>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圓角 48">
            <a:extLst>
              <a:ext uri="{FF2B5EF4-FFF2-40B4-BE49-F238E27FC236}">
                <a16:creationId xmlns:a16="http://schemas.microsoft.com/office/drawing/2014/main" id="{40E02FF3-D66F-294B-3420-52D27361FFDC}"/>
              </a:ext>
            </a:extLst>
          </p:cNvPr>
          <p:cNvSpPr/>
          <p:nvPr/>
        </p:nvSpPr>
        <p:spPr>
          <a:xfrm>
            <a:off x="3474212" y="2936461"/>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1957B904-2260-C8A3-A43F-4F018E5A20AB}"/>
              </a:ext>
            </a:extLst>
          </p:cNvPr>
          <p:cNvSpPr/>
          <p:nvPr/>
        </p:nvSpPr>
        <p:spPr>
          <a:xfrm>
            <a:off x="4074700" y="2936461"/>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1" name="直線單箭頭接點 50">
            <a:extLst>
              <a:ext uri="{FF2B5EF4-FFF2-40B4-BE49-F238E27FC236}">
                <a16:creationId xmlns:a16="http://schemas.microsoft.com/office/drawing/2014/main" id="{88399976-6B06-8064-70FF-35485754CE35}"/>
              </a:ext>
            </a:extLst>
          </p:cNvPr>
          <p:cNvCxnSpPr>
            <a:cxnSpLocks/>
          </p:cNvCxnSpPr>
          <p:nvPr/>
        </p:nvCxnSpPr>
        <p:spPr>
          <a:xfrm flipV="1">
            <a:off x="3615889" y="3269720"/>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6339B9B8-BA23-6AEF-E673-26C292970EF8}"/>
              </a:ext>
            </a:extLst>
          </p:cNvPr>
          <p:cNvCxnSpPr>
            <a:cxnSpLocks/>
          </p:cNvCxnSpPr>
          <p:nvPr/>
        </p:nvCxnSpPr>
        <p:spPr>
          <a:xfrm flipV="1">
            <a:off x="4216972" y="3269720"/>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圓角 52">
            <a:extLst>
              <a:ext uri="{FF2B5EF4-FFF2-40B4-BE49-F238E27FC236}">
                <a16:creationId xmlns:a16="http://schemas.microsoft.com/office/drawing/2014/main" id="{615463B6-AFBB-9E90-1BA8-CD54AF644BF8}"/>
              </a:ext>
            </a:extLst>
          </p:cNvPr>
          <p:cNvSpPr/>
          <p:nvPr/>
        </p:nvSpPr>
        <p:spPr>
          <a:xfrm>
            <a:off x="2818055" y="3559482"/>
            <a:ext cx="1657457" cy="485075"/>
          </a:xfrm>
          <a:prstGeom prst="roundRect">
            <a:avLst/>
          </a:prstGeom>
          <a:solidFill>
            <a:schemeClr val="accent6">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0" name="矩形: 圓角 29">
            <a:extLst>
              <a:ext uri="{FF2B5EF4-FFF2-40B4-BE49-F238E27FC236}">
                <a16:creationId xmlns:a16="http://schemas.microsoft.com/office/drawing/2014/main" id="{41A003F2-81DE-9642-4E8B-986CFEDF91D7}"/>
              </a:ext>
            </a:extLst>
          </p:cNvPr>
          <p:cNvSpPr/>
          <p:nvPr/>
        </p:nvSpPr>
        <p:spPr>
          <a:xfrm>
            <a:off x="2905637" y="2922587"/>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4" name="群組 53">
            <a:extLst>
              <a:ext uri="{FF2B5EF4-FFF2-40B4-BE49-F238E27FC236}">
                <a16:creationId xmlns:a16="http://schemas.microsoft.com/office/drawing/2014/main" id="{23F57D8D-6D4D-6790-F0DA-BDEED7F2219A}"/>
              </a:ext>
            </a:extLst>
          </p:cNvPr>
          <p:cNvGrpSpPr/>
          <p:nvPr/>
        </p:nvGrpSpPr>
        <p:grpSpPr>
          <a:xfrm>
            <a:off x="4626788" y="2922587"/>
            <a:ext cx="1657457" cy="1590138"/>
            <a:chOff x="1268718" y="4008559"/>
            <a:chExt cx="1657457" cy="1590138"/>
          </a:xfrm>
        </p:grpSpPr>
        <p:cxnSp>
          <p:nvCxnSpPr>
            <p:cNvPr id="55" name="直線單箭頭接點 54">
              <a:extLst>
                <a:ext uri="{FF2B5EF4-FFF2-40B4-BE49-F238E27FC236}">
                  <a16:creationId xmlns:a16="http://schemas.microsoft.com/office/drawing/2014/main" id="{FEC4183F-0824-4FD7-4235-152024BCDA33}"/>
                </a:ext>
              </a:extLst>
            </p:cNvPr>
            <p:cNvCxnSpPr>
              <a:cxnSpLocks/>
            </p:cNvCxnSpPr>
            <p:nvPr/>
          </p:nvCxnSpPr>
          <p:spPr>
            <a:xfrm flipV="1">
              <a:off x="1476786" y="4294646"/>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群組 55">
              <a:extLst>
                <a:ext uri="{FF2B5EF4-FFF2-40B4-BE49-F238E27FC236}">
                  <a16:creationId xmlns:a16="http://schemas.microsoft.com/office/drawing/2014/main" id="{F573929D-7013-BA93-3CBD-CA432AE1FD13}"/>
                </a:ext>
              </a:extLst>
            </p:cNvPr>
            <p:cNvGrpSpPr/>
            <p:nvPr/>
          </p:nvGrpSpPr>
          <p:grpSpPr>
            <a:xfrm>
              <a:off x="1268718" y="4022433"/>
              <a:ext cx="1657457" cy="1576264"/>
              <a:chOff x="1626756" y="2656032"/>
              <a:chExt cx="1657457" cy="1576264"/>
            </a:xfrm>
          </p:grpSpPr>
          <p:cxnSp>
            <p:nvCxnSpPr>
              <p:cNvPr id="58" name="直線單箭頭接點 57">
                <a:extLst>
                  <a:ext uri="{FF2B5EF4-FFF2-40B4-BE49-F238E27FC236}">
                    <a16:creationId xmlns:a16="http://schemas.microsoft.com/office/drawing/2014/main" id="{3FAB7712-921A-A61B-991D-B3F95FF0B1CC}"/>
                  </a:ext>
                </a:extLst>
              </p:cNvPr>
              <p:cNvCxnSpPr>
                <a:cxnSpLocks/>
              </p:cNvCxnSpPr>
              <p:nvPr/>
            </p:nvCxnSpPr>
            <p:spPr>
              <a:xfrm flipV="1">
                <a:off x="1849338" y="3764128"/>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群組 58">
                <a:extLst>
                  <a:ext uri="{FF2B5EF4-FFF2-40B4-BE49-F238E27FC236}">
                    <a16:creationId xmlns:a16="http://schemas.microsoft.com/office/drawing/2014/main" id="{7E51CC54-22F5-A986-51A6-B81452A78F9C}"/>
                  </a:ext>
                </a:extLst>
              </p:cNvPr>
              <p:cNvGrpSpPr/>
              <p:nvPr/>
            </p:nvGrpSpPr>
            <p:grpSpPr>
              <a:xfrm>
                <a:off x="1626756" y="2656032"/>
                <a:ext cx="1657457" cy="1108096"/>
                <a:chOff x="1626756" y="2656032"/>
                <a:chExt cx="1657457" cy="1108096"/>
              </a:xfrm>
            </p:grpSpPr>
            <p:sp>
              <p:nvSpPr>
                <p:cNvPr id="60" name="矩形: 圓角 59">
                  <a:extLst>
                    <a:ext uri="{FF2B5EF4-FFF2-40B4-BE49-F238E27FC236}">
                      <a16:creationId xmlns:a16="http://schemas.microsoft.com/office/drawing/2014/main" id="{237ED253-6EFE-C7DA-7311-3EC203B63374}"/>
                    </a:ext>
                  </a:extLst>
                </p:cNvPr>
                <p:cNvSpPr/>
                <p:nvPr/>
              </p:nvSpPr>
              <p:spPr>
                <a:xfrm>
                  <a:off x="2282913" y="265603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93E81E73-019C-34EE-D86D-96E363042A41}"/>
                    </a:ext>
                  </a:extLst>
                </p:cNvPr>
                <p:cNvSpPr/>
                <p:nvPr/>
              </p:nvSpPr>
              <p:spPr>
                <a:xfrm>
                  <a:off x="2883401" y="265603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62" name="直線單箭頭接點 61">
                  <a:extLst>
                    <a:ext uri="{FF2B5EF4-FFF2-40B4-BE49-F238E27FC236}">
                      <a16:creationId xmlns:a16="http://schemas.microsoft.com/office/drawing/2014/main" id="{94098BB7-6B69-5846-33A7-6AF8F191DF04}"/>
                    </a:ext>
                  </a:extLst>
                </p:cNvPr>
                <p:cNvCxnSpPr>
                  <a:cxnSpLocks/>
                </p:cNvCxnSpPr>
                <p:nvPr/>
              </p:nvCxnSpPr>
              <p:spPr>
                <a:xfrm flipV="1">
                  <a:off x="2424590" y="298929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761FEDA7-DACC-4DAC-1BE0-3D2E1197A341}"/>
                    </a:ext>
                  </a:extLst>
                </p:cNvPr>
                <p:cNvCxnSpPr>
                  <a:cxnSpLocks/>
                </p:cNvCxnSpPr>
                <p:nvPr/>
              </p:nvCxnSpPr>
              <p:spPr>
                <a:xfrm flipV="1">
                  <a:off x="3025673" y="298929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矩形: 圓角 63">
                  <a:extLst>
                    <a:ext uri="{FF2B5EF4-FFF2-40B4-BE49-F238E27FC236}">
                      <a16:creationId xmlns:a16="http://schemas.microsoft.com/office/drawing/2014/main" id="{EEDE8079-3983-A122-5D3D-B9261676F1C5}"/>
                    </a:ext>
                  </a:extLst>
                </p:cNvPr>
                <p:cNvSpPr/>
                <p:nvPr/>
              </p:nvSpPr>
              <p:spPr>
                <a:xfrm>
                  <a:off x="1626756" y="3279053"/>
                  <a:ext cx="1657457" cy="485075"/>
                </a:xfrm>
                <a:prstGeom prst="roundRect">
                  <a:avLst/>
                </a:prstGeom>
                <a:solidFill>
                  <a:schemeClr val="accent6">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sp>
          <p:nvSpPr>
            <p:cNvPr id="57" name="矩形: 圓角 56">
              <a:extLst>
                <a:ext uri="{FF2B5EF4-FFF2-40B4-BE49-F238E27FC236}">
                  <a16:creationId xmlns:a16="http://schemas.microsoft.com/office/drawing/2014/main" id="{DC2E0B96-A3E5-9E87-3F8C-AA9241E46F43}"/>
                </a:ext>
              </a:extLst>
            </p:cNvPr>
            <p:cNvSpPr/>
            <p:nvPr/>
          </p:nvSpPr>
          <p:spPr>
            <a:xfrm>
              <a:off x="1356300" y="4008559"/>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5" name="群組 64">
            <a:extLst>
              <a:ext uri="{FF2B5EF4-FFF2-40B4-BE49-F238E27FC236}">
                <a16:creationId xmlns:a16="http://schemas.microsoft.com/office/drawing/2014/main" id="{48DDD1DF-A40D-0EC1-722A-4BBC9016466D}"/>
              </a:ext>
            </a:extLst>
          </p:cNvPr>
          <p:cNvGrpSpPr/>
          <p:nvPr/>
        </p:nvGrpSpPr>
        <p:grpSpPr>
          <a:xfrm>
            <a:off x="6435521" y="2922587"/>
            <a:ext cx="1657457" cy="1590138"/>
            <a:chOff x="1268718" y="4008559"/>
            <a:chExt cx="1657457" cy="1590138"/>
          </a:xfrm>
        </p:grpSpPr>
        <p:cxnSp>
          <p:nvCxnSpPr>
            <p:cNvPr id="66" name="直線單箭頭接點 65">
              <a:extLst>
                <a:ext uri="{FF2B5EF4-FFF2-40B4-BE49-F238E27FC236}">
                  <a16:creationId xmlns:a16="http://schemas.microsoft.com/office/drawing/2014/main" id="{95A4C56D-6FC6-0623-F441-C437EA1BD4A1}"/>
                </a:ext>
              </a:extLst>
            </p:cNvPr>
            <p:cNvCxnSpPr>
              <a:cxnSpLocks/>
            </p:cNvCxnSpPr>
            <p:nvPr/>
          </p:nvCxnSpPr>
          <p:spPr>
            <a:xfrm flipV="1">
              <a:off x="1476786" y="4294646"/>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B703EFC2-1DA1-5AD9-BEFE-48FA0659943B}"/>
                </a:ext>
              </a:extLst>
            </p:cNvPr>
            <p:cNvGrpSpPr/>
            <p:nvPr/>
          </p:nvGrpSpPr>
          <p:grpSpPr>
            <a:xfrm>
              <a:off x="1268718" y="4022433"/>
              <a:ext cx="1657457" cy="1576264"/>
              <a:chOff x="1626756" y="2656032"/>
              <a:chExt cx="1657457" cy="1576264"/>
            </a:xfrm>
          </p:grpSpPr>
          <p:cxnSp>
            <p:nvCxnSpPr>
              <p:cNvPr id="69" name="直線單箭頭接點 68">
                <a:extLst>
                  <a:ext uri="{FF2B5EF4-FFF2-40B4-BE49-F238E27FC236}">
                    <a16:creationId xmlns:a16="http://schemas.microsoft.com/office/drawing/2014/main" id="{06A56FCE-6B27-E861-7478-A3C5346B3F0F}"/>
                  </a:ext>
                </a:extLst>
              </p:cNvPr>
              <p:cNvCxnSpPr>
                <a:cxnSpLocks/>
              </p:cNvCxnSpPr>
              <p:nvPr/>
            </p:nvCxnSpPr>
            <p:spPr>
              <a:xfrm flipV="1">
                <a:off x="1849338" y="3764128"/>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672F6A0B-5D32-2FBE-0EB6-DA3EB509E701}"/>
                  </a:ext>
                </a:extLst>
              </p:cNvPr>
              <p:cNvGrpSpPr/>
              <p:nvPr/>
            </p:nvGrpSpPr>
            <p:grpSpPr>
              <a:xfrm>
                <a:off x="1626756" y="2656032"/>
                <a:ext cx="1657457" cy="1108096"/>
                <a:chOff x="1626756" y="2656032"/>
                <a:chExt cx="1657457" cy="1108096"/>
              </a:xfrm>
            </p:grpSpPr>
            <p:sp>
              <p:nvSpPr>
                <p:cNvPr id="71" name="矩形: 圓角 70">
                  <a:extLst>
                    <a:ext uri="{FF2B5EF4-FFF2-40B4-BE49-F238E27FC236}">
                      <a16:creationId xmlns:a16="http://schemas.microsoft.com/office/drawing/2014/main" id="{C0A3244A-18E3-31C7-03A8-AE14B410D3F1}"/>
                    </a:ext>
                  </a:extLst>
                </p:cNvPr>
                <p:cNvSpPr/>
                <p:nvPr/>
              </p:nvSpPr>
              <p:spPr>
                <a:xfrm>
                  <a:off x="2282913" y="265603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2" name="矩形: 圓角 71">
                  <a:extLst>
                    <a:ext uri="{FF2B5EF4-FFF2-40B4-BE49-F238E27FC236}">
                      <a16:creationId xmlns:a16="http://schemas.microsoft.com/office/drawing/2014/main" id="{3C9532C0-F0B7-BD0A-BAA3-F706564886B1}"/>
                    </a:ext>
                  </a:extLst>
                </p:cNvPr>
                <p:cNvSpPr/>
                <p:nvPr/>
              </p:nvSpPr>
              <p:spPr>
                <a:xfrm>
                  <a:off x="2883401" y="265603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3" name="直線單箭頭接點 72">
                  <a:extLst>
                    <a:ext uri="{FF2B5EF4-FFF2-40B4-BE49-F238E27FC236}">
                      <a16:creationId xmlns:a16="http://schemas.microsoft.com/office/drawing/2014/main" id="{B63950EA-ADB0-264F-CA96-54CC9EBB009F}"/>
                    </a:ext>
                  </a:extLst>
                </p:cNvPr>
                <p:cNvCxnSpPr>
                  <a:cxnSpLocks/>
                </p:cNvCxnSpPr>
                <p:nvPr/>
              </p:nvCxnSpPr>
              <p:spPr>
                <a:xfrm flipV="1">
                  <a:off x="2424590" y="298929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46752EAA-A1CE-4CBD-EBE0-0C5691DB24F4}"/>
                    </a:ext>
                  </a:extLst>
                </p:cNvPr>
                <p:cNvCxnSpPr>
                  <a:cxnSpLocks/>
                </p:cNvCxnSpPr>
                <p:nvPr/>
              </p:nvCxnSpPr>
              <p:spPr>
                <a:xfrm flipV="1">
                  <a:off x="3025673" y="298929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矩形: 圓角 74">
                  <a:extLst>
                    <a:ext uri="{FF2B5EF4-FFF2-40B4-BE49-F238E27FC236}">
                      <a16:creationId xmlns:a16="http://schemas.microsoft.com/office/drawing/2014/main" id="{42A0DA6A-3D4E-ED1F-DD7D-34A97F619512}"/>
                    </a:ext>
                  </a:extLst>
                </p:cNvPr>
                <p:cNvSpPr/>
                <p:nvPr/>
              </p:nvSpPr>
              <p:spPr>
                <a:xfrm>
                  <a:off x="1626756" y="3279053"/>
                  <a:ext cx="1657457" cy="485075"/>
                </a:xfrm>
                <a:prstGeom prst="roundRect">
                  <a:avLst/>
                </a:prstGeom>
                <a:solidFill>
                  <a:schemeClr val="accent6">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sp>
          <p:nvSpPr>
            <p:cNvPr id="68" name="矩形: 圓角 67">
              <a:extLst>
                <a:ext uri="{FF2B5EF4-FFF2-40B4-BE49-F238E27FC236}">
                  <a16:creationId xmlns:a16="http://schemas.microsoft.com/office/drawing/2014/main" id="{9EC9135B-8859-0783-1558-ECA16F46EFC9}"/>
                </a:ext>
              </a:extLst>
            </p:cNvPr>
            <p:cNvSpPr/>
            <p:nvPr/>
          </p:nvSpPr>
          <p:spPr>
            <a:xfrm>
              <a:off x="1356300" y="4008559"/>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76" name="群組 75">
            <a:extLst>
              <a:ext uri="{FF2B5EF4-FFF2-40B4-BE49-F238E27FC236}">
                <a16:creationId xmlns:a16="http://schemas.microsoft.com/office/drawing/2014/main" id="{04581666-594A-7E85-A3AB-AC93E3A88250}"/>
              </a:ext>
            </a:extLst>
          </p:cNvPr>
          <p:cNvGrpSpPr/>
          <p:nvPr/>
        </p:nvGrpSpPr>
        <p:grpSpPr>
          <a:xfrm>
            <a:off x="8244255" y="2922587"/>
            <a:ext cx="1657457" cy="1590138"/>
            <a:chOff x="1268718" y="4008559"/>
            <a:chExt cx="1657457" cy="1590138"/>
          </a:xfrm>
        </p:grpSpPr>
        <p:cxnSp>
          <p:nvCxnSpPr>
            <p:cNvPr id="77" name="直線單箭頭接點 76">
              <a:extLst>
                <a:ext uri="{FF2B5EF4-FFF2-40B4-BE49-F238E27FC236}">
                  <a16:creationId xmlns:a16="http://schemas.microsoft.com/office/drawing/2014/main" id="{BB4E223D-6595-9EDA-F39C-6EBC46F64766}"/>
                </a:ext>
              </a:extLst>
            </p:cNvPr>
            <p:cNvCxnSpPr>
              <a:cxnSpLocks/>
            </p:cNvCxnSpPr>
            <p:nvPr/>
          </p:nvCxnSpPr>
          <p:spPr>
            <a:xfrm flipV="1">
              <a:off x="1476786" y="4294646"/>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8" name="群組 77">
              <a:extLst>
                <a:ext uri="{FF2B5EF4-FFF2-40B4-BE49-F238E27FC236}">
                  <a16:creationId xmlns:a16="http://schemas.microsoft.com/office/drawing/2014/main" id="{DBBE3E88-F353-20C2-71C1-DAD1C5EA2C50}"/>
                </a:ext>
              </a:extLst>
            </p:cNvPr>
            <p:cNvGrpSpPr/>
            <p:nvPr/>
          </p:nvGrpSpPr>
          <p:grpSpPr>
            <a:xfrm>
              <a:off x="1268718" y="4022433"/>
              <a:ext cx="1657457" cy="1576264"/>
              <a:chOff x="1626756" y="2656032"/>
              <a:chExt cx="1657457" cy="1576264"/>
            </a:xfrm>
          </p:grpSpPr>
          <p:cxnSp>
            <p:nvCxnSpPr>
              <p:cNvPr id="80" name="直線單箭頭接點 79">
                <a:extLst>
                  <a:ext uri="{FF2B5EF4-FFF2-40B4-BE49-F238E27FC236}">
                    <a16:creationId xmlns:a16="http://schemas.microsoft.com/office/drawing/2014/main" id="{FA004B01-4B79-13E2-41E4-09A7E9C62D23}"/>
                  </a:ext>
                </a:extLst>
              </p:cNvPr>
              <p:cNvCxnSpPr>
                <a:cxnSpLocks/>
              </p:cNvCxnSpPr>
              <p:nvPr/>
            </p:nvCxnSpPr>
            <p:spPr>
              <a:xfrm flipV="1">
                <a:off x="1849338" y="3764128"/>
                <a:ext cx="0" cy="468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DDB3A5A2-65EA-5274-D3D5-4DCFE42E5123}"/>
                  </a:ext>
                </a:extLst>
              </p:cNvPr>
              <p:cNvGrpSpPr/>
              <p:nvPr/>
            </p:nvGrpSpPr>
            <p:grpSpPr>
              <a:xfrm>
                <a:off x="1626756" y="2656032"/>
                <a:ext cx="1657457" cy="1108096"/>
                <a:chOff x="1626756" y="2656032"/>
                <a:chExt cx="1657457" cy="1108096"/>
              </a:xfrm>
            </p:grpSpPr>
            <p:sp>
              <p:nvSpPr>
                <p:cNvPr id="82" name="矩形: 圓角 81">
                  <a:extLst>
                    <a:ext uri="{FF2B5EF4-FFF2-40B4-BE49-F238E27FC236}">
                      <a16:creationId xmlns:a16="http://schemas.microsoft.com/office/drawing/2014/main" id="{11130849-53D3-6CA1-117B-1EAED2C46A18}"/>
                    </a:ext>
                  </a:extLst>
                </p:cNvPr>
                <p:cNvSpPr/>
                <p:nvPr/>
              </p:nvSpPr>
              <p:spPr>
                <a:xfrm>
                  <a:off x="2282913" y="2656032"/>
                  <a:ext cx="270000" cy="25705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3" name="矩形: 圓角 82">
                  <a:extLst>
                    <a:ext uri="{FF2B5EF4-FFF2-40B4-BE49-F238E27FC236}">
                      <a16:creationId xmlns:a16="http://schemas.microsoft.com/office/drawing/2014/main" id="{60CFE261-9219-94CF-AF0F-E72BA91CD356}"/>
                    </a:ext>
                  </a:extLst>
                </p:cNvPr>
                <p:cNvSpPr/>
                <p:nvPr/>
              </p:nvSpPr>
              <p:spPr>
                <a:xfrm>
                  <a:off x="2883401" y="2656032"/>
                  <a:ext cx="270000" cy="257059"/>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4" name="直線單箭頭接點 83">
                  <a:extLst>
                    <a:ext uri="{FF2B5EF4-FFF2-40B4-BE49-F238E27FC236}">
                      <a16:creationId xmlns:a16="http://schemas.microsoft.com/office/drawing/2014/main" id="{1C57820E-D52D-408E-7C5B-6586BCCC67E4}"/>
                    </a:ext>
                  </a:extLst>
                </p:cNvPr>
                <p:cNvCxnSpPr>
                  <a:cxnSpLocks/>
                </p:cNvCxnSpPr>
                <p:nvPr/>
              </p:nvCxnSpPr>
              <p:spPr>
                <a:xfrm flipV="1">
                  <a:off x="2424590" y="298929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7516091C-9503-1DBF-F60B-224CBE15C446}"/>
                    </a:ext>
                  </a:extLst>
                </p:cNvPr>
                <p:cNvCxnSpPr>
                  <a:cxnSpLocks/>
                </p:cNvCxnSpPr>
                <p:nvPr/>
              </p:nvCxnSpPr>
              <p:spPr>
                <a:xfrm flipV="1">
                  <a:off x="3025673" y="2989291"/>
                  <a:ext cx="0" cy="540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矩形: 圓角 85">
                  <a:extLst>
                    <a:ext uri="{FF2B5EF4-FFF2-40B4-BE49-F238E27FC236}">
                      <a16:creationId xmlns:a16="http://schemas.microsoft.com/office/drawing/2014/main" id="{D4207732-D070-FA7A-F57A-E35069329786}"/>
                    </a:ext>
                  </a:extLst>
                </p:cNvPr>
                <p:cNvSpPr/>
                <p:nvPr/>
              </p:nvSpPr>
              <p:spPr>
                <a:xfrm>
                  <a:off x="1626756" y="3279053"/>
                  <a:ext cx="1657457" cy="485075"/>
                </a:xfrm>
                <a:prstGeom prst="roundRect">
                  <a:avLst/>
                </a:prstGeom>
                <a:solidFill>
                  <a:schemeClr val="accent6">
                    <a:lumMod val="20000"/>
                    <a:lumOff val="80000"/>
                  </a:schemeClr>
                </a:solid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LM</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sp>
          <p:nvSpPr>
            <p:cNvPr id="79" name="矩形: 圓角 78">
              <a:extLst>
                <a:ext uri="{FF2B5EF4-FFF2-40B4-BE49-F238E27FC236}">
                  <a16:creationId xmlns:a16="http://schemas.microsoft.com/office/drawing/2014/main" id="{9911076B-5F37-82CE-F76B-C354B9F89065}"/>
                </a:ext>
              </a:extLst>
            </p:cNvPr>
            <p:cNvSpPr/>
            <p:nvPr/>
          </p:nvSpPr>
          <p:spPr>
            <a:xfrm>
              <a:off x="1356300" y="4008559"/>
              <a:ext cx="270000" cy="257059"/>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47" name="文字方塊 146">
            <a:extLst>
              <a:ext uri="{FF2B5EF4-FFF2-40B4-BE49-F238E27FC236}">
                <a16:creationId xmlns:a16="http://schemas.microsoft.com/office/drawing/2014/main" id="{66378419-BCE9-B2F3-BC3D-99F4BB36422C}"/>
              </a:ext>
            </a:extLst>
          </p:cNvPr>
          <p:cNvSpPr txBox="1"/>
          <p:nvPr/>
        </p:nvSpPr>
        <p:spPr>
          <a:xfrm>
            <a:off x="6846320" y="4838860"/>
            <a:ext cx="31450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Temporal Transformer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447927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20" grpId="0" animBg="1"/>
      <p:bldP spid="21" grpId="0" animBg="1"/>
      <p:bldP spid="17" grpId="0" animBg="1"/>
      <p:bldP spid="49" grpId="0" animBg="1"/>
      <p:bldP spid="50" grpId="0" animBg="1"/>
      <p:bldP spid="53" grpId="0" animBg="1"/>
      <p:bldP spid="30" grpId="0" animBg="1"/>
      <p:bldP spid="1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E0D46A-3B5A-90CE-0062-E3E332C38A33}"/>
              </a:ext>
            </a:extLst>
          </p:cNvPr>
          <p:cNvSpPr>
            <a:spLocks noGrp="1"/>
          </p:cNvSpPr>
          <p:nvPr>
            <p:ph type="title"/>
          </p:nvPr>
        </p:nvSpPr>
        <p:spPr/>
        <p:txBody>
          <a:bodyPr/>
          <a:lstStyle/>
          <a:p>
            <a:r>
              <a:rPr lang="en-US" altLang="zh-TW" dirty="0"/>
              <a:t>Why discrete tokens? </a:t>
            </a:r>
            <a:endParaRPr lang="zh-TW" altLang="en-US" dirty="0"/>
          </a:p>
        </p:txBody>
      </p:sp>
      <p:grpSp>
        <p:nvGrpSpPr>
          <p:cNvPr id="4" name="群組 3">
            <a:extLst>
              <a:ext uri="{FF2B5EF4-FFF2-40B4-BE49-F238E27FC236}">
                <a16:creationId xmlns:a16="http://schemas.microsoft.com/office/drawing/2014/main" id="{FF01F108-D439-3549-D040-54FB88F2B786}"/>
              </a:ext>
            </a:extLst>
          </p:cNvPr>
          <p:cNvGrpSpPr/>
          <p:nvPr/>
        </p:nvGrpSpPr>
        <p:grpSpPr>
          <a:xfrm>
            <a:off x="1476376" y="2160723"/>
            <a:ext cx="4410982" cy="734878"/>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F7E99C1-6E5B-7FF2-B23D-C9A8AD17DFB4}"/>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4F6516F-46B3-A39F-D936-A42F3DC89D8B}"/>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7" name="直線單箭頭接點 6">
            <a:extLst>
              <a:ext uri="{FF2B5EF4-FFF2-40B4-BE49-F238E27FC236}">
                <a16:creationId xmlns:a16="http://schemas.microsoft.com/office/drawing/2014/main" id="{5ED3208B-82F6-B5FF-5711-7CEF4E721E13}"/>
              </a:ext>
            </a:extLst>
          </p:cNvPr>
          <p:cNvCxnSpPr>
            <a:cxnSpLocks/>
          </p:cNvCxnSpPr>
          <p:nvPr/>
        </p:nvCxnSpPr>
        <p:spPr>
          <a:xfrm>
            <a:off x="2266950" y="2923709"/>
            <a:ext cx="0" cy="13517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C3784EB9-CE38-0A08-DEDF-03A19D86185C}"/>
              </a:ext>
            </a:extLst>
          </p:cNvPr>
          <p:cNvSpPr/>
          <p:nvPr/>
        </p:nvSpPr>
        <p:spPr>
          <a:xfrm>
            <a:off x="1533525" y="4411989"/>
            <a:ext cx="1057273"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89AFF455-D57B-B72D-D93A-EBD06D6B1D67}"/>
              </a:ext>
            </a:extLst>
          </p:cNvPr>
          <p:cNvSpPr/>
          <p:nvPr/>
        </p:nvSpPr>
        <p:spPr>
          <a:xfrm>
            <a:off x="2590798" y="4428744"/>
            <a:ext cx="1057273"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E3AAA43A-2408-06B8-AD8E-EC0CFF947CF1}"/>
              </a:ext>
            </a:extLst>
          </p:cNvPr>
          <p:cNvSpPr/>
          <p:nvPr/>
        </p:nvSpPr>
        <p:spPr>
          <a:xfrm>
            <a:off x="3648071" y="4428744"/>
            <a:ext cx="105727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9824CD5E-43FB-89A4-4823-1F19A46D91B7}"/>
              </a:ext>
            </a:extLst>
          </p:cNvPr>
          <p:cNvSpPr/>
          <p:nvPr/>
        </p:nvSpPr>
        <p:spPr>
          <a:xfrm>
            <a:off x="4705344" y="4428744"/>
            <a:ext cx="1057273"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CCBE7C08-F29E-D320-11FB-23465F8800F2}"/>
              </a:ext>
            </a:extLst>
          </p:cNvPr>
          <p:cNvSpPr txBox="1"/>
          <p:nvPr/>
        </p:nvSpPr>
        <p:spPr>
          <a:xfrm>
            <a:off x="2283757" y="4885559"/>
            <a:ext cx="27263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 Sequence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CE983FF6-351A-BB41-8E05-0EFB3B2F89A7}"/>
              </a:ext>
            </a:extLst>
          </p:cNvPr>
          <p:cNvSpPr txBox="1"/>
          <p:nvPr/>
        </p:nvSpPr>
        <p:spPr>
          <a:xfrm>
            <a:off x="2436161" y="3292004"/>
            <a:ext cx="1504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Tokenizer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4" name="群組 13">
            <a:extLst>
              <a:ext uri="{FF2B5EF4-FFF2-40B4-BE49-F238E27FC236}">
                <a16:creationId xmlns:a16="http://schemas.microsoft.com/office/drawing/2014/main" id="{DAB5C548-0050-F126-CBFC-1DE929573AA5}"/>
              </a:ext>
            </a:extLst>
          </p:cNvPr>
          <p:cNvGrpSpPr/>
          <p:nvPr/>
        </p:nvGrpSpPr>
        <p:grpSpPr>
          <a:xfrm>
            <a:off x="6526871" y="2143260"/>
            <a:ext cx="4410982" cy="734878"/>
            <a:chOff x="393073" y="5022255"/>
            <a:chExt cx="2117030" cy="878286"/>
          </a:xfrm>
        </p:grpSpPr>
        <p:pic>
          <p:nvPicPr>
            <p:cNvPr id="1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C05CD48-8297-24B4-5DEA-9C5A79C5D151}"/>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1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26C30756-2273-DA20-2366-E0A0B85D4252}"/>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17" name="直線單箭頭接點 16">
            <a:extLst>
              <a:ext uri="{FF2B5EF4-FFF2-40B4-BE49-F238E27FC236}">
                <a16:creationId xmlns:a16="http://schemas.microsoft.com/office/drawing/2014/main" id="{EF5568DB-2FDE-17C4-6B13-908115CA198B}"/>
              </a:ext>
            </a:extLst>
          </p:cNvPr>
          <p:cNvCxnSpPr>
            <a:cxnSpLocks/>
          </p:cNvCxnSpPr>
          <p:nvPr/>
        </p:nvCxnSpPr>
        <p:spPr>
          <a:xfrm>
            <a:off x="7317445" y="2906246"/>
            <a:ext cx="0" cy="13517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BCBE9C2F-4D27-BB86-EDC6-2567788F95AC}"/>
              </a:ext>
            </a:extLst>
          </p:cNvPr>
          <p:cNvSpPr txBox="1"/>
          <p:nvPr/>
        </p:nvSpPr>
        <p:spPr>
          <a:xfrm>
            <a:off x="6173397" y="5753282"/>
            <a:ext cx="56959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about</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Continuous Representation?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A9618EB4-ADE2-7062-DB02-67BC85865762}"/>
              </a:ext>
            </a:extLst>
          </p:cNvPr>
          <p:cNvSpPr/>
          <p:nvPr/>
        </p:nvSpPr>
        <p:spPr>
          <a:xfrm>
            <a:off x="6819900"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3FAAF128-FDF1-75E4-5BE1-C45A534C24B2}"/>
              </a:ext>
            </a:extLst>
          </p:cNvPr>
          <p:cNvSpPr/>
          <p:nvPr/>
        </p:nvSpPr>
        <p:spPr>
          <a:xfrm>
            <a:off x="7339311"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56E247AF-DE73-C1A1-6E27-87B4CA739167}"/>
              </a:ext>
            </a:extLst>
          </p:cNvPr>
          <p:cNvSpPr/>
          <p:nvPr/>
        </p:nvSpPr>
        <p:spPr>
          <a:xfrm>
            <a:off x="7858722"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1A97183A-FC20-E820-6BDB-04AF38474225}"/>
              </a:ext>
            </a:extLst>
          </p:cNvPr>
          <p:cNvSpPr/>
          <p:nvPr/>
        </p:nvSpPr>
        <p:spPr>
          <a:xfrm>
            <a:off x="8378133"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320E5FFA-3F51-8CA6-1F45-74504F3CD97B}"/>
              </a:ext>
            </a:extLst>
          </p:cNvPr>
          <p:cNvSpPr/>
          <p:nvPr/>
        </p:nvSpPr>
        <p:spPr>
          <a:xfrm>
            <a:off x="8897544"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276C69D2-746E-0432-F0E6-F52464DD8378}"/>
              </a:ext>
            </a:extLst>
          </p:cNvPr>
          <p:cNvSpPr/>
          <p:nvPr/>
        </p:nvSpPr>
        <p:spPr>
          <a:xfrm>
            <a:off x="9416955"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9510964F-EEC5-3E4C-1936-1591A096F5D5}"/>
              </a:ext>
            </a:extLst>
          </p:cNvPr>
          <p:cNvSpPr/>
          <p:nvPr/>
        </p:nvSpPr>
        <p:spPr>
          <a:xfrm>
            <a:off x="9936366"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EB125A39-8494-06BA-EB31-430D5D850192}"/>
              </a:ext>
            </a:extLst>
          </p:cNvPr>
          <p:cNvSpPr/>
          <p:nvPr/>
        </p:nvSpPr>
        <p:spPr>
          <a:xfrm>
            <a:off x="10455779" y="4439468"/>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36286F4E-5C88-C534-0FE2-2B201823D46B}"/>
              </a:ext>
            </a:extLst>
          </p:cNvPr>
          <p:cNvSpPr txBox="1"/>
          <p:nvPr/>
        </p:nvSpPr>
        <p:spPr>
          <a:xfrm>
            <a:off x="2453580" y="1785361"/>
            <a:ext cx="2386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Waveform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B5559B6E-E5C3-1850-5A3F-03E05026F28B}"/>
              </a:ext>
            </a:extLst>
          </p:cNvPr>
          <p:cNvSpPr txBox="1"/>
          <p:nvPr/>
        </p:nvSpPr>
        <p:spPr>
          <a:xfrm>
            <a:off x="7604059" y="1742720"/>
            <a:ext cx="2386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Waveform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8946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9D45F1-B3A4-21CB-45F4-0FCAA7C3DD6A}"/>
              </a:ext>
            </a:extLst>
          </p:cNvPr>
          <p:cNvSpPr>
            <a:spLocks noGrp="1"/>
          </p:cNvSpPr>
          <p:nvPr>
            <p:ph type="title"/>
          </p:nvPr>
        </p:nvSpPr>
        <p:spPr/>
        <p:txBody>
          <a:bodyPr/>
          <a:lstStyle/>
          <a:p>
            <a:r>
              <a:rPr lang="en-US" altLang="zh-TW" dirty="0"/>
              <a:t>Why discrete tokens? </a:t>
            </a:r>
            <a:endParaRPr lang="zh-TW" altLang="en-US" dirty="0"/>
          </a:p>
        </p:txBody>
      </p:sp>
      <p:sp>
        <p:nvSpPr>
          <p:cNvPr id="4" name="矩形: 圓角 3">
            <a:extLst>
              <a:ext uri="{FF2B5EF4-FFF2-40B4-BE49-F238E27FC236}">
                <a16:creationId xmlns:a16="http://schemas.microsoft.com/office/drawing/2014/main" id="{38E79670-B9A2-BB55-AA3C-8F8F5613B627}"/>
              </a:ext>
            </a:extLst>
          </p:cNvPr>
          <p:cNvSpPr/>
          <p:nvPr/>
        </p:nvSpPr>
        <p:spPr>
          <a:xfrm>
            <a:off x="4875943" y="3191136"/>
            <a:ext cx="1907809" cy="1236330"/>
          </a:xfrm>
          <a:prstGeom prst="roundRect">
            <a:avLst/>
          </a:prstGeom>
          <a:solidFill>
            <a:srgbClr val="FFC000">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LM</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E36B298E-0698-92A4-8421-1508F9B811E3}"/>
              </a:ext>
            </a:extLst>
          </p:cNvPr>
          <p:cNvCxnSpPr/>
          <p:nvPr/>
        </p:nvCxnSpPr>
        <p:spPr>
          <a:xfrm>
            <a:off x="4134963" y="3809301"/>
            <a:ext cx="725214" cy="0"/>
          </a:xfrm>
          <a:prstGeom prst="straightConnector1">
            <a:avLst/>
          </a:prstGeom>
          <a:noFill/>
          <a:ln w="57150" cap="flat" cmpd="sng" algn="ctr">
            <a:solidFill>
              <a:sysClr val="windowText" lastClr="000000"/>
            </a:solidFill>
            <a:prstDash val="solid"/>
            <a:miter lim="800000"/>
            <a:tailEnd type="triangle"/>
          </a:ln>
          <a:effectLst/>
        </p:spPr>
      </p:cxnSp>
      <p:cxnSp>
        <p:nvCxnSpPr>
          <p:cNvPr id="6" name="直線單箭頭接點 5">
            <a:extLst>
              <a:ext uri="{FF2B5EF4-FFF2-40B4-BE49-F238E27FC236}">
                <a16:creationId xmlns:a16="http://schemas.microsoft.com/office/drawing/2014/main" id="{2465F06A-A6F8-C49A-1251-D4429BB3881C}"/>
              </a:ext>
            </a:extLst>
          </p:cNvPr>
          <p:cNvCxnSpPr/>
          <p:nvPr/>
        </p:nvCxnSpPr>
        <p:spPr>
          <a:xfrm>
            <a:off x="6783752" y="3809301"/>
            <a:ext cx="725214" cy="0"/>
          </a:xfrm>
          <a:prstGeom prst="straightConnector1">
            <a:avLst/>
          </a:prstGeom>
          <a:noFill/>
          <a:ln w="57150" cap="flat" cmpd="sng" algn="ctr">
            <a:solidFill>
              <a:sysClr val="windowText" lastClr="000000"/>
            </a:solidFill>
            <a:prstDash val="solid"/>
            <a:miter lim="800000"/>
            <a:tailEnd type="triangle"/>
          </a:ln>
          <a:effectLst/>
        </p:spPr>
      </p:cxnSp>
      <p:grpSp>
        <p:nvGrpSpPr>
          <p:cNvPr id="7" name="群組 6">
            <a:extLst>
              <a:ext uri="{FF2B5EF4-FFF2-40B4-BE49-F238E27FC236}">
                <a16:creationId xmlns:a16="http://schemas.microsoft.com/office/drawing/2014/main" id="{1B811B39-9959-A7F9-1DB2-574E815A9282}"/>
              </a:ext>
            </a:extLst>
          </p:cNvPr>
          <p:cNvGrpSpPr/>
          <p:nvPr/>
        </p:nvGrpSpPr>
        <p:grpSpPr>
          <a:xfrm flipH="1">
            <a:off x="7641122" y="3380116"/>
            <a:ext cx="2881215" cy="800588"/>
            <a:chOff x="393073" y="5022255"/>
            <a:chExt cx="2117030" cy="878286"/>
          </a:xfrm>
        </p:grpSpPr>
        <p:pic>
          <p:nvPicPr>
            <p:cNvPr id="8"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0957C87-DC4F-273E-5AF0-4EB4DFA24FE9}"/>
                </a:ext>
              </a:extLst>
            </p:cNvPr>
            <p:cNvPicPr preferRelativeResize="0"/>
            <p:nvPr/>
          </p:nvPicPr>
          <p:blipFill rotWithShape="1">
            <a:blip r:embed="rId3">
              <a:alphaModFix/>
              <a:duotone>
                <a:srgbClr val="70AD47">
                  <a:shade val="45000"/>
                  <a:satMod val="135000"/>
                </a:srgbClr>
                <a:prstClr val="white"/>
              </a:duotone>
            </a:blip>
            <a:srcRect l="39924" t="74586" r="38724" b="15732"/>
            <a:stretch/>
          </p:blipFill>
          <p:spPr>
            <a:xfrm>
              <a:off x="393073" y="5022255"/>
              <a:ext cx="1347649" cy="809022"/>
            </a:xfrm>
            <a:prstGeom prst="rect">
              <a:avLst/>
            </a:prstGeom>
            <a:noFill/>
            <a:ln>
              <a:noFill/>
            </a:ln>
          </p:spPr>
        </p:pic>
        <p:pic>
          <p:nvPicPr>
            <p:cNvPr id="9"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BFC23B0-1DD7-B87C-FC11-07A9FD4819A4}"/>
                </a:ext>
              </a:extLst>
            </p:cNvPr>
            <p:cNvPicPr preferRelativeResize="0"/>
            <p:nvPr/>
          </p:nvPicPr>
          <p:blipFill rotWithShape="1">
            <a:blip r:embed="rId3">
              <a:alphaModFix/>
              <a:duotone>
                <a:srgbClr val="70AD47">
                  <a:shade val="45000"/>
                  <a:satMod val="135000"/>
                </a:srgbClr>
                <a:prstClr val="white"/>
              </a:duotone>
            </a:blip>
            <a:srcRect l="35083" t="84591" r="35071" b="1174"/>
            <a:stretch/>
          </p:blipFill>
          <p:spPr>
            <a:xfrm>
              <a:off x="1576011" y="5095308"/>
              <a:ext cx="934092" cy="805233"/>
            </a:xfrm>
            <a:prstGeom prst="rect">
              <a:avLst/>
            </a:prstGeom>
            <a:noFill/>
            <a:ln>
              <a:noFill/>
            </a:ln>
          </p:spPr>
        </p:pic>
      </p:grpSp>
      <p:grpSp>
        <p:nvGrpSpPr>
          <p:cNvPr id="10" name="群組 9">
            <a:extLst>
              <a:ext uri="{FF2B5EF4-FFF2-40B4-BE49-F238E27FC236}">
                <a16:creationId xmlns:a16="http://schemas.microsoft.com/office/drawing/2014/main" id="{95E9D818-D341-2FF6-E430-D3CE6C13C9D7}"/>
              </a:ext>
            </a:extLst>
          </p:cNvPr>
          <p:cNvGrpSpPr/>
          <p:nvPr/>
        </p:nvGrpSpPr>
        <p:grpSpPr>
          <a:xfrm>
            <a:off x="1371601" y="3427475"/>
            <a:ext cx="2666022" cy="734878"/>
            <a:chOff x="393073" y="5022255"/>
            <a:chExt cx="2117030" cy="878286"/>
          </a:xfrm>
        </p:grpSpPr>
        <p:pic>
          <p:nvPicPr>
            <p:cNvPr id="11"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8FA08AC-2E02-328C-E2CE-8C190121731D}"/>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12"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1D13D21-16A8-9E42-9347-39655F47560D}"/>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14" name="文字方塊 13">
            <a:extLst>
              <a:ext uri="{FF2B5EF4-FFF2-40B4-BE49-F238E27FC236}">
                <a16:creationId xmlns:a16="http://schemas.microsoft.com/office/drawing/2014/main" id="{ED9F6544-C870-2DB9-8902-F2A3FC827DD8}"/>
              </a:ext>
            </a:extLst>
          </p:cNvPr>
          <p:cNvSpPr txBox="1"/>
          <p:nvPr/>
        </p:nvSpPr>
        <p:spPr>
          <a:xfrm>
            <a:off x="989622" y="5083175"/>
            <a:ext cx="627827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For understanding, there is no remarkable difference between continuous representations and discrete tokens.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6" name="直線單箭頭接點 15">
            <a:extLst>
              <a:ext uri="{FF2B5EF4-FFF2-40B4-BE49-F238E27FC236}">
                <a16:creationId xmlns:a16="http://schemas.microsoft.com/office/drawing/2014/main" id="{54117B6B-433F-C9F5-0C8B-9B8595D58FAB}"/>
              </a:ext>
            </a:extLst>
          </p:cNvPr>
          <p:cNvCxnSpPr/>
          <p:nvPr/>
        </p:nvCxnSpPr>
        <p:spPr>
          <a:xfrm>
            <a:off x="2724150" y="4219503"/>
            <a:ext cx="0" cy="771597"/>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9BF5E1C5-3B50-8088-C900-90E8AB07D6D7}"/>
              </a:ext>
            </a:extLst>
          </p:cNvPr>
          <p:cNvCxnSpPr>
            <a:cxnSpLocks/>
          </p:cNvCxnSpPr>
          <p:nvPr/>
        </p:nvCxnSpPr>
        <p:spPr>
          <a:xfrm rot="10800000">
            <a:off x="9112365" y="2014538"/>
            <a:ext cx="0" cy="771597"/>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5C791ABB-24E5-72F7-779E-719861A80E7B}"/>
              </a:ext>
            </a:extLst>
          </p:cNvPr>
          <p:cNvSpPr txBox="1"/>
          <p:nvPr/>
        </p:nvSpPr>
        <p:spPr>
          <a:xfrm>
            <a:off x="6180079" y="1559595"/>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discrete tokens are crucial for generation.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0" name="群組 19">
            <a:extLst>
              <a:ext uri="{FF2B5EF4-FFF2-40B4-BE49-F238E27FC236}">
                <a16:creationId xmlns:a16="http://schemas.microsoft.com/office/drawing/2014/main" id="{9D0021D1-9BE0-AEC0-6E6D-825BD9EE6410}"/>
              </a:ext>
            </a:extLst>
          </p:cNvPr>
          <p:cNvGrpSpPr/>
          <p:nvPr/>
        </p:nvGrpSpPr>
        <p:grpSpPr>
          <a:xfrm>
            <a:off x="7641122" y="2716127"/>
            <a:ext cx="3179274" cy="800588"/>
            <a:chOff x="393073" y="5022255"/>
            <a:chExt cx="2117030" cy="878286"/>
          </a:xfrm>
        </p:grpSpPr>
        <p:pic>
          <p:nvPicPr>
            <p:cNvPr id="21"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036078F8-D5BC-6707-3B04-60E56EACCA7D}"/>
                </a:ext>
              </a:extLst>
            </p:cNvPr>
            <p:cNvPicPr preferRelativeResize="0"/>
            <p:nvPr/>
          </p:nvPicPr>
          <p:blipFill rotWithShape="1">
            <a:blip r:embed="rId3">
              <a:alphaModFix/>
              <a:duotone>
                <a:schemeClr val="accent5">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22"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8D9E061-84BF-BC92-28B1-8A9170127D6A}"/>
                </a:ext>
              </a:extLst>
            </p:cNvPr>
            <p:cNvPicPr preferRelativeResize="0"/>
            <p:nvPr/>
          </p:nvPicPr>
          <p:blipFill rotWithShape="1">
            <a:blip r:embed="rId3">
              <a:alphaModFix/>
              <a:duotone>
                <a:schemeClr val="accent5">
                  <a:shade val="45000"/>
                  <a:satMod val="135000"/>
                </a:schemeClr>
                <a:prstClr val="white"/>
              </a:duotone>
            </a:blip>
            <a:srcRect l="35083" t="84591" r="35071" b="1174"/>
            <a:stretch/>
          </p:blipFill>
          <p:spPr>
            <a:xfrm>
              <a:off x="1576011" y="5095308"/>
              <a:ext cx="934092" cy="805233"/>
            </a:xfrm>
            <a:prstGeom prst="rect">
              <a:avLst/>
            </a:prstGeom>
            <a:noFill/>
            <a:ln>
              <a:noFill/>
            </a:ln>
          </p:spPr>
        </p:pic>
      </p:grpSp>
      <p:grpSp>
        <p:nvGrpSpPr>
          <p:cNvPr id="23" name="群組 22">
            <a:extLst>
              <a:ext uri="{FF2B5EF4-FFF2-40B4-BE49-F238E27FC236}">
                <a16:creationId xmlns:a16="http://schemas.microsoft.com/office/drawing/2014/main" id="{2FB96930-DFDE-EA8B-174D-5183A76784E9}"/>
              </a:ext>
            </a:extLst>
          </p:cNvPr>
          <p:cNvGrpSpPr/>
          <p:nvPr/>
        </p:nvGrpSpPr>
        <p:grpSpPr>
          <a:xfrm>
            <a:off x="7641122" y="4104399"/>
            <a:ext cx="3179274" cy="800588"/>
            <a:chOff x="393073" y="5022255"/>
            <a:chExt cx="2117030" cy="878286"/>
          </a:xfrm>
        </p:grpSpPr>
        <p:pic>
          <p:nvPicPr>
            <p:cNvPr id="2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1500671-960D-1CA6-452C-CAB25720D787}"/>
                </a:ext>
              </a:extLst>
            </p:cNvPr>
            <p:cNvPicPr preferRelativeResize="0"/>
            <p:nvPr/>
          </p:nvPicPr>
          <p:blipFill rotWithShape="1">
            <a:blip r:embed="rId3">
              <a:alphaModFix/>
              <a:duotone>
                <a:schemeClr val="accent2">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2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0AED830-2ABC-9E93-91AF-B7302D45E2D1}"/>
                </a:ext>
              </a:extLst>
            </p:cNvPr>
            <p:cNvPicPr preferRelativeResize="0"/>
            <p:nvPr/>
          </p:nvPicPr>
          <p:blipFill rotWithShape="1">
            <a:blip r:embed="rId3">
              <a:alphaModFix/>
              <a:duotone>
                <a:schemeClr val="accent2">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27" name="文字方塊 26">
            <a:extLst>
              <a:ext uri="{FF2B5EF4-FFF2-40B4-BE49-F238E27FC236}">
                <a16:creationId xmlns:a16="http://schemas.microsoft.com/office/drawing/2014/main" id="{224BC5A7-B20E-A851-0574-D62080BA75C1}"/>
              </a:ext>
            </a:extLst>
          </p:cNvPr>
          <p:cNvSpPr txBox="1"/>
          <p:nvPr/>
        </p:nvSpPr>
        <p:spPr>
          <a:xfrm>
            <a:off x="7508966" y="5143762"/>
            <a:ext cx="45005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Given the same input, there can be many possible outputs.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70015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B523321-68A9-5C3E-0301-20F1990BE921}"/>
              </a:ext>
            </a:extLst>
          </p:cNvPr>
          <p:cNvPicPr preferRelativeResize="0"/>
          <p:nvPr/>
        </p:nvPicPr>
        <p:blipFill rotWithShape="1">
          <a:blip r:embed="rId3">
            <a:alphaModFix/>
          </a:blip>
          <a:srcRect l="35083" t="84591" r="35071" b="1174"/>
          <a:stretch/>
        </p:blipFill>
        <p:spPr>
          <a:xfrm>
            <a:off x="9701719" y="4506255"/>
            <a:ext cx="610983" cy="673753"/>
          </a:xfrm>
          <a:prstGeom prst="rect">
            <a:avLst/>
          </a:prstGeom>
          <a:noFill/>
          <a:ln>
            <a:noFill/>
          </a:ln>
        </p:spPr>
      </p:pic>
      <p:pic>
        <p:nvPicPr>
          <p:cNvPr id="18"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ACF3912-BD36-766E-CF43-D77651ECE1B1}"/>
              </a:ext>
            </a:extLst>
          </p:cNvPr>
          <p:cNvPicPr preferRelativeResize="0"/>
          <p:nvPr/>
        </p:nvPicPr>
        <p:blipFill rotWithShape="1">
          <a:blip r:embed="rId3">
            <a:alphaModFix/>
          </a:blip>
          <a:srcRect l="35083" t="84591" r="35071" b="1174"/>
          <a:stretch/>
        </p:blipFill>
        <p:spPr>
          <a:xfrm>
            <a:off x="9653641" y="2695359"/>
            <a:ext cx="610983" cy="673753"/>
          </a:xfrm>
          <a:prstGeom prst="rect">
            <a:avLst/>
          </a:prstGeom>
          <a:noFill/>
          <a:ln>
            <a:noFill/>
          </a:ln>
        </p:spPr>
      </p:pic>
      <p:grpSp>
        <p:nvGrpSpPr>
          <p:cNvPr id="13" name="群組 12">
            <a:extLst>
              <a:ext uri="{FF2B5EF4-FFF2-40B4-BE49-F238E27FC236}">
                <a16:creationId xmlns:a16="http://schemas.microsoft.com/office/drawing/2014/main" id="{2E355555-D422-9848-799C-D8C357634E8F}"/>
              </a:ext>
            </a:extLst>
          </p:cNvPr>
          <p:cNvGrpSpPr/>
          <p:nvPr/>
        </p:nvGrpSpPr>
        <p:grpSpPr>
          <a:xfrm>
            <a:off x="1261989" y="3631020"/>
            <a:ext cx="3073164" cy="734878"/>
            <a:chOff x="393073" y="5022255"/>
            <a:chExt cx="2117030" cy="878286"/>
          </a:xfrm>
        </p:grpSpPr>
        <p:pic>
          <p:nvPicPr>
            <p:cNvPr id="1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B0174CF-4EDB-A761-FC85-2A95542B4214}"/>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1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4A6AAB6-0030-AA4F-84C7-4E347B496E7D}"/>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2" name="標題 1">
            <a:extLst>
              <a:ext uri="{FF2B5EF4-FFF2-40B4-BE49-F238E27FC236}">
                <a16:creationId xmlns:a16="http://schemas.microsoft.com/office/drawing/2014/main" id="{5BDE88EA-C5EC-EFC3-1BB2-22B9CD364816}"/>
              </a:ext>
            </a:extLst>
          </p:cNvPr>
          <p:cNvSpPr>
            <a:spLocks noGrp="1"/>
          </p:cNvSpPr>
          <p:nvPr>
            <p:ph type="title"/>
          </p:nvPr>
        </p:nvSpPr>
        <p:spPr/>
        <p:txBody>
          <a:bodyPr/>
          <a:lstStyle/>
          <a:p>
            <a:r>
              <a:rPr lang="en-US" altLang="zh-TW" dirty="0"/>
              <a:t>Why discrete tokens? </a:t>
            </a:r>
            <a:endParaRPr lang="zh-TW" altLang="en-US" dirty="0"/>
          </a:p>
        </p:txBody>
      </p:sp>
      <p:sp>
        <p:nvSpPr>
          <p:cNvPr id="3" name="內容版面配置區 2">
            <a:extLst>
              <a:ext uri="{FF2B5EF4-FFF2-40B4-BE49-F238E27FC236}">
                <a16:creationId xmlns:a16="http://schemas.microsoft.com/office/drawing/2014/main" id="{49CD2CB8-ABE1-BA90-1829-4EF4DABC509C}"/>
              </a:ext>
            </a:extLst>
          </p:cNvPr>
          <p:cNvSpPr>
            <a:spLocks noGrp="1"/>
          </p:cNvSpPr>
          <p:nvPr>
            <p:ph idx="1"/>
          </p:nvPr>
        </p:nvSpPr>
        <p:spPr/>
        <p:txBody>
          <a:bodyPr/>
          <a:lstStyle/>
          <a:p>
            <a:r>
              <a:rPr lang="en-US" altLang="zh-TW" dirty="0"/>
              <a:t>Let's say we train a speech LM to generate continuous representations.</a:t>
            </a:r>
            <a:endParaRPr lang="zh-TW" altLang="en-US" dirty="0"/>
          </a:p>
        </p:txBody>
      </p:sp>
      <p:sp>
        <p:nvSpPr>
          <p:cNvPr id="4" name="矩形: 圓角 3">
            <a:extLst>
              <a:ext uri="{FF2B5EF4-FFF2-40B4-BE49-F238E27FC236}">
                <a16:creationId xmlns:a16="http://schemas.microsoft.com/office/drawing/2014/main" id="{26718F8F-F916-229B-01D9-86B77F00B821}"/>
              </a:ext>
            </a:extLst>
          </p:cNvPr>
          <p:cNvSpPr/>
          <p:nvPr/>
        </p:nvSpPr>
        <p:spPr>
          <a:xfrm>
            <a:off x="5077649" y="3408467"/>
            <a:ext cx="1907809" cy="1236330"/>
          </a:xfrm>
          <a:prstGeom prst="roundRect">
            <a:avLst/>
          </a:prstGeom>
          <a:solidFill>
            <a:srgbClr val="FFC000">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LM</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FDC4816D-A93C-D06D-98EB-E4138761FFCD}"/>
              </a:ext>
            </a:extLst>
          </p:cNvPr>
          <p:cNvCxnSpPr/>
          <p:nvPr/>
        </p:nvCxnSpPr>
        <p:spPr>
          <a:xfrm>
            <a:off x="4336669" y="4026632"/>
            <a:ext cx="725214" cy="0"/>
          </a:xfrm>
          <a:prstGeom prst="straightConnector1">
            <a:avLst/>
          </a:prstGeom>
          <a:noFill/>
          <a:ln w="57150" cap="flat" cmpd="sng" algn="ctr">
            <a:solidFill>
              <a:sysClr val="windowText" lastClr="000000"/>
            </a:solidFill>
            <a:prstDash val="solid"/>
            <a:miter lim="800000"/>
            <a:tailEnd type="triangle"/>
          </a:ln>
          <a:effectLst/>
        </p:spPr>
      </p:cxnSp>
      <p:cxnSp>
        <p:nvCxnSpPr>
          <p:cNvPr id="6" name="直線單箭頭接點 5">
            <a:extLst>
              <a:ext uri="{FF2B5EF4-FFF2-40B4-BE49-F238E27FC236}">
                <a16:creationId xmlns:a16="http://schemas.microsoft.com/office/drawing/2014/main" id="{FFEFF976-A36E-AC05-FD1E-EE8406CC75B1}"/>
              </a:ext>
            </a:extLst>
          </p:cNvPr>
          <p:cNvCxnSpPr/>
          <p:nvPr/>
        </p:nvCxnSpPr>
        <p:spPr>
          <a:xfrm>
            <a:off x="6985458" y="4026632"/>
            <a:ext cx="725214" cy="0"/>
          </a:xfrm>
          <a:prstGeom prst="straightConnector1">
            <a:avLst/>
          </a:prstGeom>
          <a:noFill/>
          <a:ln w="57150" cap="flat" cmpd="sng" algn="ctr">
            <a:solidFill>
              <a:sysClr val="windowText" lastClr="000000"/>
            </a:solidFill>
            <a:prstDash val="solid"/>
            <a:miter lim="800000"/>
            <a:tailEnd type="triangle"/>
          </a:ln>
          <a:effectLst/>
        </p:spPr>
      </p:cxnSp>
      <p:sp>
        <p:nvSpPr>
          <p:cNvPr id="8" name="矩形: 圓角 7">
            <a:extLst>
              <a:ext uri="{FF2B5EF4-FFF2-40B4-BE49-F238E27FC236}">
                <a16:creationId xmlns:a16="http://schemas.microsoft.com/office/drawing/2014/main" id="{D92D8238-4AD3-6C09-760F-2D6319D93002}"/>
              </a:ext>
            </a:extLst>
          </p:cNvPr>
          <p:cNvSpPr/>
          <p:nvPr/>
        </p:nvSpPr>
        <p:spPr>
          <a:xfrm>
            <a:off x="1552800"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22218C83-9251-015B-E9E0-2B2E3CB31DF0}"/>
              </a:ext>
            </a:extLst>
          </p:cNvPr>
          <p:cNvSpPr/>
          <p:nvPr/>
        </p:nvSpPr>
        <p:spPr>
          <a:xfrm>
            <a:off x="2072211"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5E12B0E5-2BCB-3F0A-2E4A-6B9BFA4703CB}"/>
              </a:ext>
            </a:extLst>
          </p:cNvPr>
          <p:cNvSpPr/>
          <p:nvPr/>
        </p:nvSpPr>
        <p:spPr>
          <a:xfrm>
            <a:off x="2591622"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FC7B9266-0DDD-7D2E-0244-332789ACD0D0}"/>
              </a:ext>
            </a:extLst>
          </p:cNvPr>
          <p:cNvSpPr/>
          <p:nvPr/>
        </p:nvSpPr>
        <p:spPr>
          <a:xfrm>
            <a:off x="3111033"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AC0E11A9-C7BC-1C40-088A-BC053B8F5ED0}"/>
              </a:ext>
            </a:extLst>
          </p:cNvPr>
          <p:cNvSpPr/>
          <p:nvPr/>
        </p:nvSpPr>
        <p:spPr>
          <a:xfrm>
            <a:off x="3630444"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57162742-1E47-B5E8-4D24-61B9042A1871}"/>
              </a:ext>
            </a:extLst>
          </p:cNvPr>
          <p:cNvSpPr/>
          <p:nvPr/>
        </p:nvSpPr>
        <p:spPr>
          <a:xfrm>
            <a:off x="9797208" y="4497993"/>
            <a:ext cx="323850" cy="67692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A5875907-D832-D79E-0974-50836CC11DC2}"/>
              </a:ext>
            </a:extLst>
          </p:cNvPr>
          <p:cNvSpPr/>
          <p:nvPr/>
        </p:nvSpPr>
        <p:spPr>
          <a:xfrm>
            <a:off x="9797208" y="2716064"/>
            <a:ext cx="323850" cy="67692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9796BF2A-3DEE-44F1-2AFA-36E0BB6EA01D}"/>
              </a:ext>
            </a:extLst>
          </p:cNvPr>
          <p:cNvSpPr txBox="1"/>
          <p:nvPr/>
        </p:nvSpPr>
        <p:spPr>
          <a:xfrm>
            <a:off x="9618350" y="5432006"/>
            <a:ext cx="1520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Either is correct.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3FB4E907-2DD5-FC03-5605-95BDECEDF969}"/>
              </a:ext>
            </a:extLst>
          </p:cNvPr>
          <p:cNvSpPr/>
          <p:nvPr/>
        </p:nvSpPr>
        <p:spPr>
          <a:xfrm>
            <a:off x="7946888" y="3673706"/>
            <a:ext cx="323850" cy="676924"/>
          </a:xfrm>
          <a:prstGeom prst="roundRect">
            <a:avLst/>
          </a:prstGeom>
          <a:gradFill>
            <a:gsLst>
              <a:gs pos="0">
                <a:schemeClr val="accent1">
                  <a:lumMod val="60000"/>
                  <a:lumOff val="40000"/>
                </a:schemeClr>
              </a:gs>
              <a:gs pos="100000">
                <a:schemeClr val="accent6"/>
              </a:gs>
            </a:gsLst>
            <a:lin ang="5400000" scaled="1"/>
          </a:gra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8B4F8D36-D0CA-7554-BBA7-895CE6141648}"/>
              </a:ext>
            </a:extLst>
          </p:cNvPr>
          <p:cNvSpPr txBox="1"/>
          <p:nvPr/>
        </p:nvSpPr>
        <p:spPr>
          <a:xfrm>
            <a:off x="7225295" y="3058629"/>
            <a:ext cx="17670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Average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5" name="直線單箭頭接點 24">
            <a:extLst>
              <a:ext uri="{FF2B5EF4-FFF2-40B4-BE49-F238E27FC236}">
                <a16:creationId xmlns:a16="http://schemas.microsoft.com/office/drawing/2014/main" id="{EEBF0E83-B1EB-1FBE-38BA-5F04776E8C8C}"/>
              </a:ext>
            </a:extLst>
          </p:cNvPr>
          <p:cNvCxnSpPr>
            <a:cxnSpLocks/>
          </p:cNvCxnSpPr>
          <p:nvPr/>
        </p:nvCxnSpPr>
        <p:spPr>
          <a:xfrm flipV="1">
            <a:off x="8444415" y="3139621"/>
            <a:ext cx="985335" cy="744449"/>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cxnSp>
        <p:nvCxnSpPr>
          <p:cNvPr id="27" name="直線單箭頭接點 26">
            <a:extLst>
              <a:ext uri="{FF2B5EF4-FFF2-40B4-BE49-F238E27FC236}">
                <a16:creationId xmlns:a16="http://schemas.microsoft.com/office/drawing/2014/main" id="{1D62968D-9D78-0FD6-58E0-DE85BAFFEA84}"/>
              </a:ext>
            </a:extLst>
          </p:cNvPr>
          <p:cNvCxnSpPr>
            <a:cxnSpLocks/>
          </p:cNvCxnSpPr>
          <p:nvPr/>
        </p:nvCxnSpPr>
        <p:spPr>
          <a:xfrm>
            <a:off x="8468977" y="3969481"/>
            <a:ext cx="988237" cy="866974"/>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
        <p:nvSpPr>
          <p:cNvPr id="7" name="文字方塊 6">
            <a:extLst>
              <a:ext uri="{FF2B5EF4-FFF2-40B4-BE49-F238E27FC236}">
                <a16:creationId xmlns:a16="http://schemas.microsoft.com/office/drawing/2014/main" id="{82F002AB-4129-FC0D-DBC7-06B12F0D7D2F}"/>
              </a:ext>
            </a:extLst>
          </p:cNvPr>
          <p:cNvSpPr txBox="1"/>
          <p:nvPr/>
        </p:nvSpPr>
        <p:spPr>
          <a:xfrm>
            <a:off x="7236235" y="4497569"/>
            <a:ext cx="17670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incorrect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580336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541FEC-EDF7-0D15-2F9E-8C4760DE74A3}"/>
              </a:ext>
            </a:extLst>
          </p:cNvPr>
          <p:cNvSpPr>
            <a:spLocks noGrp="1"/>
          </p:cNvSpPr>
          <p:nvPr>
            <p:ph type="title"/>
          </p:nvPr>
        </p:nvSpPr>
        <p:spPr/>
        <p:txBody>
          <a:bodyPr/>
          <a:lstStyle/>
          <a:p>
            <a:r>
              <a:rPr lang="en-US" altLang="zh-TW" dirty="0"/>
              <a:t>Why discrete tokens? </a:t>
            </a:r>
            <a:endParaRPr lang="zh-TW" altLang="en-US" dirty="0"/>
          </a:p>
        </p:txBody>
      </p:sp>
      <p:sp>
        <p:nvSpPr>
          <p:cNvPr id="3" name="內容版面配置區 2">
            <a:extLst>
              <a:ext uri="{FF2B5EF4-FFF2-40B4-BE49-F238E27FC236}">
                <a16:creationId xmlns:a16="http://schemas.microsoft.com/office/drawing/2014/main" id="{33D597E9-B46D-E4E9-F56D-0C88916E92ED}"/>
              </a:ext>
            </a:extLst>
          </p:cNvPr>
          <p:cNvSpPr>
            <a:spLocks noGrp="1"/>
          </p:cNvSpPr>
          <p:nvPr>
            <p:ph idx="1"/>
          </p:nvPr>
        </p:nvSpPr>
        <p:spPr/>
        <p:txBody>
          <a:bodyPr/>
          <a:lstStyle/>
          <a:p>
            <a:r>
              <a:rPr lang="en-US" altLang="zh-TW" dirty="0"/>
              <a:t>How do discrete tokens solve the issue?</a:t>
            </a:r>
            <a:endParaRPr lang="zh-TW" altLang="en-US" dirty="0"/>
          </a:p>
        </p:txBody>
      </p:sp>
      <p:pic>
        <p:nvPicPr>
          <p:cNvPr id="4"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896C8E7-BD10-A196-7473-25150B144154}"/>
              </a:ext>
            </a:extLst>
          </p:cNvPr>
          <p:cNvPicPr preferRelativeResize="0"/>
          <p:nvPr/>
        </p:nvPicPr>
        <p:blipFill rotWithShape="1">
          <a:blip r:embed="rId3">
            <a:alphaModFix/>
          </a:blip>
          <a:srcRect l="35083" t="84591" r="35071" b="1174"/>
          <a:stretch/>
        </p:blipFill>
        <p:spPr>
          <a:xfrm>
            <a:off x="10558969" y="4658655"/>
            <a:ext cx="610983" cy="673753"/>
          </a:xfrm>
          <a:prstGeom prst="rect">
            <a:avLst/>
          </a:prstGeom>
          <a:noFill/>
          <a:ln>
            <a:noFill/>
          </a:ln>
        </p:spPr>
      </p:pic>
      <p:grpSp>
        <p:nvGrpSpPr>
          <p:cNvPr id="6" name="群組 5">
            <a:extLst>
              <a:ext uri="{FF2B5EF4-FFF2-40B4-BE49-F238E27FC236}">
                <a16:creationId xmlns:a16="http://schemas.microsoft.com/office/drawing/2014/main" id="{B9C38097-163B-BB66-8CFE-836F81EBF75F}"/>
              </a:ext>
            </a:extLst>
          </p:cNvPr>
          <p:cNvGrpSpPr/>
          <p:nvPr/>
        </p:nvGrpSpPr>
        <p:grpSpPr>
          <a:xfrm>
            <a:off x="1128639" y="3916770"/>
            <a:ext cx="3073164" cy="734878"/>
            <a:chOff x="393073" y="5022255"/>
            <a:chExt cx="2117030" cy="878286"/>
          </a:xfrm>
        </p:grpSpPr>
        <p:pic>
          <p:nvPicPr>
            <p:cNvPr id="7"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D9360C3-99C0-32F0-BB79-DD86ABFE7C50}"/>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8"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7861401B-C8FB-F055-0B54-0D00FC117223}"/>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9" name="矩形: 圓角 8">
            <a:extLst>
              <a:ext uri="{FF2B5EF4-FFF2-40B4-BE49-F238E27FC236}">
                <a16:creationId xmlns:a16="http://schemas.microsoft.com/office/drawing/2014/main" id="{758CF3D7-5A69-9DE7-D681-D872D53AD3BB}"/>
              </a:ext>
            </a:extLst>
          </p:cNvPr>
          <p:cNvSpPr/>
          <p:nvPr/>
        </p:nvSpPr>
        <p:spPr>
          <a:xfrm>
            <a:off x="4925249" y="3408467"/>
            <a:ext cx="1907809" cy="1236330"/>
          </a:xfrm>
          <a:prstGeom prst="roundRect">
            <a:avLst/>
          </a:prstGeom>
          <a:solidFill>
            <a:srgbClr val="FFC000">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LM</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0" name="直線單箭頭接點 9">
            <a:extLst>
              <a:ext uri="{FF2B5EF4-FFF2-40B4-BE49-F238E27FC236}">
                <a16:creationId xmlns:a16="http://schemas.microsoft.com/office/drawing/2014/main" id="{A1F6A81D-D46D-D21A-5298-9162374F31D9}"/>
              </a:ext>
            </a:extLst>
          </p:cNvPr>
          <p:cNvCxnSpPr/>
          <p:nvPr/>
        </p:nvCxnSpPr>
        <p:spPr>
          <a:xfrm>
            <a:off x="4184269" y="4026632"/>
            <a:ext cx="725214" cy="0"/>
          </a:xfrm>
          <a:prstGeom prst="straightConnector1">
            <a:avLst/>
          </a:prstGeom>
          <a:noFill/>
          <a:ln w="57150" cap="flat" cmpd="sng" algn="ctr">
            <a:solidFill>
              <a:sysClr val="windowText" lastClr="000000"/>
            </a:solidFill>
            <a:prstDash val="solid"/>
            <a:miter lim="800000"/>
            <a:tailEnd type="triangle"/>
          </a:ln>
          <a:effectLst/>
        </p:spPr>
      </p:cxnSp>
      <p:cxnSp>
        <p:nvCxnSpPr>
          <p:cNvPr id="11" name="直線單箭頭接點 10">
            <a:extLst>
              <a:ext uri="{FF2B5EF4-FFF2-40B4-BE49-F238E27FC236}">
                <a16:creationId xmlns:a16="http://schemas.microsoft.com/office/drawing/2014/main" id="{B5A430DB-910F-FA48-7CA3-4441297917A5}"/>
              </a:ext>
            </a:extLst>
          </p:cNvPr>
          <p:cNvCxnSpPr/>
          <p:nvPr/>
        </p:nvCxnSpPr>
        <p:spPr>
          <a:xfrm>
            <a:off x="6833058" y="4026632"/>
            <a:ext cx="725214" cy="0"/>
          </a:xfrm>
          <a:prstGeom prst="straightConnector1">
            <a:avLst/>
          </a:prstGeom>
          <a:noFill/>
          <a:ln w="57150" cap="flat" cmpd="sng" algn="ctr">
            <a:solidFill>
              <a:sysClr val="windowText" lastClr="000000"/>
            </a:solidFill>
            <a:prstDash val="solid"/>
            <a:miter lim="800000"/>
            <a:tailEnd type="triangle"/>
          </a:ln>
          <a:effectLst/>
        </p:spPr>
      </p:cxnSp>
      <p:sp>
        <p:nvSpPr>
          <p:cNvPr id="20" name="文字方塊 19">
            <a:extLst>
              <a:ext uri="{FF2B5EF4-FFF2-40B4-BE49-F238E27FC236}">
                <a16:creationId xmlns:a16="http://schemas.microsoft.com/office/drawing/2014/main" id="{AC57A1B8-531D-9C1B-3666-CD8577DBA35F}"/>
              </a:ext>
            </a:extLst>
          </p:cNvPr>
          <p:cNvSpPr txBox="1"/>
          <p:nvPr/>
        </p:nvSpPr>
        <p:spPr>
          <a:xfrm>
            <a:off x="7729944" y="1601809"/>
            <a:ext cx="17670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 learn a probability distribution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C8CB1F14-2049-8B83-30F3-4DABC29A1D5D}"/>
              </a:ext>
            </a:extLst>
          </p:cNvPr>
          <p:cNvSpPr/>
          <p:nvPr/>
        </p:nvSpPr>
        <p:spPr>
          <a:xfrm>
            <a:off x="1214276" y="382320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FCBC871E-BA68-39B9-EFB7-286B406804EE}"/>
              </a:ext>
            </a:extLst>
          </p:cNvPr>
          <p:cNvSpPr/>
          <p:nvPr/>
        </p:nvSpPr>
        <p:spPr>
          <a:xfrm>
            <a:off x="1792394" y="3823202"/>
            <a:ext cx="54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F16753C1-032E-953F-C290-76F3D52D752F}"/>
              </a:ext>
            </a:extLst>
          </p:cNvPr>
          <p:cNvSpPr/>
          <p:nvPr/>
        </p:nvSpPr>
        <p:spPr>
          <a:xfrm>
            <a:off x="2370512" y="3823202"/>
            <a:ext cx="54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F79127EB-1BA1-4C7C-F0D5-BA2B1F8CEA09}"/>
              </a:ext>
            </a:extLst>
          </p:cNvPr>
          <p:cNvSpPr/>
          <p:nvPr/>
        </p:nvSpPr>
        <p:spPr>
          <a:xfrm>
            <a:off x="2948630" y="3823202"/>
            <a:ext cx="54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7AEB9A4E-88B9-DDD9-C5A5-9625727378CF}"/>
              </a:ext>
            </a:extLst>
          </p:cNvPr>
          <p:cNvSpPr/>
          <p:nvPr/>
        </p:nvSpPr>
        <p:spPr>
          <a:xfrm>
            <a:off x="3538933" y="3814563"/>
            <a:ext cx="540000" cy="36195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1" name="群組 30">
            <a:extLst>
              <a:ext uri="{FF2B5EF4-FFF2-40B4-BE49-F238E27FC236}">
                <a16:creationId xmlns:a16="http://schemas.microsoft.com/office/drawing/2014/main" id="{AF983EFE-B6F3-CEF0-756D-9504D58AD5F1}"/>
              </a:ext>
            </a:extLst>
          </p:cNvPr>
          <p:cNvGrpSpPr/>
          <p:nvPr/>
        </p:nvGrpSpPr>
        <p:grpSpPr>
          <a:xfrm>
            <a:off x="10558969" y="2977463"/>
            <a:ext cx="610983" cy="845014"/>
            <a:chOff x="9653641" y="2524098"/>
            <a:chExt cx="610983" cy="845014"/>
          </a:xfrm>
        </p:grpSpPr>
        <p:pic>
          <p:nvPicPr>
            <p:cNvPr id="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FE2C319-104D-770D-D42A-F127004D2D2D}"/>
                </a:ext>
              </a:extLst>
            </p:cNvPr>
            <p:cNvPicPr preferRelativeResize="0"/>
            <p:nvPr/>
          </p:nvPicPr>
          <p:blipFill rotWithShape="1">
            <a:blip r:embed="rId3">
              <a:alphaModFix/>
            </a:blip>
            <a:srcRect l="35083" t="84591" r="35071" b="1174"/>
            <a:stretch/>
          </p:blipFill>
          <p:spPr>
            <a:xfrm>
              <a:off x="9653641" y="2695359"/>
              <a:ext cx="610983" cy="673753"/>
            </a:xfrm>
            <a:prstGeom prst="rect">
              <a:avLst/>
            </a:prstGeom>
            <a:noFill/>
            <a:ln>
              <a:noFill/>
            </a:ln>
          </p:spPr>
        </p:pic>
        <p:sp>
          <p:nvSpPr>
            <p:cNvPr id="30" name="矩形: 圓角 29">
              <a:extLst>
                <a:ext uri="{FF2B5EF4-FFF2-40B4-BE49-F238E27FC236}">
                  <a16:creationId xmlns:a16="http://schemas.microsoft.com/office/drawing/2014/main" id="{843B1896-1940-ED65-C58E-9F3C24D0353E}"/>
                </a:ext>
              </a:extLst>
            </p:cNvPr>
            <p:cNvSpPr/>
            <p:nvPr/>
          </p:nvSpPr>
          <p:spPr>
            <a:xfrm>
              <a:off x="9659601" y="2524098"/>
              <a:ext cx="54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2" name="矩形: 圓角 31">
            <a:extLst>
              <a:ext uri="{FF2B5EF4-FFF2-40B4-BE49-F238E27FC236}">
                <a16:creationId xmlns:a16="http://schemas.microsoft.com/office/drawing/2014/main" id="{26AF6C48-DFCD-56C1-3936-E2EE585FF5F4}"/>
              </a:ext>
            </a:extLst>
          </p:cNvPr>
          <p:cNvSpPr/>
          <p:nvPr/>
        </p:nvSpPr>
        <p:spPr>
          <a:xfrm>
            <a:off x="10571581" y="4461547"/>
            <a:ext cx="54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71C64E8C-8523-4E01-364C-8CBD324BFA1F}"/>
              </a:ext>
            </a:extLst>
          </p:cNvPr>
          <p:cNvSpPr/>
          <p:nvPr/>
        </p:nvSpPr>
        <p:spPr>
          <a:xfrm>
            <a:off x="7851127" y="4596485"/>
            <a:ext cx="54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F4A0E29E-ADEF-53E5-1E5E-AC00EF855111}"/>
              </a:ext>
            </a:extLst>
          </p:cNvPr>
          <p:cNvSpPr/>
          <p:nvPr/>
        </p:nvSpPr>
        <p:spPr>
          <a:xfrm>
            <a:off x="8542102" y="4588399"/>
            <a:ext cx="54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9B8C9142-D458-B3D7-C105-23F450CD32BB}"/>
              </a:ext>
            </a:extLst>
          </p:cNvPr>
          <p:cNvSpPr/>
          <p:nvPr/>
        </p:nvSpPr>
        <p:spPr>
          <a:xfrm>
            <a:off x="7959202" y="3300169"/>
            <a:ext cx="359180" cy="1122075"/>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2CE8D5E0-89F0-E637-C95C-33C1355AEE63}"/>
              </a:ext>
            </a:extLst>
          </p:cNvPr>
          <p:cNvSpPr/>
          <p:nvPr/>
        </p:nvSpPr>
        <p:spPr>
          <a:xfrm>
            <a:off x="8613462" y="3703447"/>
            <a:ext cx="359180" cy="7200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3" name="直線單箭頭接點 32">
            <a:extLst>
              <a:ext uri="{FF2B5EF4-FFF2-40B4-BE49-F238E27FC236}">
                <a16:creationId xmlns:a16="http://schemas.microsoft.com/office/drawing/2014/main" id="{02D2ED5C-BA46-4E36-4319-E8E3414CEF8D}"/>
              </a:ext>
            </a:extLst>
          </p:cNvPr>
          <p:cNvCxnSpPr>
            <a:cxnSpLocks/>
          </p:cNvCxnSpPr>
          <p:nvPr/>
        </p:nvCxnSpPr>
        <p:spPr>
          <a:xfrm>
            <a:off x="7816888" y="4423447"/>
            <a:ext cx="1313124" cy="0"/>
          </a:xfrm>
          <a:prstGeom prst="straightConnector1">
            <a:avLst/>
          </a:prstGeom>
          <a:noFill/>
          <a:ln w="57150" cap="flat" cmpd="sng" algn="ctr">
            <a:solidFill>
              <a:sysClr val="windowText" lastClr="000000"/>
            </a:solidFill>
            <a:prstDash val="solid"/>
            <a:miter lim="800000"/>
            <a:headEnd type="none" w="med" len="med"/>
            <a:tailEnd type="none" w="med" len="med"/>
          </a:ln>
          <a:effectLst/>
        </p:spPr>
      </p:cxnSp>
      <p:sp>
        <p:nvSpPr>
          <p:cNvPr id="42" name="文字方塊 41">
            <a:extLst>
              <a:ext uri="{FF2B5EF4-FFF2-40B4-BE49-F238E27FC236}">
                <a16:creationId xmlns:a16="http://schemas.microsoft.com/office/drawing/2014/main" id="{1C033951-D3E2-4969-1890-0790FD075011}"/>
              </a:ext>
            </a:extLst>
          </p:cNvPr>
          <p:cNvSpPr txBox="1"/>
          <p:nvPr/>
        </p:nvSpPr>
        <p:spPr>
          <a:xfrm>
            <a:off x="7660416" y="2828423"/>
            <a:ext cx="990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60%</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文字方塊 42">
            <a:extLst>
              <a:ext uri="{FF2B5EF4-FFF2-40B4-BE49-F238E27FC236}">
                <a16:creationId xmlns:a16="http://schemas.microsoft.com/office/drawing/2014/main" id="{A03F3222-BC13-FFA5-E7E5-F99F7EECA566}"/>
              </a:ext>
            </a:extLst>
          </p:cNvPr>
          <p:cNvSpPr txBox="1"/>
          <p:nvPr/>
        </p:nvSpPr>
        <p:spPr>
          <a:xfrm>
            <a:off x="8337432" y="3247687"/>
            <a:ext cx="990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40%</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4" name="直線單箭頭接點 43">
            <a:extLst>
              <a:ext uri="{FF2B5EF4-FFF2-40B4-BE49-F238E27FC236}">
                <a16:creationId xmlns:a16="http://schemas.microsoft.com/office/drawing/2014/main" id="{3657B30F-7331-E74A-30AB-465624D65874}"/>
              </a:ext>
            </a:extLst>
          </p:cNvPr>
          <p:cNvCxnSpPr>
            <a:cxnSpLocks/>
          </p:cNvCxnSpPr>
          <p:nvPr/>
        </p:nvCxnSpPr>
        <p:spPr>
          <a:xfrm flipV="1">
            <a:off x="9320759" y="3196772"/>
            <a:ext cx="985335" cy="744449"/>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cxnSp>
        <p:nvCxnSpPr>
          <p:cNvPr id="45" name="直線單箭頭接點 44">
            <a:extLst>
              <a:ext uri="{FF2B5EF4-FFF2-40B4-BE49-F238E27FC236}">
                <a16:creationId xmlns:a16="http://schemas.microsoft.com/office/drawing/2014/main" id="{3A775E83-1CD7-4484-A0E6-AE08D5E0B4EE}"/>
              </a:ext>
            </a:extLst>
          </p:cNvPr>
          <p:cNvCxnSpPr>
            <a:cxnSpLocks/>
          </p:cNvCxnSpPr>
          <p:nvPr/>
        </p:nvCxnSpPr>
        <p:spPr>
          <a:xfrm>
            <a:off x="9345321" y="4026632"/>
            <a:ext cx="988237" cy="866974"/>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
        <p:nvSpPr>
          <p:cNvPr id="46" name="文字方塊 45">
            <a:extLst>
              <a:ext uri="{FF2B5EF4-FFF2-40B4-BE49-F238E27FC236}">
                <a16:creationId xmlns:a16="http://schemas.microsoft.com/office/drawing/2014/main" id="{A0B0ECC2-FD02-B049-74D6-2EC223F5AA9B}"/>
              </a:ext>
            </a:extLst>
          </p:cNvPr>
          <p:cNvSpPr txBox="1"/>
          <p:nvPr/>
        </p:nvSpPr>
        <p:spPr>
          <a:xfrm>
            <a:off x="4546876" y="5661257"/>
            <a:ext cx="62158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Sampling from the distribution during inference.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箭號: 向下 46">
            <a:extLst>
              <a:ext uri="{FF2B5EF4-FFF2-40B4-BE49-F238E27FC236}">
                <a16:creationId xmlns:a16="http://schemas.microsoft.com/office/drawing/2014/main" id="{2AA37A5D-731D-D85F-F443-2C35C47FB79D}"/>
              </a:ext>
            </a:extLst>
          </p:cNvPr>
          <p:cNvSpPr/>
          <p:nvPr/>
        </p:nvSpPr>
        <p:spPr>
          <a:xfrm>
            <a:off x="7959202" y="5162550"/>
            <a:ext cx="1013440" cy="39305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218627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5" grpId="0" animBg="1"/>
      <p:bldP spid="36" grpId="0" animBg="1"/>
      <p:bldP spid="37" grpId="0" animBg="1"/>
      <p:bldP spid="41" grpId="0" animBg="1"/>
      <p:bldP spid="42" grpId="0"/>
      <p:bldP spid="43" grpId="0"/>
      <p:bldP spid="46" grpId="0"/>
      <p:bldP spid="4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B523321-68A9-5C3E-0301-20F1990BE921}"/>
              </a:ext>
            </a:extLst>
          </p:cNvPr>
          <p:cNvPicPr preferRelativeResize="0"/>
          <p:nvPr/>
        </p:nvPicPr>
        <p:blipFill rotWithShape="1">
          <a:blip r:embed="rId3">
            <a:alphaModFix/>
          </a:blip>
          <a:srcRect l="35083" t="84591" r="35071" b="1174"/>
          <a:stretch/>
        </p:blipFill>
        <p:spPr>
          <a:xfrm>
            <a:off x="9701719" y="4506255"/>
            <a:ext cx="610983" cy="673753"/>
          </a:xfrm>
          <a:prstGeom prst="rect">
            <a:avLst/>
          </a:prstGeom>
          <a:noFill/>
          <a:ln>
            <a:noFill/>
          </a:ln>
        </p:spPr>
      </p:pic>
      <p:pic>
        <p:nvPicPr>
          <p:cNvPr id="18"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ACF3912-BD36-766E-CF43-D77651ECE1B1}"/>
              </a:ext>
            </a:extLst>
          </p:cNvPr>
          <p:cNvPicPr preferRelativeResize="0"/>
          <p:nvPr/>
        </p:nvPicPr>
        <p:blipFill rotWithShape="1">
          <a:blip r:embed="rId3">
            <a:alphaModFix/>
          </a:blip>
          <a:srcRect l="35083" t="84591" r="35071" b="1174"/>
          <a:stretch/>
        </p:blipFill>
        <p:spPr>
          <a:xfrm>
            <a:off x="9653641" y="2695359"/>
            <a:ext cx="610983" cy="673753"/>
          </a:xfrm>
          <a:prstGeom prst="rect">
            <a:avLst/>
          </a:prstGeom>
          <a:noFill/>
          <a:ln>
            <a:noFill/>
          </a:ln>
        </p:spPr>
      </p:pic>
      <p:grpSp>
        <p:nvGrpSpPr>
          <p:cNvPr id="13" name="群組 12">
            <a:extLst>
              <a:ext uri="{FF2B5EF4-FFF2-40B4-BE49-F238E27FC236}">
                <a16:creationId xmlns:a16="http://schemas.microsoft.com/office/drawing/2014/main" id="{2E355555-D422-9848-799C-D8C357634E8F}"/>
              </a:ext>
            </a:extLst>
          </p:cNvPr>
          <p:cNvGrpSpPr/>
          <p:nvPr/>
        </p:nvGrpSpPr>
        <p:grpSpPr>
          <a:xfrm>
            <a:off x="1261989" y="3631020"/>
            <a:ext cx="3073164" cy="734878"/>
            <a:chOff x="393073" y="5022255"/>
            <a:chExt cx="2117030" cy="878286"/>
          </a:xfrm>
        </p:grpSpPr>
        <p:pic>
          <p:nvPicPr>
            <p:cNvPr id="1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B0174CF-4EDB-A761-FC85-2A95542B4214}"/>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1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4A6AAB6-0030-AA4F-84C7-4E347B496E7D}"/>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2" name="標題 1">
            <a:extLst>
              <a:ext uri="{FF2B5EF4-FFF2-40B4-BE49-F238E27FC236}">
                <a16:creationId xmlns:a16="http://schemas.microsoft.com/office/drawing/2014/main" id="{5BDE88EA-C5EC-EFC3-1BB2-22B9CD364816}"/>
              </a:ext>
            </a:extLst>
          </p:cNvPr>
          <p:cNvSpPr>
            <a:spLocks noGrp="1"/>
          </p:cNvSpPr>
          <p:nvPr>
            <p:ph type="title"/>
          </p:nvPr>
        </p:nvSpPr>
        <p:spPr/>
        <p:txBody>
          <a:bodyPr/>
          <a:lstStyle/>
          <a:p>
            <a:r>
              <a:rPr lang="en-US" altLang="zh-TW" dirty="0"/>
              <a:t>Why discrete tokens? </a:t>
            </a:r>
            <a:endParaRPr lang="zh-TW" altLang="en-US" dirty="0"/>
          </a:p>
        </p:txBody>
      </p:sp>
      <p:sp>
        <p:nvSpPr>
          <p:cNvPr id="3" name="內容版面配置區 2">
            <a:extLst>
              <a:ext uri="{FF2B5EF4-FFF2-40B4-BE49-F238E27FC236}">
                <a16:creationId xmlns:a16="http://schemas.microsoft.com/office/drawing/2014/main" id="{49CD2CB8-ABE1-BA90-1829-4EF4DABC509C}"/>
              </a:ext>
            </a:extLst>
          </p:cNvPr>
          <p:cNvSpPr>
            <a:spLocks noGrp="1"/>
          </p:cNvSpPr>
          <p:nvPr>
            <p:ph idx="1"/>
          </p:nvPr>
        </p:nvSpPr>
        <p:spPr/>
        <p:txBody>
          <a:bodyPr/>
          <a:lstStyle/>
          <a:p>
            <a:r>
              <a:rPr lang="en-US" altLang="zh-TW" dirty="0"/>
              <a:t>Let's say we train a speech LM to generate continuous representations.</a:t>
            </a:r>
            <a:endParaRPr lang="zh-TW" altLang="en-US" dirty="0"/>
          </a:p>
        </p:txBody>
      </p:sp>
      <p:sp>
        <p:nvSpPr>
          <p:cNvPr id="4" name="矩形: 圓角 3">
            <a:extLst>
              <a:ext uri="{FF2B5EF4-FFF2-40B4-BE49-F238E27FC236}">
                <a16:creationId xmlns:a16="http://schemas.microsoft.com/office/drawing/2014/main" id="{26718F8F-F916-229B-01D9-86B77F00B821}"/>
              </a:ext>
            </a:extLst>
          </p:cNvPr>
          <p:cNvSpPr/>
          <p:nvPr/>
        </p:nvSpPr>
        <p:spPr>
          <a:xfrm>
            <a:off x="5077649" y="3408467"/>
            <a:ext cx="1907809" cy="1236330"/>
          </a:xfrm>
          <a:prstGeom prst="roundRect">
            <a:avLst/>
          </a:prstGeom>
          <a:solidFill>
            <a:srgbClr val="FFC000">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LM</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FDC4816D-A93C-D06D-98EB-E4138761FFCD}"/>
              </a:ext>
            </a:extLst>
          </p:cNvPr>
          <p:cNvCxnSpPr/>
          <p:nvPr/>
        </p:nvCxnSpPr>
        <p:spPr>
          <a:xfrm>
            <a:off x="4336669" y="4026632"/>
            <a:ext cx="725214" cy="0"/>
          </a:xfrm>
          <a:prstGeom prst="straightConnector1">
            <a:avLst/>
          </a:prstGeom>
          <a:noFill/>
          <a:ln w="57150" cap="flat" cmpd="sng" algn="ctr">
            <a:solidFill>
              <a:sysClr val="windowText" lastClr="000000"/>
            </a:solidFill>
            <a:prstDash val="solid"/>
            <a:miter lim="800000"/>
            <a:tailEnd type="triangle"/>
          </a:ln>
          <a:effectLst/>
        </p:spPr>
      </p:cxnSp>
      <p:cxnSp>
        <p:nvCxnSpPr>
          <p:cNvPr id="6" name="直線單箭頭接點 5">
            <a:extLst>
              <a:ext uri="{FF2B5EF4-FFF2-40B4-BE49-F238E27FC236}">
                <a16:creationId xmlns:a16="http://schemas.microsoft.com/office/drawing/2014/main" id="{FFEFF976-A36E-AC05-FD1E-EE8406CC75B1}"/>
              </a:ext>
            </a:extLst>
          </p:cNvPr>
          <p:cNvCxnSpPr/>
          <p:nvPr/>
        </p:nvCxnSpPr>
        <p:spPr>
          <a:xfrm>
            <a:off x="6985458" y="4026632"/>
            <a:ext cx="725214" cy="0"/>
          </a:xfrm>
          <a:prstGeom prst="straightConnector1">
            <a:avLst/>
          </a:prstGeom>
          <a:noFill/>
          <a:ln w="57150" cap="flat" cmpd="sng" algn="ctr">
            <a:solidFill>
              <a:sysClr val="windowText" lastClr="000000"/>
            </a:solidFill>
            <a:prstDash val="solid"/>
            <a:miter lim="800000"/>
            <a:tailEnd type="triangle"/>
          </a:ln>
          <a:effectLst/>
        </p:spPr>
      </p:cxnSp>
      <p:sp>
        <p:nvSpPr>
          <p:cNvPr id="8" name="矩形: 圓角 7">
            <a:extLst>
              <a:ext uri="{FF2B5EF4-FFF2-40B4-BE49-F238E27FC236}">
                <a16:creationId xmlns:a16="http://schemas.microsoft.com/office/drawing/2014/main" id="{D92D8238-4AD3-6C09-760F-2D6319D93002}"/>
              </a:ext>
            </a:extLst>
          </p:cNvPr>
          <p:cNvSpPr/>
          <p:nvPr/>
        </p:nvSpPr>
        <p:spPr>
          <a:xfrm>
            <a:off x="1552800"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22218C83-9251-015B-E9E0-2B2E3CB31DF0}"/>
              </a:ext>
            </a:extLst>
          </p:cNvPr>
          <p:cNvSpPr/>
          <p:nvPr/>
        </p:nvSpPr>
        <p:spPr>
          <a:xfrm>
            <a:off x="2072211"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5E12B0E5-2BCB-3F0A-2E4A-6B9BFA4703CB}"/>
              </a:ext>
            </a:extLst>
          </p:cNvPr>
          <p:cNvSpPr/>
          <p:nvPr/>
        </p:nvSpPr>
        <p:spPr>
          <a:xfrm>
            <a:off x="2591622"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FC7B9266-0DDD-7D2E-0244-332789ACD0D0}"/>
              </a:ext>
            </a:extLst>
          </p:cNvPr>
          <p:cNvSpPr/>
          <p:nvPr/>
        </p:nvSpPr>
        <p:spPr>
          <a:xfrm>
            <a:off x="3111033"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AC0E11A9-C7BC-1C40-088A-BC053B8F5ED0}"/>
              </a:ext>
            </a:extLst>
          </p:cNvPr>
          <p:cNvSpPr/>
          <p:nvPr/>
        </p:nvSpPr>
        <p:spPr>
          <a:xfrm>
            <a:off x="3630444" y="3669120"/>
            <a:ext cx="323850" cy="676924"/>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57162742-1E47-B5E8-4D24-61B9042A1871}"/>
              </a:ext>
            </a:extLst>
          </p:cNvPr>
          <p:cNvSpPr/>
          <p:nvPr/>
        </p:nvSpPr>
        <p:spPr>
          <a:xfrm>
            <a:off x="9797208" y="4497993"/>
            <a:ext cx="323850" cy="67692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A5875907-D832-D79E-0974-50836CC11DC2}"/>
              </a:ext>
            </a:extLst>
          </p:cNvPr>
          <p:cNvSpPr/>
          <p:nvPr/>
        </p:nvSpPr>
        <p:spPr>
          <a:xfrm>
            <a:off x="9797208" y="2716064"/>
            <a:ext cx="323850" cy="676924"/>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9796BF2A-3DEE-44F1-2AFA-36E0BB6EA01D}"/>
              </a:ext>
            </a:extLst>
          </p:cNvPr>
          <p:cNvSpPr txBox="1"/>
          <p:nvPr/>
        </p:nvSpPr>
        <p:spPr>
          <a:xfrm>
            <a:off x="9618350" y="5432006"/>
            <a:ext cx="1520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Either is correct.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5" name="直線單箭頭接點 24">
            <a:extLst>
              <a:ext uri="{FF2B5EF4-FFF2-40B4-BE49-F238E27FC236}">
                <a16:creationId xmlns:a16="http://schemas.microsoft.com/office/drawing/2014/main" id="{EEBF0E83-B1EB-1FBE-38BA-5F04776E8C8C}"/>
              </a:ext>
            </a:extLst>
          </p:cNvPr>
          <p:cNvCxnSpPr>
            <a:cxnSpLocks/>
          </p:cNvCxnSpPr>
          <p:nvPr/>
        </p:nvCxnSpPr>
        <p:spPr>
          <a:xfrm flipV="1">
            <a:off x="8444415" y="3139621"/>
            <a:ext cx="985335" cy="744449"/>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cxnSp>
        <p:nvCxnSpPr>
          <p:cNvPr id="27" name="直線單箭頭接點 26">
            <a:extLst>
              <a:ext uri="{FF2B5EF4-FFF2-40B4-BE49-F238E27FC236}">
                <a16:creationId xmlns:a16="http://schemas.microsoft.com/office/drawing/2014/main" id="{1D62968D-9D78-0FD6-58E0-DE85BAFFEA84}"/>
              </a:ext>
            </a:extLst>
          </p:cNvPr>
          <p:cNvCxnSpPr>
            <a:cxnSpLocks/>
          </p:cNvCxnSpPr>
          <p:nvPr/>
        </p:nvCxnSpPr>
        <p:spPr>
          <a:xfrm>
            <a:off x="8468977" y="3969481"/>
            <a:ext cx="988237" cy="866974"/>
          </a:xfrm>
          <a:prstGeom prst="straightConnector1">
            <a:avLst/>
          </a:prstGeom>
          <a:noFill/>
          <a:ln w="57150" cap="flat" cmpd="sng" algn="ctr">
            <a:solidFill>
              <a:sysClr val="windowText" lastClr="000000"/>
            </a:solidFill>
            <a:prstDash val="sysDot"/>
            <a:miter lim="800000"/>
            <a:headEnd type="triangle" w="med" len="med"/>
            <a:tailEnd type="triangle" w="med" len="med"/>
          </a:ln>
          <a:effectLst/>
        </p:spPr>
      </p:cxnSp>
      <p:sp>
        <p:nvSpPr>
          <p:cNvPr id="22" name="文字方塊 21">
            <a:extLst>
              <a:ext uri="{FF2B5EF4-FFF2-40B4-BE49-F238E27FC236}">
                <a16:creationId xmlns:a16="http://schemas.microsoft.com/office/drawing/2014/main" id="{F1EE52EE-8934-2779-2CA9-AEF2ED6607D3}"/>
              </a:ext>
            </a:extLst>
          </p:cNvPr>
          <p:cNvSpPr txBox="1"/>
          <p:nvPr/>
        </p:nvSpPr>
        <p:spPr>
          <a:xfrm>
            <a:off x="9296172" y="3722775"/>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special design</a:t>
            </a:r>
            <a:endParaRPr kumimoji="0" lang="zh-TW" altLang="en-US"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8FD59C1C-64BC-AD29-1162-318C63695B75}"/>
              </a:ext>
            </a:extLst>
          </p:cNvPr>
          <p:cNvSpPr txBox="1"/>
          <p:nvPr/>
        </p:nvSpPr>
        <p:spPr>
          <a:xfrm>
            <a:off x="1261989" y="4979284"/>
            <a:ext cx="74952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Solutions from image generation. </a:t>
            </a:r>
          </a:p>
        </p:txBody>
      </p:sp>
      <p:sp>
        <p:nvSpPr>
          <p:cNvPr id="29" name="文字方塊 28">
            <a:extLst>
              <a:ext uri="{FF2B5EF4-FFF2-40B4-BE49-F238E27FC236}">
                <a16:creationId xmlns:a16="http://schemas.microsoft.com/office/drawing/2014/main" id="{1D7F0EC4-ABBF-6950-A452-05EE7A4B08C7}"/>
              </a:ext>
            </a:extLst>
          </p:cNvPr>
          <p:cNvSpPr txBox="1"/>
          <p:nvPr/>
        </p:nvSpPr>
        <p:spPr>
          <a:xfrm>
            <a:off x="2314229" y="5540089"/>
            <a:ext cx="769797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SFBX1440"/>
                <a:ea typeface="新細明體" panose="02020500000000000000" pitchFamily="18" charset="-120"/>
                <a:cs typeface="+mn-cs"/>
              </a:rPr>
              <a:t>https://arxiv.org/abs/2406.11838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SFBX1440"/>
                <a:ea typeface="新細明體" panose="02020500000000000000" pitchFamily="18" charset="-120"/>
                <a:cs typeface="+mn-cs"/>
              </a:rPr>
              <a:t>https://arxiv.org/abs/2312.02116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https://arxiv.org/abs/2403.05196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FCC67E2F-41E1-5CB4-2F54-4F4777EB7CA6}"/>
              </a:ext>
            </a:extLst>
          </p:cNvPr>
          <p:cNvSpPr/>
          <p:nvPr/>
        </p:nvSpPr>
        <p:spPr>
          <a:xfrm>
            <a:off x="7946888" y="3673706"/>
            <a:ext cx="323850" cy="676924"/>
          </a:xfrm>
          <a:prstGeom prst="roundRect">
            <a:avLst/>
          </a:prstGeom>
          <a:gradFill>
            <a:gsLst>
              <a:gs pos="0">
                <a:schemeClr val="accent1">
                  <a:lumMod val="60000"/>
                  <a:lumOff val="40000"/>
                </a:schemeClr>
              </a:gs>
              <a:gs pos="100000">
                <a:schemeClr val="accent6"/>
              </a:gs>
            </a:gsLst>
            <a:lin ang="5400000" scaled="1"/>
          </a:gra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8A4761EC-A537-6332-AB26-A1A063326682}"/>
              </a:ext>
            </a:extLst>
          </p:cNvPr>
          <p:cNvSpPr txBox="1"/>
          <p:nvPr/>
        </p:nvSpPr>
        <p:spPr>
          <a:xfrm>
            <a:off x="7225295" y="3058629"/>
            <a:ext cx="17670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Average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0D0A4CFA-F21F-BF61-7FBD-61D5FBB4760C}"/>
              </a:ext>
            </a:extLst>
          </p:cNvPr>
          <p:cNvSpPr txBox="1"/>
          <p:nvPr/>
        </p:nvSpPr>
        <p:spPr>
          <a:xfrm>
            <a:off x="7236235" y="4497569"/>
            <a:ext cx="17670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incorrect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294155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37B152-581D-2424-73E3-5006A991F5F8}"/>
              </a:ext>
            </a:extLst>
          </p:cNvPr>
          <p:cNvSpPr>
            <a:spLocks noGrp="1"/>
          </p:cNvSpPr>
          <p:nvPr>
            <p:ph type="title"/>
          </p:nvPr>
        </p:nvSpPr>
        <p:spPr/>
        <p:txBody>
          <a:bodyPr/>
          <a:lstStyle/>
          <a:p>
            <a:r>
              <a:rPr lang="en-US" altLang="zh-TW" dirty="0"/>
              <a:t>MELLE</a:t>
            </a:r>
            <a:endParaRPr lang="zh-TW" altLang="en-US" dirty="0"/>
          </a:p>
        </p:txBody>
      </p:sp>
      <p:sp>
        <p:nvSpPr>
          <p:cNvPr id="3" name="內容版面配置區 2">
            <a:extLst>
              <a:ext uri="{FF2B5EF4-FFF2-40B4-BE49-F238E27FC236}">
                <a16:creationId xmlns:a16="http://schemas.microsoft.com/office/drawing/2014/main" id="{63925E8E-D8B6-5309-2B3B-196179389F27}"/>
              </a:ext>
            </a:extLst>
          </p:cNvPr>
          <p:cNvSpPr>
            <a:spLocks noGrp="1"/>
          </p:cNvSpPr>
          <p:nvPr>
            <p:ph idx="1"/>
          </p:nvPr>
        </p:nvSpPr>
        <p:spPr/>
        <p:txBody>
          <a:bodyPr/>
          <a:lstStyle/>
          <a:p>
            <a:endParaRPr lang="zh-TW" altLang="en-US" dirty="0"/>
          </a:p>
        </p:txBody>
      </p:sp>
      <p:pic>
        <p:nvPicPr>
          <p:cNvPr id="14" name="圖片 13">
            <a:extLst>
              <a:ext uri="{FF2B5EF4-FFF2-40B4-BE49-F238E27FC236}">
                <a16:creationId xmlns:a16="http://schemas.microsoft.com/office/drawing/2014/main" id="{832BC48F-5D4D-8FE7-4F0B-9320A5BC8372}"/>
              </a:ext>
            </a:extLst>
          </p:cNvPr>
          <p:cNvPicPr>
            <a:picLocks noChangeAspect="1"/>
          </p:cNvPicPr>
          <p:nvPr/>
        </p:nvPicPr>
        <p:blipFill>
          <a:blip r:embed="rId3"/>
          <a:stretch>
            <a:fillRect/>
          </a:stretch>
        </p:blipFill>
        <p:spPr>
          <a:xfrm>
            <a:off x="618241" y="1658370"/>
            <a:ext cx="6864176" cy="4233594"/>
          </a:xfrm>
          <a:prstGeom prst="rect">
            <a:avLst/>
          </a:prstGeom>
        </p:spPr>
      </p:pic>
      <p:sp>
        <p:nvSpPr>
          <p:cNvPr id="16" name="文字方塊 15">
            <a:extLst>
              <a:ext uri="{FF2B5EF4-FFF2-40B4-BE49-F238E27FC236}">
                <a16:creationId xmlns:a16="http://schemas.microsoft.com/office/drawing/2014/main" id="{82ACC19D-DDB3-4F8A-B0CD-31899341405A}"/>
              </a:ext>
            </a:extLst>
          </p:cNvPr>
          <p:cNvSpPr txBox="1"/>
          <p:nvPr/>
        </p:nvSpPr>
        <p:spPr>
          <a:xfrm>
            <a:off x="838200" y="1289038"/>
            <a:ext cx="60932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https://arxiv.org/pdf/2407.08551</a:t>
            </a:r>
          </a:p>
        </p:txBody>
      </p:sp>
      <p:pic>
        <p:nvPicPr>
          <p:cNvPr id="18" name="圖片 17">
            <a:extLst>
              <a:ext uri="{FF2B5EF4-FFF2-40B4-BE49-F238E27FC236}">
                <a16:creationId xmlns:a16="http://schemas.microsoft.com/office/drawing/2014/main" id="{3C96F9BC-DFB8-C794-EA3D-F2FAC845F4D7}"/>
              </a:ext>
            </a:extLst>
          </p:cNvPr>
          <p:cNvPicPr>
            <a:picLocks noChangeAspect="1"/>
          </p:cNvPicPr>
          <p:nvPr/>
        </p:nvPicPr>
        <p:blipFill>
          <a:blip r:embed="rId4"/>
          <a:stretch>
            <a:fillRect/>
          </a:stretch>
        </p:blipFill>
        <p:spPr>
          <a:xfrm>
            <a:off x="7509725" y="1853490"/>
            <a:ext cx="4064034" cy="4038474"/>
          </a:xfrm>
          <a:prstGeom prst="rect">
            <a:avLst/>
          </a:prstGeom>
        </p:spPr>
      </p:pic>
    </p:spTree>
    <p:extLst>
      <p:ext uri="{BB962C8B-B14F-4D97-AF65-F5344CB8AC3E}">
        <p14:creationId xmlns:p14="http://schemas.microsoft.com/office/powerpoint/2010/main" val="4961957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9967CC-D5F7-DBED-D9B2-2E3604EB4F2F}"/>
              </a:ext>
            </a:extLst>
          </p:cNvPr>
          <p:cNvSpPr>
            <a:spLocks noGrp="1"/>
          </p:cNvSpPr>
          <p:nvPr>
            <p:ph type="title"/>
          </p:nvPr>
        </p:nvSpPr>
        <p:spPr/>
        <p:txBody>
          <a:bodyPr/>
          <a:lstStyle/>
          <a:p>
            <a:r>
              <a:rPr lang="en-US" altLang="zh-TW" dirty="0"/>
              <a:t>Good performance in Text-to-Speech (TTS)</a:t>
            </a:r>
            <a:endParaRPr lang="zh-TW" altLang="en-US" dirty="0"/>
          </a:p>
        </p:txBody>
      </p:sp>
      <p:sp>
        <p:nvSpPr>
          <p:cNvPr id="5" name="矩形: 圓角 4">
            <a:extLst>
              <a:ext uri="{FF2B5EF4-FFF2-40B4-BE49-F238E27FC236}">
                <a16:creationId xmlns:a16="http://schemas.microsoft.com/office/drawing/2014/main" id="{4EBC5305-135C-EA5F-3A01-C86162140CFC}"/>
              </a:ext>
            </a:extLst>
          </p:cNvPr>
          <p:cNvSpPr/>
          <p:nvPr/>
        </p:nvSpPr>
        <p:spPr>
          <a:xfrm>
            <a:off x="5674491" y="2760298"/>
            <a:ext cx="1693981" cy="1097684"/>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TTS</a:t>
            </a:r>
            <a:endPar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02A78846-5099-403F-4E4A-A0DEC8897310}"/>
              </a:ext>
            </a:extLst>
          </p:cNvPr>
          <p:cNvSpPr txBox="1"/>
          <p:nvPr/>
        </p:nvSpPr>
        <p:spPr>
          <a:xfrm>
            <a:off x="1512979" y="2551569"/>
            <a:ext cx="2900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    家    好</a:t>
            </a:r>
          </a:p>
        </p:txBody>
      </p:sp>
      <p:cxnSp>
        <p:nvCxnSpPr>
          <p:cNvPr id="12" name="直線單箭頭接點 11">
            <a:extLst>
              <a:ext uri="{FF2B5EF4-FFF2-40B4-BE49-F238E27FC236}">
                <a16:creationId xmlns:a16="http://schemas.microsoft.com/office/drawing/2014/main" id="{BE476EF5-9253-AD80-5615-B61525B974F8}"/>
              </a:ext>
            </a:extLst>
          </p:cNvPr>
          <p:cNvCxnSpPr>
            <a:cxnSpLocks/>
          </p:cNvCxnSpPr>
          <p:nvPr/>
        </p:nvCxnSpPr>
        <p:spPr>
          <a:xfrm>
            <a:off x="7478964" y="3290061"/>
            <a:ext cx="855433" cy="0"/>
          </a:xfrm>
          <a:prstGeom prst="straightConnector1">
            <a:avLst/>
          </a:prstGeom>
          <a:noFill/>
          <a:ln w="57150" cap="flat" cmpd="sng" algn="ctr">
            <a:solidFill>
              <a:sysClr val="windowText" lastClr="000000"/>
            </a:solidFill>
            <a:prstDash val="solid"/>
            <a:miter lim="800000"/>
            <a:tailEnd type="triangle"/>
          </a:ln>
          <a:effectLst/>
        </p:spPr>
      </p:cxnSp>
      <p:grpSp>
        <p:nvGrpSpPr>
          <p:cNvPr id="13" name="群組 12">
            <a:extLst>
              <a:ext uri="{FF2B5EF4-FFF2-40B4-BE49-F238E27FC236}">
                <a16:creationId xmlns:a16="http://schemas.microsoft.com/office/drawing/2014/main" id="{5CF3631E-3EEF-3F25-BACE-CA92CE89C406}"/>
              </a:ext>
            </a:extLst>
          </p:cNvPr>
          <p:cNvGrpSpPr/>
          <p:nvPr/>
        </p:nvGrpSpPr>
        <p:grpSpPr>
          <a:xfrm>
            <a:off x="8343247" y="4450216"/>
            <a:ext cx="1987161" cy="830012"/>
            <a:chOff x="393073" y="5022255"/>
            <a:chExt cx="2117030" cy="878286"/>
          </a:xfrm>
        </p:grpSpPr>
        <p:pic>
          <p:nvPicPr>
            <p:cNvPr id="1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2A8A4B9-115F-8E49-078D-32C96ABF4E16}"/>
                </a:ext>
              </a:extLst>
            </p:cNvPr>
            <p:cNvPicPr preferRelativeResize="0"/>
            <p:nvPr/>
          </p:nvPicPr>
          <p:blipFill rotWithShape="1">
            <a:blip r:embed="rId9">
              <a:alphaModFix/>
            </a:blip>
            <a:srcRect l="39924" t="74586" r="38724" b="15732"/>
            <a:stretch/>
          </p:blipFill>
          <p:spPr>
            <a:xfrm>
              <a:off x="393073" y="5022255"/>
              <a:ext cx="1347649" cy="809022"/>
            </a:xfrm>
            <a:prstGeom prst="rect">
              <a:avLst/>
            </a:prstGeom>
            <a:noFill/>
            <a:ln>
              <a:noFill/>
            </a:ln>
          </p:spPr>
        </p:pic>
        <p:pic>
          <p:nvPicPr>
            <p:cNvPr id="1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E6C4322-E7EA-315A-4C14-06BD57023110}"/>
                </a:ext>
              </a:extLst>
            </p:cNvPr>
            <p:cNvPicPr preferRelativeResize="0"/>
            <p:nvPr/>
          </p:nvPicPr>
          <p:blipFill rotWithShape="1">
            <a:blip r:embed="rId9">
              <a:alphaModFix/>
            </a:blip>
            <a:srcRect l="35083" t="84591" r="35071" b="1174"/>
            <a:stretch/>
          </p:blipFill>
          <p:spPr>
            <a:xfrm>
              <a:off x="1576011" y="5095308"/>
              <a:ext cx="934092" cy="805233"/>
            </a:xfrm>
            <a:prstGeom prst="rect">
              <a:avLst/>
            </a:prstGeom>
            <a:noFill/>
            <a:ln>
              <a:noFill/>
            </a:ln>
          </p:spPr>
        </p:pic>
      </p:grpSp>
      <p:grpSp>
        <p:nvGrpSpPr>
          <p:cNvPr id="19" name="群組 18">
            <a:extLst>
              <a:ext uri="{FF2B5EF4-FFF2-40B4-BE49-F238E27FC236}">
                <a16:creationId xmlns:a16="http://schemas.microsoft.com/office/drawing/2014/main" id="{5194CF91-E07A-3C2D-BA75-7364136FAA3A}"/>
              </a:ext>
            </a:extLst>
          </p:cNvPr>
          <p:cNvGrpSpPr/>
          <p:nvPr/>
        </p:nvGrpSpPr>
        <p:grpSpPr>
          <a:xfrm>
            <a:off x="2070091" y="4472038"/>
            <a:ext cx="1987161" cy="830012"/>
            <a:chOff x="433663" y="5042413"/>
            <a:chExt cx="2117030" cy="878286"/>
          </a:xfrm>
        </p:grpSpPr>
        <p:pic>
          <p:nvPicPr>
            <p:cNvPr id="20"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9D1F069-B992-F3E7-1F11-1E4F26B61582}"/>
                </a:ext>
              </a:extLst>
            </p:cNvPr>
            <p:cNvPicPr preferRelativeResize="0"/>
            <p:nvPr/>
          </p:nvPicPr>
          <p:blipFill rotWithShape="1">
            <a:blip r:embed="rId9">
              <a:alphaModFix/>
            </a:blip>
            <a:srcRect l="39924" t="74586" r="38724" b="15732"/>
            <a:stretch/>
          </p:blipFill>
          <p:spPr>
            <a:xfrm>
              <a:off x="433663" y="5042413"/>
              <a:ext cx="1347649" cy="809022"/>
            </a:xfrm>
            <a:prstGeom prst="rect">
              <a:avLst/>
            </a:prstGeom>
            <a:noFill/>
            <a:ln>
              <a:noFill/>
            </a:ln>
          </p:spPr>
        </p:pic>
        <p:pic>
          <p:nvPicPr>
            <p:cNvPr id="21"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B28DA88-577C-252A-E92E-FE60C223CE3B}"/>
                </a:ext>
              </a:extLst>
            </p:cNvPr>
            <p:cNvPicPr preferRelativeResize="0"/>
            <p:nvPr/>
          </p:nvPicPr>
          <p:blipFill rotWithShape="1">
            <a:blip r:embed="rId9">
              <a:alphaModFix/>
            </a:blip>
            <a:srcRect l="35083" t="84591" r="35071" b="1174"/>
            <a:stretch/>
          </p:blipFill>
          <p:spPr>
            <a:xfrm>
              <a:off x="1616601" y="5115466"/>
              <a:ext cx="934092" cy="805233"/>
            </a:xfrm>
            <a:prstGeom prst="rect">
              <a:avLst/>
            </a:prstGeom>
            <a:noFill/>
            <a:ln>
              <a:noFill/>
            </a:ln>
          </p:spPr>
        </p:pic>
      </p:grpSp>
      <p:pic>
        <p:nvPicPr>
          <p:cNvPr id="23" name="Picture 3">
            <a:extLst>
              <a:ext uri="{FF2B5EF4-FFF2-40B4-BE49-F238E27FC236}">
                <a16:creationId xmlns:a16="http://schemas.microsoft.com/office/drawing/2014/main" id="{6F01A499-B8E8-1A75-69B1-965B5AC66A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660" y="4556015"/>
            <a:ext cx="686027" cy="6860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a:extLst>
              <a:ext uri="{FF2B5EF4-FFF2-40B4-BE49-F238E27FC236}">
                <a16:creationId xmlns:a16="http://schemas.microsoft.com/office/drawing/2014/main" id="{FE8B68EA-4BF8-9B29-9266-10317F45F8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37468" y="4423815"/>
            <a:ext cx="686027" cy="686028"/>
          </a:xfrm>
          <a:prstGeom prst="rect">
            <a:avLst/>
          </a:prstGeom>
          <a:noFill/>
          <a:extLst>
            <a:ext uri="{909E8E84-426E-40DD-AFC4-6F175D3DCCD1}">
              <a14:hiddenFill xmlns:a14="http://schemas.microsoft.com/office/drawing/2010/main">
                <a:solidFill>
                  <a:srgbClr val="FFFFFF"/>
                </a:solidFill>
              </a14:hiddenFill>
            </a:ext>
          </a:extLst>
        </p:spPr>
      </p:pic>
      <p:pic>
        <p:nvPicPr>
          <p:cNvPr id="7" name="TTS_01">
            <a:hlinkClick r:id="" action="ppaction://media"/>
            <a:extLst>
              <a:ext uri="{FF2B5EF4-FFF2-40B4-BE49-F238E27FC236}">
                <a16:creationId xmlns:a16="http://schemas.microsoft.com/office/drawing/2014/main" id="{94A1AA92-85AD-9CFE-9E74-36FDE2B21F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94897" y="5772220"/>
            <a:ext cx="609600" cy="609600"/>
          </a:xfrm>
          <a:prstGeom prst="rect">
            <a:avLst/>
          </a:prstGeom>
        </p:spPr>
      </p:pic>
      <p:pic>
        <p:nvPicPr>
          <p:cNvPr id="9" name="TTS_02">
            <a:hlinkClick r:id="" action="ppaction://media"/>
            <a:extLst>
              <a:ext uri="{FF2B5EF4-FFF2-40B4-BE49-F238E27FC236}">
                <a16:creationId xmlns:a16="http://schemas.microsoft.com/office/drawing/2014/main" id="{32D6FC11-E3D4-445E-7410-C62ABE51DF3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35068" y="5785637"/>
            <a:ext cx="609600" cy="609600"/>
          </a:xfrm>
          <a:prstGeom prst="rect">
            <a:avLst/>
          </a:prstGeom>
        </p:spPr>
      </p:pic>
      <p:sp>
        <p:nvSpPr>
          <p:cNvPr id="25" name="文字方塊 24">
            <a:extLst>
              <a:ext uri="{FF2B5EF4-FFF2-40B4-BE49-F238E27FC236}">
                <a16:creationId xmlns:a16="http://schemas.microsoft.com/office/drawing/2014/main" id="{D90E7A18-BC46-3FE1-85EE-38F313B2A92F}"/>
              </a:ext>
            </a:extLst>
          </p:cNvPr>
          <p:cNvSpPr txBox="1"/>
          <p:nvPr/>
        </p:nvSpPr>
        <p:spPr>
          <a:xfrm>
            <a:off x="6743321" y="1329301"/>
            <a:ext cx="545707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i="0" u="none" strike="noStrike" kern="1200" cap="none" spc="0" normalizeH="0" baseline="0" noProof="0" dirty="0">
                <a:ln>
                  <a:noFill/>
                </a:ln>
                <a:solidFill>
                  <a:prstClr val="black"/>
                </a:solidFill>
                <a:effectLst/>
                <a:uLnTx/>
                <a:uFillTx/>
                <a:latin typeface="inherit"/>
                <a:ea typeface="新細明體" panose="02020500000000000000" pitchFamily="18" charset="-120"/>
                <a:cs typeface="+mn-cs"/>
              </a:rPr>
              <a:t>Breezy Voice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dirty="0">
                <a:ln>
                  <a:noFill/>
                </a:ln>
                <a:solidFill>
                  <a:prstClr val="black"/>
                </a:solidFill>
                <a:effectLst/>
                <a:uLnTx/>
                <a:uFillTx/>
                <a:latin typeface="inherit"/>
                <a:ea typeface="新細明體" panose="02020500000000000000" pitchFamily="18" charset="-120"/>
                <a:cs typeface="+mn-cs"/>
              </a:rPr>
              <a:t>GitHub: </a:t>
            </a:r>
            <a:r>
              <a:rPr kumimoji="0" lang="en-US" altLang="zh-TW" i="0" u="none" strike="noStrike" kern="1200" cap="none" spc="0" normalizeH="0" baseline="0" noProof="0" dirty="0">
                <a:ln>
                  <a:noFill/>
                </a:ln>
                <a:solidFill>
                  <a:prstClr val="black"/>
                </a:solidFill>
                <a:effectLst/>
                <a:uLnTx/>
                <a:uFillTx/>
                <a:latin typeface="inherit"/>
                <a:ea typeface="新細明體" panose="02020500000000000000" pitchFamily="18" charset="-120"/>
                <a:cs typeface="+mn-cs"/>
                <a:hlinkClick r:id="rId12">
                  <a:extLst>
                    <a:ext uri="{A12FA001-AC4F-418D-AE19-62706E023703}">
                      <ahyp:hlinkClr xmlns:ahyp="http://schemas.microsoft.com/office/drawing/2018/hyperlinkcolor" val="tx"/>
                    </a:ext>
                  </a:extLst>
                </a:hlinkClick>
              </a:rPr>
              <a:t>https://github.com/mtkresearch/BreezyVoice</a:t>
            </a:r>
            <a:endParaRPr kumimoji="0" lang="en-US" altLang="zh-TW" i="0" u="none" strike="noStrike" kern="1200" cap="none" spc="0" normalizeH="0" baseline="0" noProof="0" dirty="0">
              <a:ln>
                <a:noFill/>
              </a:ln>
              <a:solidFill>
                <a:prstClr val="black"/>
              </a:solidFill>
              <a:effectLst/>
              <a:uLnTx/>
              <a:uFillTx/>
              <a:latin typeface="inherit"/>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i="0" u="none" strike="noStrike" kern="1200" cap="none" spc="0" normalizeH="0" baseline="0" noProof="0" dirty="0">
                <a:ln>
                  <a:noFill/>
                </a:ln>
                <a:solidFill>
                  <a:prstClr val="black"/>
                </a:solidFill>
                <a:effectLst/>
                <a:uLnTx/>
                <a:uFillTx/>
                <a:latin typeface="inherit"/>
                <a:ea typeface="新細明體" panose="02020500000000000000" pitchFamily="18" charset="-120"/>
                <a:cs typeface="+mn-cs"/>
              </a:rPr>
              <a:t>Paper: </a:t>
            </a:r>
            <a:r>
              <a:rPr kumimoji="0" lang="en-US" altLang="zh-TW" i="0" u="none" strike="noStrike" kern="1200" cap="none" spc="0" normalizeH="0" baseline="0" noProof="0" dirty="0">
                <a:ln>
                  <a:noFill/>
                </a:ln>
                <a:solidFill>
                  <a:prstClr val="black"/>
                </a:solidFill>
                <a:effectLst/>
                <a:uLnTx/>
                <a:uFillTx/>
                <a:latin typeface="inherit"/>
                <a:ea typeface="新細明體" panose="02020500000000000000" pitchFamily="18" charset="-120"/>
                <a:cs typeface="+mn-cs"/>
                <a:hlinkClick r:id="rId13">
                  <a:extLst>
                    <a:ext uri="{A12FA001-AC4F-418D-AE19-62706E023703}">
                      <ahyp:hlinkClr xmlns:ahyp="http://schemas.microsoft.com/office/drawing/2018/hyperlinkcolor" val="tx"/>
                    </a:ext>
                  </a:extLst>
                </a:hlinkClick>
              </a:rPr>
              <a:t>https://arxiv.org/abs/2501.17790</a:t>
            </a:r>
            <a:endParaRPr kumimoji="0" lang="zh-TW" altLang="en-US" i="0" u="none" strike="noStrike" kern="1200" cap="none" spc="0" normalizeH="0" baseline="0" noProof="0" dirty="0">
              <a:ln>
                <a:noFill/>
              </a:ln>
              <a:solidFill>
                <a:prstClr val="black"/>
              </a:solidFill>
              <a:effectLst/>
              <a:uLnTx/>
              <a:uFillTx/>
              <a:latin typeface="inherit"/>
              <a:ea typeface="新細明體" panose="02020500000000000000" pitchFamily="18" charset="-120"/>
              <a:cs typeface="+mn-cs"/>
            </a:endParaRPr>
          </a:p>
        </p:txBody>
      </p:sp>
      <p:pic>
        <p:nvPicPr>
          <p:cNvPr id="11" name="0gz9g-2zs6l">
            <a:hlinkClick r:id="" action="ppaction://media"/>
            <a:extLst>
              <a:ext uri="{FF2B5EF4-FFF2-40B4-BE49-F238E27FC236}">
                <a16:creationId xmlns:a16="http://schemas.microsoft.com/office/drawing/2014/main" id="{4F576ED6-FE90-2A0A-A30E-944EE83D4F3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066928" y="5772220"/>
            <a:ext cx="609600" cy="609600"/>
          </a:xfrm>
          <a:prstGeom prst="rect">
            <a:avLst/>
          </a:prstGeom>
        </p:spPr>
      </p:pic>
      <p:sp>
        <p:nvSpPr>
          <p:cNvPr id="3" name="矩形: 圓角 2">
            <a:extLst>
              <a:ext uri="{FF2B5EF4-FFF2-40B4-BE49-F238E27FC236}">
                <a16:creationId xmlns:a16="http://schemas.microsoft.com/office/drawing/2014/main" id="{E020B6A8-76FE-482B-48A5-96FDACD3B499}"/>
              </a:ext>
            </a:extLst>
          </p:cNvPr>
          <p:cNvSpPr/>
          <p:nvPr/>
        </p:nvSpPr>
        <p:spPr>
          <a:xfrm>
            <a:off x="8458764" y="3101941"/>
            <a:ext cx="30479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DE3CF04E-4FAD-A169-CD82-E349443EA1DF}"/>
              </a:ext>
            </a:extLst>
          </p:cNvPr>
          <p:cNvSpPr/>
          <p:nvPr/>
        </p:nvSpPr>
        <p:spPr>
          <a:xfrm>
            <a:off x="8850478" y="3101941"/>
            <a:ext cx="30479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628E7FD5-4A78-F57F-E75F-4A7DF3F7C7B7}"/>
              </a:ext>
            </a:extLst>
          </p:cNvPr>
          <p:cNvSpPr/>
          <p:nvPr/>
        </p:nvSpPr>
        <p:spPr>
          <a:xfrm>
            <a:off x="9242191" y="3103800"/>
            <a:ext cx="30479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CE22DAFF-49B5-0961-5620-B39432395836}"/>
              </a:ext>
            </a:extLst>
          </p:cNvPr>
          <p:cNvSpPr/>
          <p:nvPr/>
        </p:nvSpPr>
        <p:spPr>
          <a:xfrm>
            <a:off x="9633904" y="3103800"/>
            <a:ext cx="304790" cy="36195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E8BDE191-2401-ACE5-0C3A-DBCD2AB245AE}"/>
              </a:ext>
            </a:extLst>
          </p:cNvPr>
          <p:cNvSpPr/>
          <p:nvPr/>
        </p:nvSpPr>
        <p:spPr>
          <a:xfrm>
            <a:off x="10025618" y="3103800"/>
            <a:ext cx="304790"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4202451C-A2D0-99BC-4DB4-12D6C3AED1F9}"/>
              </a:ext>
            </a:extLst>
          </p:cNvPr>
          <p:cNvCxnSpPr>
            <a:cxnSpLocks/>
          </p:cNvCxnSpPr>
          <p:nvPr/>
        </p:nvCxnSpPr>
        <p:spPr>
          <a:xfrm>
            <a:off x="9386316" y="3655087"/>
            <a:ext cx="0" cy="850008"/>
          </a:xfrm>
          <a:prstGeom prst="straightConnector1">
            <a:avLst/>
          </a:prstGeom>
          <a:noFill/>
          <a:ln w="57150" cap="flat" cmpd="sng" algn="ctr">
            <a:solidFill>
              <a:sysClr val="windowText" lastClr="000000"/>
            </a:solidFill>
            <a:prstDash val="solid"/>
            <a:miter lim="800000"/>
            <a:tailEnd type="triangle"/>
          </a:ln>
          <a:effectLst/>
        </p:spPr>
      </p:cxnSp>
      <p:sp>
        <p:nvSpPr>
          <p:cNvPr id="32" name="矩形: 圓角 31">
            <a:extLst>
              <a:ext uri="{FF2B5EF4-FFF2-40B4-BE49-F238E27FC236}">
                <a16:creationId xmlns:a16="http://schemas.microsoft.com/office/drawing/2014/main" id="{1C5BE61C-3498-2B85-3443-BB646727F210}"/>
              </a:ext>
            </a:extLst>
          </p:cNvPr>
          <p:cNvSpPr/>
          <p:nvPr/>
        </p:nvSpPr>
        <p:spPr>
          <a:xfrm>
            <a:off x="2027239" y="3555133"/>
            <a:ext cx="30479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A4D75379-62E5-A00F-5651-47A037C33DD8}"/>
              </a:ext>
            </a:extLst>
          </p:cNvPr>
          <p:cNvSpPr/>
          <p:nvPr/>
        </p:nvSpPr>
        <p:spPr>
          <a:xfrm>
            <a:off x="2418953" y="3555133"/>
            <a:ext cx="30479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8246B541-9B9C-BB73-5577-72E2F5CB7D6A}"/>
              </a:ext>
            </a:extLst>
          </p:cNvPr>
          <p:cNvSpPr/>
          <p:nvPr/>
        </p:nvSpPr>
        <p:spPr>
          <a:xfrm>
            <a:off x="2810666" y="3556992"/>
            <a:ext cx="30479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C82C1EB4-E704-524E-4D74-E68096ED6C04}"/>
              </a:ext>
            </a:extLst>
          </p:cNvPr>
          <p:cNvSpPr/>
          <p:nvPr/>
        </p:nvSpPr>
        <p:spPr>
          <a:xfrm>
            <a:off x="3202379" y="3556992"/>
            <a:ext cx="304790" cy="36195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8DB030AB-47C7-01FD-B9EF-C3D7B9E62CE1}"/>
              </a:ext>
            </a:extLst>
          </p:cNvPr>
          <p:cNvSpPr/>
          <p:nvPr/>
        </p:nvSpPr>
        <p:spPr>
          <a:xfrm>
            <a:off x="3594093" y="3556992"/>
            <a:ext cx="304790"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8" name="直線單箭頭接點 37">
            <a:extLst>
              <a:ext uri="{FF2B5EF4-FFF2-40B4-BE49-F238E27FC236}">
                <a16:creationId xmlns:a16="http://schemas.microsoft.com/office/drawing/2014/main" id="{2668C708-19D2-DB89-0038-1E0BAC38FEB2}"/>
              </a:ext>
            </a:extLst>
          </p:cNvPr>
          <p:cNvCxnSpPr>
            <a:cxnSpLocks/>
          </p:cNvCxnSpPr>
          <p:nvPr/>
        </p:nvCxnSpPr>
        <p:spPr>
          <a:xfrm flipV="1">
            <a:off x="2981677" y="3995603"/>
            <a:ext cx="0" cy="614259"/>
          </a:xfrm>
          <a:prstGeom prst="straightConnector1">
            <a:avLst/>
          </a:prstGeom>
          <a:noFill/>
          <a:ln w="57150" cap="flat" cmpd="sng" algn="ctr">
            <a:solidFill>
              <a:sysClr val="windowText" lastClr="000000"/>
            </a:solidFill>
            <a:prstDash val="solid"/>
            <a:miter lim="800000"/>
            <a:tailEnd type="triangle"/>
          </a:ln>
          <a:effectLst/>
        </p:spPr>
      </p:cxnSp>
      <p:sp>
        <p:nvSpPr>
          <p:cNvPr id="41" name="文字方塊 40">
            <a:extLst>
              <a:ext uri="{FF2B5EF4-FFF2-40B4-BE49-F238E27FC236}">
                <a16:creationId xmlns:a16="http://schemas.microsoft.com/office/drawing/2014/main" id="{96F87D79-38F5-FB72-D4C9-512CC0A413AB}"/>
              </a:ext>
            </a:extLst>
          </p:cNvPr>
          <p:cNvSpPr txBox="1"/>
          <p:nvPr/>
        </p:nvSpPr>
        <p:spPr>
          <a:xfrm>
            <a:off x="7944504" y="5099609"/>
            <a:ext cx="29001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     家     好</a:t>
            </a:r>
          </a:p>
        </p:txBody>
      </p:sp>
      <p:sp>
        <p:nvSpPr>
          <p:cNvPr id="42" name="文字方塊 41">
            <a:extLst>
              <a:ext uri="{FF2B5EF4-FFF2-40B4-BE49-F238E27FC236}">
                <a16:creationId xmlns:a16="http://schemas.microsoft.com/office/drawing/2014/main" id="{DC5C2A50-F558-8A0C-8ECD-242FC2BB82C6}"/>
              </a:ext>
            </a:extLst>
          </p:cNvPr>
          <p:cNvSpPr txBox="1"/>
          <p:nvPr/>
        </p:nvSpPr>
        <p:spPr>
          <a:xfrm>
            <a:off x="1665374" y="5162958"/>
            <a:ext cx="29001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hello~ how are you?</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43" name="直線單箭頭接點 42">
            <a:extLst>
              <a:ext uri="{FF2B5EF4-FFF2-40B4-BE49-F238E27FC236}">
                <a16:creationId xmlns:a16="http://schemas.microsoft.com/office/drawing/2014/main" id="{C6D8DFDD-D36E-26F1-D49E-28202B44E191}"/>
              </a:ext>
            </a:extLst>
          </p:cNvPr>
          <p:cNvCxnSpPr>
            <a:cxnSpLocks/>
          </p:cNvCxnSpPr>
          <p:nvPr/>
        </p:nvCxnSpPr>
        <p:spPr>
          <a:xfrm>
            <a:off x="4797499" y="3290061"/>
            <a:ext cx="737983" cy="0"/>
          </a:xfrm>
          <a:prstGeom prst="straightConnector1">
            <a:avLst/>
          </a:prstGeom>
          <a:noFill/>
          <a:ln w="57150" cap="flat" cmpd="sng" algn="ctr">
            <a:solidFill>
              <a:sysClr val="windowText" lastClr="000000"/>
            </a:solidFill>
            <a:prstDash val="solid"/>
            <a:miter lim="800000"/>
            <a:tailEnd type="triangle"/>
          </a:ln>
          <a:effectLst/>
        </p:spPr>
      </p:cxnSp>
      <p:cxnSp>
        <p:nvCxnSpPr>
          <p:cNvPr id="46" name="直線單箭頭接點 45">
            <a:extLst>
              <a:ext uri="{FF2B5EF4-FFF2-40B4-BE49-F238E27FC236}">
                <a16:creationId xmlns:a16="http://schemas.microsoft.com/office/drawing/2014/main" id="{027F1192-C7E4-92BF-CDE9-BE597DD5128B}"/>
              </a:ext>
            </a:extLst>
          </p:cNvPr>
          <p:cNvCxnSpPr>
            <a:cxnSpLocks/>
          </p:cNvCxnSpPr>
          <p:nvPr/>
        </p:nvCxnSpPr>
        <p:spPr>
          <a:xfrm>
            <a:off x="4805054" y="2850340"/>
            <a:ext cx="0" cy="439721"/>
          </a:xfrm>
          <a:prstGeom prst="straightConnector1">
            <a:avLst/>
          </a:prstGeom>
          <a:noFill/>
          <a:ln w="57150" cap="flat" cmpd="sng" algn="ctr">
            <a:solidFill>
              <a:sysClr val="windowText" lastClr="000000"/>
            </a:solidFill>
            <a:prstDash val="solid"/>
            <a:miter lim="800000"/>
            <a:headEnd type="none" w="med" len="med"/>
            <a:tailEnd type="none" w="med" len="med"/>
          </a:ln>
          <a:effectLst/>
        </p:spPr>
      </p:cxnSp>
      <p:cxnSp>
        <p:nvCxnSpPr>
          <p:cNvPr id="47" name="直線單箭頭接點 46">
            <a:extLst>
              <a:ext uri="{FF2B5EF4-FFF2-40B4-BE49-F238E27FC236}">
                <a16:creationId xmlns:a16="http://schemas.microsoft.com/office/drawing/2014/main" id="{241A6741-50D6-F812-A578-80BDC29D66F8}"/>
              </a:ext>
            </a:extLst>
          </p:cNvPr>
          <p:cNvCxnSpPr>
            <a:cxnSpLocks/>
          </p:cNvCxnSpPr>
          <p:nvPr/>
        </p:nvCxnSpPr>
        <p:spPr>
          <a:xfrm rot="5400000">
            <a:off x="4400370" y="2405016"/>
            <a:ext cx="0" cy="850008"/>
          </a:xfrm>
          <a:prstGeom prst="straightConnector1">
            <a:avLst/>
          </a:prstGeom>
          <a:noFill/>
          <a:ln w="57150" cap="flat" cmpd="sng" algn="ctr">
            <a:solidFill>
              <a:sysClr val="windowText" lastClr="000000"/>
            </a:solidFill>
            <a:prstDash val="solid"/>
            <a:miter lim="800000"/>
            <a:headEnd type="none" w="med" len="med"/>
            <a:tailEnd type="none" w="med" len="med"/>
          </a:ln>
          <a:effectLst/>
        </p:spPr>
      </p:cxnSp>
      <p:cxnSp>
        <p:nvCxnSpPr>
          <p:cNvPr id="48" name="直線單箭頭接點 47">
            <a:extLst>
              <a:ext uri="{FF2B5EF4-FFF2-40B4-BE49-F238E27FC236}">
                <a16:creationId xmlns:a16="http://schemas.microsoft.com/office/drawing/2014/main" id="{FD067B7E-BE81-100C-0411-048D695262E2}"/>
              </a:ext>
            </a:extLst>
          </p:cNvPr>
          <p:cNvCxnSpPr>
            <a:cxnSpLocks/>
          </p:cNvCxnSpPr>
          <p:nvPr/>
        </p:nvCxnSpPr>
        <p:spPr>
          <a:xfrm flipH="1">
            <a:off x="4049099" y="3700348"/>
            <a:ext cx="796595" cy="0"/>
          </a:xfrm>
          <a:prstGeom prst="straightConnector1">
            <a:avLst/>
          </a:prstGeom>
          <a:noFill/>
          <a:ln w="57150" cap="flat" cmpd="sng" algn="ctr">
            <a:solidFill>
              <a:sysClr val="windowText" lastClr="000000"/>
            </a:solidFill>
            <a:prstDash val="solid"/>
            <a:miter lim="800000"/>
            <a:headEnd type="none" w="med" len="med"/>
            <a:tailEnd type="none" w="med" len="med"/>
          </a:ln>
          <a:effectLst/>
        </p:spPr>
      </p:cxnSp>
      <p:cxnSp>
        <p:nvCxnSpPr>
          <p:cNvPr id="53" name="直線單箭頭接點 52">
            <a:extLst>
              <a:ext uri="{FF2B5EF4-FFF2-40B4-BE49-F238E27FC236}">
                <a16:creationId xmlns:a16="http://schemas.microsoft.com/office/drawing/2014/main" id="{439EAA8C-F5BA-CDBA-16C0-1066A1D5C8DF}"/>
              </a:ext>
            </a:extLst>
          </p:cNvPr>
          <p:cNvCxnSpPr>
            <a:cxnSpLocks/>
          </p:cNvCxnSpPr>
          <p:nvPr/>
        </p:nvCxnSpPr>
        <p:spPr>
          <a:xfrm>
            <a:off x="4797499" y="3290061"/>
            <a:ext cx="0" cy="439721"/>
          </a:xfrm>
          <a:prstGeom prst="straightConnector1">
            <a:avLst/>
          </a:prstGeom>
          <a:noFill/>
          <a:ln w="57150" cap="flat" cmpd="sng" algn="ctr">
            <a:solidFill>
              <a:sysClr val="windowText" lastClr="000000"/>
            </a:solidFill>
            <a:prstDash val="solid"/>
            <a:miter lim="800000"/>
            <a:headEnd type="none" w="med" len="med"/>
            <a:tailEnd type="none" w="med" len="med"/>
          </a:ln>
          <a:effectLst/>
        </p:spPr>
      </p:cxnSp>
      <p:sp>
        <p:nvSpPr>
          <p:cNvPr id="6" name="文字方塊 5">
            <a:extLst>
              <a:ext uri="{FF2B5EF4-FFF2-40B4-BE49-F238E27FC236}">
                <a16:creationId xmlns:a16="http://schemas.microsoft.com/office/drawing/2014/main" id="{0D7905B1-978F-6A9A-7CDA-E7B5DEE21428}"/>
              </a:ext>
            </a:extLst>
          </p:cNvPr>
          <p:cNvSpPr txBox="1"/>
          <p:nvPr/>
        </p:nvSpPr>
        <p:spPr>
          <a:xfrm>
            <a:off x="783612" y="6056190"/>
            <a:ext cx="6096000" cy="369332"/>
          </a:xfrm>
          <a:prstGeom prst="rect">
            <a:avLst/>
          </a:prstGeom>
          <a:noFill/>
        </p:spPr>
        <p:txBody>
          <a:bodyPr wrap="square">
            <a:spAutoFit/>
          </a:bodyPr>
          <a:lstStyle/>
          <a:p>
            <a:r>
              <a:rPr lang="en-US" altLang="zh-TW" dirty="0"/>
              <a:t>The source of the real audio is from the BIIC Podcast.</a:t>
            </a:r>
            <a:endParaRPr lang="zh-TW" altLang="en-US" dirty="0"/>
          </a:p>
        </p:txBody>
      </p:sp>
    </p:spTree>
    <p:extLst>
      <p:ext uri="{BB962C8B-B14F-4D97-AF65-F5344CB8AC3E}">
        <p14:creationId xmlns:p14="http://schemas.microsoft.com/office/powerpoint/2010/main" val="14023231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3305" fill="hold"/>
                                        <p:tgtEl>
                                          <p:spTgt spid="7"/>
                                        </p:tgtEl>
                                      </p:cBhvr>
                                    </p:cmd>
                                  </p:childTnLst>
                                </p:cTn>
                              </p:par>
                            </p:childTnLst>
                          </p:cTn>
                        </p:par>
                      </p:childTnLst>
                    </p:cTn>
                  </p:par>
                  <p:par>
                    <p:cTn id="69" fill="hold">
                      <p:stCondLst>
                        <p:cond delay="indefinite"/>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3648" fill="hold"/>
                                        <p:tgtEl>
                                          <p:spTgt spid="11"/>
                                        </p:tgtEl>
                                      </p:cBhvr>
                                    </p:cmd>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38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7" fill="hold" display="0">
                  <p:stCondLst>
                    <p:cond delay="indefinite"/>
                  </p:stCondLst>
                  <p:endCondLst>
                    <p:cond evt="onStopAudio" delay="0">
                      <p:tgtEl>
                        <p:sldTgt/>
                      </p:tgtEl>
                    </p:cond>
                  </p:endCondLst>
                </p:cTn>
                <p:tgtEl>
                  <p:spTgt spid="7"/>
                </p:tgtEl>
              </p:cMediaNode>
            </p:audio>
            <p:audio>
              <p:cMediaNode vol="10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1"/>
                </p:tgtEl>
              </p:cMediaNode>
            </p:audio>
          </p:childTnLst>
        </p:cTn>
      </p:par>
    </p:tnLst>
    <p:bldLst>
      <p:bldP spid="8" grpId="0"/>
      <p:bldP spid="3" grpId="0" animBg="1"/>
      <p:bldP spid="10" grpId="0" animBg="1"/>
      <p:bldP spid="17" grpId="0" animBg="1"/>
      <p:bldP spid="18" grpId="0" animBg="1"/>
      <p:bldP spid="22" grpId="0" animBg="1"/>
      <p:bldP spid="32" grpId="0" animBg="1"/>
      <p:bldP spid="33" grpId="0" animBg="1"/>
      <p:bldP spid="34" grpId="0" animBg="1"/>
      <p:bldP spid="35" grpId="0" animBg="1"/>
      <p:bldP spid="36" grpId="0" animBg="1"/>
      <p:bldP spid="41" grpId="0"/>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0FAA7-7344-3467-6946-D94FE810C1E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5417426-A49E-27EA-4745-EED4487F9283}"/>
              </a:ext>
            </a:extLst>
          </p:cNvPr>
          <p:cNvSpPr>
            <a:spLocks noGrp="1"/>
          </p:cNvSpPr>
          <p:nvPr>
            <p:ph type="title"/>
          </p:nvPr>
        </p:nvSpPr>
        <p:spPr/>
        <p:txBody>
          <a:bodyPr/>
          <a:lstStyle/>
          <a:p>
            <a:r>
              <a:rPr lang="en-US" altLang="zh-TW" dirty="0"/>
              <a:t>Pre-trained Speech LLM ……</a:t>
            </a:r>
            <a:endParaRPr lang="zh-TW" altLang="en-US" b="1" dirty="0"/>
          </a:p>
        </p:txBody>
      </p:sp>
      <p:sp>
        <p:nvSpPr>
          <p:cNvPr id="16" name="矩形: 圓角 15">
            <a:extLst>
              <a:ext uri="{FF2B5EF4-FFF2-40B4-BE49-F238E27FC236}">
                <a16:creationId xmlns:a16="http://schemas.microsoft.com/office/drawing/2014/main" id="{DD1172AD-94A2-E8E6-BD08-6D1C181EC8E8}"/>
              </a:ext>
            </a:extLst>
          </p:cNvPr>
          <p:cNvSpPr/>
          <p:nvPr/>
        </p:nvSpPr>
        <p:spPr>
          <a:xfrm>
            <a:off x="5245719" y="1878646"/>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40F2D797-F6A4-E7B9-E7FD-991B7588EFB4}"/>
              </a:ext>
            </a:extLst>
          </p:cNvPr>
          <p:cNvCxnSpPr>
            <a:cxnSpLocks/>
          </p:cNvCxnSpPr>
          <p:nvPr/>
        </p:nvCxnSpPr>
        <p:spPr>
          <a:xfrm>
            <a:off x="4295731" y="2496811"/>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A402CB2-B105-C4E9-24ED-26F8C0CD52E0}"/>
              </a:ext>
            </a:extLst>
          </p:cNvPr>
          <p:cNvPicPr preferRelativeResize="0"/>
          <p:nvPr/>
        </p:nvPicPr>
        <p:blipFill rotWithShape="1">
          <a:blip r:embed="rId7">
            <a:alphaModFix/>
          </a:blip>
          <a:srcRect l="39924" t="74586" r="38724" b="15732"/>
          <a:stretch/>
        </p:blipFill>
        <p:spPr>
          <a:xfrm>
            <a:off x="1516937" y="2099613"/>
            <a:ext cx="2807922" cy="676924"/>
          </a:xfrm>
          <a:prstGeom prst="rect">
            <a:avLst/>
          </a:prstGeom>
          <a:noFill/>
          <a:ln>
            <a:noFill/>
          </a:ln>
        </p:spPr>
      </p:pic>
      <p:pic>
        <p:nvPicPr>
          <p:cNvPr id="2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7D49CFC5-FAE4-296D-7929-715404929850}"/>
              </a:ext>
            </a:extLst>
          </p:cNvPr>
          <p:cNvPicPr preferRelativeResize="0"/>
          <p:nvPr/>
        </p:nvPicPr>
        <p:blipFill rotWithShape="1">
          <a:blip r:embed="rId7">
            <a:alphaModFix/>
          </a:blip>
          <a:srcRect l="35083" t="84591" r="35071" b="1174"/>
          <a:stretch/>
        </p:blipFill>
        <p:spPr>
          <a:xfrm>
            <a:off x="8093438" y="2159934"/>
            <a:ext cx="1946247" cy="673753"/>
          </a:xfrm>
          <a:prstGeom prst="rect">
            <a:avLst/>
          </a:prstGeom>
          <a:noFill/>
          <a:ln>
            <a:noFill/>
          </a:ln>
        </p:spPr>
      </p:pic>
      <p:cxnSp>
        <p:nvCxnSpPr>
          <p:cNvPr id="26" name="直線單箭頭接點 25">
            <a:extLst>
              <a:ext uri="{FF2B5EF4-FFF2-40B4-BE49-F238E27FC236}">
                <a16:creationId xmlns:a16="http://schemas.microsoft.com/office/drawing/2014/main" id="{3F670B1D-E569-BEBE-7CCF-E9F0E1B99FCB}"/>
              </a:ext>
            </a:extLst>
          </p:cNvPr>
          <p:cNvCxnSpPr>
            <a:cxnSpLocks/>
          </p:cNvCxnSpPr>
          <p:nvPr/>
        </p:nvCxnSpPr>
        <p:spPr>
          <a:xfrm>
            <a:off x="7275710" y="2496811"/>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635C0C1C-6540-D4DD-5E2A-532C6F8802F9}"/>
              </a:ext>
            </a:extLst>
          </p:cNvPr>
          <p:cNvSpPr txBox="1"/>
          <p:nvPr/>
        </p:nvSpPr>
        <p:spPr>
          <a:xfrm>
            <a:off x="453167" y="347111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https://arxiv.org/abs/2306.02207</a:t>
            </a:r>
          </a:p>
        </p:txBody>
      </p:sp>
      <p:pic>
        <p:nvPicPr>
          <p:cNvPr id="5" name="LJ040-0043">
            <a:hlinkClick r:id="" action="ppaction://media"/>
            <a:extLst>
              <a:ext uri="{FF2B5EF4-FFF2-40B4-BE49-F238E27FC236}">
                <a16:creationId xmlns:a16="http://schemas.microsoft.com/office/drawing/2014/main" id="{65BE71EF-60CF-F7F9-E8B8-5FDF27A658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1953" y="2205027"/>
            <a:ext cx="609600" cy="609600"/>
          </a:xfrm>
          <a:prstGeom prst="rect">
            <a:avLst/>
          </a:prstGeom>
        </p:spPr>
      </p:pic>
      <p:sp>
        <p:nvSpPr>
          <p:cNvPr id="6" name="文字方塊 5">
            <a:extLst>
              <a:ext uri="{FF2B5EF4-FFF2-40B4-BE49-F238E27FC236}">
                <a16:creationId xmlns:a16="http://schemas.microsoft.com/office/drawing/2014/main" id="{762879BF-C287-388D-77CA-D65C3E110955}"/>
              </a:ext>
            </a:extLst>
          </p:cNvPr>
          <p:cNvSpPr txBox="1"/>
          <p:nvPr/>
        </p:nvSpPr>
        <p:spPr>
          <a:xfrm>
            <a:off x="1524441" y="2798092"/>
            <a:ext cx="60985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344854"/>
                </a:solidFill>
                <a:effectLst/>
                <a:uLnTx/>
                <a:uFillTx/>
                <a:latin typeface="Optimistic Text, Helvetica, Helvetica Neue, Arial, sans-serif"/>
                <a:ea typeface="新細明體" panose="02020500000000000000" pitchFamily="18" charset="-120"/>
                <a:cs typeface="+mn-cs"/>
              </a:rPr>
              <a:t>He assassinated the president</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D194B98-BD80-7F9C-A774-7BBEDDED6D69}"/>
              </a:ext>
            </a:extLst>
          </p:cNvPr>
          <p:cNvSpPr/>
          <p:nvPr/>
        </p:nvSpPr>
        <p:spPr>
          <a:xfrm>
            <a:off x="709191" y="2097835"/>
            <a:ext cx="720000" cy="7200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C16766C4-E6FE-BF9B-5D94-C0C35D5363F4}"/>
              </a:ext>
            </a:extLst>
          </p:cNvPr>
          <p:cNvSpPr txBox="1"/>
          <p:nvPr/>
        </p:nvSpPr>
        <p:spPr>
          <a:xfrm>
            <a:off x="7343698" y="2916354"/>
            <a:ext cx="477631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344854"/>
                </a:solidFill>
                <a:effectLst/>
                <a:uLnTx/>
                <a:uFillTx/>
                <a:latin typeface="Optimistic Text, Helvetica, Helvetica Neue, Arial, sans-serif"/>
                <a:ea typeface="新細明體" panose="02020500000000000000" pitchFamily="18" charset="-120"/>
                <a:cs typeface="+mn-cs"/>
              </a:rPr>
              <a:t>He assassinated the president </a:t>
            </a:r>
            <a:r>
              <a:rPr kumimoji="0" lang="en-US" altLang="zh-TW" sz="1800" b="0" i="0" u="none" strike="noStrike" kern="1200" cap="none" spc="0" normalizeH="0" baseline="0" noProof="0" dirty="0">
                <a:ln>
                  <a:noFill/>
                </a:ln>
                <a:solidFill>
                  <a:srgbClr val="FF0000"/>
                </a:solidFill>
                <a:effectLst/>
                <a:uLnTx/>
                <a:uFillTx/>
                <a:latin typeface="Optimistic Text, Helvetica, Helvetica Neue, Arial, sans-serif"/>
                <a:ea typeface="新細明體" panose="02020500000000000000" pitchFamily="18" charset="-120"/>
                <a:cs typeface="+mn-cs"/>
              </a:rPr>
              <a:t>and gave mister </a:t>
            </a:r>
            <a:r>
              <a:rPr kumimoji="0" lang="en-US" altLang="zh-TW" sz="1800" b="0" i="0" u="none" strike="noStrike" kern="1200" cap="none" spc="0" normalizeH="0" baseline="0" noProof="0" dirty="0" err="1">
                <a:ln>
                  <a:noFill/>
                </a:ln>
                <a:solidFill>
                  <a:srgbClr val="FF0000"/>
                </a:solidFill>
                <a:effectLst/>
                <a:uLnTx/>
                <a:uFillTx/>
                <a:latin typeface="Optimistic Text, Helvetica, Helvetica Neue, Arial, sans-serif"/>
                <a:ea typeface="新細明體" panose="02020500000000000000" pitchFamily="18" charset="-120"/>
                <a:cs typeface="+mn-cs"/>
              </a:rPr>
              <a:t>johnson</a:t>
            </a:r>
            <a:r>
              <a:rPr kumimoji="0" lang="en-US" altLang="zh-TW" sz="1800" b="0" i="0" u="none" strike="noStrike" kern="1200" cap="none" spc="0" normalizeH="0" baseline="0" noProof="0" dirty="0">
                <a:ln>
                  <a:noFill/>
                </a:ln>
                <a:solidFill>
                  <a:srgbClr val="FF0000"/>
                </a:solidFill>
                <a:effectLst/>
                <a:uLnTx/>
                <a:uFillTx/>
                <a:latin typeface="Optimistic Text, Helvetica, Helvetica Neue, Arial, sans-serif"/>
                <a:ea typeface="新細明體" panose="02020500000000000000" pitchFamily="18" charset="-120"/>
                <a:cs typeface="+mn-cs"/>
              </a:rPr>
              <a:t> the last charge of improvement in his writing possible three point eight nine.</a:t>
            </a:r>
            <a:endParaRPr kumimoji="0" lang="zh-TW" altLang="en-US" sz="1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11DBE6F7-226B-741C-6684-AB745FD2FFBB}"/>
              </a:ext>
            </a:extLst>
          </p:cNvPr>
          <p:cNvSpPr/>
          <p:nvPr/>
        </p:nvSpPr>
        <p:spPr>
          <a:xfrm>
            <a:off x="10085080" y="2073627"/>
            <a:ext cx="720000" cy="7200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C88314BD-94EF-411A-6F69-6FD1F0C07C19}"/>
              </a:ext>
            </a:extLst>
          </p:cNvPr>
          <p:cNvSpPr txBox="1"/>
          <p:nvPr/>
        </p:nvSpPr>
        <p:spPr>
          <a:xfrm>
            <a:off x="2157436" y="5137464"/>
            <a:ext cx="980132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374151"/>
                </a:solidFill>
                <a:effectLst/>
                <a:uLnTx/>
                <a:uFillTx/>
                <a:latin typeface="Söhne"/>
                <a:ea typeface="新細明體" panose="02020500000000000000" pitchFamily="18" charset="-120"/>
                <a:cs typeface="+mn-cs"/>
              </a:rPr>
              <a:t>… while the sentence has recognizable English words and phrases, as it is currently constructed, </a:t>
            </a:r>
            <a:r>
              <a:rPr kumimoji="0" lang="en-US" altLang="zh-TW" sz="2400" b="1" i="0" u="none" strike="noStrike" kern="1200" cap="none" spc="0" normalizeH="0" baseline="0" noProof="0" dirty="0">
                <a:ln>
                  <a:noFill/>
                </a:ln>
                <a:solidFill>
                  <a:srgbClr val="374151"/>
                </a:solidFill>
                <a:effectLst/>
                <a:uLnTx/>
                <a:uFillTx/>
                <a:latin typeface="Söhne"/>
                <a:ea typeface="新細明體" panose="02020500000000000000" pitchFamily="18" charset="-120"/>
                <a:cs typeface="+mn-cs"/>
              </a:rPr>
              <a:t>it doesn't coherently communicate a clear, singular idea or sequence of connected ideas</a:t>
            </a:r>
            <a:r>
              <a:rPr kumimoji="0" lang="en-US" altLang="zh-TW" sz="2400" b="0" i="0" u="none" strike="noStrike" kern="1200" cap="none" spc="0" normalizeH="0" baseline="0" noProof="0" dirty="0">
                <a:ln>
                  <a:noFill/>
                </a:ln>
                <a:solidFill>
                  <a:srgbClr val="374151"/>
                </a:solidFill>
                <a:effectLst/>
                <a:uLnTx/>
                <a:uFillTx/>
                <a:latin typeface="Söhne"/>
                <a:ea typeface="新細明體" panose="02020500000000000000" pitchFamily="18" charset="-120"/>
                <a:cs typeface="+mn-cs"/>
              </a:rPr>
              <a:t>.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0" name="圖片 19">
            <a:extLst>
              <a:ext uri="{FF2B5EF4-FFF2-40B4-BE49-F238E27FC236}">
                <a16:creationId xmlns:a16="http://schemas.microsoft.com/office/drawing/2014/main" id="{13F530D0-4094-3BEC-9A02-7044C725BFE3}"/>
              </a:ext>
            </a:extLst>
          </p:cNvPr>
          <p:cNvPicPr>
            <a:picLocks noChangeAspect="1"/>
          </p:cNvPicPr>
          <p:nvPr/>
        </p:nvPicPr>
        <p:blipFill>
          <a:blip r:embed="rId9"/>
          <a:stretch>
            <a:fillRect/>
          </a:stretch>
        </p:blipFill>
        <p:spPr>
          <a:xfrm>
            <a:off x="909764" y="5231605"/>
            <a:ext cx="804518" cy="804518"/>
          </a:xfrm>
          <a:prstGeom prst="rect">
            <a:avLst/>
          </a:prstGeom>
        </p:spPr>
      </p:pic>
      <p:sp>
        <p:nvSpPr>
          <p:cNvPr id="21" name="文字方塊 20">
            <a:extLst>
              <a:ext uri="{FF2B5EF4-FFF2-40B4-BE49-F238E27FC236}">
                <a16:creationId xmlns:a16="http://schemas.microsoft.com/office/drawing/2014/main" id="{641EDC4A-2A8A-E594-528A-703E6B6FB321}"/>
              </a:ext>
            </a:extLst>
          </p:cNvPr>
          <p:cNvSpPr txBox="1"/>
          <p:nvPr/>
        </p:nvSpPr>
        <p:spPr>
          <a:xfrm>
            <a:off x="692091" y="6036123"/>
            <a:ext cx="12398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GPT4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語音泡泡: 圓角矩形 21">
            <a:extLst>
              <a:ext uri="{FF2B5EF4-FFF2-40B4-BE49-F238E27FC236}">
                <a16:creationId xmlns:a16="http://schemas.microsoft.com/office/drawing/2014/main" id="{927E5A9A-E497-A6AE-44E7-8F2C4EF0775F}"/>
              </a:ext>
            </a:extLst>
          </p:cNvPr>
          <p:cNvSpPr/>
          <p:nvPr/>
        </p:nvSpPr>
        <p:spPr>
          <a:xfrm>
            <a:off x="1931955" y="5137464"/>
            <a:ext cx="9608673" cy="1223313"/>
          </a:xfrm>
          <a:prstGeom prst="wedgeRoundRectCallout">
            <a:avLst>
              <a:gd name="adj1" fmla="val -51984"/>
              <a:gd name="adj2" fmla="val -12248"/>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 name="語音泡泡: 圓角矩形 23">
            <a:extLst>
              <a:ext uri="{FF2B5EF4-FFF2-40B4-BE49-F238E27FC236}">
                <a16:creationId xmlns:a16="http://schemas.microsoft.com/office/drawing/2014/main" id="{F813CF1A-C49E-D5B4-5706-1C1884F8F409}"/>
              </a:ext>
            </a:extLst>
          </p:cNvPr>
          <p:cNvSpPr/>
          <p:nvPr/>
        </p:nvSpPr>
        <p:spPr>
          <a:xfrm>
            <a:off x="6341700" y="4161624"/>
            <a:ext cx="4922635" cy="778158"/>
          </a:xfrm>
          <a:prstGeom prst="wedgeRoundRectCallout">
            <a:avLst>
              <a:gd name="adj1" fmla="val 62228"/>
              <a:gd name="adj2" fmla="val 2600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Does this sentence make sense?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 name="Picture 3">
            <a:extLst>
              <a:ext uri="{FF2B5EF4-FFF2-40B4-BE49-F238E27FC236}">
                <a16:creationId xmlns:a16="http://schemas.microsoft.com/office/drawing/2014/main" id="{96E43152-6CD6-54AF-398D-5E815351BA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4850" y="606668"/>
            <a:ext cx="988683" cy="988684"/>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910292ED-7478-3FB8-942B-E53C703598AF}"/>
              </a:ext>
            </a:extLst>
          </p:cNvPr>
          <p:cNvSpPr txBox="1"/>
          <p:nvPr/>
        </p:nvSpPr>
        <p:spPr>
          <a:xfrm>
            <a:off x="8703533" y="775847"/>
            <a:ext cx="3416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large amount of unlabeled speech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C3AFB37D-82F1-EFF8-5157-41DBCD156CF0}"/>
              </a:ext>
            </a:extLst>
          </p:cNvPr>
          <p:cNvCxnSpPr>
            <a:cxnSpLocks/>
          </p:cNvCxnSpPr>
          <p:nvPr/>
        </p:nvCxnSpPr>
        <p:spPr>
          <a:xfrm flipH="1">
            <a:off x="6945179" y="1316182"/>
            <a:ext cx="550660" cy="451177"/>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 name="gslm (mp3cut.net)">
            <a:hlinkClick r:id="" action="ppaction://media"/>
            <a:extLst>
              <a:ext uri="{FF2B5EF4-FFF2-40B4-BE49-F238E27FC236}">
                <a16:creationId xmlns:a16="http://schemas.microsoft.com/office/drawing/2014/main" id="{E0513DCC-7F73-66BC-F58F-D90CCCC907A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95480" y="2153035"/>
            <a:ext cx="609600" cy="609600"/>
          </a:xfrm>
          <a:prstGeom prst="rect">
            <a:avLst/>
          </a:prstGeom>
        </p:spPr>
      </p:pic>
    </p:spTree>
    <p:extLst>
      <p:ext uri="{BB962C8B-B14F-4D97-AF65-F5344CB8AC3E}">
        <p14:creationId xmlns:p14="http://schemas.microsoft.com/office/powerpoint/2010/main" val="31059779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5928" fill="hold"/>
                                        <p:tgtEl>
                                          <p:spTgt spid="9"/>
                                        </p:tgtEl>
                                      </p:cBhvr>
                                    </p:cmd>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9"/>
                </p:tgtEl>
              </p:cMediaNode>
            </p:audio>
          </p:childTnLst>
        </p:cTn>
      </p:par>
    </p:tnLst>
    <p:bldLst>
      <p:bldP spid="6" grpId="0"/>
      <p:bldP spid="10" grpId="0" animBg="1"/>
      <p:bldP spid="10" grpId="1" animBg="1"/>
      <p:bldP spid="11" grpId="0"/>
      <p:bldP spid="18" grpId="0" animBg="1"/>
      <p:bldP spid="19" grpId="0"/>
      <p:bldP spid="21" grpId="0"/>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40F846-D3A5-693E-3131-17F224D6D1A5}"/>
              </a:ext>
            </a:extLst>
          </p:cNvPr>
          <p:cNvSpPr>
            <a:spLocks noGrp="1"/>
          </p:cNvSpPr>
          <p:nvPr>
            <p:ph type="title"/>
          </p:nvPr>
        </p:nvSpPr>
        <p:spPr/>
        <p:txBody>
          <a:bodyPr/>
          <a:lstStyle/>
          <a:p>
            <a:r>
              <a:rPr lang="en-US" altLang="zh-TW" dirty="0"/>
              <a:t>Example </a:t>
            </a:r>
            <a:endParaRPr lang="zh-TW" altLang="en-US" dirty="0"/>
          </a:p>
        </p:txBody>
      </p:sp>
      <p:sp>
        <p:nvSpPr>
          <p:cNvPr id="3" name="內容版面配置區 2">
            <a:extLst>
              <a:ext uri="{FF2B5EF4-FFF2-40B4-BE49-F238E27FC236}">
                <a16:creationId xmlns:a16="http://schemas.microsoft.com/office/drawing/2014/main" id="{3CDEE582-27B3-D13F-311F-63006D4275B1}"/>
              </a:ext>
            </a:extLst>
          </p:cNvPr>
          <p:cNvSpPr>
            <a:spLocks noGrp="1"/>
          </p:cNvSpPr>
          <p:nvPr>
            <p:ph idx="1"/>
          </p:nvPr>
        </p:nvSpPr>
        <p:spPr>
          <a:xfrm>
            <a:off x="838200" y="1825624"/>
            <a:ext cx="5079904" cy="5032375"/>
          </a:xfrm>
        </p:spPr>
        <p:txBody>
          <a:bodyPr>
            <a:normAutofit fontScale="92500" lnSpcReduction="10000"/>
          </a:bodyPr>
          <a:lstStyle/>
          <a:p>
            <a:r>
              <a:rPr lang="en-US" altLang="zh-TW" sz="2600" i="0" dirty="0">
                <a:solidFill>
                  <a:srgbClr val="000000"/>
                </a:solidFill>
                <a:effectLst/>
              </a:rPr>
              <a:t>Moshi</a:t>
            </a:r>
          </a:p>
          <a:p>
            <a:pPr lvl="1"/>
            <a:r>
              <a:rPr lang="en-US" altLang="zh-TW" sz="1800" i="0" dirty="0">
                <a:solidFill>
                  <a:srgbClr val="000000"/>
                </a:solidFill>
                <a:effectLst/>
              </a:rPr>
              <a:t>https://arxiv.org/abs/2410.00037</a:t>
            </a:r>
          </a:p>
          <a:p>
            <a:r>
              <a:rPr lang="en-US" altLang="zh-TW" sz="2600" i="0" dirty="0">
                <a:solidFill>
                  <a:srgbClr val="000000"/>
                </a:solidFill>
                <a:effectLst/>
              </a:rPr>
              <a:t>GLM-4-Voice</a:t>
            </a:r>
          </a:p>
          <a:p>
            <a:pPr lvl="1"/>
            <a:r>
              <a:rPr lang="en-US" altLang="zh-TW" sz="1800" i="0" dirty="0">
                <a:solidFill>
                  <a:srgbClr val="000000"/>
                </a:solidFill>
                <a:effectLst/>
              </a:rPr>
              <a:t>https://arxiv.org/abs/2412.02612</a:t>
            </a:r>
          </a:p>
          <a:p>
            <a:r>
              <a:rPr lang="en-US" altLang="zh-TW" sz="2600" i="0" dirty="0">
                <a:solidFill>
                  <a:srgbClr val="000000"/>
                </a:solidFill>
                <a:effectLst/>
              </a:rPr>
              <a:t>Step-Audio</a:t>
            </a:r>
          </a:p>
          <a:p>
            <a:pPr lvl="1"/>
            <a:r>
              <a:rPr lang="en-US" altLang="zh-TW" sz="1800" dirty="0"/>
              <a:t>https://arxiv.org/abs/2502.11946</a:t>
            </a:r>
          </a:p>
          <a:p>
            <a:r>
              <a:rPr lang="en-US" altLang="zh-TW" sz="2600" i="0" dirty="0">
                <a:solidFill>
                  <a:srgbClr val="000000"/>
                </a:solidFill>
                <a:effectLst/>
              </a:rPr>
              <a:t>Qwen2.5-Omni </a:t>
            </a:r>
          </a:p>
          <a:p>
            <a:pPr lvl="1"/>
            <a:r>
              <a:rPr lang="en-US" altLang="zh-TW" sz="1800" dirty="0"/>
              <a:t>https://arxiv.org/abs/2503.20215</a:t>
            </a:r>
          </a:p>
          <a:p>
            <a:r>
              <a:rPr lang="en-US" altLang="zh-TW" sz="2600" i="0" dirty="0">
                <a:solidFill>
                  <a:srgbClr val="000000"/>
                </a:solidFill>
                <a:effectLst/>
              </a:rPr>
              <a:t>Kimi-Audio </a:t>
            </a:r>
          </a:p>
          <a:p>
            <a:pPr lvl="1"/>
            <a:r>
              <a:rPr lang="en-US" altLang="zh-TW" sz="1800" dirty="0"/>
              <a:t>https://arxiv.org/abs/2504.18425</a:t>
            </a:r>
          </a:p>
          <a:p>
            <a:r>
              <a:rPr lang="zh-TW" altLang="en-US" sz="2600" dirty="0"/>
              <a:t>SpeechGPT</a:t>
            </a:r>
            <a:endParaRPr lang="en-US" altLang="zh-TW" sz="2600" dirty="0"/>
          </a:p>
          <a:p>
            <a:pPr lvl="1"/>
            <a:r>
              <a:rPr lang="zh-TW" altLang="en-US" sz="1900" dirty="0"/>
              <a:t>https://github.com/OpenMOSS/SpeechGPT-2.0-preview</a:t>
            </a:r>
          </a:p>
          <a:p>
            <a:r>
              <a:rPr lang="en-US" altLang="zh-TW" dirty="0"/>
              <a:t>……</a:t>
            </a:r>
            <a:endParaRPr lang="zh-TW" altLang="en-US" dirty="0"/>
          </a:p>
        </p:txBody>
      </p:sp>
      <p:pic>
        <p:nvPicPr>
          <p:cNvPr id="10" name="圖片 9">
            <a:extLst>
              <a:ext uri="{FF2B5EF4-FFF2-40B4-BE49-F238E27FC236}">
                <a16:creationId xmlns:a16="http://schemas.microsoft.com/office/drawing/2014/main" id="{FE7AA6F3-1834-D92B-6BF6-10296F9E653D}"/>
              </a:ext>
            </a:extLst>
          </p:cNvPr>
          <p:cNvPicPr>
            <a:picLocks noChangeAspect="1"/>
          </p:cNvPicPr>
          <p:nvPr/>
        </p:nvPicPr>
        <p:blipFill>
          <a:blip r:embed="rId3"/>
          <a:stretch>
            <a:fillRect/>
          </a:stretch>
        </p:blipFill>
        <p:spPr>
          <a:xfrm>
            <a:off x="7613999" y="269875"/>
            <a:ext cx="2668648" cy="5371077"/>
          </a:xfrm>
          <a:prstGeom prst="rect">
            <a:avLst/>
          </a:prstGeom>
        </p:spPr>
      </p:pic>
      <p:sp>
        <p:nvSpPr>
          <p:cNvPr id="12" name="文字方塊 11">
            <a:extLst>
              <a:ext uri="{FF2B5EF4-FFF2-40B4-BE49-F238E27FC236}">
                <a16:creationId xmlns:a16="http://schemas.microsoft.com/office/drawing/2014/main" id="{D3AE1071-0E35-8D7D-979B-F2ED25BDA205}"/>
              </a:ext>
            </a:extLst>
          </p:cNvPr>
          <p:cNvSpPr txBox="1"/>
          <p:nvPr/>
        </p:nvSpPr>
        <p:spPr>
          <a:xfrm>
            <a:off x="5918105" y="5179287"/>
            <a:ext cx="1695893" cy="461665"/>
          </a:xfrm>
          <a:prstGeom prst="rect">
            <a:avLst/>
          </a:prstGeom>
          <a:noFill/>
        </p:spPr>
        <p:txBody>
          <a:bodyPr wrap="square">
            <a:spAutoFit/>
          </a:bodyPr>
          <a:lstStyle/>
          <a:p>
            <a:pPr algn="r"/>
            <a:r>
              <a:rPr lang="en-US" altLang="zh-TW" sz="2400" b="0" i="0" dirty="0">
                <a:effectLst/>
                <a:latin typeface="season"/>
              </a:rPr>
              <a:t>Sesame</a:t>
            </a:r>
            <a:endParaRPr lang="zh-TW" altLang="en-US" sz="2400" dirty="0"/>
          </a:p>
        </p:txBody>
      </p:sp>
      <p:sp>
        <p:nvSpPr>
          <p:cNvPr id="5" name="文字方塊 4">
            <a:extLst>
              <a:ext uri="{FF2B5EF4-FFF2-40B4-BE49-F238E27FC236}">
                <a16:creationId xmlns:a16="http://schemas.microsoft.com/office/drawing/2014/main" id="{3514988C-AFC8-8C8B-7E1E-5925CC068F4E}"/>
              </a:ext>
            </a:extLst>
          </p:cNvPr>
          <p:cNvSpPr txBox="1"/>
          <p:nvPr/>
        </p:nvSpPr>
        <p:spPr>
          <a:xfrm>
            <a:off x="6469236" y="5794939"/>
            <a:ext cx="4351164" cy="646331"/>
          </a:xfrm>
          <a:prstGeom prst="rect">
            <a:avLst/>
          </a:prstGeom>
          <a:noFill/>
        </p:spPr>
        <p:txBody>
          <a:bodyPr wrap="square">
            <a:spAutoFit/>
          </a:bodyPr>
          <a:lstStyle/>
          <a:p>
            <a:r>
              <a:rPr lang="zh-TW" altLang="en-US" dirty="0"/>
              <a:t>https://www.sesame.com/research/crossing_the_uncanny_valley_of_voice</a:t>
            </a:r>
          </a:p>
        </p:txBody>
      </p:sp>
    </p:spTree>
    <p:extLst>
      <p:ext uri="{BB962C8B-B14F-4D97-AF65-F5344CB8AC3E}">
        <p14:creationId xmlns:p14="http://schemas.microsoft.com/office/powerpoint/2010/main" val="41933796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E7EB6F-F638-B8BC-896B-13D3F411C6D9}"/>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Shape 2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標題 1">
            <a:extLst>
              <a:ext uri="{FF2B5EF4-FFF2-40B4-BE49-F238E27FC236}">
                <a16:creationId xmlns:a16="http://schemas.microsoft.com/office/drawing/2014/main" id="{0CD9D0FD-B347-BC0E-251A-57EE31812339}"/>
              </a:ext>
            </a:extLst>
          </p:cNvPr>
          <p:cNvSpPr>
            <a:spLocks noGrp="1"/>
          </p:cNvSpPr>
          <p:nvPr>
            <p:ph type="ctrTitle"/>
          </p:nvPr>
        </p:nvSpPr>
        <p:spPr>
          <a:xfrm>
            <a:off x="1524003" y="1999615"/>
            <a:ext cx="9144000" cy="2764028"/>
          </a:xfrm>
        </p:spPr>
        <p:txBody>
          <a:bodyPr anchor="ctr">
            <a:normAutofit/>
          </a:bodyPr>
          <a:lstStyle/>
          <a:p>
            <a:r>
              <a:rPr lang="zh-TW" altLang="en-US" sz="6100">
                <a:latin typeface="微軟正黑體" panose="020B0604030504040204" pitchFamily="34" charset="-120"/>
                <a:ea typeface="微軟正黑體" panose="020B0604030504040204" pitchFamily="34" charset="-120"/>
              </a:rPr>
              <a:t>以文字模型作為語音模型的 </a:t>
            </a:r>
            <a:r>
              <a:rPr lang="en-US" altLang="zh-TW" sz="6100">
                <a:latin typeface="微軟正黑體" panose="020B0604030504040204" pitchFamily="34" charset="-120"/>
                <a:ea typeface="微軟正黑體" panose="020B0604030504040204" pitchFamily="34" charset="-120"/>
              </a:rPr>
              <a:t>Foundation Model</a:t>
            </a:r>
            <a:endParaRPr lang="zh-TW" altLang="en-US" sz="6100">
              <a:latin typeface="微軟正黑體" panose="020B0604030504040204" pitchFamily="34" charset="-120"/>
              <a:ea typeface="微軟正黑體" panose="020B0604030504040204" pitchFamily="34" charset="-120"/>
            </a:endParaRPr>
          </a:p>
        </p:txBody>
      </p:sp>
      <p:sp>
        <p:nvSpPr>
          <p:cNvPr id="33" name="Rectangle 3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5811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299160-7D9B-0C66-772D-B349DC833B1E}"/>
              </a:ext>
            </a:extLst>
          </p:cNvPr>
          <p:cNvSpPr>
            <a:spLocks noGrp="1"/>
          </p:cNvSpPr>
          <p:nvPr>
            <p:ph type="title"/>
          </p:nvPr>
        </p:nvSpPr>
        <p:spPr/>
        <p:txBody>
          <a:bodyPr/>
          <a:lstStyle/>
          <a:p>
            <a:r>
              <a:rPr lang="en-US" altLang="zh-TW" dirty="0">
                <a:latin typeface="Calibri Light" panose="020F0302020204030204" pitchFamily="34" charset="0"/>
                <a:ea typeface="Calibri Light" panose="020F0302020204030204" pitchFamily="34" charset="0"/>
                <a:cs typeface="Calibri Light" panose="020F0302020204030204" pitchFamily="34" charset="0"/>
              </a:rPr>
              <a:t>Why is training solely on unlabeled speech data inefficient?</a:t>
            </a:r>
            <a:endParaRPr lang="zh-TW" altLang="en-US" dirty="0">
              <a:latin typeface="Calibri Light" panose="020F0302020204030204" pitchFamily="34" charset="0"/>
              <a:cs typeface="Calibri Light" panose="020F0302020204030204" pitchFamily="34" charset="0"/>
            </a:endParaRPr>
          </a:p>
        </p:txBody>
      </p:sp>
      <p:sp>
        <p:nvSpPr>
          <p:cNvPr id="14" name="矩形: 圓角 13">
            <a:extLst>
              <a:ext uri="{FF2B5EF4-FFF2-40B4-BE49-F238E27FC236}">
                <a16:creationId xmlns:a16="http://schemas.microsoft.com/office/drawing/2014/main" id="{96117DD6-CB03-A556-BBCD-8D6581319538}"/>
              </a:ext>
            </a:extLst>
          </p:cNvPr>
          <p:cNvSpPr/>
          <p:nvPr/>
        </p:nvSpPr>
        <p:spPr>
          <a:xfrm>
            <a:off x="7369247" y="1975161"/>
            <a:ext cx="1907809" cy="1236330"/>
          </a:xfrm>
          <a:prstGeom prst="roundRect">
            <a:avLst/>
          </a:prstGeom>
          <a:solidFill>
            <a:srgbClr val="FFC000">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5" name="Picture 3">
            <a:extLst>
              <a:ext uri="{FF2B5EF4-FFF2-40B4-BE49-F238E27FC236}">
                <a16:creationId xmlns:a16="http://schemas.microsoft.com/office/drawing/2014/main" id="{57857403-A2B0-675A-27CF-C00A0EFC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163" y="1992290"/>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E69200EC-6A0F-C9C1-E123-949B701EC0B5}"/>
              </a:ext>
            </a:extLst>
          </p:cNvPr>
          <p:cNvSpPr txBox="1"/>
          <p:nvPr/>
        </p:nvSpPr>
        <p:spPr>
          <a:xfrm>
            <a:off x="1746522" y="3154341"/>
            <a:ext cx="3416481" cy="461665"/>
          </a:xfrm>
          <a:prstGeom prst="rect">
            <a:avLst/>
          </a:prstGeom>
          <a:noFill/>
        </p:spPr>
        <p:txBody>
          <a:bodyPr wrap="square" rtlCol="0">
            <a:spAutoFit/>
          </a:bodyPr>
          <a:lstStyle/>
          <a:p>
            <a:pPr algn="ctr"/>
            <a:r>
              <a:rPr lang="en-US" altLang="zh-TW" sz="2400" dirty="0">
                <a:solidFill>
                  <a:prstClr val="black"/>
                </a:solidFill>
                <a:latin typeface="Calibri" panose="020F0502020204030204"/>
              </a:rPr>
              <a:t>1M hours of speech data</a:t>
            </a:r>
            <a:endParaRPr lang="zh-TW" altLang="en-US" sz="2400" dirty="0">
              <a:solidFill>
                <a:prstClr val="black"/>
              </a:solidFill>
              <a:latin typeface="Calibri" panose="020F0502020204030204"/>
            </a:endParaRPr>
          </a:p>
        </p:txBody>
      </p:sp>
      <p:cxnSp>
        <p:nvCxnSpPr>
          <p:cNvPr id="17" name="直線單箭頭接點 16">
            <a:extLst>
              <a:ext uri="{FF2B5EF4-FFF2-40B4-BE49-F238E27FC236}">
                <a16:creationId xmlns:a16="http://schemas.microsoft.com/office/drawing/2014/main" id="{59F3F1E2-9B76-6B1C-C523-5E231F50B353}"/>
              </a:ext>
            </a:extLst>
          </p:cNvPr>
          <p:cNvCxnSpPr/>
          <p:nvPr/>
        </p:nvCxnSpPr>
        <p:spPr>
          <a:xfrm>
            <a:off x="4563794" y="2601890"/>
            <a:ext cx="2546252" cy="0"/>
          </a:xfrm>
          <a:prstGeom prst="straightConnector1">
            <a:avLst/>
          </a:prstGeom>
          <a:noFill/>
          <a:ln w="57150" cap="flat" cmpd="sng" algn="ctr">
            <a:solidFill>
              <a:sysClr val="windowText" lastClr="000000"/>
            </a:solidFill>
            <a:prstDash val="solid"/>
            <a:miter lim="800000"/>
            <a:tailEnd type="triangle"/>
          </a:ln>
          <a:effectLst/>
        </p:spPr>
      </p:cxnSp>
      <p:sp>
        <p:nvSpPr>
          <p:cNvPr id="18" name="文字方塊 17">
            <a:extLst>
              <a:ext uri="{FF2B5EF4-FFF2-40B4-BE49-F238E27FC236}">
                <a16:creationId xmlns:a16="http://schemas.microsoft.com/office/drawing/2014/main" id="{78EA954A-8277-F007-E498-427FE4D15004}"/>
              </a:ext>
            </a:extLst>
          </p:cNvPr>
          <p:cNvSpPr txBox="1"/>
          <p:nvPr/>
        </p:nvSpPr>
        <p:spPr>
          <a:xfrm>
            <a:off x="1080512" y="3692742"/>
            <a:ext cx="2005142" cy="830997"/>
          </a:xfrm>
          <a:prstGeom prst="rect">
            <a:avLst/>
          </a:prstGeom>
          <a:noFill/>
        </p:spPr>
        <p:txBody>
          <a:bodyPr wrap="square">
            <a:spAutoFit/>
          </a:bodyPr>
          <a:lstStyle/>
          <a:p>
            <a:pPr algn="ctr"/>
            <a:r>
              <a:rPr lang="en-US" altLang="zh-TW" sz="2400" dirty="0">
                <a:solidFill>
                  <a:srgbClr val="1C2B33"/>
                </a:solidFill>
                <a:highlight>
                  <a:srgbClr val="FFFFFF"/>
                </a:highlight>
                <a:latin typeface="Optimistic Text Normal"/>
              </a:rPr>
              <a:t>100 tokens </a:t>
            </a:r>
          </a:p>
          <a:p>
            <a:pPr algn="ctr"/>
            <a:r>
              <a:rPr lang="en-US" altLang="zh-TW" sz="2400" dirty="0">
                <a:solidFill>
                  <a:srgbClr val="1C2B33"/>
                </a:solidFill>
                <a:highlight>
                  <a:srgbClr val="FFFFFF"/>
                </a:highlight>
                <a:latin typeface="Optimistic Text Normal"/>
              </a:rPr>
              <a:t>per minute</a:t>
            </a:r>
            <a:endParaRPr lang="zh-TW" altLang="en-US" sz="2400" dirty="0">
              <a:solidFill>
                <a:prstClr val="black"/>
              </a:solidFill>
              <a:latin typeface="Calibri" panose="020F0502020204030204"/>
            </a:endParaRPr>
          </a:p>
        </p:txBody>
      </p:sp>
      <p:pic>
        <p:nvPicPr>
          <p:cNvPr id="19" name="Picture 2">
            <a:extLst>
              <a:ext uri="{FF2B5EF4-FFF2-40B4-BE49-F238E27FC236}">
                <a16:creationId xmlns:a16="http://schemas.microsoft.com/office/drawing/2014/main" id="{92204055-92D5-009B-585A-70ACA0ADA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159" y="4523739"/>
            <a:ext cx="1219200" cy="121920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單箭頭接點 19">
            <a:extLst>
              <a:ext uri="{FF2B5EF4-FFF2-40B4-BE49-F238E27FC236}">
                <a16:creationId xmlns:a16="http://schemas.microsoft.com/office/drawing/2014/main" id="{8FCB7032-56FA-D3B8-1CC7-423EE7BB1903}"/>
              </a:ext>
            </a:extLst>
          </p:cNvPr>
          <p:cNvCxnSpPr>
            <a:cxnSpLocks/>
          </p:cNvCxnSpPr>
          <p:nvPr/>
        </p:nvCxnSpPr>
        <p:spPr>
          <a:xfrm>
            <a:off x="3427584" y="3659343"/>
            <a:ext cx="0" cy="735431"/>
          </a:xfrm>
          <a:prstGeom prst="straightConnector1">
            <a:avLst/>
          </a:prstGeom>
          <a:noFill/>
          <a:ln w="57150" cap="flat" cmpd="sng" algn="ctr">
            <a:solidFill>
              <a:sysClr val="windowText" lastClr="000000"/>
            </a:solidFill>
            <a:prstDash val="solid"/>
            <a:miter lim="800000"/>
            <a:tailEnd type="triangle"/>
          </a:ln>
          <a:effectLst/>
        </p:spPr>
      </p:cxnSp>
      <p:sp>
        <p:nvSpPr>
          <p:cNvPr id="21" name="文字方塊 20">
            <a:extLst>
              <a:ext uri="{FF2B5EF4-FFF2-40B4-BE49-F238E27FC236}">
                <a16:creationId xmlns:a16="http://schemas.microsoft.com/office/drawing/2014/main" id="{E329032F-AE28-55DA-57BC-EAF3AF13796F}"/>
              </a:ext>
            </a:extLst>
          </p:cNvPr>
          <p:cNvSpPr txBox="1"/>
          <p:nvPr/>
        </p:nvSpPr>
        <p:spPr>
          <a:xfrm>
            <a:off x="3966959" y="4933399"/>
            <a:ext cx="2386462" cy="461665"/>
          </a:xfrm>
          <a:prstGeom prst="rect">
            <a:avLst/>
          </a:prstGeom>
          <a:noFill/>
        </p:spPr>
        <p:txBody>
          <a:bodyPr wrap="square" rtlCol="0">
            <a:spAutoFit/>
          </a:bodyPr>
          <a:lstStyle/>
          <a:p>
            <a:r>
              <a:rPr lang="en-US" altLang="zh-TW" sz="2400" dirty="0">
                <a:solidFill>
                  <a:prstClr val="black"/>
                </a:solidFill>
                <a:latin typeface="Calibri" panose="020F0502020204030204"/>
              </a:rPr>
              <a:t>6B of text tokens</a:t>
            </a:r>
            <a:endParaRPr lang="zh-TW" altLang="en-US" sz="2400" dirty="0">
              <a:solidFill>
                <a:prstClr val="black"/>
              </a:solidFill>
              <a:latin typeface="Calibri" panose="020F0502020204030204"/>
            </a:endParaRPr>
          </a:p>
        </p:txBody>
      </p:sp>
      <p:sp>
        <p:nvSpPr>
          <p:cNvPr id="22" name="文字方塊 21">
            <a:extLst>
              <a:ext uri="{FF2B5EF4-FFF2-40B4-BE49-F238E27FC236}">
                <a16:creationId xmlns:a16="http://schemas.microsoft.com/office/drawing/2014/main" id="{6BBCE1E1-2644-6D47-67F1-4AA602D3B6C5}"/>
              </a:ext>
            </a:extLst>
          </p:cNvPr>
          <p:cNvSpPr txBox="1"/>
          <p:nvPr/>
        </p:nvSpPr>
        <p:spPr>
          <a:xfrm>
            <a:off x="6830864" y="4125056"/>
            <a:ext cx="3313385" cy="954107"/>
          </a:xfrm>
          <a:prstGeom prst="rect">
            <a:avLst/>
          </a:prstGeom>
          <a:noFill/>
        </p:spPr>
        <p:txBody>
          <a:bodyPr wrap="square">
            <a:spAutoFit/>
          </a:bodyPr>
          <a:lstStyle/>
          <a:p>
            <a:r>
              <a:rPr lang="en-US" altLang="zh-TW" sz="2800" dirty="0" err="1">
                <a:solidFill>
                  <a:srgbClr val="1C2B33"/>
                </a:solidFill>
                <a:highlight>
                  <a:srgbClr val="FFFFFF"/>
                </a:highlight>
                <a:latin typeface="Optimistic Text Normal"/>
              </a:rPr>
              <a:t>LLaMA</a:t>
            </a:r>
            <a:r>
              <a:rPr lang="en-US" altLang="zh-TW" sz="2800" dirty="0">
                <a:solidFill>
                  <a:srgbClr val="1C2B33"/>
                </a:solidFill>
                <a:highlight>
                  <a:srgbClr val="FFFFFF"/>
                </a:highlight>
                <a:latin typeface="Optimistic Text Normal"/>
              </a:rPr>
              <a:t> 3 pre-trained on 15T text tokens …</a:t>
            </a:r>
            <a:endParaRPr lang="zh-TW" altLang="en-US" sz="2800" dirty="0">
              <a:solidFill>
                <a:prstClr val="black"/>
              </a:solidFill>
              <a:highlight>
                <a:srgbClr val="FFFFFF"/>
              </a:highlight>
              <a:latin typeface="Calibri" panose="020F0502020204030204"/>
            </a:endParaRPr>
          </a:p>
        </p:txBody>
      </p:sp>
      <p:sp>
        <p:nvSpPr>
          <p:cNvPr id="23" name="文字方塊 22">
            <a:extLst>
              <a:ext uri="{FF2B5EF4-FFF2-40B4-BE49-F238E27FC236}">
                <a16:creationId xmlns:a16="http://schemas.microsoft.com/office/drawing/2014/main" id="{81CF25AE-AA8B-DC8F-A18F-51BA3729ABA4}"/>
              </a:ext>
            </a:extLst>
          </p:cNvPr>
          <p:cNvSpPr txBox="1"/>
          <p:nvPr/>
        </p:nvSpPr>
        <p:spPr>
          <a:xfrm>
            <a:off x="7568815" y="5098118"/>
            <a:ext cx="3416481" cy="461665"/>
          </a:xfrm>
          <a:prstGeom prst="rect">
            <a:avLst/>
          </a:prstGeom>
          <a:noFill/>
        </p:spPr>
        <p:txBody>
          <a:bodyPr wrap="square" rtlCol="0">
            <a:spAutoFit/>
          </a:bodyPr>
          <a:lstStyle/>
          <a:p>
            <a:pPr algn="ctr"/>
            <a:r>
              <a:rPr lang="en-US" altLang="zh-TW" sz="2400" dirty="0">
                <a:solidFill>
                  <a:srgbClr val="1C2B33"/>
                </a:solidFill>
                <a:highlight>
                  <a:srgbClr val="FFFFFF"/>
                </a:highlight>
                <a:latin typeface="Optimistic Text Normal"/>
              </a:rPr>
              <a:t>285k years </a:t>
            </a:r>
            <a:r>
              <a:rPr lang="en-US" altLang="zh-TW" sz="2400" dirty="0">
                <a:solidFill>
                  <a:prstClr val="black"/>
                </a:solidFill>
                <a:latin typeface="Calibri" panose="020F0502020204030204"/>
              </a:rPr>
              <a:t>of speech data</a:t>
            </a:r>
            <a:endParaRPr lang="zh-TW" altLang="en-US" sz="2400" dirty="0">
              <a:solidFill>
                <a:prstClr val="black"/>
              </a:solidFill>
              <a:latin typeface="Calibri" panose="020F0502020204030204"/>
            </a:endParaRPr>
          </a:p>
        </p:txBody>
      </p:sp>
      <p:sp>
        <p:nvSpPr>
          <p:cNvPr id="5" name="文字方塊 4">
            <a:extLst>
              <a:ext uri="{FF2B5EF4-FFF2-40B4-BE49-F238E27FC236}">
                <a16:creationId xmlns:a16="http://schemas.microsoft.com/office/drawing/2014/main" id="{E91A0B86-A855-AC94-1576-1FCCC58DCFD1}"/>
              </a:ext>
            </a:extLst>
          </p:cNvPr>
          <p:cNvSpPr txBox="1"/>
          <p:nvPr/>
        </p:nvSpPr>
        <p:spPr>
          <a:xfrm>
            <a:off x="2495257" y="6091357"/>
            <a:ext cx="7201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t>Text is a compressed version of speech.</a:t>
            </a:r>
            <a:endParaRPr lang="zh-TW" altLang="en-US" sz="2800" b="1" dirty="0"/>
          </a:p>
        </p:txBody>
      </p:sp>
    </p:spTree>
    <p:extLst>
      <p:ext uri="{BB962C8B-B14F-4D97-AF65-F5344CB8AC3E}">
        <p14:creationId xmlns:p14="http://schemas.microsoft.com/office/powerpoint/2010/main" val="4664356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2" grpId="0"/>
      <p:bldP spid="2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E20998-A69A-2126-54AB-191D16C12797}"/>
              </a:ext>
            </a:extLst>
          </p:cNvPr>
          <p:cNvSpPr>
            <a:spLocks noGrp="1"/>
          </p:cNvSpPr>
          <p:nvPr>
            <p:ph type="title"/>
          </p:nvPr>
        </p:nvSpPr>
        <p:spPr/>
        <p:txBody>
          <a:bodyPr/>
          <a:lstStyle/>
          <a:p>
            <a:r>
              <a:rPr lang="en-US" altLang="zh-TW" dirty="0"/>
              <a:t>Why is training solely on unlabeled speech data inefficient?</a:t>
            </a:r>
            <a:endParaRPr lang="zh-TW" altLang="en-US" dirty="0"/>
          </a:p>
        </p:txBody>
      </p:sp>
      <p:pic>
        <p:nvPicPr>
          <p:cNvPr id="5" name="圖片 4">
            <a:extLst>
              <a:ext uri="{FF2B5EF4-FFF2-40B4-BE49-F238E27FC236}">
                <a16:creationId xmlns:a16="http://schemas.microsoft.com/office/drawing/2014/main" id="{2DA45F02-7CC9-CC3A-2DC9-B7B85107BB8B}"/>
              </a:ext>
            </a:extLst>
          </p:cNvPr>
          <p:cNvPicPr>
            <a:picLocks noChangeAspect="1"/>
          </p:cNvPicPr>
          <p:nvPr/>
        </p:nvPicPr>
        <p:blipFill>
          <a:blip r:embed="rId3"/>
          <a:stretch>
            <a:fillRect/>
          </a:stretch>
        </p:blipFill>
        <p:spPr>
          <a:xfrm>
            <a:off x="225857" y="1944383"/>
            <a:ext cx="11740286" cy="3074542"/>
          </a:xfrm>
          <a:prstGeom prst="rect">
            <a:avLst/>
          </a:prstGeom>
        </p:spPr>
      </p:pic>
      <p:sp>
        <p:nvSpPr>
          <p:cNvPr id="7" name="文字方塊 6">
            <a:extLst>
              <a:ext uri="{FF2B5EF4-FFF2-40B4-BE49-F238E27FC236}">
                <a16:creationId xmlns:a16="http://schemas.microsoft.com/office/drawing/2014/main" id="{20A85A06-7686-FC3F-3AB0-6563A79FB630}"/>
              </a:ext>
            </a:extLst>
          </p:cNvPr>
          <p:cNvSpPr txBox="1"/>
          <p:nvPr/>
        </p:nvSpPr>
        <p:spPr>
          <a:xfrm>
            <a:off x="8613286" y="1523399"/>
            <a:ext cx="35787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https://arxiv.org/abs/2404.00685</a:t>
            </a:r>
          </a:p>
        </p:txBody>
      </p:sp>
      <p:sp>
        <p:nvSpPr>
          <p:cNvPr id="4" name="文字方塊 3">
            <a:extLst>
              <a:ext uri="{FF2B5EF4-FFF2-40B4-BE49-F238E27FC236}">
                <a16:creationId xmlns:a16="http://schemas.microsoft.com/office/drawing/2014/main" id="{007A9741-D8F6-D667-8E5D-48852C9046B0}"/>
              </a:ext>
            </a:extLst>
          </p:cNvPr>
          <p:cNvSpPr txBox="1"/>
          <p:nvPr/>
        </p:nvSpPr>
        <p:spPr>
          <a:xfrm>
            <a:off x="9654830" y="2109914"/>
            <a:ext cx="20051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C2B33"/>
                </a:solidFill>
                <a:effectLst/>
                <a:highlight>
                  <a:srgbClr val="FFFFFF"/>
                </a:highlight>
                <a:uLnTx/>
                <a:uFillTx/>
                <a:latin typeface="Optimistic Text Normal"/>
                <a:ea typeface="新細明體" panose="02020500000000000000" pitchFamily="18" charset="-120"/>
                <a:cs typeface="+mn-cs"/>
              </a:rPr>
              <a:t>Text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2E4EE2EE-7BC6-8643-788B-2B719D33C6AD}"/>
              </a:ext>
            </a:extLst>
          </p:cNvPr>
          <p:cNvSpPr txBox="1"/>
          <p:nvPr/>
        </p:nvSpPr>
        <p:spPr>
          <a:xfrm>
            <a:off x="10610084" y="3379753"/>
            <a:ext cx="20051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C2B33"/>
                </a:solidFill>
                <a:effectLst/>
                <a:highlight>
                  <a:srgbClr val="FFFFFF"/>
                </a:highlight>
                <a:uLnTx/>
                <a:uFillTx/>
                <a:latin typeface="Optimistic Text Normal"/>
                <a:ea typeface="新細明體" panose="02020500000000000000" pitchFamily="18" charset="-120"/>
                <a:cs typeface="+mn-cs"/>
              </a:rPr>
              <a:t>Speech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C2B33"/>
                </a:solidFill>
                <a:effectLst/>
                <a:highlight>
                  <a:srgbClr val="FFFFFF"/>
                </a:highlight>
                <a:uLnTx/>
                <a:uFillTx/>
                <a:latin typeface="Optimistic Text Normal"/>
                <a:ea typeface="新細明體" panose="02020500000000000000" pitchFamily="18" charset="-120"/>
                <a:cs typeface="+mn-cs"/>
              </a:rPr>
              <a:t>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61B51348-D835-4D15-AEBC-7ABADCAB2AD9}"/>
              </a:ext>
            </a:extLst>
          </p:cNvPr>
          <p:cNvSpPr txBox="1"/>
          <p:nvPr/>
        </p:nvSpPr>
        <p:spPr>
          <a:xfrm>
            <a:off x="895350" y="4976252"/>
            <a:ext cx="109280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linguistic performance of speech LLMs scales up three orders of magnitude more slowly than that of text LLMs.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FA2F4D3C-D7FD-7DA4-B275-DFDE45CA1D60}"/>
              </a:ext>
            </a:extLst>
          </p:cNvPr>
          <p:cNvSpPr txBox="1"/>
          <p:nvPr/>
        </p:nvSpPr>
        <p:spPr>
          <a:xfrm>
            <a:off x="876300" y="5827099"/>
            <a:ext cx="1066876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Besides content, speech LLMs also have to learn to understand other information (such as speaker identity, emotion, etc.) that text LLMs do not have to.</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264999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94C8A101-A47F-8533-5C35-D0CA7AF8D5CF}"/>
              </a:ext>
            </a:extLst>
          </p:cNvPr>
          <p:cNvPicPr>
            <a:picLocks noChangeAspect="1"/>
          </p:cNvPicPr>
          <p:nvPr/>
        </p:nvPicPr>
        <p:blipFill>
          <a:blip r:embed="rId2"/>
          <a:stretch>
            <a:fillRect/>
          </a:stretch>
        </p:blipFill>
        <p:spPr>
          <a:xfrm>
            <a:off x="5790798" y="2377562"/>
            <a:ext cx="5811061" cy="3353268"/>
          </a:xfrm>
          <a:prstGeom prst="rect">
            <a:avLst/>
          </a:prstGeom>
        </p:spPr>
      </p:pic>
      <p:sp>
        <p:nvSpPr>
          <p:cNvPr id="2" name="標題 1">
            <a:extLst>
              <a:ext uri="{FF2B5EF4-FFF2-40B4-BE49-F238E27FC236}">
                <a16:creationId xmlns:a16="http://schemas.microsoft.com/office/drawing/2014/main" id="{92932CA9-1CF3-0F4C-09FF-E87E24897241}"/>
              </a:ext>
            </a:extLst>
          </p:cNvPr>
          <p:cNvSpPr>
            <a:spLocks noGrp="1"/>
          </p:cNvSpPr>
          <p:nvPr>
            <p:ph type="title"/>
          </p:nvPr>
        </p:nvSpPr>
        <p:spPr/>
        <p:txBody>
          <a:bodyPr/>
          <a:lstStyle/>
          <a:p>
            <a:r>
              <a:rPr lang="en-US" altLang="zh-TW" dirty="0"/>
              <a:t>Leveraging Text: Starting from Text LLM</a:t>
            </a:r>
            <a:endParaRPr lang="zh-TW" altLang="en-US" dirty="0"/>
          </a:p>
        </p:txBody>
      </p:sp>
      <p:sp>
        <p:nvSpPr>
          <p:cNvPr id="3" name="內容版面配置區 2">
            <a:extLst>
              <a:ext uri="{FF2B5EF4-FFF2-40B4-BE49-F238E27FC236}">
                <a16:creationId xmlns:a16="http://schemas.microsoft.com/office/drawing/2014/main" id="{87690F45-2EF2-1587-0F85-4A2F7C12D913}"/>
              </a:ext>
            </a:extLst>
          </p:cNvPr>
          <p:cNvSpPr>
            <a:spLocks noGrp="1"/>
          </p:cNvSpPr>
          <p:nvPr>
            <p:ph idx="1"/>
          </p:nvPr>
        </p:nvSpPr>
        <p:spPr/>
        <p:txBody>
          <a:bodyPr>
            <a:normAutofit/>
          </a:bodyPr>
          <a:lstStyle/>
          <a:p>
            <a:r>
              <a:rPr lang="en-US" altLang="zh-TW" sz="2400" dirty="0"/>
              <a:t>Initializing spoken QA models with text models </a:t>
            </a:r>
          </a:p>
          <a:p>
            <a:endParaRPr lang="zh-TW" altLang="en-US" sz="2400" dirty="0"/>
          </a:p>
        </p:txBody>
      </p:sp>
      <p:pic>
        <p:nvPicPr>
          <p:cNvPr id="5" name="圖片 4">
            <a:extLst>
              <a:ext uri="{FF2B5EF4-FFF2-40B4-BE49-F238E27FC236}">
                <a16:creationId xmlns:a16="http://schemas.microsoft.com/office/drawing/2014/main" id="{E97C3C83-9F97-0602-7E76-55D0A28436DE}"/>
              </a:ext>
            </a:extLst>
          </p:cNvPr>
          <p:cNvPicPr>
            <a:picLocks noChangeAspect="1"/>
          </p:cNvPicPr>
          <p:nvPr/>
        </p:nvPicPr>
        <p:blipFill>
          <a:blip r:embed="rId3"/>
          <a:stretch>
            <a:fillRect/>
          </a:stretch>
        </p:blipFill>
        <p:spPr>
          <a:xfrm>
            <a:off x="1283207" y="2492654"/>
            <a:ext cx="3129171" cy="3868975"/>
          </a:xfrm>
          <a:prstGeom prst="rect">
            <a:avLst/>
          </a:prstGeom>
        </p:spPr>
      </p:pic>
      <p:sp>
        <p:nvSpPr>
          <p:cNvPr id="7" name="文字方塊 6">
            <a:extLst>
              <a:ext uri="{FF2B5EF4-FFF2-40B4-BE49-F238E27FC236}">
                <a16:creationId xmlns:a16="http://schemas.microsoft.com/office/drawing/2014/main" id="{38D88DFC-F353-B4B4-919A-4DD1245D0534}"/>
              </a:ext>
            </a:extLst>
          </p:cNvPr>
          <p:cNvSpPr txBox="1"/>
          <p:nvPr/>
        </p:nvSpPr>
        <p:spPr>
          <a:xfrm>
            <a:off x="4478026" y="599229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https://arxiv.org/abs/2203.04911</a:t>
            </a:r>
          </a:p>
        </p:txBody>
      </p:sp>
      <p:sp>
        <p:nvSpPr>
          <p:cNvPr id="9" name="文字方塊 8">
            <a:extLst>
              <a:ext uri="{FF2B5EF4-FFF2-40B4-BE49-F238E27FC236}">
                <a16:creationId xmlns:a16="http://schemas.microsoft.com/office/drawing/2014/main" id="{E68E7C54-DF29-4365-771E-C9AB72FBBA3F}"/>
              </a:ext>
            </a:extLst>
          </p:cNvPr>
          <p:cNvSpPr txBox="1"/>
          <p:nvPr/>
        </p:nvSpPr>
        <p:spPr>
          <a:xfrm>
            <a:off x="8362950" y="2022872"/>
            <a:ext cx="34671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https://arxiv.org/abs/2312.09781</a:t>
            </a:r>
          </a:p>
        </p:txBody>
      </p:sp>
      <p:sp>
        <p:nvSpPr>
          <p:cNvPr id="10" name="文字方塊 9">
            <a:extLst>
              <a:ext uri="{FF2B5EF4-FFF2-40B4-BE49-F238E27FC236}">
                <a16:creationId xmlns:a16="http://schemas.microsoft.com/office/drawing/2014/main" id="{B443AF5E-FF89-4B88-1D5E-3E9234A3BF10}"/>
              </a:ext>
            </a:extLst>
          </p:cNvPr>
          <p:cNvSpPr txBox="1"/>
          <p:nvPr/>
        </p:nvSpPr>
        <p:spPr>
          <a:xfrm>
            <a:off x="4478026" y="5626739"/>
            <a:ext cx="1567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DUAL</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5EBB2973-E960-4834-8CF7-F300482F36D9}"/>
              </a:ext>
            </a:extLst>
          </p:cNvPr>
          <p:cNvSpPr txBox="1"/>
          <p:nvPr/>
        </p:nvSpPr>
        <p:spPr>
          <a:xfrm>
            <a:off x="8362950" y="1668671"/>
            <a:ext cx="1567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GSQA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963539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0B1EA-A551-B7D4-F8BA-A0A0C23E7815}"/>
              </a:ext>
            </a:extLst>
          </p:cNvPr>
          <p:cNvSpPr>
            <a:spLocks noGrp="1"/>
          </p:cNvSpPr>
          <p:nvPr>
            <p:ph type="title"/>
          </p:nvPr>
        </p:nvSpPr>
        <p:spPr/>
        <p:txBody>
          <a:bodyPr/>
          <a:lstStyle/>
          <a:p>
            <a:r>
              <a:rPr lang="en-US" altLang="zh-TW" dirty="0"/>
              <a:t>Leveraging Text: Starting from Text LLM</a:t>
            </a:r>
            <a:endParaRPr lang="zh-TW" altLang="en-US" dirty="0"/>
          </a:p>
        </p:txBody>
      </p:sp>
      <p:sp>
        <p:nvSpPr>
          <p:cNvPr id="4" name="矩形: 圓角 3">
            <a:extLst>
              <a:ext uri="{FF2B5EF4-FFF2-40B4-BE49-F238E27FC236}">
                <a16:creationId xmlns:a16="http://schemas.microsoft.com/office/drawing/2014/main" id="{57E30784-DCA9-D207-81AA-2F760BA23DF6}"/>
              </a:ext>
            </a:extLst>
          </p:cNvPr>
          <p:cNvSpPr/>
          <p:nvPr/>
        </p:nvSpPr>
        <p:spPr>
          <a:xfrm>
            <a:off x="5123045" y="2238744"/>
            <a:ext cx="1907809" cy="1236330"/>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440EB86A-F14E-D038-1B05-680C14794D39}"/>
              </a:ext>
            </a:extLst>
          </p:cNvPr>
          <p:cNvSpPr txBox="1"/>
          <p:nvPr/>
        </p:nvSpPr>
        <p:spPr>
          <a:xfrm>
            <a:off x="8534400" y="617696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https://arxiv.org/abs/2305.13009</a:t>
            </a:r>
          </a:p>
        </p:txBody>
      </p:sp>
      <p:sp>
        <p:nvSpPr>
          <p:cNvPr id="7" name="矩形: 圓角 6">
            <a:extLst>
              <a:ext uri="{FF2B5EF4-FFF2-40B4-BE49-F238E27FC236}">
                <a16:creationId xmlns:a16="http://schemas.microsoft.com/office/drawing/2014/main" id="{F4E62707-5811-E1D4-74F6-8F975E173321}"/>
              </a:ext>
            </a:extLst>
          </p:cNvPr>
          <p:cNvSpPr/>
          <p:nvPr/>
        </p:nvSpPr>
        <p:spPr>
          <a:xfrm>
            <a:off x="5142095" y="4392578"/>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Spoken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箭號: 向下 7">
            <a:extLst>
              <a:ext uri="{FF2B5EF4-FFF2-40B4-BE49-F238E27FC236}">
                <a16:creationId xmlns:a16="http://schemas.microsoft.com/office/drawing/2014/main" id="{CB8868B7-5DEF-6E0C-96DA-08670BDAB316}"/>
              </a:ext>
            </a:extLst>
          </p:cNvPr>
          <p:cNvSpPr/>
          <p:nvPr/>
        </p:nvSpPr>
        <p:spPr>
          <a:xfrm>
            <a:off x="5812935" y="3514726"/>
            <a:ext cx="590550" cy="80010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EB5AA193-635B-493E-51C9-1C75B04EC22E}"/>
              </a:ext>
            </a:extLst>
          </p:cNvPr>
          <p:cNvSpPr txBox="1"/>
          <p:nvPr/>
        </p:nvSpPr>
        <p:spPr>
          <a:xfrm>
            <a:off x="6471441" y="3630322"/>
            <a:ext cx="20764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Initialization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0" name="直線單箭頭接點 9">
            <a:extLst>
              <a:ext uri="{FF2B5EF4-FFF2-40B4-BE49-F238E27FC236}">
                <a16:creationId xmlns:a16="http://schemas.microsoft.com/office/drawing/2014/main" id="{46DBA8E8-C4DB-BAC8-974B-37A6AF67613F}"/>
              </a:ext>
            </a:extLst>
          </p:cNvPr>
          <p:cNvCxnSpPr>
            <a:cxnSpLocks/>
          </p:cNvCxnSpPr>
          <p:nvPr/>
        </p:nvCxnSpPr>
        <p:spPr>
          <a:xfrm>
            <a:off x="4165175" y="2831112"/>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48E0ED34-C60B-F33E-9ECD-84AD71BA49F6}"/>
              </a:ext>
            </a:extLst>
          </p:cNvPr>
          <p:cNvCxnSpPr>
            <a:cxnSpLocks/>
          </p:cNvCxnSpPr>
          <p:nvPr/>
        </p:nvCxnSpPr>
        <p:spPr>
          <a:xfrm>
            <a:off x="7145154" y="2831112"/>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B9991CBF-6364-FC9E-DF87-EBB39AAA7D2D}"/>
              </a:ext>
            </a:extLst>
          </p:cNvPr>
          <p:cNvCxnSpPr>
            <a:cxnSpLocks/>
          </p:cNvCxnSpPr>
          <p:nvPr/>
        </p:nvCxnSpPr>
        <p:spPr>
          <a:xfrm>
            <a:off x="4165175" y="5021862"/>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2FD56B7D-2C6E-E7CE-A461-038AF5456524}"/>
              </a:ext>
            </a:extLst>
          </p:cNvPr>
          <p:cNvCxnSpPr>
            <a:cxnSpLocks/>
          </p:cNvCxnSpPr>
          <p:nvPr/>
        </p:nvCxnSpPr>
        <p:spPr>
          <a:xfrm>
            <a:off x="7145154" y="5021862"/>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E85F5773-2C68-4DFD-90C3-B1EB52E52EA0}"/>
              </a:ext>
            </a:extLst>
          </p:cNvPr>
          <p:cNvSpPr txBox="1"/>
          <p:nvPr/>
        </p:nvSpPr>
        <p:spPr>
          <a:xfrm>
            <a:off x="2001617" y="2596363"/>
            <a:ext cx="4110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are   you?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BE28AB09-F7B0-BA76-B259-9C28D69C47FD}"/>
              </a:ext>
            </a:extLst>
          </p:cNvPr>
          <p:cNvSpPr txBox="1"/>
          <p:nvPr/>
        </p:nvSpPr>
        <p:spPr>
          <a:xfrm>
            <a:off x="8077182" y="2559947"/>
            <a:ext cx="4110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   am   good.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53784608-8981-B741-AC18-16A11C88A033}"/>
              </a:ext>
            </a:extLst>
          </p:cNvPr>
          <p:cNvSpPr/>
          <p:nvPr/>
        </p:nvSpPr>
        <p:spPr>
          <a:xfrm>
            <a:off x="1731629" y="4835331"/>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2B798C26-742F-08CE-027B-C43AF97E398A}"/>
              </a:ext>
            </a:extLst>
          </p:cNvPr>
          <p:cNvSpPr/>
          <p:nvPr/>
        </p:nvSpPr>
        <p:spPr>
          <a:xfrm>
            <a:off x="2309747" y="4835331"/>
            <a:ext cx="54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D8228AD-5DF2-1B89-4B81-1251DE177C2E}"/>
              </a:ext>
            </a:extLst>
          </p:cNvPr>
          <p:cNvSpPr/>
          <p:nvPr/>
        </p:nvSpPr>
        <p:spPr>
          <a:xfrm>
            <a:off x="2887865" y="4835331"/>
            <a:ext cx="54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CC9B5C00-D8C4-41C4-354A-CADEC542DE51}"/>
              </a:ext>
            </a:extLst>
          </p:cNvPr>
          <p:cNvSpPr/>
          <p:nvPr/>
        </p:nvSpPr>
        <p:spPr>
          <a:xfrm>
            <a:off x="3465983" y="4835331"/>
            <a:ext cx="540000" cy="36195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B903CE9A-9F31-36F0-35C5-7D38D6BC61D8}"/>
              </a:ext>
            </a:extLst>
          </p:cNvPr>
          <p:cNvSpPr/>
          <p:nvPr/>
        </p:nvSpPr>
        <p:spPr>
          <a:xfrm>
            <a:off x="8077182" y="4835331"/>
            <a:ext cx="540000" cy="36195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435B579F-397C-B57A-7FF1-251CC325CA1A}"/>
              </a:ext>
            </a:extLst>
          </p:cNvPr>
          <p:cNvSpPr/>
          <p:nvPr/>
        </p:nvSpPr>
        <p:spPr>
          <a:xfrm>
            <a:off x="8655300" y="4835331"/>
            <a:ext cx="540000"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2D247580-FD42-BE2A-00C1-6E26DB247493}"/>
              </a:ext>
            </a:extLst>
          </p:cNvPr>
          <p:cNvSpPr/>
          <p:nvPr/>
        </p:nvSpPr>
        <p:spPr>
          <a:xfrm>
            <a:off x="9233418" y="4835331"/>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500398E0-8819-E807-0530-07ABC9ADB80C}"/>
              </a:ext>
            </a:extLst>
          </p:cNvPr>
          <p:cNvSpPr/>
          <p:nvPr/>
        </p:nvSpPr>
        <p:spPr>
          <a:xfrm>
            <a:off x="9811534" y="4835331"/>
            <a:ext cx="54000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B8722009-CD3E-B5BF-2DA4-011CDADF2EFD}"/>
              </a:ext>
            </a:extLst>
          </p:cNvPr>
          <p:cNvSpPr txBox="1"/>
          <p:nvPr/>
        </p:nvSpPr>
        <p:spPr>
          <a:xfrm>
            <a:off x="8547891" y="5729614"/>
            <a:ext cx="18036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TWIST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542232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22E9-4988-4C41-D958-8B2CF2C1810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08BCB4A-A728-2F9A-84FC-861FF29DC5EB}"/>
              </a:ext>
            </a:extLst>
          </p:cNvPr>
          <p:cNvSpPr>
            <a:spLocks noGrp="1"/>
          </p:cNvSpPr>
          <p:nvPr>
            <p:ph type="title"/>
          </p:nvPr>
        </p:nvSpPr>
        <p:spPr/>
        <p:txBody>
          <a:bodyPr/>
          <a:lstStyle/>
          <a:p>
            <a:r>
              <a:rPr lang="en-US" altLang="zh-TW" dirty="0"/>
              <a:t>Leveraging Text: </a:t>
            </a:r>
            <a:br>
              <a:rPr lang="en-US" altLang="zh-TW" dirty="0"/>
            </a:br>
            <a:r>
              <a:rPr lang="en-US" altLang="zh-TW" dirty="0"/>
              <a:t>Speech-Text Hybrid Generation</a:t>
            </a:r>
            <a:endParaRPr lang="zh-TW" altLang="en-US" dirty="0"/>
          </a:p>
        </p:txBody>
      </p:sp>
      <p:grpSp>
        <p:nvGrpSpPr>
          <p:cNvPr id="8" name="群組 7">
            <a:extLst>
              <a:ext uri="{FF2B5EF4-FFF2-40B4-BE49-F238E27FC236}">
                <a16:creationId xmlns:a16="http://schemas.microsoft.com/office/drawing/2014/main" id="{8A7CAB28-C16A-D8DF-2ACA-6000AA43D6CF}"/>
              </a:ext>
            </a:extLst>
          </p:cNvPr>
          <p:cNvGrpSpPr/>
          <p:nvPr/>
        </p:nvGrpSpPr>
        <p:grpSpPr>
          <a:xfrm>
            <a:off x="6820669" y="4421000"/>
            <a:ext cx="4586824" cy="361950"/>
            <a:chOff x="6515176" y="5058218"/>
            <a:chExt cx="4586824" cy="361950"/>
          </a:xfrm>
          <a:solidFill>
            <a:schemeClr val="accent4">
              <a:lumMod val="20000"/>
              <a:lumOff val="80000"/>
            </a:schemeClr>
          </a:solidFill>
        </p:grpSpPr>
        <p:sp>
          <p:nvSpPr>
            <p:cNvPr id="9" name="矩形: 圓角 8">
              <a:extLst>
                <a:ext uri="{FF2B5EF4-FFF2-40B4-BE49-F238E27FC236}">
                  <a16:creationId xmlns:a16="http://schemas.microsoft.com/office/drawing/2014/main" id="{7B273698-D446-E46A-276A-4F1C19106BCB}"/>
                </a:ext>
              </a:extLst>
            </p:cNvPr>
            <p:cNvSpPr/>
            <p:nvPr/>
          </p:nvSpPr>
          <p:spPr>
            <a:xfrm>
              <a:off x="6515176"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E5B0611F-4B56-B570-083C-164D887C52BE}"/>
                </a:ext>
              </a:extLst>
            </p:cNvPr>
            <p:cNvSpPr/>
            <p:nvPr/>
          </p:nvSpPr>
          <p:spPr>
            <a:xfrm>
              <a:off x="7093294"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529F94B2-4606-45B8-78D4-3DA8CD051C12}"/>
                </a:ext>
              </a:extLst>
            </p:cNvPr>
            <p:cNvSpPr/>
            <p:nvPr/>
          </p:nvSpPr>
          <p:spPr>
            <a:xfrm>
              <a:off x="7671412"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E36D11A7-7E1A-8D5F-92E0-049F188E10A5}"/>
                </a:ext>
              </a:extLst>
            </p:cNvPr>
            <p:cNvSpPr/>
            <p:nvPr/>
          </p:nvSpPr>
          <p:spPr>
            <a:xfrm>
              <a:off x="8249530"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06511EFC-BA2A-2DA2-6961-3933C657C5E5}"/>
                </a:ext>
              </a:extLst>
            </p:cNvPr>
            <p:cNvSpPr/>
            <p:nvPr/>
          </p:nvSpPr>
          <p:spPr>
            <a:xfrm>
              <a:off x="8827648"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CBD44D2E-38FA-9D17-C21D-870062874312}"/>
                </a:ext>
              </a:extLst>
            </p:cNvPr>
            <p:cNvSpPr/>
            <p:nvPr/>
          </p:nvSpPr>
          <p:spPr>
            <a:xfrm>
              <a:off x="9405766"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7B224693-6A7E-118D-2CC3-A8CE01438851}"/>
                </a:ext>
              </a:extLst>
            </p:cNvPr>
            <p:cNvSpPr/>
            <p:nvPr/>
          </p:nvSpPr>
          <p:spPr>
            <a:xfrm>
              <a:off x="9983884"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DD2A4A65-3FCD-E287-2F33-51F35D8D9F03}"/>
                </a:ext>
              </a:extLst>
            </p:cNvPr>
            <p:cNvSpPr/>
            <p:nvPr/>
          </p:nvSpPr>
          <p:spPr>
            <a:xfrm>
              <a:off x="10562000"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0" name="群組 19">
            <a:extLst>
              <a:ext uri="{FF2B5EF4-FFF2-40B4-BE49-F238E27FC236}">
                <a16:creationId xmlns:a16="http://schemas.microsoft.com/office/drawing/2014/main" id="{D14AEDF3-DF33-F144-500C-EC96301A36E5}"/>
              </a:ext>
            </a:extLst>
          </p:cNvPr>
          <p:cNvGrpSpPr/>
          <p:nvPr/>
        </p:nvGrpSpPr>
        <p:grpSpPr>
          <a:xfrm>
            <a:off x="6767646" y="2317015"/>
            <a:ext cx="4620003" cy="364432"/>
            <a:chOff x="902908" y="1690688"/>
            <a:chExt cx="4620003" cy="364432"/>
          </a:xfrm>
        </p:grpSpPr>
        <p:sp>
          <p:nvSpPr>
            <p:cNvPr id="17" name="矩形: 圓角 16">
              <a:extLst>
                <a:ext uri="{FF2B5EF4-FFF2-40B4-BE49-F238E27FC236}">
                  <a16:creationId xmlns:a16="http://schemas.microsoft.com/office/drawing/2014/main" id="{1212C2DD-CF8D-2996-2523-696C9688324E}"/>
                </a:ext>
              </a:extLst>
            </p:cNvPr>
            <p:cNvSpPr/>
            <p:nvPr/>
          </p:nvSpPr>
          <p:spPr>
            <a:xfrm>
              <a:off x="902908" y="1693170"/>
              <a:ext cx="1729413"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E966B115-0CC6-E311-E5AA-070ED2DE874A}"/>
                </a:ext>
              </a:extLst>
            </p:cNvPr>
            <p:cNvSpPr/>
            <p:nvPr/>
          </p:nvSpPr>
          <p:spPr>
            <a:xfrm>
              <a:off x="2703903" y="1693170"/>
              <a:ext cx="1648259"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13E6606F-639C-6F58-4579-76BBC9F2FB38}"/>
                </a:ext>
              </a:extLst>
            </p:cNvPr>
            <p:cNvSpPr/>
            <p:nvPr/>
          </p:nvSpPr>
          <p:spPr>
            <a:xfrm>
              <a:off x="4404795" y="1690688"/>
              <a:ext cx="1118116"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 name="矩形: 圓角 2">
            <a:extLst>
              <a:ext uri="{FF2B5EF4-FFF2-40B4-BE49-F238E27FC236}">
                <a16:creationId xmlns:a16="http://schemas.microsoft.com/office/drawing/2014/main" id="{BBE0CC29-F49D-E813-4687-78C09B67892A}"/>
              </a:ext>
            </a:extLst>
          </p:cNvPr>
          <p:cNvSpPr/>
          <p:nvPr/>
        </p:nvSpPr>
        <p:spPr>
          <a:xfrm>
            <a:off x="3689937" y="2911288"/>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Spoken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左大括弧 3">
            <a:extLst>
              <a:ext uri="{FF2B5EF4-FFF2-40B4-BE49-F238E27FC236}">
                <a16:creationId xmlns:a16="http://schemas.microsoft.com/office/drawing/2014/main" id="{37DF1008-B2B5-4679-35C8-F1B2E10739F8}"/>
              </a:ext>
            </a:extLst>
          </p:cNvPr>
          <p:cNvSpPr/>
          <p:nvPr/>
        </p:nvSpPr>
        <p:spPr>
          <a:xfrm>
            <a:off x="5799784" y="2160833"/>
            <a:ext cx="754991" cy="2785023"/>
          </a:xfrm>
          <a:prstGeom prst="leftBrace">
            <a:avLst>
              <a:gd name="adj1" fmla="val 4113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F17FE641-3572-0D68-2C21-7C3F316E7D6D}"/>
              </a:ext>
            </a:extLst>
          </p:cNvPr>
          <p:cNvSpPr txBox="1"/>
          <p:nvPr/>
        </p:nvSpPr>
        <p:spPr>
          <a:xfrm>
            <a:off x="1120777" y="5416001"/>
            <a:ext cx="102668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This is similar to an inner monologue, allowing the model to consider what it wants to say in text before actually expressing it in speech.</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圓角 4">
            <a:extLst>
              <a:ext uri="{FF2B5EF4-FFF2-40B4-BE49-F238E27FC236}">
                <a16:creationId xmlns:a16="http://schemas.microsoft.com/office/drawing/2014/main" id="{32870632-E91C-B8D6-C67E-CC54A1380671}"/>
              </a:ext>
            </a:extLst>
          </p:cNvPr>
          <p:cNvSpPr/>
          <p:nvPr/>
        </p:nvSpPr>
        <p:spPr>
          <a:xfrm>
            <a:off x="735784" y="2906208"/>
            <a:ext cx="1907809" cy="1236330"/>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箭號: 向下 5">
            <a:extLst>
              <a:ext uri="{FF2B5EF4-FFF2-40B4-BE49-F238E27FC236}">
                <a16:creationId xmlns:a16="http://schemas.microsoft.com/office/drawing/2014/main" id="{0E810A0A-2775-A740-A726-F247BC6D2455}"/>
              </a:ext>
            </a:extLst>
          </p:cNvPr>
          <p:cNvSpPr/>
          <p:nvPr/>
        </p:nvSpPr>
        <p:spPr>
          <a:xfrm rot="16200000">
            <a:off x="2909766" y="3124323"/>
            <a:ext cx="590550" cy="80010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8158F01E-2101-4EFB-8803-3CB8AF6513DD}"/>
              </a:ext>
            </a:extLst>
          </p:cNvPr>
          <p:cNvSpPr txBox="1"/>
          <p:nvPr/>
        </p:nvSpPr>
        <p:spPr>
          <a:xfrm>
            <a:off x="2161246" y="4191089"/>
            <a:ext cx="20764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Initialization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67115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6EDA2-EBDD-FE7E-A86F-1BF192C30AA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33CC471-7245-862D-0A23-A3E4595BC282}"/>
              </a:ext>
            </a:extLst>
          </p:cNvPr>
          <p:cNvSpPr>
            <a:spLocks noGrp="1"/>
          </p:cNvSpPr>
          <p:nvPr>
            <p:ph type="title"/>
          </p:nvPr>
        </p:nvSpPr>
        <p:spPr/>
        <p:txBody>
          <a:bodyPr/>
          <a:lstStyle/>
          <a:p>
            <a:r>
              <a:rPr lang="en-US" altLang="zh-TW" dirty="0"/>
              <a:t>Leveraging Text: </a:t>
            </a:r>
            <a:br>
              <a:rPr lang="en-US" altLang="zh-TW" dirty="0"/>
            </a:br>
            <a:r>
              <a:rPr lang="en-US" altLang="zh-TW" dirty="0"/>
              <a:t>Speech-Text Hybrid Generation</a:t>
            </a:r>
            <a:endParaRPr lang="zh-TW" altLang="en-US" dirty="0"/>
          </a:p>
        </p:txBody>
      </p:sp>
      <p:sp>
        <p:nvSpPr>
          <p:cNvPr id="5" name="文字方塊 4">
            <a:extLst>
              <a:ext uri="{FF2B5EF4-FFF2-40B4-BE49-F238E27FC236}">
                <a16:creationId xmlns:a16="http://schemas.microsoft.com/office/drawing/2014/main" id="{BAED0736-41C6-6242-D953-A2588E91FBB9}"/>
              </a:ext>
            </a:extLst>
          </p:cNvPr>
          <p:cNvSpPr txBox="1"/>
          <p:nvPr/>
        </p:nvSpPr>
        <p:spPr>
          <a:xfrm>
            <a:off x="1628262" y="3169045"/>
            <a:ext cx="243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Spectron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A3CEFE4D-14A1-983F-8019-336D30861DC1}"/>
              </a:ext>
            </a:extLst>
          </p:cNvPr>
          <p:cNvSpPr txBox="1"/>
          <p:nvPr/>
        </p:nvSpPr>
        <p:spPr>
          <a:xfrm>
            <a:off x="1628262" y="3571994"/>
            <a:ext cx="34315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https://arxiv.org/abs/2305.15255</a:t>
            </a:r>
          </a:p>
        </p:txBody>
      </p:sp>
      <p:grpSp>
        <p:nvGrpSpPr>
          <p:cNvPr id="8" name="群組 7">
            <a:extLst>
              <a:ext uri="{FF2B5EF4-FFF2-40B4-BE49-F238E27FC236}">
                <a16:creationId xmlns:a16="http://schemas.microsoft.com/office/drawing/2014/main" id="{41E5C048-65C6-70A6-A640-1FF33D8D51AA}"/>
              </a:ext>
            </a:extLst>
          </p:cNvPr>
          <p:cNvGrpSpPr/>
          <p:nvPr/>
        </p:nvGrpSpPr>
        <p:grpSpPr>
          <a:xfrm>
            <a:off x="6501218" y="2658717"/>
            <a:ext cx="4586824" cy="361950"/>
            <a:chOff x="6515176" y="5058218"/>
            <a:chExt cx="4586824" cy="361950"/>
          </a:xfrm>
          <a:solidFill>
            <a:schemeClr val="accent4">
              <a:lumMod val="20000"/>
              <a:lumOff val="80000"/>
            </a:schemeClr>
          </a:solidFill>
        </p:grpSpPr>
        <p:sp>
          <p:nvSpPr>
            <p:cNvPr id="9" name="矩形: 圓角 8">
              <a:extLst>
                <a:ext uri="{FF2B5EF4-FFF2-40B4-BE49-F238E27FC236}">
                  <a16:creationId xmlns:a16="http://schemas.microsoft.com/office/drawing/2014/main" id="{CBF69701-D1B3-08F2-579D-57CC3C1BBCE0}"/>
                </a:ext>
              </a:extLst>
            </p:cNvPr>
            <p:cNvSpPr/>
            <p:nvPr/>
          </p:nvSpPr>
          <p:spPr>
            <a:xfrm>
              <a:off x="6515176"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93C8C7CE-AD3E-3DBC-BD75-0930FB901E5A}"/>
                </a:ext>
              </a:extLst>
            </p:cNvPr>
            <p:cNvSpPr/>
            <p:nvPr/>
          </p:nvSpPr>
          <p:spPr>
            <a:xfrm>
              <a:off x="7093294"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3CCF5DEA-0FA5-7A8B-5C0E-82403B0C62EE}"/>
                </a:ext>
              </a:extLst>
            </p:cNvPr>
            <p:cNvSpPr/>
            <p:nvPr/>
          </p:nvSpPr>
          <p:spPr>
            <a:xfrm>
              <a:off x="7671412"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E6C14B2-DD9E-3080-E4B2-87D8DAE16249}"/>
                </a:ext>
              </a:extLst>
            </p:cNvPr>
            <p:cNvSpPr/>
            <p:nvPr/>
          </p:nvSpPr>
          <p:spPr>
            <a:xfrm>
              <a:off x="8249530"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02F1B800-EEAF-5CFA-B3E0-5787CD9B285E}"/>
                </a:ext>
              </a:extLst>
            </p:cNvPr>
            <p:cNvSpPr/>
            <p:nvPr/>
          </p:nvSpPr>
          <p:spPr>
            <a:xfrm>
              <a:off x="8827648"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EDAF7108-9546-7148-1BEA-243AC01E19B5}"/>
                </a:ext>
              </a:extLst>
            </p:cNvPr>
            <p:cNvSpPr/>
            <p:nvPr/>
          </p:nvSpPr>
          <p:spPr>
            <a:xfrm>
              <a:off x="9405766"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4F34FE13-B007-094A-6562-DB09F39402B2}"/>
                </a:ext>
              </a:extLst>
            </p:cNvPr>
            <p:cNvSpPr/>
            <p:nvPr/>
          </p:nvSpPr>
          <p:spPr>
            <a:xfrm>
              <a:off x="9983884"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1AFFF44B-18BD-5410-3679-D188743C7B45}"/>
                </a:ext>
              </a:extLst>
            </p:cNvPr>
            <p:cNvSpPr/>
            <p:nvPr/>
          </p:nvSpPr>
          <p:spPr>
            <a:xfrm>
              <a:off x="10562000"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0" name="群組 19">
            <a:extLst>
              <a:ext uri="{FF2B5EF4-FFF2-40B4-BE49-F238E27FC236}">
                <a16:creationId xmlns:a16="http://schemas.microsoft.com/office/drawing/2014/main" id="{8DB7F1A5-ABAD-EF6A-FF2B-D2466F1BD234}"/>
              </a:ext>
            </a:extLst>
          </p:cNvPr>
          <p:cNvGrpSpPr/>
          <p:nvPr/>
        </p:nvGrpSpPr>
        <p:grpSpPr>
          <a:xfrm>
            <a:off x="1674048" y="2658717"/>
            <a:ext cx="4620003" cy="364432"/>
            <a:chOff x="902908" y="1690688"/>
            <a:chExt cx="4620003" cy="364432"/>
          </a:xfrm>
        </p:grpSpPr>
        <p:sp>
          <p:nvSpPr>
            <p:cNvPr id="17" name="矩形: 圓角 16">
              <a:extLst>
                <a:ext uri="{FF2B5EF4-FFF2-40B4-BE49-F238E27FC236}">
                  <a16:creationId xmlns:a16="http://schemas.microsoft.com/office/drawing/2014/main" id="{BA8914C6-24A5-0636-E86F-766FBB2A70E1}"/>
                </a:ext>
              </a:extLst>
            </p:cNvPr>
            <p:cNvSpPr/>
            <p:nvPr/>
          </p:nvSpPr>
          <p:spPr>
            <a:xfrm>
              <a:off x="902908" y="1693170"/>
              <a:ext cx="1729413"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526DBD92-FED5-6FD6-8519-16086BA05DA9}"/>
                </a:ext>
              </a:extLst>
            </p:cNvPr>
            <p:cNvSpPr/>
            <p:nvPr/>
          </p:nvSpPr>
          <p:spPr>
            <a:xfrm>
              <a:off x="2703903" y="1693170"/>
              <a:ext cx="1648259"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D38EC481-D9AC-C942-2122-EE25CC46A0CE}"/>
                </a:ext>
              </a:extLst>
            </p:cNvPr>
            <p:cNvSpPr/>
            <p:nvPr/>
          </p:nvSpPr>
          <p:spPr>
            <a:xfrm>
              <a:off x="4404795" y="1690688"/>
              <a:ext cx="1118116"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21" name="文字方塊 20">
            <a:extLst>
              <a:ext uri="{FF2B5EF4-FFF2-40B4-BE49-F238E27FC236}">
                <a16:creationId xmlns:a16="http://schemas.microsoft.com/office/drawing/2014/main" id="{7AD2AC2F-AD81-E97A-6CBE-AE35C604F208}"/>
              </a:ext>
            </a:extLst>
          </p:cNvPr>
          <p:cNvSpPr txBox="1"/>
          <p:nvPr/>
        </p:nvSpPr>
        <p:spPr>
          <a:xfrm>
            <a:off x="717430" y="1918094"/>
            <a:ext cx="99991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then speech: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87A5B7AD-E934-F093-8080-8E7DA1BD6417}"/>
              </a:ext>
            </a:extLst>
          </p:cNvPr>
          <p:cNvSpPr txBox="1"/>
          <p:nvPr/>
        </p:nvSpPr>
        <p:spPr>
          <a:xfrm>
            <a:off x="8125340" y="3262716"/>
            <a:ext cx="3976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Drawback: cannot streaming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98CB113A-83FB-59FF-5CAA-A0C113767EB0}"/>
              </a:ext>
            </a:extLst>
          </p:cNvPr>
          <p:cNvSpPr txBox="1"/>
          <p:nvPr/>
        </p:nvSpPr>
        <p:spPr>
          <a:xfrm>
            <a:off x="717430" y="4430408"/>
            <a:ext cx="99991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then speech (token-level):</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p>
        </p:txBody>
      </p:sp>
      <p:sp>
        <p:nvSpPr>
          <p:cNvPr id="25" name="矩形: 圓角 24">
            <a:extLst>
              <a:ext uri="{FF2B5EF4-FFF2-40B4-BE49-F238E27FC236}">
                <a16:creationId xmlns:a16="http://schemas.microsoft.com/office/drawing/2014/main" id="{142376D7-3791-164D-E448-5F2F6AF35352}"/>
              </a:ext>
            </a:extLst>
          </p:cNvPr>
          <p:cNvSpPr/>
          <p:nvPr/>
        </p:nvSpPr>
        <p:spPr>
          <a:xfrm>
            <a:off x="1628262" y="5253484"/>
            <a:ext cx="1729413"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0A67C92E-9348-120D-489A-710A3106960A}"/>
              </a:ext>
            </a:extLst>
          </p:cNvPr>
          <p:cNvSpPr/>
          <p:nvPr/>
        </p:nvSpPr>
        <p:spPr>
          <a:xfrm>
            <a:off x="5163986" y="5253484"/>
            <a:ext cx="1648259"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35D0E9CD-CACB-C74F-BEA8-644E2509B6B7}"/>
              </a:ext>
            </a:extLst>
          </p:cNvPr>
          <p:cNvSpPr/>
          <p:nvPr/>
        </p:nvSpPr>
        <p:spPr>
          <a:xfrm>
            <a:off x="8650783" y="5251002"/>
            <a:ext cx="1118116"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031C815E-E3B6-F23E-409A-B0A2141F3AF5}"/>
              </a:ext>
            </a:extLst>
          </p:cNvPr>
          <p:cNvSpPr/>
          <p:nvPr/>
        </p:nvSpPr>
        <p:spPr>
          <a:xfrm>
            <a:off x="3429632" y="5253484"/>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50D4D895-767B-E8C0-4D70-5A6AAB408669}"/>
              </a:ext>
            </a:extLst>
          </p:cNvPr>
          <p:cNvSpPr/>
          <p:nvPr/>
        </p:nvSpPr>
        <p:spPr>
          <a:xfrm>
            <a:off x="4007750" y="5253484"/>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8688D559-9149-FF58-8D22-A12CB58D43C3}"/>
              </a:ext>
            </a:extLst>
          </p:cNvPr>
          <p:cNvSpPr/>
          <p:nvPr/>
        </p:nvSpPr>
        <p:spPr>
          <a:xfrm>
            <a:off x="4585868" y="5253484"/>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3C0BB436-C60D-C158-F290-C40F8EE6F315}"/>
              </a:ext>
            </a:extLst>
          </p:cNvPr>
          <p:cNvSpPr/>
          <p:nvPr/>
        </p:nvSpPr>
        <p:spPr>
          <a:xfrm>
            <a:off x="6882590" y="525100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3AE050BD-B9D4-EF50-6993-7682F246ECA4}"/>
              </a:ext>
            </a:extLst>
          </p:cNvPr>
          <p:cNvSpPr/>
          <p:nvPr/>
        </p:nvSpPr>
        <p:spPr>
          <a:xfrm>
            <a:off x="7460708" y="525100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98F82641-42D5-E624-1C75-CC6246C2FE2B}"/>
              </a:ext>
            </a:extLst>
          </p:cNvPr>
          <p:cNvSpPr/>
          <p:nvPr/>
        </p:nvSpPr>
        <p:spPr>
          <a:xfrm>
            <a:off x="8038826" y="525100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7439166D-EBE5-4B08-9B05-525A85FB64A5}"/>
              </a:ext>
            </a:extLst>
          </p:cNvPr>
          <p:cNvSpPr/>
          <p:nvPr/>
        </p:nvSpPr>
        <p:spPr>
          <a:xfrm>
            <a:off x="9820420" y="525100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0DDB3A83-DBA9-DC2C-6D5B-45D921C926EE}"/>
              </a:ext>
            </a:extLst>
          </p:cNvPr>
          <p:cNvSpPr/>
          <p:nvPr/>
        </p:nvSpPr>
        <p:spPr>
          <a:xfrm>
            <a:off x="10398536" y="525100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68E7BD3C-DD78-6690-7D22-A7786E99A2F0}"/>
              </a:ext>
            </a:extLst>
          </p:cNvPr>
          <p:cNvSpPr txBox="1"/>
          <p:nvPr/>
        </p:nvSpPr>
        <p:spPr>
          <a:xfrm>
            <a:off x="4212909" y="5806705"/>
            <a:ext cx="81294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 need alignment between text and speech during training.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3A20CDCD-FB03-C4C8-C61B-C067A7019B35}"/>
              </a:ext>
            </a:extLst>
          </p:cNvPr>
          <p:cNvSpPr txBox="1"/>
          <p:nvPr/>
        </p:nvSpPr>
        <p:spPr>
          <a:xfrm>
            <a:off x="7282225" y="1997332"/>
            <a:ext cx="2741082" cy="523220"/>
          </a:xfrm>
          <a:prstGeom prst="rect">
            <a:avLst/>
          </a:prstGeom>
          <a:noFill/>
        </p:spPr>
        <p:txBody>
          <a:bodyPr wrap="square">
            <a:spAutoFit/>
          </a:bodyPr>
          <a:lstStyle/>
          <a:p>
            <a:r>
              <a:rPr lang="en-US" altLang="zh-TW" sz="2800" dirty="0"/>
              <a:t>This is almost TTS</a:t>
            </a:r>
            <a:endParaRPr lang="zh-TW" altLang="en-US" sz="2800" dirty="0"/>
          </a:p>
        </p:txBody>
      </p:sp>
      <p:cxnSp>
        <p:nvCxnSpPr>
          <p:cNvPr id="37" name="直線單箭頭接點 36">
            <a:extLst>
              <a:ext uri="{FF2B5EF4-FFF2-40B4-BE49-F238E27FC236}">
                <a16:creationId xmlns:a16="http://schemas.microsoft.com/office/drawing/2014/main" id="{1D8D4CE0-B6A7-EE72-50C4-8A3ADC58E04D}"/>
              </a:ext>
            </a:extLst>
          </p:cNvPr>
          <p:cNvCxnSpPr>
            <a:cxnSpLocks/>
          </p:cNvCxnSpPr>
          <p:nvPr/>
        </p:nvCxnSpPr>
        <p:spPr>
          <a:xfrm flipV="1">
            <a:off x="5679851" y="2112706"/>
            <a:ext cx="271107" cy="44398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FE1C8563-99EC-FF19-0043-B4C4EB6E0205}"/>
              </a:ext>
            </a:extLst>
          </p:cNvPr>
          <p:cNvCxnSpPr>
            <a:cxnSpLocks/>
          </p:cNvCxnSpPr>
          <p:nvPr/>
        </p:nvCxnSpPr>
        <p:spPr>
          <a:xfrm>
            <a:off x="6814847" y="2112706"/>
            <a:ext cx="271107" cy="4439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6E53B9F8-08D2-277C-4DEE-2C202A3B74BF}"/>
              </a:ext>
            </a:extLst>
          </p:cNvPr>
          <p:cNvCxnSpPr/>
          <p:nvPr/>
        </p:nvCxnSpPr>
        <p:spPr>
          <a:xfrm>
            <a:off x="5950958" y="2141604"/>
            <a:ext cx="8612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9869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1" grpId="0"/>
      <p:bldP spid="22" grpId="0"/>
      <p:bldP spid="23" grpId="0"/>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6" grpId="0" animBg="1"/>
      <p:bldP spid="6"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AB2318-50AA-B645-8DF5-E809D2259FE2}"/>
              </a:ext>
            </a:extLst>
          </p:cNvPr>
          <p:cNvSpPr>
            <a:spLocks noGrp="1"/>
          </p:cNvSpPr>
          <p:nvPr>
            <p:ph type="title"/>
          </p:nvPr>
        </p:nvSpPr>
        <p:spPr/>
        <p:txBody>
          <a:bodyPr/>
          <a:lstStyle/>
          <a:p>
            <a:r>
              <a:rPr lang="en-US" altLang="zh-TW" dirty="0"/>
              <a:t>Leveraging Text: </a:t>
            </a:r>
            <a:br>
              <a:rPr lang="en-US" altLang="zh-TW" dirty="0"/>
            </a:br>
            <a:r>
              <a:rPr lang="en-US" altLang="zh-TW" dirty="0"/>
              <a:t>Speech-Text Hybrid Generation</a:t>
            </a:r>
            <a:endParaRPr lang="zh-TW" altLang="en-US" dirty="0"/>
          </a:p>
        </p:txBody>
      </p:sp>
      <p:sp>
        <p:nvSpPr>
          <p:cNvPr id="4" name="文字方塊 3">
            <a:extLst>
              <a:ext uri="{FF2B5EF4-FFF2-40B4-BE49-F238E27FC236}">
                <a16:creationId xmlns:a16="http://schemas.microsoft.com/office/drawing/2014/main" id="{54A767D0-EFBB-2CD1-4098-C79F40D2EB4A}"/>
              </a:ext>
            </a:extLst>
          </p:cNvPr>
          <p:cNvSpPr txBox="1"/>
          <p:nvPr/>
        </p:nvSpPr>
        <p:spPr>
          <a:xfrm>
            <a:off x="838200" y="1855035"/>
            <a:ext cx="99991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and speech at the same time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圓角 4">
            <a:extLst>
              <a:ext uri="{FF2B5EF4-FFF2-40B4-BE49-F238E27FC236}">
                <a16:creationId xmlns:a16="http://schemas.microsoft.com/office/drawing/2014/main" id="{8102ED43-B5B2-CAFC-EBA4-A2D5017EDC52}"/>
              </a:ext>
            </a:extLst>
          </p:cNvPr>
          <p:cNvSpPr/>
          <p:nvPr/>
        </p:nvSpPr>
        <p:spPr>
          <a:xfrm>
            <a:off x="1879214" y="3955585"/>
            <a:ext cx="7917128"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Spoken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E53F7876-0EC3-4D9C-52C8-34ED91A3BB49}"/>
              </a:ext>
            </a:extLst>
          </p:cNvPr>
          <p:cNvCxnSpPr>
            <a:cxnSpLocks/>
          </p:cNvCxnSpPr>
          <p:nvPr/>
        </p:nvCxnSpPr>
        <p:spPr>
          <a:xfrm flipH="1" flipV="1">
            <a:off x="2462851" y="3250735"/>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C011288-C238-BB1C-7321-115EADC85C3A}"/>
              </a:ext>
            </a:extLst>
          </p:cNvPr>
          <p:cNvCxnSpPr>
            <a:cxnSpLocks/>
          </p:cNvCxnSpPr>
          <p:nvPr/>
        </p:nvCxnSpPr>
        <p:spPr>
          <a:xfrm flipV="1">
            <a:off x="2893525" y="3268018"/>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圓角 26">
            <a:extLst>
              <a:ext uri="{FF2B5EF4-FFF2-40B4-BE49-F238E27FC236}">
                <a16:creationId xmlns:a16="http://schemas.microsoft.com/office/drawing/2014/main" id="{60C41D5C-A754-90D3-545B-5E1A6192BCFE}"/>
              </a:ext>
            </a:extLst>
          </p:cNvPr>
          <p:cNvSpPr/>
          <p:nvPr/>
        </p:nvSpPr>
        <p:spPr>
          <a:xfrm>
            <a:off x="2102851" y="2803060"/>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773D1519-CE44-F898-197F-50F4154C50C6}"/>
              </a:ext>
            </a:extLst>
          </p:cNvPr>
          <p:cNvSpPr/>
          <p:nvPr/>
        </p:nvSpPr>
        <p:spPr>
          <a:xfrm>
            <a:off x="3043297" y="280511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1" name="直線單箭頭接點 30">
            <a:extLst>
              <a:ext uri="{FF2B5EF4-FFF2-40B4-BE49-F238E27FC236}">
                <a16:creationId xmlns:a16="http://schemas.microsoft.com/office/drawing/2014/main" id="{0CDDA496-2834-3BC2-0F2D-BD47907A6772}"/>
              </a:ext>
            </a:extLst>
          </p:cNvPr>
          <p:cNvCxnSpPr>
            <a:cxnSpLocks/>
          </p:cNvCxnSpPr>
          <p:nvPr/>
        </p:nvCxnSpPr>
        <p:spPr>
          <a:xfrm flipH="1" flipV="1">
            <a:off x="4381367" y="3233452"/>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49EB4651-4230-09FF-F2D3-7B9F6FB24253}"/>
              </a:ext>
            </a:extLst>
          </p:cNvPr>
          <p:cNvCxnSpPr>
            <a:cxnSpLocks/>
          </p:cNvCxnSpPr>
          <p:nvPr/>
        </p:nvCxnSpPr>
        <p:spPr>
          <a:xfrm flipV="1">
            <a:off x="4812041" y="3250735"/>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圓角 32">
            <a:extLst>
              <a:ext uri="{FF2B5EF4-FFF2-40B4-BE49-F238E27FC236}">
                <a16:creationId xmlns:a16="http://schemas.microsoft.com/office/drawing/2014/main" id="{F339AC46-5138-A2F3-270D-5E295C8893C7}"/>
              </a:ext>
            </a:extLst>
          </p:cNvPr>
          <p:cNvSpPr/>
          <p:nvPr/>
        </p:nvSpPr>
        <p:spPr>
          <a:xfrm>
            <a:off x="4021367" y="2785777"/>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E3BB94B2-B655-DCEE-6646-68B64C941A6D}"/>
              </a:ext>
            </a:extLst>
          </p:cNvPr>
          <p:cNvSpPr/>
          <p:nvPr/>
        </p:nvSpPr>
        <p:spPr>
          <a:xfrm>
            <a:off x="4961813" y="278783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6E620463-0391-4188-F596-83F5A1C0EEE3}"/>
              </a:ext>
            </a:extLst>
          </p:cNvPr>
          <p:cNvCxnSpPr>
            <a:cxnSpLocks/>
          </p:cNvCxnSpPr>
          <p:nvPr/>
        </p:nvCxnSpPr>
        <p:spPr>
          <a:xfrm flipH="1" flipV="1">
            <a:off x="6435164" y="3250735"/>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E25FC10-ED09-7424-3AA9-7861372A61AF}"/>
              </a:ext>
            </a:extLst>
          </p:cNvPr>
          <p:cNvCxnSpPr>
            <a:cxnSpLocks/>
          </p:cNvCxnSpPr>
          <p:nvPr/>
        </p:nvCxnSpPr>
        <p:spPr>
          <a:xfrm flipV="1">
            <a:off x="6865838" y="3268018"/>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5B35E8F0-4EA2-CD36-607E-AEBDA6955C62}"/>
              </a:ext>
            </a:extLst>
          </p:cNvPr>
          <p:cNvSpPr/>
          <p:nvPr/>
        </p:nvSpPr>
        <p:spPr>
          <a:xfrm>
            <a:off x="6075164" y="2803060"/>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DE23E69D-4B96-5859-D1A9-D06DCDFC5716}"/>
              </a:ext>
            </a:extLst>
          </p:cNvPr>
          <p:cNvSpPr/>
          <p:nvPr/>
        </p:nvSpPr>
        <p:spPr>
          <a:xfrm>
            <a:off x="7015610" y="280511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6E5ED584-E1BE-794C-D8AB-E0588350FFA0}"/>
              </a:ext>
            </a:extLst>
          </p:cNvPr>
          <p:cNvSpPr txBox="1"/>
          <p:nvPr/>
        </p:nvSpPr>
        <p:spPr>
          <a:xfrm>
            <a:off x="8406831" y="2624507"/>
            <a:ext cx="914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文字方塊 45">
            <a:extLst>
              <a:ext uri="{FF2B5EF4-FFF2-40B4-BE49-F238E27FC236}">
                <a16:creationId xmlns:a16="http://schemas.microsoft.com/office/drawing/2014/main" id="{775659CB-B884-B55A-7B7A-59AFE408AC86}"/>
              </a:ext>
            </a:extLst>
          </p:cNvPr>
          <p:cNvSpPr txBox="1"/>
          <p:nvPr/>
        </p:nvSpPr>
        <p:spPr>
          <a:xfrm>
            <a:off x="4812041" y="5600108"/>
            <a:ext cx="65761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 text token and speech token do not have the same scale (their lengths differ significantly).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884749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44A12C77-4E02-0267-CAC1-6B9F1B9A4593}"/>
              </a:ext>
            </a:extLst>
          </p:cNvPr>
          <p:cNvSpPr/>
          <p:nvPr/>
        </p:nvSpPr>
        <p:spPr>
          <a:xfrm>
            <a:off x="884786" y="1395880"/>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圓角 4">
            <a:extLst>
              <a:ext uri="{FF2B5EF4-FFF2-40B4-BE49-F238E27FC236}">
                <a16:creationId xmlns:a16="http://schemas.microsoft.com/office/drawing/2014/main" id="{13C56832-3905-024B-4739-D66EFF195FB1}"/>
              </a:ext>
            </a:extLst>
          </p:cNvPr>
          <p:cNvSpPr/>
          <p:nvPr/>
        </p:nvSpPr>
        <p:spPr>
          <a:xfrm>
            <a:off x="974786"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8AD6FE22-2F61-B005-BBFD-76FBABD3FEE7}"/>
              </a:ext>
            </a:extLst>
          </p:cNvPr>
          <p:cNvSpPr/>
          <p:nvPr/>
        </p:nvSpPr>
        <p:spPr>
          <a:xfrm>
            <a:off x="1919429" y="1395880"/>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EA768E6F-AA3E-9A32-D7F1-A345F2F957BA}"/>
              </a:ext>
            </a:extLst>
          </p:cNvPr>
          <p:cNvSpPr/>
          <p:nvPr/>
        </p:nvSpPr>
        <p:spPr>
          <a:xfrm>
            <a:off x="2012060"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12E0422F-13B0-4368-2B5E-EDE96E174495}"/>
              </a:ext>
            </a:extLst>
          </p:cNvPr>
          <p:cNvSpPr/>
          <p:nvPr/>
        </p:nvSpPr>
        <p:spPr>
          <a:xfrm>
            <a:off x="2954072" y="1395880"/>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8FC2EEFA-3CDA-FBB7-6A0B-E7D49E80AB30}"/>
              </a:ext>
            </a:extLst>
          </p:cNvPr>
          <p:cNvSpPr/>
          <p:nvPr/>
        </p:nvSpPr>
        <p:spPr>
          <a:xfrm>
            <a:off x="3049334"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16656335-1D99-E373-78AB-B6DBE0A41155}"/>
              </a:ext>
            </a:extLst>
          </p:cNvPr>
          <p:cNvSpPr/>
          <p:nvPr/>
        </p:nvSpPr>
        <p:spPr>
          <a:xfrm>
            <a:off x="4086608"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3F2C48C3-E290-54FC-7217-5B15E79012F0}"/>
              </a:ext>
            </a:extLst>
          </p:cNvPr>
          <p:cNvSpPr/>
          <p:nvPr/>
        </p:nvSpPr>
        <p:spPr>
          <a:xfrm>
            <a:off x="5123882"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EF99BC6F-F4EA-40A3-7561-0893163F9E79}"/>
              </a:ext>
            </a:extLst>
          </p:cNvPr>
          <p:cNvSpPr/>
          <p:nvPr/>
        </p:nvSpPr>
        <p:spPr>
          <a:xfrm>
            <a:off x="6161156"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9391004A-AF02-E1DD-C141-E66040F3A8B6}"/>
              </a:ext>
            </a:extLst>
          </p:cNvPr>
          <p:cNvSpPr/>
          <p:nvPr/>
        </p:nvSpPr>
        <p:spPr>
          <a:xfrm>
            <a:off x="7198430"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E263F8A9-26BF-592E-E825-CCB205A9852F}"/>
              </a:ext>
            </a:extLst>
          </p:cNvPr>
          <p:cNvSpPr/>
          <p:nvPr/>
        </p:nvSpPr>
        <p:spPr>
          <a:xfrm>
            <a:off x="8235705" y="75023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0DB47BA9-22A5-F601-82A9-95ACEE02E795}"/>
              </a:ext>
            </a:extLst>
          </p:cNvPr>
          <p:cNvSpPr txBox="1"/>
          <p:nvPr/>
        </p:nvSpPr>
        <p:spPr>
          <a:xfrm>
            <a:off x="9430238" y="2551602"/>
            <a:ext cx="25561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srgbClr val="000000"/>
                </a:solidFill>
                <a:effectLst/>
                <a:uLnTx/>
                <a:uFillTx/>
                <a:latin typeface="Lucida Grande"/>
                <a:ea typeface="新細明體" panose="02020500000000000000" pitchFamily="18" charset="-120"/>
                <a:cs typeface="+mn-cs"/>
              </a:rPr>
              <a:t>LLaMA</a:t>
            </a:r>
            <a:r>
              <a:rPr kumimoji="0" lang="en-US" altLang="zh-TW" sz="24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-Omni</a:t>
            </a:r>
          </a:p>
        </p:txBody>
      </p:sp>
      <p:sp>
        <p:nvSpPr>
          <p:cNvPr id="22" name="文字方塊 21">
            <a:extLst>
              <a:ext uri="{FF2B5EF4-FFF2-40B4-BE49-F238E27FC236}">
                <a16:creationId xmlns:a16="http://schemas.microsoft.com/office/drawing/2014/main" id="{33C1404B-6A84-F16A-F541-99666652ABDD}"/>
              </a:ext>
            </a:extLst>
          </p:cNvPr>
          <p:cNvSpPr txBox="1"/>
          <p:nvPr/>
        </p:nvSpPr>
        <p:spPr>
          <a:xfrm>
            <a:off x="9430238" y="3067932"/>
            <a:ext cx="2219326" cy="6565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https://arxiv.org/abs/2409.06666</a:t>
            </a:r>
          </a:p>
        </p:txBody>
      </p:sp>
      <p:sp>
        <p:nvSpPr>
          <p:cNvPr id="24" name="文字方塊 23">
            <a:extLst>
              <a:ext uri="{FF2B5EF4-FFF2-40B4-BE49-F238E27FC236}">
                <a16:creationId xmlns:a16="http://schemas.microsoft.com/office/drawing/2014/main" id="{2D1A7FB4-BD52-8521-E33F-379CA013D16F}"/>
              </a:ext>
            </a:extLst>
          </p:cNvPr>
          <p:cNvSpPr txBox="1"/>
          <p:nvPr/>
        </p:nvSpPr>
        <p:spPr>
          <a:xfrm>
            <a:off x="9452322" y="1157664"/>
            <a:ext cx="22479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https://arxiv.org/abs/2408.16725</a:t>
            </a:r>
          </a:p>
        </p:txBody>
      </p:sp>
      <p:sp>
        <p:nvSpPr>
          <p:cNvPr id="26" name="文字方塊 25">
            <a:extLst>
              <a:ext uri="{FF2B5EF4-FFF2-40B4-BE49-F238E27FC236}">
                <a16:creationId xmlns:a16="http://schemas.microsoft.com/office/drawing/2014/main" id="{25B1206D-F374-7679-1F70-E05EA180306F}"/>
              </a:ext>
            </a:extLst>
          </p:cNvPr>
          <p:cNvSpPr txBox="1"/>
          <p:nvPr/>
        </p:nvSpPr>
        <p:spPr>
          <a:xfrm>
            <a:off x="9452322" y="650518"/>
            <a:ext cx="61245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Mini-Omni</a:t>
            </a:r>
          </a:p>
        </p:txBody>
      </p:sp>
      <p:sp>
        <p:nvSpPr>
          <p:cNvPr id="28" name="文字方塊 27">
            <a:extLst>
              <a:ext uri="{FF2B5EF4-FFF2-40B4-BE49-F238E27FC236}">
                <a16:creationId xmlns:a16="http://schemas.microsoft.com/office/drawing/2014/main" id="{31C65A52-DF3C-CC0D-EA07-F31694C34064}"/>
              </a:ext>
            </a:extLst>
          </p:cNvPr>
          <p:cNvSpPr txBox="1"/>
          <p:nvPr/>
        </p:nvSpPr>
        <p:spPr>
          <a:xfrm>
            <a:off x="9463381" y="5465591"/>
            <a:ext cx="2247900" cy="6565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https://arxiv.org/abs/2410.00037</a:t>
            </a:r>
          </a:p>
        </p:txBody>
      </p:sp>
      <p:sp>
        <p:nvSpPr>
          <p:cNvPr id="30" name="文字方塊 29">
            <a:extLst>
              <a:ext uri="{FF2B5EF4-FFF2-40B4-BE49-F238E27FC236}">
                <a16:creationId xmlns:a16="http://schemas.microsoft.com/office/drawing/2014/main" id="{0E9B30AA-3FE7-F866-5207-A95862EFB12E}"/>
              </a:ext>
            </a:extLst>
          </p:cNvPr>
          <p:cNvSpPr txBox="1"/>
          <p:nvPr/>
        </p:nvSpPr>
        <p:spPr>
          <a:xfrm>
            <a:off x="9267853" y="4977495"/>
            <a:ext cx="14450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Moshi</a:t>
            </a:r>
          </a:p>
        </p:txBody>
      </p:sp>
      <mc:AlternateContent xmlns:mc="http://schemas.openxmlformats.org/markup-compatibility/2006" xmlns:a14="http://schemas.microsoft.com/office/drawing/2010/main">
        <mc:Choice Requires="a14">
          <p:sp>
            <p:nvSpPr>
              <p:cNvPr id="31" name="矩形: 圓角 30">
                <a:extLst>
                  <a:ext uri="{FF2B5EF4-FFF2-40B4-BE49-F238E27FC236}">
                    <a16:creationId xmlns:a16="http://schemas.microsoft.com/office/drawing/2014/main" id="{5AD9919C-6848-C3F9-1FBC-D4775C025F29}"/>
                  </a:ext>
                </a:extLst>
              </p:cNvPr>
              <p:cNvSpPr/>
              <p:nvPr/>
            </p:nvSpPr>
            <p:spPr>
              <a:xfrm>
                <a:off x="3965588" y="1395880"/>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1" name="矩形: 圓角 30">
                <a:extLst>
                  <a:ext uri="{FF2B5EF4-FFF2-40B4-BE49-F238E27FC236}">
                    <a16:creationId xmlns:a16="http://schemas.microsoft.com/office/drawing/2014/main" id="{5AD9919C-6848-C3F9-1FBC-D4775C025F29}"/>
                  </a:ext>
                </a:extLst>
              </p:cNvPr>
              <p:cNvSpPr>
                <a:spLocks noRot="1" noChangeAspect="1" noMove="1" noResize="1" noEditPoints="1" noAdjustHandles="1" noChangeArrowheads="1" noChangeShapeType="1" noTextEdit="1"/>
              </p:cNvSpPr>
              <p:nvPr/>
            </p:nvSpPr>
            <p:spPr>
              <a:xfrm>
                <a:off x="3965588" y="1395880"/>
                <a:ext cx="720000" cy="361950"/>
              </a:xfrm>
              <a:prstGeom prst="roundRect">
                <a:avLst/>
              </a:prstGeom>
              <a:blipFill>
                <a:blip r:embed="rId2"/>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矩形: 圓角 31">
                <a:extLst>
                  <a:ext uri="{FF2B5EF4-FFF2-40B4-BE49-F238E27FC236}">
                    <a16:creationId xmlns:a16="http://schemas.microsoft.com/office/drawing/2014/main" id="{4D6DE84D-7620-B531-DF36-6F9F993D316D}"/>
                  </a:ext>
                </a:extLst>
              </p:cNvPr>
              <p:cNvSpPr/>
              <p:nvPr/>
            </p:nvSpPr>
            <p:spPr>
              <a:xfrm>
                <a:off x="5013248" y="1395880"/>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2" name="矩形: 圓角 31">
                <a:extLst>
                  <a:ext uri="{FF2B5EF4-FFF2-40B4-BE49-F238E27FC236}">
                    <a16:creationId xmlns:a16="http://schemas.microsoft.com/office/drawing/2014/main" id="{4D6DE84D-7620-B531-DF36-6F9F993D316D}"/>
                  </a:ext>
                </a:extLst>
              </p:cNvPr>
              <p:cNvSpPr>
                <a:spLocks noRot="1" noChangeAspect="1" noMove="1" noResize="1" noEditPoints="1" noAdjustHandles="1" noChangeArrowheads="1" noChangeShapeType="1" noTextEdit="1"/>
              </p:cNvSpPr>
              <p:nvPr/>
            </p:nvSpPr>
            <p:spPr>
              <a:xfrm>
                <a:off x="5013248" y="1395880"/>
                <a:ext cx="720000" cy="361950"/>
              </a:xfrm>
              <a:prstGeom prst="roundRect">
                <a:avLst/>
              </a:prstGeom>
              <a:blipFill>
                <a:blip r:embed="rId3"/>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矩形: 圓角 32">
                <a:extLst>
                  <a:ext uri="{FF2B5EF4-FFF2-40B4-BE49-F238E27FC236}">
                    <a16:creationId xmlns:a16="http://schemas.microsoft.com/office/drawing/2014/main" id="{A59AEDE9-74CC-B6F3-C6C6-1E6F5652C1C7}"/>
                  </a:ext>
                </a:extLst>
              </p:cNvPr>
              <p:cNvSpPr/>
              <p:nvPr/>
            </p:nvSpPr>
            <p:spPr>
              <a:xfrm>
                <a:off x="6060908" y="1395880"/>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3" name="矩形: 圓角 32">
                <a:extLst>
                  <a:ext uri="{FF2B5EF4-FFF2-40B4-BE49-F238E27FC236}">
                    <a16:creationId xmlns:a16="http://schemas.microsoft.com/office/drawing/2014/main" id="{A59AEDE9-74CC-B6F3-C6C6-1E6F5652C1C7}"/>
                  </a:ext>
                </a:extLst>
              </p:cNvPr>
              <p:cNvSpPr>
                <a:spLocks noRot="1" noChangeAspect="1" noMove="1" noResize="1" noEditPoints="1" noAdjustHandles="1" noChangeArrowheads="1" noChangeShapeType="1" noTextEdit="1"/>
              </p:cNvSpPr>
              <p:nvPr/>
            </p:nvSpPr>
            <p:spPr>
              <a:xfrm>
                <a:off x="6060908" y="1395880"/>
                <a:ext cx="720000" cy="361950"/>
              </a:xfrm>
              <a:prstGeom prst="roundRect">
                <a:avLst/>
              </a:prstGeom>
              <a:blipFill>
                <a:blip r:embed="rId4"/>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矩形: 圓角 33">
                <a:extLst>
                  <a:ext uri="{FF2B5EF4-FFF2-40B4-BE49-F238E27FC236}">
                    <a16:creationId xmlns:a16="http://schemas.microsoft.com/office/drawing/2014/main" id="{D148BD47-4D64-442B-92C3-9288B5A7B078}"/>
                  </a:ext>
                </a:extLst>
              </p:cNvPr>
              <p:cNvSpPr/>
              <p:nvPr/>
            </p:nvSpPr>
            <p:spPr>
              <a:xfrm>
                <a:off x="7108568" y="1395880"/>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4" name="矩形: 圓角 33">
                <a:extLst>
                  <a:ext uri="{FF2B5EF4-FFF2-40B4-BE49-F238E27FC236}">
                    <a16:creationId xmlns:a16="http://schemas.microsoft.com/office/drawing/2014/main" id="{D148BD47-4D64-442B-92C3-9288B5A7B078}"/>
                  </a:ext>
                </a:extLst>
              </p:cNvPr>
              <p:cNvSpPr>
                <a:spLocks noRot="1" noChangeAspect="1" noMove="1" noResize="1" noEditPoints="1" noAdjustHandles="1" noChangeArrowheads="1" noChangeShapeType="1" noTextEdit="1"/>
              </p:cNvSpPr>
              <p:nvPr/>
            </p:nvSpPr>
            <p:spPr>
              <a:xfrm>
                <a:off x="7108568" y="1395880"/>
                <a:ext cx="720000" cy="361950"/>
              </a:xfrm>
              <a:prstGeom prst="roundRect">
                <a:avLst/>
              </a:prstGeom>
              <a:blipFill>
                <a:blip r:embed="rId5"/>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矩形: 圓角 34">
                <a:extLst>
                  <a:ext uri="{FF2B5EF4-FFF2-40B4-BE49-F238E27FC236}">
                    <a16:creationId xmlns:a16="http://schemas.microsoft.com/office/drawing/2014/main" id="{C8074084-1C56-22EF-A9E1-BB5DB2FC91B5}"/>
                  </a:ext>
                </a:extLst>
              </p:cNvPr>
              <p:cNvSpPr/>
              <p:nvPr/>
            </p:nvSpPr>
            <p:spPr>
              <a:xfrm>
                <a:off x="8156228" y="1395880"/>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5" name="矩形: 圓角 34">
                <a:extLst>
                  <a:ext uri="{FF2B5EF4-FFF2-40B4-BE49-F238E27FC236}">
                    <a16:creationId xmlns:a16="http://schemas.microsoft.com/office/drawing/2014/main" id="{C8074084-1C56-22EF-A9E1-BB5DB2FC91B5}"/>
                  </a:ext>
                </a:extLst>
              </p:cNvPr>
              <p:cNvSpPr>
                <a:spLocks noRot="1" noChangeAspect="1" noMove="1" noResize="1" noEditPoints="1" noAdjustHandles="1" noChangeArrowheads="1" noChangeShapeType="1" noTextEdit="1"/>
              </p:cNvSpPr>
              <p:nvPr/>
            </p:nvSpPr>
            <p:spPr>
              <a:xfrm>
                <a:off x="8156228" y="1395880"/>
                <a:ext cx="720000" cy="361950"/>
              </a:xfrm>
              <a:prstGeom prst="roundRect">
                <a:avLst/>
              </a:prstGeom>
              <a:blipFill>
                <a:blip r:embed="rId6"/>
                <a:stretch>
                  <a:fillRect/>
                </a:stretch>
              </a:blipFill>
              <a:ln>
                <a:solidFill>
                  <a:schemeClr val="tx1"/>
                </a:solidFill>
              </a:ln>
            </p:spPr>
            <p:txBody>
              <a:bodyPr/>
              <a:lstStyle/>
              <a:p>
                <a:r>
                  <a:rPr lang="zh-TW" altLang="en-US">
                    <a:noFill/>
                  </a:rPr>
                  <a:t> </a:t>
                </a:r>
              </a:p>
            </p:txBody>
          </p:sp>
        </mc:Fallback>
      </mc:AlternateContent>
      <p:sp>
        <p:nvSpPr>
          <p:cNvPr id="36" name="矩形: 圓角 35">
            <a:extLst>
              <a:ext uri="{FF2B5EF4-FFF2-40B4-BE49-F238E27FC236}">
                <a16:creationId xmlns:a16="http://schemas.microsoft.com/office/drawing/2014/main" id="{BBD63D50-FE0C-062D-1DD1-27F9C53EEC3A}"/>
              </a:ext>
            </a:extLst>
          </p:cNvPr>
          <p:cNvSpPr/>
          <p:nvPr/>
        </p:nvSpPr>
        <p:spPr>
          <a:xfrm>
            <a:off x="879178" y="3320111"/>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A0093AA6-A7A7-B285-797B-6994F3619349}"/>
              </a:ext>
            </a:extLst>
          </p:cNvPr>
          <p:cNvSpPr/>
          <p:nvPr/>
        </p:nvSpPr>
        <p:spPr>
          <a:xfrm>
            <a:off x="5033586" y="3320111"/>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39" name="矩形: 圓角 38">
                <a:extLst>
                  <a:ext uri="{FF2B5EF4-FFF2-40B4-BE49-F238E27FC236}">
                    <a16:creationId xmlns:a16="http://schemas.microsoft.com/office/drawing/2014/main" id="{D3314EDF-BE76-2839-7792-1506B7CDE699}"/>
                  </a:ext>
                </a:extLst>
              </p:cNvPr>
              <p:cNvSpPr/>
              <p:nvPr/>
            </p:nvSpPr>
            <p:spPr>
              <a:xfrm>
                <a:off x="1917780" y="3320111"/>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9" name="矩形: 圓角 38">
                <a:extLst>
                  <a:ext uri="{FF2B5EF4-FFF2-40B4-BE49-F238E27FC236}">
                    <a16:creationId xmlns:a16="http://schemas.microsoft.com/office/drawing/2014/main" id="{D3314EDF-BE76-2839-7792-1506B7CDE699}"/>
                  </a:ext>
                </a:extLst>
              </p:cNvPr>
              <p:cNvSpPr>
                <a:spLocks noRot="1" noChangeAspect="1" noMove="1" noResize="1" noEditPoints="1" noAdjustHandles="1" noChangeArrowheads="1" noChangeShapeType="1" noTextEdit="1"/>
              </p:cNvSpPr>
              <p:nvPr/>
            </p:nvSpPr>
            <p:spPr>
              <a:xfrm>
                <a:off x="1917780" y="3320111"/>
                <a:ext cx="720000" cy="361950"/>
              </a:xfrm>
              <a:prstGeom prst="roundRect">
                <a:avLst/>
              </a:prstGeom>
              <a:blipFill>
                <a:blip r:embed="rId7"/>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圓角 39">
                <a:extLst>
                  <a:ext uri="{FF2B5EF4-FFF2-40B4-BE49-F238E27FC236}">
                    <a16:creationId xmlns:a16="http://schemas.microsoft.com/office/drawing/2014/main" id="{DC4FC176-BA4D-BBDB-A87A-02CC7833B0E1}"/>
                  </a:ext>
                </a:extLst>
              </p:cNvPr>
              <p:cNvSpPr/>
              <p:nvPr/>
            </p:nvSpPr>
            <p:spPr>
              <a:xfrm>
                <a:off x="2956382" y="3320111"/>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40" name="矩形: 圓角 39">
                <a:extLst>
                  <a:ext uri="{FF2B5EF4-FFF2-40B4-BE49-F238E27FC236}">
                    <a16:creationId xmlns:a16="http://schemas.microsoft.com/office/drawing/2014/main" id="{DC4FC176-BA4D-BBDB-A87A-02CC7833B0E1}"/>
                  </a:ext>
                </a:extLst>
              </p:cNvPr>
              <p:cNvSpPr>
                <a:spLocks noRot="1" noChangeAspect="1" noMove="1" noResize="1" noEditPoints="1" noAdjustHandles="1" noChangeArrowheads="1" noChangeShapeType="1" noTextEdit="1"/>
              </p:cNvSpPr>
              <p:nvPr/>
            </p:nvSpPr>
            <p:spPr>
              <a:xfrm>
                <a:off x="2956382" y="3320111"/>
                <a:ext cx="720000" cy="361950"/>
              </a:xfrm>
              <a:prstGeom prst="roundRect">
                <a:avLst/>
              </a:prstGeom>
              <a:blipFill>
                <a:blip r:embed="rId8"/>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矩形: 圓角 40">
                <a:extLst>
                  <a:ext uri="{FF2B5EF4-FFF2-40B4-BE49-F238E27FC236}">
                    <a16:creationId xmlns:a16="http://schemas.microsoft.com/office/drawing/2014/main" id="{89740AC9-7650-FFF7-6151-A055E1F5771D}"/>
                  </a:ext>
                </a:extLst>
              </p:cNvPr>
              <p:cNvSpPr/>
              <p:nvPr/>
            </p:nvSpPr>
            <p:spPr>
              <a:xfrm>
                <a:off x="8149392" y="3320111"/>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41" name="矩形: 圓角 40">
                <a:extLst>
                  <a:ext uri="{FF2B5EF4-FFF2-40B4-BE49-F238E27FC236}">
                    <a16:creationId xmlns:a16="http://schemas.microsoft.com/office/drawing/2014/main" id="{89740AC9-7650-FFF7-6151-A055E1F5771D}"/>
                  </a:ext>
                </a:extLst>
              </p:cNvPr>
              <p:cNvSpPr>
                <a:spLocks noRot="1" noChangeAspect="1" noMove="1" noResize="1" noEditPoints="1" noAdjustHandles="1" noChangeArrowheads="1" noChangeShapeType="1" noTextEdit="1"/>
              </p:cNvSpPr>
              <p:nvPr/>
            </p:nvSpPr>
            <p:spPr>
              <a:xfrm>
                <a:off x="8149392" y="3320111"/>
                <a:ext cx="720000" cy="361950"/>
              </a:xfrm>
              <a:prstGeom prst="roundRect">
                <a:avLst/>
              </a:prstGeom>
              <a:blipFill>
                <a:blip r:embed="rId9"/>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圓角 43">
                <a:extLst>
                  <a:ext uri="{FF2B5EF4-FFF2-40B4-BE49-F238E27FC236}">
                    <a16:creationId xmlns:a16="http://schemas.microsoft.com/office/drawing/2014/main" id="{89AC744E-4DCD-DCD0-2CF7-5D2545CAF955}"/>
                  </a:ext>
                </a:extLst>
              </p:cNvPr>
              <p:cNvSpPr/>
              <p:nvPr/>
            </p:nvSpPr>
            <p:spPr>
              <a:xfrm>
                <a:off x="6072188" y="3320111"/>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44" name="矩形: 圓角 43">
                <a:extLst>
                  <a:ext uri="{FF2B5EF4-FFF2-40B4-BE49-F238E27FC236}">
                    <a16:creationId xmlns:a16="http://schemas.microsoft.com/office/drawing/2014/main" id="{89AC744E-4DCD-DCD0-2CF7-5D2545CAF955}"/>
                  </a:ext>
                </a:extLst>
              </p:cNvPr>
              <p:cNvSpPr>
                <a:spLocks noRot="1" noChangeAspect="1" noMove="1" noResize="1" noEditPoints="1" noAdjustHandles="1" noChangeArrowheads="1" noChangeShapeType="1" noTextEdit="1"/>
              </p:cNvSpPr>
              <p:nvPr/>
            </p:nvSpPr>
            <p:spPr>
              <a:xfrm>
                <a:off x="6072188" y="3320111"/>
                <a:ext cx="720000" cy="361950"/>
              </a:xfrm>
              <a:prstGeom prst="roundRect">
                <a:avLst/>
              </a:prstGeom>
              <a:blipFill>
                <a:blip r:embed="rId10"/>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矩形: 圓角 44">
                <a:extLst>
                  <a:ext uri="{FF2B5EF4-FFF2-40B4-BE49-F238E27FC236}">
                    <a16:creationId xmlns:a16="http://schemas.microsoft.com/office/drawing/2014/main" id="{58C96314-FA3F-B335-75BB-4A23F57FCA23}"/>
                  </a:ext>
                </a:extLst>
              </p:cNvPr>
              <p:cNvSpPr/>
              <p:nvPr/>
            </p:nvSpPr>
            <p:spPr>
              <a:xfrm>
                <a:off x="7110790" y="3320111"/>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45" name="矩形: 圓角 44">
                <a:extLst>
                  <a:ext uri="{FF2B5EF4-FFF2-40B4-BE49-F238E27FC236}">
                    <a16:creationId xmlns:a16="http://schemas.microsoft.com/office/drawing/2014/main" id="{58C96314-FA3F-B335-75BB-4A23F57FCA23}"/>
                  </a:ext>
                </a:extLst>
              </p:cNvPr>
              <p:cNvSpPr>
                <a:spLocks noRot="1" noChangeAspect="1" noMove="1" noResize="1" noEditPoints="1" noAdjustHandles="1" noChangeArrowheads="1" noChangeShapeType="1" noTextEdit="1"/>
              </p:cNvSpPr>
              <p:nvPr/>
            </p:nvSpPr>
            <p:spPr>
              <a:xfrm>
                <a:off x="7110790" y="3320111"/>
                <a:ext cx="720000" cy="361950"/>
              </a:xfrm>
              <a:prstGeom prst="roundRect">
                <a:avLst/>
              </a:prstGeom>
              <a:blipFill>
                <a:blip r:embed="rId11"/>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9" name="矩形: 圓角 48">
                <a:extLst>
                  <a:ext uri="{FF2B5EF4-FFF2-40B4-BE49-F238E27FC236}">
                    <a16:creationId xmlns:a16="http://schemas.microsoft.com/office/drawing/2014/main" id="{8B9E906F-17DA-94EA-4BBD-BDDFFDD0D7E7}"/>
                  </a:ext>
                </a:extLst>
              </p:cNvPr>
              <p:cNvSpPr/>
              <p:nvPr/>
            </p:nvSpPr>
            <p:spPr>
              <a:xfrm>
                <a:off x="3994984" y="3320111"/>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49" name="矩形: 圓角 48">
                <a:extLst>
                  <a:ext uri="{FF2B5EF4-FFF2-40B4-BE49-F238E27FC236}">
                    <a16:creationId xmlns:a16="http://schemas.microsoft.com/office/drawing/2014/main" id="{8B9E906F-17DA-94EA-4BBD-BDDFFDD0D7E7}"/>
                  </a:ext>
                </a:extLst>
              </p:cNvPr>
              <p:cNvSpPr>
                <a:spLocks noRot="1" noChangeAspect="1" noMove="1" noResize="1" noEditPoints="1" noAdjustHandles="1" noChangeArrowheads="1" noChangeShapeType="1" noTextEdit="1"/>
              </p:cNvSpPr>
              <p:nvPr/>
            </p:nvSpPr>
            <p:spPr>
              <a:xfrm>
                <a:off x="3994984" y="3320111"/>
                <a:ext cx="720000" cy="361950"/>
              </a:xfrm>
              <a:prstGeom prst="roundRect">
                <a:avLst/>
              </a:prstGeom>
              <a:blipFill>
                <a:blip r:embed="rId12"/>
                <a:stretch>
                  <a:fillRect/>
                </a:stretch>
              </a:blipFill>
              <a:ln>
                <a:solidFill>
                  <a:schemeClr val="tx1"/>
                </a:solidFill>
              </a:ln>
            </p:spPr>
            <p:txBody>
              <a:bodyPr/>
              <a:lstStyle/>
              <a:p>
                <a:r>
                  <a:rPr lang="zh-TW" altLang="en-US">
                    <a:noFill/>
                  </a:rPr>
                  <a:t> </a:t>
                </a:r>
              </a:p>
            </p:txBody>
          </p:sp>
        </mc:Fallback>
      </mc:AlternateContent>
      <p:sp>
        <p:nvSpPr>
          <p:cNvPr id="50" name="矩形: 圓角 49">
            <a:extLst>
              <a:ext uri="{FF2B5EF4-FFF2-40B4-BE49-F238E27FC236}">
                <a16:creationId xmlns:a16="http://schemas.microsoft.com/office/drawing/2014/main" id="{954EE8A1-0BCF-2BB9-AB39-5485DB7238FC}"/>
              </a:ext>
            </a:extLst>
          </p:cNvPr>
          <p:cNvSpPr/>
          <p:nvPr/>
        </p:nvSpPr>
        <p:spPr>
          <a:xfrm>
            <a:off x="2006383" y="2641363"/>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2F2AFFA5-C58C-B9FD-EAF5-60AEDC74451F}"/>
              </a:ext>
            </a:extLst>
          </p:cNvPr>
          <p:cNvSpPr/>
          <p:nvPr/>
        </p:nvSpPr>
        <p:spPr>
          <a:xfrm>
            <a:off x="3047660" y="265144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圓角 51">
            <a:extLst>
              <a:ext uri="{FF2B5EF4-FFF2-40B4-BE49-F238E27FC236}">
                <a16:creationId xmlns:a16="http://schemas.microsoft.com/office/drawing/2014/main" id="{17AE8D95-5937-9F8E-2F80-E721AB138CBA}"/>
              </a:ext>
            </a:extLst>
          </p:cNvPr>
          <p:cNvSpPr/>
          <p:nvPr/>
        </p:nvSpPr>
        <p:spPr>
          <a:xfrm>
            <a:off x="5130214" y="2632685"/>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圓角 52">
            <a:extLst>
              <a:ext uri="{FF2B5EF4-FFF2-40B4-BE49-F238E27FC236}">
                <a16:creationId xmlns:a16="http://schemas.microsoft.com/office/drawing/2014/main" id="{4842F61D-3537-543C-90C4-45DBE8DFB904}"/>
              </a:ext>
            </a:extLst>
          </p:cNvPr>
          <p:cNvSpPr/>
          <p:nvPr/>
        </p:nvSpPr>
        <p:spPr>
          <a:xfrm>
            <a:off x="7212768" y="266034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矩形: 圓角 53">
            <a:extLst>
              <a:ext uri="{FF2B5EF4-FFF2-40B4-BE49-F238E27FC236}">
                <a16:creationId xmlns:a16="http://schemas.microsoft.com/office/drawing/2014/main" id="{5029FF4C-FAC3-C75E-7133-9D34604F3C05}"/>
              </a:ext>
            </a:extLst>
          </p:cNvPr>
          <p:cNvSpPr/>
          <p:nvPr/>
        </p:nvSpPr>
        <p:spPr>
          <a:xfrm>
            <a:off x="8254042" y="2660348"/>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55" name="矩形: 圓角 54">
                <a:extLst>
                  <a:ext uri="{FF2B5EF4-FFF2-40B4-BE49-F238E27FC236}">
                    <a16:creationId xmlns:a16="http://schemas.microsoft.com/office/drawing/2014/main" id="{DBA9B654-C757-3A1B-B1E1-BA6A3605F8D8}"/>
                  </a:ext>
                </a:extLst>
              </p:cNvPr>
              <p:cNvSpPr/>
              <p:nvPr/>
            </p:nvSpPr>
            <p:spPr>
              <a:xfrm>
                <a:off x="965106" y="2647664"/>
                <a:ext cx="540000" cy="361950"/>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55" name="矩形: 圓角 54">
                <a:extLst>
                  <a:ext uri="{FF2B5EF4-FFF2-40B4-BE49-F238E27FC236}">
                    <a16:creationId xmlns:a16="http://schemas.microsoft.com/office/drawing/2014/main" id="{DBA9B654-C757-3A1B-B1E1-BA6A3605F8D8}"/>
                  </a:ext>
                </a:extLst>
              </p:cNvPr>
              <p:cNvSpPr>
                <a:spLocks noRot="1" noChangeAspect="1" noMove="1" noResize="1" noEditPoints="1" noAdjustHandles="1" noChangeArrowheads="1" noChangeShapeType="1" noTextEdit="1"/>
              </p:cNvSpPr>
              <p:nvPr/>
            </p:nvSpPr>
            <p:spPr>
              <a:xfrm>
                <a:off x="965106" y="2647664"/>
                <a:ext cx="540000" cy="361950"/>
              </a:xfrm>
              <a:prstGeom prst="roundRect">
                <a:avLst/>
              </a:prstGeom>
              <a:blipFill>
                <a:blip r:embed="rId13"/>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矩形: 圓角 55">
                <a:extLst>
                  <a:ext uri="{FF2B5EF4-FFF2-40B4-BE49-F238E27FC236}">
                    <a16:creationId xmlns:a16="http://schemas.microsoft.com/office/drawing/2014/main" id="{8F629470-3727-7EB7-A1D9-892E8C9F9AC5}"/>
                  </a:ext>
                </a:extLst>
              </p:cNvPr>
              <p:cNvSpPr/>
              <p:nvPr/>
            </p:nvSpPr>
            <p:spPr>
              <a:xfrm>
                <a:off x="4088937" y="2641363"/>
                <a:ext cx="540000" cy="361950"/>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56" name="矩形: 圓角 55">
                <a:extLst>
                  <a:ext uri="{FF2B5EF4-FFF2-40B4-BE49-F238E27FC236}">
                    <a16:creationId xmlns:a16="http://schemas.microsoft.com/office/drawing/2014/main" id="{8F629470-3727-7EB7-A1D9-892E8C9F9AC5}"/>
                  </a:ext>
                </a:extLst>
              </p:cNvPr>
              <p:cNvSpPr>
                <a:spLocks noRot="1" noChangeAspect="1" noMove="1" noResize="1" noEditPoints="1" noAdjustHandles="1" noChangeArrowheads="1" noChangeShapeType="1" noTextEdit="1"/>
              </p:cNvSpPr>
              <p:nvPr/>
            </p:nvSpPr>
            <p:spPr>
              <a:xfrm>
                <a:off x="4088937" y="2641363"/>
                <a:ext cx="540000" cy="361950"/>
              </a:xfrm>
              <a:prstGeom prst="roundRect">
                <a:avLst/>
              </a:prstGeom>
              <a:blipFill>
                <a:blip r:embed="rId14"/>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矩形: 圓角 56">
                <a:extLst>
                  <a:ext uri="{FF2B5EF4-FFF2-40B4-BE49-F238E27FC236}">
                    <a16:creationId xmlns:a16="http://schemas.microsoft.com/office/drawing/2014/main" id="{B6C200CB-A794-EFDF-EE71-A530057CD3ED}"/>
                  </a:ext>
                </a:extLst>
              </p:cNvPr>
              <p:cNvSpPr/>
              <p:nvPr/>
            </p:nvSpPr>
            <p:spPr>
              <a:xfrm>
                <a:off x="6171491" y="2651442"/>
                <a:ext cx="540000" cy="361950"/>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57" name="矩形: 圓角 56">
                <a:extLst>
                  <a:ext uri="{FF2B5EF4-FFF2-40B4-BE49-F238E27FC236}">
                    <a16:creationId xmlns:a16="http://schemas.microsoft.com/office/drawing/2014/main" id="{B6C200CB-A794-EFDF-EE71-A530057CD3ED}"/>
                  </a:ext>
                </a:extLst>
              </p:cNvPr>
              <p:cNvSpPr>
                <a:spLocks noRot="1" noChangeAspect="1" noMove="1" noResize="1" noEditPoints="1" noAdjustHandles="1" noChangeArrowheads="1" noChangeShapeType="1" noTextEdit="1"/>
              </p:cNvSpPr>
              <p:nvPr/>
            </p:nvSpPr>
            <p:spPr>
              <a:xfrm>
                <a:off x="6171491" y="2651442"/>
                <a:ext cx="540000" cy="361950"/>
              </a:xfrm>
              <a:prstGeom prst="roundRect">
                <a:avLst/>
              </a:prstGeom>
              <a:blipFill>
                <a:blip r:embed="rId15"/>
                <a:stretch>
                  <a:fillRect/>
                </a:stretch>
              </a:blipFill>
              <a:ln>
                <a:solidFill>
                  <a:schemeClr val="tx1"/>
                </a:solidFill>
              </a:ln>
            </p:spPr>
            <p:txBody>
              <a:bodyPr/>
              <a:lstStyle/>
              <a:p>
                <a:r>
                  <a:rPr lang="zh-TW" altLang="en-US">
                    <a:noFill/>
                  </a:rPr>
                  <a:t> </a:t>
                </a:r>
              </a:p>
            </p:txBody>
          </p:sp>
        </mc:Fallback>
      </mc:AlternateContent>
      <p:sp>
        <p:nvSpPr>
          <p:cNvPr id="58" name="矩形: 圓角 57">
            <a:extLst>
              <a:ext uri="{FF2B5EF4-FFF2-40B4-BE49-F238E27FC236}">
                <a16:creationId xmlns:a16="http://schemas.microsoft.com/office/drawing/2014/main" id="{AB53C5EC-A605-2EE3-1077-501D6B6E106A}"/>
              </a:ext>
            </a:extLst>
          </p:cNvPr>
          <p:cNvSpPr/>
          <p:nvPr/>
        </p:nvSpPr>
        <p:spPr>
          <a:xfrm>
            <a:off x="879659" y="5675873"/>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9" name="矩形: 圓角 58">
            <a:extLst>
              <a:ext uri="{FF2B5EF4-FFF2-40B4-BE49-F238E27FC236}">
                <a16:creationId xmlns:a16="http://schemas.microsoft.com/office/drawing/2014/main" id="{8F39D51D-C61C-34A9-D819-4206C825B5CA}"/>
              </a:ext>
            </a:extLst>
          </p:cNvPr>
          <p:cNvSpPr/>
          <p:nvPr/>
        </p:nvSpPr>
        <p:spPr>
          <a:xfrm>
            <a:off x="969659"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圓角 59">
            <a:extLst>
              <a:ext uri="{FF2B5EF4-FFF2-40B4-BE49-F238E27FC236}">
                <a16:creationId xmlns:a16="http://schemas.microsoft.com/office/drawing/2014/main" id="{CA37DAB2-FCB1-72B1-6344-546ABADFA5C6}"/>
              </a:ext>
            </a:extLst>
          </p:cNvPr>
          <p:cNvSpPr/>
          <p:nvPr/>
        </p:nvSpPr>
        <p:spPr>
          <a:xfrm>
            <a:off x="3995990" y="5675873"/>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7438571F-7EE5-18C0-E1FF-D0425FFABAC1}"/>
              </a:ext>
            </a:extLst>
          </p:cNvPr>
          <p:cNvSpPr/>
          <p:nvPr/>
        </p:nvSpPr>
        <p:spPr>
          <a:xfrm>
            <a:off x="2006933"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圓角 61">
            <a:extLst>
              <a:ext uri="{FF2B5EF4-FFF2-40B4-BE49-F238E27FC236}">
                <a16:creationId xmlns:a16="http://schemas.microsoft.com/office/drawing/2014/main" id="{84BDB31E-430F-A70B-3244-32804FE92D3B}"/>
              </a:ext>
            </a:extLst>
          </p:cNvPr>
          <p:cNvSpPr/>
          <p:nvPr/>
        </p:nvSpPr>
        <p:spPr>
          <a:xfrm>
            <a:off x="6073544" y="5675873"/>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圓角 62">
            <a:extLst>
              <a:ext uri="{FF2B5EF4-FFF2-40B4-BE49-F238E27FC236}">
                <a16:creationId xmlns:a16="http://schemas.microsoft.com/office/drawing/2014/main" id="{91C02A93-E24C-91B3-85D7-2402B2498F3F}"/>
              </a:ext>
            </a:extLst>
          </p:cNvPr>
          <p:cNvSpPr/>
          <p:nvPr/>
        </p:nvSpPr>
        <p:spPr>
          <a:xfrm>
            <a:off x="3044207"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4" name="矩形: 圓角 63">
            <a:extLst>
              <a:ext uri="{FF2B5EF4-FFF2-40B4-BE49-F238E27FC236}">
                <a16:creationId xmlns:a16="http://schemas.microsoft.com/office/drawing/2014/main" id="{466F07FD-46CC-8F24-4F2C-E8A42FD6A4FA}"/>
              </a:ext>
            </a:extLst>
          </p:cNvPr>
          <p:cNvSpPr/>
          <p:nvPr/>
        </p:nvSpPr>
        <p:spPr>
          <a:xfrm>
            <a:off x="4081481"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5" name="矩形: 圓角 64">
            <a:extLst>
              <a:ext uri="{FF2B5EF4-FFF2-40B4-BE49-F238E27FC236}">
                <a16:creationId xmlns:a16="http://schemas.microsoft.com/office/drawing/2014/main" id="{AC7B3C25-8A9B-B0B2-C85E-BC2547152D15}"/>
              </a:ext>
            </a:extLst>
          </p:cNvPr>
          <p:cNvSpPr/>
          <p:nvPr/>
        </p:nvSpPr>
        <p:spPr>
          <a:xfrm>
            <a:off x="5118755"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6" name="矩形: 圓角 65">
            <a:extLst>
              <a:ext uri="{FF2B5EF4-FFF2-40B4-BE49-F238E27FC236}">
                <a16:creationId xmlns:a16="http://schemas.microsoft.com/office/drawing/2014/main" id="{DE84C10C-6367-86D8-C6D2-9C224FAFDBB4}"/>
              </a:ext>
            </a:extLst>
          </p:cNvPr>
          <p:cNvSpPr/>
          <p:nvPr/>
        </p:nvSpPr>
        <p:spPr>
          <a:xfrm>
            <a:off x="6156029"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7" name="矩形: 圓角 66">
            <a:extLst>
              <a:ext uri="{FF2B5EF4-FFF2-40B4-BE49-F238E27FC236}">
                <a16:creationId xmlns:a16="http://schemas.microsoft.com/office/drawing/2014/main" id="{18BF2F0B-9A3D-5149-FB06-298E9F8D6F89}"/>
              </a:ext>
            </a:extLst>
          </p:cNvPr>
          <p:cNvSpPr/>
          <p:nvPr/>
        </p:nvSpPr>
        <p:spPr>
          <a:xfrm>
            <a:off x="7193303"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圓角 67">
            <a:extLst>
              <a:ext uri="{FF2B5EF4-FFF2-40B4-BE49-F238E27FC236}">
                <a16:creationId xmlns:a16="http://schemas.microsoft.com/office/drawing/2014/main" id="{93398288-ACC8-C5A0-572B-A65004064533}"/>
              </a:ext>
            </a:extLst>
          </p:cNvPr>
          <p:cNvSpPr/>
          <p:nvPr/>
        </p:nvSpPr>
        <p:spPr>
          <a:xfrm>
            <a:off x="8230578" y="5087376"/>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69" name="矩形: 圓角 68">
                <a:extLst>
                  <a:ext uri="{FF2B5EF4-FFF2-40B4-BE49-F238E27FC236}">
                    <a16:creationId xmlns:a16="http://schemas.microsoft.com/office/drawing/2014/main" id="{809E60FC-E4F2-D908-1FE1-FA398BAA47F9}"/>
                  </a:ext>
                </a:extLst>
              </p:cNvPr>
              <p:cNvSpPr/>
              <p:nvPr/>
            </p:nvSpPr>
            <p:spPr>
              <a:xfrm>
                <a:off x="1918436" y="5675873"/>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69" name="矩形: 圓角 68">
                <a:extLst>
                  <a:ext uri="{FF2B5EF4-FFF2-40B4-BE49-F238E27FC236}">
                    <a16:creationId xmlns:a16="http://schemas.microsoft.com/office/drawing/2014/main" id="{809E60FC-E4F2-D908-1FE1-FA398BAA47F9}"/>
                  </a:ext>
                </a:extLst>
              </p:cNvPr>
              <p:cNvSpPr>
                <a:spLocks noRot="1" noChangeAspect="1" noMove="1" noResize="1" noEditPoints="1" noAdjustHandles="1" noChangeArrowheads="1" noChangeShapeType="1" noTextEdit="1"/>
              </p:cNvSpPr>
              <p:nvPr/>
            </p:nvSpPr>
            <p:spPr>
              <a:xfrm>
                <a:off x="1918436" y="5675873"/>
                <a:ext cx="720000" cy="361950"/>
              </a:xfrm>
              <a:prstGeom prst="roundRect">
                <a:avLst/>
              </a:prstGeom>
              <a:blipFill>
                <a:blip r:embed="rId16"/>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矩形: 圓角 69">
                <a:extLst>
                  <a:ext uri="{FF2B5EF4-FFF2-40B4-BE49-F238E27FC236}">
                    <a16:creationId xmlns:a16="http://schemas.microsoft.com/office/drawing/2014/main" id="{F604D70B-A66C-C44A-41E0-6AB18EB79790}"/>
                  </a:ext>
                </a:extLst>
              </p:cNvPr>
              <p:cNvSpPr/>
              <p:nvPr/>
            </p:nvSpPr>
            <p:spPr>
              <a:xfrm>
                <a:off x="2957213" y="5675873"/>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70" name="矩形: 圓角 69">
                <a:extLst>
                  <a:ext uri="{FF2B5EF4-FFF2-40B4-BE49-F238E27FC236}">
                    <a16:creationId xmlns:a16="http://schemas.microsoft.com/office/drawing/2014/main" id="{F604D70B-A66C-C44A-41E0-6AB18EB79790}"/>
                  </a:ext>
                </a:extLst>
              </p:cNvPr>
              <p:cNvSpPr>
                <a:spLocks noRot="1" noChangeAspect="1" noMove="1" noResize="1" noEditPoints="1" noAdjustHandles="1" noChangeArrowheads="1" noChangeShapeType="1" noTextEdit="1"/>
              </p:cNvSpPr>
              <p:nvPr/>
            </p:nvSpPr>
            <p:spPr>
              <a:xfrm>
                <a:off x="2957213" y="5675873"/>
                <a:ext cx="720000" cy="361950"/>
              </a:xfrm>
              <a:prstGeom prst="roundRect">
                <a:avLst/>
              </a:prstGeom>
              <a:blipFill>
                <a:blip r:embed="rId17"/>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矩形: 圓角 70">
                <a:extLst>
                  <a:ext uri="{FF2B5EF4-FFF2-40B4-BE49-F238E27FC236}">
                    <a16:creationId xmlns:a16="http://schemas.microsoft.com/office/drawing/2014/main" id="{96F8F37E-490F-D207-5DFF-EF5CEE288C1A}"/>
                  </a:ext>
                </a:extLst>
              </p:cNvPr>
              <p:cNvSpPr/>
              <p:nvPr/>
            </p:nvSpPr>
            <p:spPr>
              <a:xfrm>
                <a:off x="5034767" y="5675873"/>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71" name="矩形: 圓角 70">
                <a:extLst>
                  <a:ext uri="{FF2B5EF4-FFF2-40B4-BE49-F238E27FC236}">
                    <a16:creationId xmlns:a16="http://schemas.microsoft.com/office/drawing/2014/main" id="{96F8F37E-490F-D207-5DFF-EF5CEE288C1A}"/>
                  </a:ext>
                </a:extLst>
              </p:cNvPr>
              <p:cNvSpPr>
                <a:spLocks noRot="1" noChangeAspect="1" noMove="1" noResize="1" noEditPoints="1" noAdjustHandles="1" noChangeArrowheads="1" noChangeShapeType="1" noTextEdit="1"/>
              </p:cNvSpPr>
              <p:nvPr/>
            </p:nvSpPr>
            <p:spPr>
              <a:xfrm>
                <a:off x="5034767" y="5675873"/>
                <a:ext cx="720000" cy="361950"/>
              </a:xfrm>
              <a:prstGeom prst="roundRect">
                <a:avLst/>
              </a:prstGeom>
              <a:blipFill>
                <a:blip r:embed="rId18"/>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2" name="矩形: 圓角 71">
                <a:extLst>
                  <a:ext uri="{FF2B5EF4-FFF2-40B4-BE49-F238E27FC236}">
                    <a16:creationId xmlns:a16="http://schemas.microsoft.com/office/drawing/2014/main" id="{94A00F72-A54B-FC48-8346-72B8D25B1C73}"/>
                  </a:ext>
                </a:extLst>
              </p:cNvPr>
              <p:cNvSpPr/>
              <p:nvPr/>
            </p:nvSpPr>
            <p:spPr>
              <a:xfrm>
                <a:off x="7112321" y="5675873"/>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72" name="矩形: 圓角 71">
                <a:extLst>
                  <a:ext uri="{FF2B5EF4-FFF2-40B4-BE49-F238E27FC236}">
                    <a16:creationId xmlns:a16="http://schemas.microsoft.com/office/drawing/2014/main" id="{94A00F72-A54B-FC48-8346-72B8D25B1C73}"/>
                  </a:ext>
                </a:extLst>
              </p:cNvPr>
              <p:cNvSpPr>
                <a:spLocks noRot="1" noChangeAspect="1" noMove="1" noResize="1" noEditPoints="1" noAdjustHandles="1" noChangeArrowheads="1" noChangeShapeType="1" noTextEdit="1"/>
              </p:cNvSpPr>
              <p:nvPr/>
            </p:nvSpPr>
            <p:spPr>
              <a:xfrm>
                <a:off x="7112321" y="5675873"/>
                <a:ext cx="720000" cy="361950"/>
              </a:xfrm>
              <a:prstGeom prst="roundRect">
                <a:avLst/>
              </a:prstGeom>
              <a:blipFill>
                <a:blip r:embed="rId19"/>
                <a:stretch>
                  <a:fillRect/>
                </a:stretch>
              </a:blipFill>
              <a:ln>
                <a:solidFill>
                  <a:schemeClr val="tx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3" name="矩形: 圓角 72">
                <a:extLst>
                  <a:ext uri="{FF2B5EF4-FFF2-40B4-BE49-F238E27FC236}">
                    <a16:creationId xmlns:a16="http://schemas.microsoft.com/office/drawing/2014/main" id="{12E84954-448F-9E87-8234-0F87EEFAD739}"/>
                  </a:ext>
                </a:extLst>
              </p:cNvPr>
              <p:cNvSpPr/>
              <p:nvPr/>
            </p:nvSpPr>
            <p:spPr>
              <a:xfrm>
                <a:off x="8151101" y="5675873"/>
                <a:ext cx="720000" cy="36195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73" name="矩形: 圓角 72">
                <a:extLst>
                  <a:ext uri="{FF2B5EF4-FFF2-40B4-BE49-F238E27FC236}">
                    <a16:creationId xmlns:a16="http://schemas.microsoft.com/office/drawing/2014/main" id="{12E84954-448F-9E87-8234-0F87EEFAD739}"/>
                  </a:ext>
                </a:extLst>
              </p:cNvPr>
              <p:cNvSpPr>
                <a:spLocks noRot="1" noChangeAspect="1" noMove="1" noResize="1" noEditPoints="1" noAdjustHandles="1" noChangeArrowheads="1" noChangeShapeType="1" noTextEdit="1"/>
              </p:cNvSpPr>
              <p:nvPr/>
            </p:nvSpPr>
            <p:spPr>
              <a:xfrm>
                <a:off x="8151101" y="5675873"/>
                <a:ext cx="720000" cy="361950"/>
              </a:xfrm>
              <a:prstGeom prst="roundRect">
                <a:avLst/>
              </a:prstGeom>
              <a:blipFill>
                <a:blip r:embed="rId20"/>
                <a:stretch>
                  <a:fillRect/>
                </a:stretch>
              </a:blipFill>
              <a:ln>
                <a:solidFill>
                  <a:schemeClr val="tx1"/>
                </a:solidFill>
              </a:ln>
            </p:spPr>
            <p:txBody>
              <a:bodyPr/>
              <a:lstStyle/>
              <a:p>
                <a:r>
                  <a:rPr lang="zh-TW" altLang="en-US">
                    <a:noFill/>
                  </a:rPr>
                  <a:t> </a:t>
                </a:r>
              </a:p>
            </p:txBody>
          </p:sp>
        </mc:Fallback>
      </mc:AlternateContent>
      <p:sp>
        <p:nvSpPr>
          <p:cNvPr id="3" name="文字方塊 2">
            <a:extLst>
              <a:ext uri="{FF2B5EF4-FFF2-40B4-BE49-F238E27FC236}">
                <a16:creationId xmlns:a16="http://schemas.microsoft.com/office/drawing/2014/main" id="{CE7B6F47-BE30-3486-EA8C-F286CADFBABC}"/>
              </a:ext>
            </a:extLst>
          </p:cNvPr>
          <p:cNvSpPr txBox="1"/>
          <p:nvPr/>
        </p:nvSpPr>
        <p:spPr>
          <a:xfrm>
            <a:off x="6421710" y="4149673"/>
            <a:ext cx="215549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fixed number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右大括弧 9">
            <a:extLst>
              <a:ext uri="{FF2B5EF4-FFF2-40B4-BE49-F238E27FC236}">
                <a16:creationId xmlns:a16="http://schemas.microsoft.com/office/drawing/2014/main" id="{B366D104-A93F-F0DA-9181-8A4D0FFD5F42}"/>
              </a:ext>
            </a:extLst>
          </p:cNvPr>
          <p:cNvSpPr/>
          <p:nvPr/>
        </p:nvSpPr>
        <p:spPr>
          <a:xfrm rot="5400000">
            <a:off x="7238895" y="2502365"/>
            <a:ext cx="531527" cy="2890919"/>
          </a:xfrm>
          <a:prstGeom prst="rightBrace">
            <a:avLst>
              <a:gd name="adj1" fmla="val 4079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C0687010-AB99-CD95-22F7-7E6812D19D8B}"/>
              </a:ext>
            </a:extLst>
          </p:cNvPr>
          <p:cNvSpPr txBox="1"/>
          <p:nvPr/>
        </p:nvSpPr>
        <p:spPr>
          <a:xfrm>
            <a:off x="2256113" y="4149673"/>
            <a:ext cx="215549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fixed number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右大括弧 11">
            <a:extLst>
              <a:ext uri="{FF2B5EF4-FFF2-40B4-BE49-F238E27FC236}">
                <a16:creationId xmlns:a16="http://schemas.microsoft.com/office/drawing/2014/main" id="{FE2C0E13-2150-D4CD-00D0-CAC85B265BA2}"/>
              </a:ext>
            </a:extLst>
          </p:cNvPr>
          <p:cNvSpPr/>
          <p:nvPr/>
        </p:nvSpPr>
        <p:spPr>
          <a:xfrm rot="5400000">
            <a:off x="3073298" y="2502365"/>
            <a:ext cx="531527" cy="2890919"/>
          </a:xfrm>
          <a:prstGeom prst="rightBrace">
            <a:avLst>
              <a:gd name="adj1" fmla="val 4079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247AE911-19FE-E1EE-F11E-90F715F67797}"/>
              </a:ext>
            </a:extLst>
          </p:cNvPr>
          <p:cNvSpPr txBox="1"/>
          <p:nvPr/>
        </p:nvSpPr>
        <p:spPr>
          <a:xfrm>
            <a:off x="389428" y="2151988"/>
            <a:ext cx="1556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CTC</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loss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86CE87C3-95FF-0AE3-09FA-CF74AC120D1F}"/>
              </a:ext>
            </a:extLst>
          </p:cNvPr>
          <p:cNvSpPr txBox="1"/>
          <p:nvPr/>
        </p:nvSpPr>
        <p:spPr>
          <a:xfrm>
            <a:off x="1417689" y="623195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This is similar to a duration model.</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09066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4" grpId="0" animBg="1"/>
      <p:bldP spid="15" grpId="0" animBg="1"/>
      <p:bldP spid="16" grpId="0" animBg="1"/>
      <p:bldP spid="17" grpId="0" animBg="1"/>
      <p:bldP spid="18" grpId="0" animBg="1"/>
      <p:bldP spid="20" grpId="0"/>
      <p:bldP spid="22" grpId="0"/>
      <p:bldP spid="24" grpId="0"/>
      <p:bldP spid="26" grpId="0"/>
      <p:bldP spid="28" grpId="0"/>
      <p:bldP spid="30" grpId="0"/>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3" grpId="0"/>
      <p:bldP spid="10" grpId="0" animBg="1"/>
      <p:bldP spid="11" grpId="0"/>
      <p:bldP spid="12" grpId="0" animBg="1"/>
      <p:bldP spid="2"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F5928-D955-456A-97B5-AA390B8C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標題 1">
            <a:extLst>
              <a:ext uri="{FF2B5EF4-FFF2-40B4-BE49-F238E27FC236}">
                <a16:creationId xmlns:a16="http://schemas.microsoft.com/office/drawing/2014/main" id="{5B4DA5B4-05C6-E19D-9CF0-1168EA96DC1C}"/>
              </a:ext>
            </a:extLst>
          </p:cNvPr>
          <p:cNvSpPr>
            <a:spLocks noGrp="1"/>
          </p:cNvSpPr>
          <p:nvPr>
            <p:ph type="ctrTitle"/>
          </p:nvPr>
        </p:nvSpPr>
        <p:spPr>
          <a:xfrm>
            <a:off x="1256275" y="2271449"/>
            <a:ext cx="9679449" cy="2847058"/>
          </a:xfrm>
        </p:spPr>
        <p:txBody>
          <a:bodyPr anchor="b">
            <a:normAutofit/>
          </a:bodyPr>
          <a:lstStyle/>
          <a:p>
            <a:pPr algn="l"/>
            <a:r>
              <a:rPr lang="zh-TW" altLang="en-US" sz="8000" dirty="0">
                <a:solidFill>
                  <a:srgbClr val="FFFFFF"/>
                </a:solidFill>
                <a:latin typeface="微軟正黑體" panose="020B0604030504040204" pitchFamily="34" charset="-120"/>
                <a:ea typeface="微軟正黑體" panose="020B0604030504040204" pitchFamily="34" charset="-120"/>
              </a:rPr>
              <a:t>考慮文字的語音 </a:t>
            </a:r>
            <a:r>
              <a:rPr lang="en-US" altLang="zh-TW" sz="8000" dirty="0">
                <a:solidFill>
                  <a:srgbClr val="FFFFFF"/>
                </a:solidFill>
                <a:latin typeface="微軟正黑體" panose="020B0604030504040204" pitchFamily="34" charset="-120"/>
                <a:ea typeface="微軟正黑體" panose="020B0604030504040204" pitchFamily="34" charset="-120"/>
              </a:rPr>
              <a:t>Tokenization</a:t>
            </a:r>
            <a:endParaRPr lang="zh-TW" altLang="en-US" sz="8000" dirty="0">
              <a:solidFill>
                <a:srgbClr val="FFFFFF"/>
              </a:solidFill>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A1070BB4-3ADA-14D8-9A69-9F5FEADBFBBD}"/>
              </a:ext>
            </a:extLst>
          </p:cNvPr>
          <p:cNvSpPr>
            <a:spLocks noGrp="1"/>
          </p:cNvSpPr>
          <p:nvPr>
            <p:ph type="subTitle" idx="1"/>
          </p:nvPr>
        </p:nvSpPr>
        <p:spPr>
          <a:xfrm>
            <a:off x="1256275" y="5098254"/>
            <a:ext cx="9679449" cy="750259"/>
          </a:xfrm>
        </p:spPr>
        <p:txBody>
          <a:bodyPr anchor="ctr">
            <a:normAutofit/>
          </a:bodyPr>
          <a:lstStyle/>
          <a:p>
            <a:pPr algn="l"/>
            <a:endParaRPr lang="zh-TW" altLang="en-US" sz="2000">
              <a:solidFill>
                <a:srgbClr val="FFFFFF"/>
              </a:solidFill>
            </a:endParaRPr>
          </a:p>
        </p:txBody>
      </p:sp>
      <p:cxnSp>
        <p:nvCxnSpPr>
          <p:cNvPr id="10"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6"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0109617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7CF1D7-7935-7BF9-8925-A05530717638}"/>
              </a:ext>
            </a:extLst>
          </p:cNvPr>
          <p:cNvSpPr>
            <a:spLocks noGrp="1"/>
          </p:cNvSpPr>
          <p:nvPr>
            <p:ph type="title"/>
          </p:nvPr>
        </p:nvSpPr>
        <p:spPr/>
        <p:txBody>
          <a:bodyPr/>
          <a:lstStyle/>
          <a:p>
            <a:endParaRPr lang="zh-TW" altLang="en-US" dirty="0"/>
          </a:p>
        </p:txBody>
      </p:sp>
      <p:sp>
        <p:nvSpPr>
          <p:cNvPr id="5" name="文字方塊 4">
            <a:extLst>
              <a:ext uri="{FF2B5EF4-FFF2-40B4-BE49-F238E27FC236}">
                <a16:creationId xmlns:a16="http://schemas.microsoft.com/office/drawing/2014/main" id="{34D12E5D-7F63-A48A-6252-16788E0D8846}"/>
              </a:ext>
            </a:extLst>
          </p:cNvPr>
          <p:cNvSpPr txBox="1"/>
          <p:nvPr/>
        </p:nvSpPr>
        <p:spPr>
          <a:xfrm>
            <a:off x="1389697" y="489297"/>
            <a:ext cx="9412605" cy="1077218"/>
          </a:xfrm>
          <a:prstGeom prst="rect">
            <a:avLst/>
          </a:prstGeom>
          <a:noFill/>
        </p:spPr>
        <p:txBody>
          <a:bodyPr wrap="square">
            <a:spAutoFit/>
          </a:bodyPr>
          <a:lstStyle/>
          <a:p>
            <a:r>
              <a:rPr lang="en-US" altLang="zh-TW" sz="3200" b="1" dirty="0"/>
              <a:t>We have talked about speech input; this lecture will focus on speech generation.</a:t>
            </a:r>
            <a:endParaRPr lang="zh-TW" altLang="en-US" sz="3200" b="1" dirty="0"/>
          </a:p>
        </p:txBody>
      </p:sp>
      <p:pic>
        <p:nvPicPr>
          <p:cNvPr id="7" name="圖片 6">
            <a:extLst>
              <a:ext uri="{FF2B5EF4-FFF2-40B4-BE49-F238E27FC236}">
                <a16:creationId xmlns:a16="http://schemas.microsoft.com/office/drawing/2014/main" id="{D3FBAB5D-C3D4-68DB-44B4-62123516B33F}"/>
              </a:ext>
            </a:extLst>
          </p:cNvPr>
          <p:cNvPicPr>
            <a:picLocks noChangeAspect="1"/>
          </p:cNvPicPr>
          <p:nvPr/>
        </p:nvPicPr>
        <p:blipFill>
          <a:blip r:embed="rId2"/>
          <a:stretch>
            <a:fillRect/>
          </a:stretch>
        </p:blipFill>
        <p:spPr>
          <a:xfrm>
            <a:off x="2322681" y="1690687"/>
            <a:ext cx="7211083" cy="4351338"/>
          </a:xfrm>
          <a:prstGeom prst="rect">
            <a:avLst/>
          </a:prstGeom>
        </p:spPr>
      </p:pic>
      <p:sp>
        <p:nvSpPr>
          <p:cNvPr id="9" name="文字方塊 8">
            <a:extLst>
              <a:ext uri="{FF2B5EF4-FFF2-40B4-BE49-F238E27FC236}">
                <a16:creationId xmlns:a16="http://schemas.microsoft.com/office/drawing/2014/main" id="{CB50BDE7-DB2F-6F9D-9852-A8B8C2749FE3}"/>
              </a:ext>
            </a:extLst>
          </p:cNvPr>
          <p:cNvSpPr txBox="1"/>
          <p:nvPr/>
        </p:nvSpPr>
        <p:spPr>
          <a:xfrm>
            <a:off x="3049904" y="6184037"/>
            <a:ext cx="6092190" cy="369332"/>
          </a:xfrm>
          <a:prstGeom prst="rect">
            <a:avLst/>
          </a:prstGeom>
          <a:noFill/>
        </p:spPr>
        <p:txBody>
          <a:bodyPr wrap="square">
            <a:spAutoFit/>
          </a:bodyPr>
          <a:lstStyle/>
          <a:p>
            <a:r>
              <a:rPr lang="zh-TW" altLang="en-US" dirty="0"/>
              <a:t>https://youtu.be/Z6b5-77EfGk?si=st0d4IukGWAc__F2</a:t>
            </a:r>
          </a:p>
        </p:txBody>
      </p:sp>
    </p:spTree>
    <p:extLst>
      <p:ext uri="{BB962C8B-B14F-4D97-AF65-F5344CB8AC3E}">
        <p14:creationId xmlns:p14="http://schemas.microsoft.com/office/powerpoint/2010/main" val="39219651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73B82E-4193-B021-02D7-A22D32562BEF}"/>
              </a:ext>
            </a:extLst>
          </p:cNvPr>
          <p:cNvSpPr>
            <a:spLocks noGrp="1"/>
          </p:cNvSpPr>
          <p:nvPr>
            <p:ph type="title"/>
          </p:nvPr>
        </p:nvSpPr>
        <p:spPr/>
        <p:txBody>
          <a:bodyPr/>
          <a:lstStyle/>
          <a:p>
            <a:endParaRPr lang="zh-TW" altLang="en-US"/>
          </a:p>
        </p:txBody>
      </p:sp>
      <p:sp>
        <p:nvSpPr>
          <p:cNvPr id="5" name="文字方塊 4">
            <a:extLst>
              <a:ext uri="{FF2B5EF4-FFF2-40B4-BE49-F238E27FC236}">
                <a16:creationId xmlns:a16="http://schemas.microsoft.com/office/drawing/2014/main" id="{3ADAFEB5-D581-A8A3-D347-7B74EDC14375}"/>
              </a:ext>
            </a:extLst>
          </p:cNvPr>
          <p:cNvSpPr txBox="1"/>
          <p:nvPr/>
        </p:nvSpPr>
        <p:spPr>
          <a:xfrm>
            <a:off x="1018328" y="5625584"/>
            <a:ext cx="3886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https://arxiv.org/abs/2504.07053</a:t>
            </a:r>
          </a:p>
        </p:txBody>
      </p:sp>
      <p:pic>
        <p:nvPicPr>
          <p:cNvPr id="7" name="圖片 6">
            <a:extLst>
              <a:ext uri="{FF2B5EF4-FFF2-40B4-BE49-F238E27FC236}">
                <a16:creationId xmlns:a16="http://schemas.microsoft.com/office/drawing/2014/main" id="{9985C7E3-A35F-0B63-B442-8FA9D89F4D6F}"/>
              </a:ext>
            </a:extLst>
          </p:cNvPr>
          <p:cNvPicPr>
            <a:picLocks noChangeAspect="1"/>
          </p:cNvPicPr>
          <p:nvPr/>
        </p:nvPicPr>
        <p:blipFill>
          <a:blip r:embed="rId3"/>
          <a:stretch>
            <a:fillRect/>
          </a:stretch>
        </p:blipFill>
        <p:spPr>
          <a:xfrm>
            <a:off x="1018328" y="365125"/>
            <a:ext cx="10155343" cy="3867944"/>
          </a:xfrm>
          <a:prstGeom prst="rect">
            <a:avLst/>
          </a:prstGeom>
        </p:spPr>
      </p:pic>
      <p:pic>
        <p:nvPicPr>
          <p:cNvPr id="1026" name="Picture 2" descr="未提供相片說明。">
            <a:extLst>
              <a:ext uri="{FF2B5EF4-FFF2-40B4-BE49-F238E27FC236}">
                <a16:creationId xmlns:a16="http://schemas.microsoft.com/office/drawing/2014/main" id="{33522A7C-36C8-5E23-ED48-7913826AD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348" y="4487446"/>
            <a:ext cx="1440000" cy="1451762"/>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BC9A65C3-343F-1C28-515D-9001BB924EA1}"/>
              </a:ext>
            </a:extLst>
          </p:cNvPr>
          <p:cNvSpPr txBox="1"/>
          <p:nvPr/>
        </p:nvSpPr>
        <p:spPr>
          <a:xfrm>
            <a:off x="5344374" y="5994916"/>
            <a:ext cx="215370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Liang-Hsuan Tseng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(NTU)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1" name="圖片 10" descr="一張含有 人員, 人的臉孔, 服裝, 麥克風 的圖片&#10;&#10;AI 產生的內容可能不正確。">
            <a:extLst>
              <a:ext uri="{FF2B5EF4-FFF2-40B4-BE49-F238E27FC236}">
                <a16:creationId xmlns:a16="http://schemas.microsoft.com/office/drawing/2014/main" id="{C258DC5B-A6F0-EECF-9D4D-965865F60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6782" y="4487446"/>
            <a:ext cx="1440000" cy="1440000"/>
          </a:xfrm>
          <a:prstGeom prst="rect">
            <a:avLst/>
          </a:prstGeom>
        </p:spPr>
      </p:pic>
      <p:sp>
        <p:nvSpPr>
          <p:cNvPr id="13" name="文字方塊 12">
            <a:extLst>
              <a:ext uri="{FF2B5EF4-FFF2-40B4-BE49-F238E27FC236}">
                <a16:creationId xmlns:a16="http://schemas.microsoft.com/office/drawing/2014/main" id="{EC95347D-860E-85B4-5580-DB8FE0E67B16}"/>
              </a:ext>
            </a:extLst>
          </p:cNvPr>
          <p:cNvSpPr txBox="1"/>
          <p:nvPr/>
        </p:nvSpPr>
        <p:spPr>
          <a:xfrm>
            <a:off x="7498080" y="5987713"/>
            <a:ext cx="2097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Yi-Chang 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(MediaTek)</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028" name="Picture 4" descr="未提供相片說明。">
            <a:extLst>
              <a:ext uri="{FF2B5EF4-FFF2-40B4-BE49-F238E27FC236}">
                <a16:creationId xmlns:a16="http://schemas.microsoft.com/office/drawing/2014/main" id="{B4FA32B1-D956-9FED-1988-F3610FC0F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6950" y="4487446"/>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544B918E-1AB5-27E3-6719-AFDCB4B1846A}"/>
              </a:ext>
            </a:extLst>
          </p:cNvPr>
          <p:cNvSpPr txBox="1"/>
          <p:nvPr/>
        </p:nvSpPr>
        <p:spPr>
          <a:xfrm>
            <a:off x="9864759" y="5994916"/>
            <a:ext cx="15193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Kuan-Yi Lee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(NTU)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557022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1549A-8C20-2966-F5ED-C871D8C2964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E911DD4-9F38-644F-4779-8A05EC3396FA}"/>
              </a:ext>
            </a:extLst>
          </p:cNvPr>
          <p:cNvSpPr>
            <a:spLocks noGrp="1"/>
          </p:cNvSpPr>
          <p:nvPr>
            <p:ph type="title"/>
          </p:nvPr>
        </p:nvSpPr>
        <p:spPr/>
        <p:txBody>
          <a:bodyPr/>
          <a:lstStyle/>
          <a:p>
            <a:r>
              <a:rPr lang="en-US" altLang="zh-TW" dirty="0"/>
              <a:t>Can we have text-aligned speech representations?</a:t>
            </a:r>
            <a:endParaRPr lang="zh-TW" altLang="en-US" dirty="0"/>
          </a:p>
        </p:txBody>
      </p:sp>
      <p:grpSp>
        <p:nvGrpSpPr>
          <p:cNvPr id="3" name="群組 2">
            <a:extLst>
              <a:ext uri="{FF2B5EF4-FFF2-40B4-BE49-F238E27FC236}">
                <a16:creationId xmlns:a16="http://schemas.microsoft.com/office/drawing/2014/main" id="{97793833-34A6-A4DF-2780-E84821DE468B}"/>
              </a:ext>
            </a:extLst>
          </p:cNvPr>
          <p:cNvGrpSpPr/>
          <p:nvPr/>
        </p:nvGrpSpPr>
        <p:grpSpPr>
          <a:xfrm>
            <a:off x="2666147" y="4518870"/>
            <a:ext cx="4586824" cy="361950"/>
            <a:chOff x="6515176" y="5058218"/>
            <a:chExt cx="4586824" cy="361950"/>
          </a:xfrm>
          <a:solidFill>
            <a:schemeClr val="accent4">
              <a:lumMod val="20000"/>
              <a:lumOff val="80000"/>
            </a:schemeClr>
          </a:solidFill>
        </p:grpSpPr>
        <p:sp>
          <p:nvSpPr>
            <p:cNvPr id="33" name="矩形: 圓角 32">
              <a:extLst>
                <a:ext uri="{FF2B5EF4-FFF2-40B4-BE49-F238E27FC236}">
                  <a16:creationId xmlns:a16="http://schemas.microsoft.com/office/drawing/2014/main" id="{E4BE0E8C-1107-0200-6FFD-8F0FFB4DA0D6}"/>
                </a:ext>
              </a:extLst>
            </p:cNvPr>
            <p:cNvSpPr/>
            <p:nvPr/>
          </p:nvSpPr>
          <p:spPr>
            <a:xfrm>
              <a:off x="6515176"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B3ED43B5-5B00-3AB4-EA10-1E5204B1D25E}"/>
                </a:ext>
              </a:extLst>
            </p:cNvPr>
            <p:cNvSpPr/>
            <p:nvPr/>
          </p:nvSpPr>
          <p:spPr>
            <a:xfrm>
              <a:off x="7093294"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C969B9A7-5470-7D61-0723-F9ED21540BBA}"/>
                </a:ext>
              </a:extLst>
            </p:cNvPr>
            <p:cNvSpPr/>
            <p:nvPr/>
          </p:nvSpPr>
          <p:spPr>
            <a:xfrm>
              <a:off x="7671412"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7FBB6808-B2B9-85CF-7E71-5B83A5EB3CD7}"/>
                </a:ext>
              </a:extLst>
            </p:cNvPr>
            <p:cNvSpPr/>
            <p:nvPr/>
          </p:nvSpPr>
          <p:spPr>
            <a:xfrm>
              <a:off x="8249530"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71030E0C-0F1C-F4FA-2A1F-240FA33C9956}"/>
                </a:ext>
              </a:extLst>
            </p:cNvPr>
            <p:cNvSpPr/>
            <p:nvPr/>
          </p:nvSpPr>
          <p:spPr>
            <a:xfrm>
              <a:off x="8827648"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577BAF9F-93B4-FC81-2A8F-B5AD2F41168B}"/>
                </a:ext>
              </a:extLst>
            </p:cNvPr>
            <p:cNvSpPr/>
            <p:nvPr/>
          </p:nvSpPr>
          <p:spPr>
            <a:xfrm>
              <a:off x="9405766"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CE81BE2C-4A20-2D29-52FC-D463DAE7BA49}"/>
                </a:ext>
              </a:extLst>
            </p:cNvPr>
            <p:cNvSpPr/>
            <p:nvPr/>
          </p:nvSpPr>
          <p:spPr>
            <a:xfrm>
              <a:off x="9983884"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4C11ABDB-8DB1-EF46-2D6E-1E72FD291E9C}"/>
                </a:ext>
              </a:extLst>
            </p:cNvPr>
            <p:cNvSpPr/>
            <p:nvPr/>
          </p:nvSpPr>
          <p:spPr>
            <a:xfrm>
              <a:off x="10562000" y="5058218"/>
              <a:ext cx="540000" cy="36195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2" name="群組 41">
            <a:extLst>
              <a:ext uri="{FF2B5EF4-FFF2-40B4-BE49-F238E27FC236}">
                <a16:creationId xmlns:a16="http://schemas.microsoft.com/office/drawing/2014/main" id="{1FF12202-0E68-3EC2-0C26-9F8BDEE82DFB}"/>
              </a:ext>
            </a:extLst>
          </p:cNvPr>
          <p:cNvGrpSpPr/>
          <p:nvPr/>
        </p:nvGrpSpPr>
        <p:grpSpPr>
          <a:xfrm>
            <a:off x="2613124" y="2414885"/>
            <a:ext cx="4620003" cy="364432"/>
            <a:chOff x="902908" y="1690688"/>
            <a:chExt cx="4620003" cy="364432"/>
          </a:xfrm>
        </p:grpSpPr>
        <p:sp>
          <p:nvSpPr>
            <p:cNvPr id="43" name="矩形: 圓角 42">
              <a:extLst>
                <a:ext uri="{FF2B5EF4-FFF2-40B4-BE49-F238E27FC236}">
                  <a16:creationId xmlns:a16="http://schemas.microsoft.com/office/drawing/2014/main" id="{A8F97AC0-F657-363E-06C3-43E9FC26AF81}"/>
                </a:ext>
              </a:extLst>
            </p:cNvPr>
            <p:cNvSpPr/>
            <p:nvPr/>
          </p:nvSpPr>
          <p:spPr>
            <a:xfrm>
              <a:off x="902908" y="1693170"/>
              <a:ext cx="1729413"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77C0D81F-38CA-DB5E-520E-057E8E69B2CE}"/>
                </a:ext>
              </a:extLst>
            </p:cNvPr>
            <p:cNvSpPr/>
            <p:nvPr/>
          </p:nvSpPr>
          <p:spPr>
            <a:xfrm>
              <a:off x="2703903" y="1693170"/>
              <a:ext cx="1648259"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CD7A9EE2-AC0A-6FA6-AC16-88C14505AEF1}"/>
                </a:ext>
              </a:extLst>
            </p:cNvPr>
            <p:cNvSpPr/>
            <p:nvPr/>
          </p:nvSpPr>
          <p:spPr>
            <a:xfrm>
              <a:off x="4404795" y="1690688"/>
              <a:ext cx="1118116"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6" name="矩形: 圓角 45">
            <a:extLst>
              <a:ext uri="{FF2B5EF4-FFF2-40B4-BE49-F238E27FC236}">
                <a16:creationId xmlns:a16="http://schemas.microsoft.com/office/drawing/2014/main" id="{38219389-07BF-9896-9144-478F7E8E6A83}"/>
              </a:ext>
            </a:extLst>
          </p:cNvPr>
          <p:cNvSpPr/>
          <p:nvPr/>
        </p:nvSpPr>
        <p:spPr>
          <a:xfrm>
            <a:off x="448484" y="3048681"/>
            <a:ext cx="129278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左大括弧 46">
            <a:extLst>
              <a:ext uri="{FF2B5EF4-FFF2-40B4-BE49-F238E27FC236}">
                <a16:creationId xmlns:a16="http://schemas.microsoft.com/office/drawing/2014/main" id="{CB6CC3F5-7277-A06B-ECE6-890444A95F25}"/>
              </a:ext>
            </a:extLst>
          </p:cNvPr>
          <p:cNvSpPr/>
          <p:nvPr/>
        </p:nvSpPr>
        <p:spPr>
          <a:xfrm>
            <a:off x="1868642" y="2258479"/>
            <a:ext cx="754991" cy="2785023"/>
          </a:xfrm>
          <a:prstGeom prst="leftBrace">
            <a:avLst>
              <a:gd name="adj1" fmla="val 4113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C77456B2-CA53-4DB4-F79D-B99FC4CA2656}"/>
              </a:ext>
            </a:extLst>
          </p:cNvPr>
          <p:cNvSpPr/>
          <p:nvPr/>
        </p:nvSpPr>
        <p:spPr>
          <a:xfrm>
            <a:off x="9028059" y="2275361"/>
            <a:ext cx="630000" cy="36000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B058D06C-0C9A-8595-CFC9-AE660FB4FCC7}"/>
              </a:ext>
            </a:extLst>
          </p:cNvPr>
          <p:cNvSpPr/>
          <p:nvPr/>
        </p:nvSpPr>
        <p:spPr>
          <a:xfrm>
            <a:off x="10079864" y="2275361"/>
            <a:ext cx="630000" cy="36000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8" name="群組 17">
            <a:extLst>
              <a:ext uri="{FF2B5EF4-FFF2-40B4-BE49-F238E27FC236}">
                <a16:creationId xmlns:a16="http://schemas.microsoft.com/office/drawing/2014/main" id="{A9E807DB-D968-6BB8-EF73-4F5C5549EBF9}"/>
              </a:ext>
            </a:extLst>
          </p:cNvPr>
          <p:cNvGrpSpPr/>
          <p:nvPr/>
        </p:nvGrpSpPr>
        <p:grpSpPr>
          <a:xfrm>
            <a:off x="7805197" y="4630807"/>
            <a:ext cx="3058844" cy="830012"/>
            <a:chOff x="393073" y="5022255"/>
            <a:chExt cx="2117030" cy="878286"/>
          </a:xfrm>
        </p:grpSpPr>
        <p:pic>
          <p:nvPicPr>
            <p:cNvPr id="1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48B9E0B-1383-278E-244D-6B460B6B2ABC}"/>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2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97A874B-7EA9-8FE9-E64B-AE7B9E1B471D}"/>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sp>
        <p:nvSpPr>
          <p:cNvPr id="21" name="矩形: 圓角 20">
            <a:extLst>
              <a:ext uri="{FF2B5EF4-FFF2-40B4-BE49-F238E27FC236}">
                <a16:creationId xmlns:a16="http://schemas.microsoft.com/office/drawing/2014/main" id="{65F87C76-85FF-A3D7-71CC-7F92361B8D38}"/>
              </a:ext>
            </a:extLst>
          </p:cNvPr>
          <p:cNvSpPr/>
          <p:nvPr/>
        </p:nvSpPr>
        <p:spPr>
          <a:xfrm>
            <a:off x="7891685" y="3247569"/>
            <a:ext cx="2849304" cy="988183"/>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 name="矩形: 圓角 21">
            <a:extLst>
              <a:ext uri="{FF2B5EF4-FFF2-40B4-BE49-F238E27FC236}">
                <a16:creationId xmlns:a16="http://schemas.microsoft.com/office/drawing/2014/main" id="{318BB714-5EAC-84F5-CBB2-00E90175F09E}"/>
              </a:ext>
            </a:extLst>
          </p:cNvPr>
          <p:cNvSpPr/>
          <p:nvPr/>
        </p:nvSpPr>
        <p:spPr>
          <a:xfrm>
            <a:off x="7976253" y="2275361"/>
            <a:ext cx="630000" cy="36000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3" name="直線單箭頭接點 22">
            <a:extLst>
              <a:ext uri="{FF2B5EF4-FFF2-40B4-BE49-F238E27FC236}">
                <a16:creationId xmlns:a16="http://schemas.microsoft.com/office/drawing/2014/main" id="{CA33B4B7-F30A-2A6D-E2DD-0B7E67DF99EB}"/>
              </a:ext>
            </a:extLst>
          </p:cNvPr>
          <p:cNvCxnSpPr>
            <a:cxnSpLocks/>
          </p:cNvCxnSpPr>
          <p:nvPr/>
        </p:nvCxnSpPr>
        <p:spPr>
          <a:xfrm flipV="1">
            <a:off x="9314199" y="2702768"/>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4FC7D3C9-EB7C-55F6-6C90-6C8DA1148703}"/>
              </a:ext>
            </a:extLst>
          </p:cNvPr>
          <p:cNvCxnSpPr>
            <a:cxnSpLocks/>
          </p:cNvCxnSpPr>
          <p:nvPr/>
        </p:nvCxnSpPr>
        <p:spPr>
          <a:xfrm flipV="1">
            <a:off x="9314199" y="4292902"/>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圓角 24">
            <a:extLst>
              <a:ext uri="{FF2B5EF4-FFF2-40B4-BE49-F238E27FC236}">
                <a16:creationId xmlns:a16="http://schemas.microsoft.com/office/drawing/2014/main" id="{A14F3AA4-410A-7EA1-2DB3-FFB4505C6629}"/>
              </a:ext>
            </a:extLst>
          </p:cNvPr>
          <p:cNvSpPr/>
          <p:nvPr/>
        </p:nvSpPr>
        <p:spPr>
          <a:xfrm>
            <a:off x="7886253" y="5395362"/>
            <a:ext cx="72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031C6749-073E-855A-CF1E-5592FF82D7CD}"/>
              </a:ext>
            </a:extLst>
          </p:cNvPr>
          <p:cNvSpPr/>
          <p:nvPr/>
        </p:nvSpPr>
        <p:spPr>
          <a:xfrm>
            <a:off x="8628443" y="5395362"/>
            <a:ext cx="1195469"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042FAC03-BDF6-0703-57CE-71F0FCDE62BF}"/>
              </a:ext>
            </a:extLst>
          </p:cNvPr>
          <p:cNvSpPr/>
          <p:nvPr/>
        </p:nvSpPr>
        <p:spPr>
          <a:xfrm>
            <a:off x="9840276" y="5401892"/>
            <a:ext cx="869588"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ED676D40-F385-FA81-28EB-4E4D9B2CC7C1}"/>
              </a:ext>
            </a:extLst>
          </p:cNvPr>
          <p:cNvCxnSpPr>
            <a:cxnSpLocks/>
          </p:cNvCxnSpPr>
          <p:nvPr/>
        </p:nvCxnSpPr>
        <p:spPr>
          <a:xfrm>
            <a:off x="11558047" y="2474803"/>
            <a:ext cx="0" cy="3119828"/>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55A9A735-4EA5-6284-4E6A-229C58913B89}"/>
              </a:ext>
            </a:extLst>
          </p:cNvPr>
          <p:cNvCxnSpPr>
            <a:cxnSpLocks/>
          </p:cNvCxnSpPr>
          <p:nvPr/>
        </p:nvCxnSpPr>
        <p:spPr>
          <a:xfrm flipH="1">
            <a:off x="10844991" y="2431953"/>
            <a:ext cx="713056" cy="0"/>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2957F229-262B-30E5-C3F8-2E5DC218228D}"/>
              </a:ext>
            </a:extLst>
          </p:cNvPr>
          <p:cNvCxnSpPr>
            <a:cxnSpLocks/>
          </p:cNvCxnSpPr>
          <p:nvPr/>
        </p:nvCxnSpPr>
        <p:spPr>
          <a:xfrm flipH="1">
            <a:off x="10807895" y="5594631"/>
            <a:ext cx="750152" cy="0"/>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文字方塊 48">
            <a:extLst>
              <a:ext uri="{FF2B5EF4-FFF2-40B4-BE49-F238E27FC236}">
                <a16:creationId xmlns:a16="http://schemas.microsoft.com/office/drawing/2014/main" id="{6D5AB4BA-43E5-9F76-B1AA-85510A7EFED4}"/>
              </a:ext>
            </a:extLst>
          </p:cNvPr>
          <p:cNvSpPr txBox="1"/>
          <p:nvPr/>
        </p:nvSpPr>
        <p:spPr>
          <a:xfrm rot="5400000">
            <a:off x="10596195" y="3811826"/>
            <a:ext cx="265691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same number</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文字方塊 50">
            <a:extLst>
              <a:ext uri="{FF2B5EF4-FFF2-40B4-BE49-F238E27FC236}">
                <a16:creationId xmlns:a16="http://schemas.microsoft.com/office/drawing/2014/main" id="{D0627D8E-A13E-1F5B-2819-991A1F57FC7B}"/>
              </a:ext>
            </a:extLst>
          </p:cNvPr>
          <p:cNvSpPr txBox="1"/>
          <p:nvPr/>
        </p:nvSpPr>
        <p:spPr>
          <a:xfrm>
            <a:off x="2369900" y="5497780"/>
            <a:ext cx="5475825" cy="830997"/>
          </a:xfrm>
          <a:prstGeom prst="rect">
            <a:avLst/>
          </a:prstGeom>
          <a:noFill/>
        </p:spPr>
        <p:txBody>
          <a:bodyPr wrap="square">
            <a:spAutoFit/>
          </a:bodyPr>
          <a:lstStyle/>
          <a:p>
            <a:r>
              <a:rPr lang="en-US" altLang="zh-TW" sz="2400" dirty="0"/>
              <a:t>No need to include content information; focus on information beyond the content.</a:t>
            </a:r>
            <a:endParaRPr lang="zh-TW" altLang="en-US" sz="2400" dirty="0"/>
          </a:p>
        </p:txBody>
      </p:sp>
      <p:cxnSp>
        <p:nvCxnSpPr>
          <p:cNvPr id="52" name="直線單箭頭接點 51">
            <a:extLst>
              <a:ext uri="{FF2B5EF4-FFF2-40B4-BE49-F238E27FC236}">
                <a16:creationId xmlns:a16="http://schemas.microsoft.com/office/drawing/2014/main" id="{5A5C75C3-5F88-90AE-80FD-FD7277EC29B1}"/>
              </a:ext>
            </a:extLst>
          </p:cNvPr>
          <p:cNvCxnSpPr>
            <a:cxnSpLocks/>
          </p:cNvCxnSpPr>
          <p:nvPr/>
        </p:nvCxnSpPr>
        <p:spPr>
          <a:xfrm flipV="1">
            <a:off x="4985568" y="5013084"/>
            <a:ext cx="0" cy="525751"/>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6C0D8F4D-33FB-B1D8-D82B-5F447D41B766}"/>
              </a:ext>
            </a:extLst>
          </p:cNvPr>
          <p:cNvCxnSpPr>
            <a:cxnSpLocks/>
          </p:cNvCxnSpPr>
          <p:nvPr/>
        </p:nvCxnSpPr>
        <p:spPr>
          <a:xfrm flipV="1">
            <a:off x="3605732" y="2927963"/>
            <a:ext cx="0" cy="1389653"/>
          </a:xfrm>
          <a:prstGeom prst="straightConnector1">
            <a:avLst/>
          </a:prstGeom>
          <a:ln w="7620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文字方塊 56">
            <a:extLst>
              <a:ext uri="{FF2B5EF4-FFF2-40B4-BE49-F238E27FC236}">
                <a16:creationId xmlns:a16="http://schemas.microsoft.com/office/drawing/2014/main" id="{ABE3245F-E156-20EB-C317-DE1027EFD1DE}"/>
              </a:ext>
            </a:extLst>
          </p:cNvPr>
          <p:cNvSpPr txBox="1"/>
          <p:nvPr/>
        </p:nvSpPr>
        <p:spPr>
          <a:xfrm>
            <a:off x="3784265" y="3451605"/>
            <a:ext cx="6128950" cy="523220"/>
          </a:xfrm>
          <a:prstGeom prst="rect">
            <a:avLst/>
          </a:prstGeom>
          <a:noFill/>
        </p:spPr>
        <p:txBody>
          <a:bodyPr wrap="square">
            <a:spAutoFit/>
          </a:bodyPr>
          <a:lstStyle/>
          <a:p>
            <a:r>
              <a:rPr lang="en-US" altLang="zh-TW" sz="2800" dirty="0"/>
              <a:t>Complex alignment?</a:t>
            </a:r>
            <a:endParaRPr lang="zh-TW" altLang="en-US" sz="2800" dirty="0"/>
          </a:p>
        </p:txBody>
      </p:sp>
    </p:spTree>
    <p:extLst>
      <p:ext uri="{BB962C8B-B14F-4D97-AF65-F5344CB8AC3E}">
        <p14:creationId xmlns:p14="http://schemas.microsoft.com/office/powerpoint/2010/main" val="31947241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P spid="25" grpId="0" animBg="1"/>
      <p:bldP spid="26" grpId="0" animBg="1"/>
      <p:bldP spid="27" grpId="0" animBg="1"/>
      <p:bldP spid="49" grpId="0"/>
      <p:bldP spid="51" grpId="0"/>
      <p:bldP spid="5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5277F-02DE-62D7-7523-12D6BACB08FF}"/>
            </a:ext>
          </a:extLst>
        </p:cNvPr>
        <p:cNvGrpSpPr/>
        <p:nvPr/>
      </p:nvGrpSpPr>
      <p:grpSpPr>
        <a:xfrm>
          <a:off x="0" y="0"/>
          <a:ext cx="0" cy="0"/>
          <a:chOff x="0" y="0"/>
          <a:chExt cx="0" cy="0"/>
        </a:xfrm>
      </p:grpSpPr>
      <p:grpSp>
        <p:nvGrpSpPr>
          <p:cNvPr id="4" name="群組 3">
            <a:extLst>
              <a:ext uri="{FF2B5EF4-FFF2-40B4-BE49-F238E27FC236}">
                <a16:creationId xmlns:a16="http://schemas.microsoft.com/office/drawing/2014/main" id="{AED93A74-B624-EEB5-3421-5ACDC0A34C25}"/>
              </a:ext>
            </a:extLst>
          </p:cNvPr>
          <p:cNvGrpSpPr/>
          <p:nvPr/>
        </p:nvGrpSpPr>
        <p:grpSpPr>
          <a:xfrm>
            <a:off x="5720460" y="5894175"/>
            <a:ext cx="5373356" cy="830012"/>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F4E4596C-A59D-ABA3-E1CC-2E992F53B134}"/>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32002D6-8406-ABDC-BC9A-69A33EDF5804}"/>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1C862B7E-2DC2-51F1-7AFD-4CFC9221C67A}"/>
              </a:ext>
            </a:extLst>
          </p:cNvPr>
          <p:cNvSpPr/>
          <p:nvPr/>
        </p:nvSpPr>
        <p:spPr>
          <a:xfrm>
            <a:off x="5869208" y="4875757"/>
            <a:ext cx="5075388" cy="574184"/>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CC37430B-28DF-799B-F8D5-E57562A656A9}"/>
              </a:ext>
            </a:extLst>
          </p:cNvPr>
          <p:cNvCxnSpPr>
            <a:cxnSpLocks/>
          </p:cNvCxnSpPr>
          <p:nvPr/>
        </p:nvCxnSpPr>
        <p:spPr>
          <a:xfrm flipV="1">
            <a:off x="8412129" y="5504368"/>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46B1CD95-E823-F452-C598-EA461BB8453E}"/>
              </a:ext>
            </a:extLst>
          </p:cNvPr>
          <p:cNvSpPr/>
          <p:nvPr/>
        </p:nvSpPr>
        <p:spPr>
          <a:xfrm>
            <a:off x="589986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5EDEFD5C-B042-35FF-210B-107FB1E13774}"/>
              </a:ext>
            </a:extLst>
          </p:cNvPr>
          <p:cNvSpPr/>
          <p:nvPr/>
        </p:nvSpPr>
        <p:spPr>
          <a:xfrm>
            <a:off x="6332042"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A6717EB-361D-350A-56C3-7EBB96C9C9B7}"/>
              </a:ext>
            </a:extLst>
          </p:cNvPr>
          <p:cNvSpPr/>
          <p:nvPr/>
        </p:nvSpPr>
        <p:spPr>
          <a:xfrm>
            <a:off x="6764223"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82F026EA-53C5-97A5-02C6-862142F0785C}"/>
              </a:ext>
            </a:extLst>
          </p:cNvPr>
          <p:cNvSpPr/>
          <p:nvPr/>
        </p:nvSpPr>
        <p:spPr>
          <a:xfrm>
            <a:off x="7196404"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6883AFE5-9005-6BCF-7E53-C6B5517FE66F}"/>
              </a:ext>
            </a:extLst>
          </p:cNvPr>
          <p:cNvSpPr/>
          <p:nvPr/>
        </p:nvSpPr>
        <p:spPr>
          <a:xfrm>
            <a:off x="7628585"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E3C46D9F-7E82-3C20-937F-94D2E3E8362D}"/>
              </a:ext>
            </a:extLst>
          </p:cNvPr>
          <p:cNvSpPr/>
          <p:nvPr/>
        </p:nvSpPr>
        <p:spPr>
          <a:xfrm>
            <a:off x="8060766"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2DCD6825-DA37-F9A4-2B72-6638745FFD4D}"/>
              </a:ext>
            </a:extLst>
          </p:cNvPr>
          <p:cNvSpPr/>
          <p:nvPr/>
        </p:nvSpPr>
        <p:spPr>
          <a:xfrm>
            <a:off x="8492947"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0D0B3DE5-6C15-BC39-BB71-7438C12A5012}"/>
              </a:ext>
            </a:extLst>
          </p:cNvPr>
          <p:cNvSpPr/>
          <p:nvPr/>
        </p:nvSpPr>
        <p:spPr>
          <a:xfrm>
            <a:off x="8925128"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690971EB-DF60-94C5-101F-3BEB8DBFABDC}"/>
              </a:ext>
            </a:extLst>
          </p:cNvPr>
          <p:cNvSpPr/>
          <p:nvPr/>
        </p:nvSpPr>
        <p:spPr>
          <a:xfrm>
            <a:off x="9357309"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0CCB518B-DB4B-A66A-A7F4-ADAE3F978942}"/>
              </a:ext>
            </a:extLst>
          </p:cNvPr>
          <p:cNvSpPr/>
          <p:nvPr/>
        </p:nvSpPr>
        <p:spPr>
          <a:xfrm>
            <a:off x="978949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2B3A9597-7439-0983-2D88-E3857B3EE08D}"/>
              </a:ext>
            </a:extLst>
          </p:cNvPr>
          <p:cNvSpPr/>
          <p:nvPr/>
        </p:nvSpPr>
        <p:spPr>
          <a:xfrm>
            <a:off x="1022167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D0119674-553C-31EA-9593-352EEEE5C503}"/>
              </a:ext>
            </a:extLst>
          </p:cNvPr>
          <p:cNvSpPr/>
          <p:nvPr/>
        </p:nvSpPr>
        <p:spPr>
          <a:xfrm>
            <a:off x="1065385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11E785B4-1BFA-5DDA-6F3A-D666B8F3703F}"/>
              </a:ext>
            </a:extLst>
          </p:cNvPr>
          <p:cNvCxnSpPr>
            <a:cxnSpLocks/>
          </p:cNvCxnSpPr>
          <p:nvPr/>
        </p:nvCxnSpPr>
        <p:spPr>
          <a:xfrm flipV="1">
            <a:off x="8397615" y="4350006"/>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文字方塊 77">
            <a:extLst>
              <a:ext uri="{FF2B5EF4-FFF2-40B4-BE49-F238E27FC236}">
                <a16:creationId xmlns:a16="http://schemas.microsoft.com/office/drawing/2014/main" id="{32594C9F-0408-487E-BB98-B48F3096DEFA}"/>
              </a:ext>
            </a:extLst>
          </p:cNvPr>
          <p:cNvSpPr txBox="1"/>
          <p:nvPr/>
        </p:nvSpPr>
        <p:spPr>
          <a:xfrm>
            <a:off x="8956892" y="5525532"/>
            <a:ext cx="2385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e.g., Whisper Encoder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 name="矩形: 圓角 1">
            <a:extLst>
              <a:ext uri="{FF2B5EF4-FFF2-40B4-BE49-F238E27FC236}">
                <a16:creationId xmlns:a16="http://schemas.microsoft.com/office/drawing/2014/main" id="{FA992DD8-572D-74AC-46B3-F11B6F03E154}"/>
              </a:ext>
            </a:extLst>
          </p:cNvPr>
          <p:cNvSpPr/>
          <p:nvPr/>
        </p:nvSpPr>
        <p:spPr>
          <a:xfrm>
            <a:off x="589986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矩形: 圓角 2">
            <a:extLst>
              <a:ext uri="{FF2B5EF4-FFF2-40B4-BE49-F238E27FC236}">
                <a16:creationId xmlns:a16="http://schemas.microsoft.com/office/drawing/2014/main" id="{BD127344-693D-754B-3B19-73ADAB245A19}"/>
              </a:ext>
            </a:extLst>
          </p:cNvPr>
          <p:cNvSpPr/>
          <p:nvPr/>
        </p:nvSpPr>
        <p:spPr>
          <a:xfrm>
            <a:off x="6332042"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94F59B03-4FC7-C824-8BA9-52318C8501E5}"/>
              </a:ext>
            </a:extLst>
          </p:cNvPr>
          <p:cNvSpPr/>
          <p:nvPr/>
        </p:nvSpPr>
        <p:spPr>
          <a:xfrm>
            <a:off x="6764223"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715FFA0F-9A39-6478-0001-924C67FE0C23}"/>
              </a:ext>
            </a:extLst>
          </p:cNvPr>
          <p:cNvSpPr/>
          <p:nvPr/>
        </p:nvSpPr>
        <p:spPr>
          <a:xfrm>
            <a:off x="7196404"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矩形: 圓角 57">
            <a:extLst>
              <a:ext uri="{FF2B5EF4-FFF2-40B4-BE49-F238E27FC236}">
                <a16:creationId xmlns:a16="http://schemas.microsoft.com/office/drawing/2014/main" id="{4ACBFB83-B720-4C88-39F4-52B1B72212EB}"/>
              </a:ext>
            </a:extLst>
          </p:cNvPr>
          <p:cNvSpPr/>
          <p:nvPr/>
        </p:nvSpPr>
        <p:spPr>
          <a:xfrm>
            <a:off x="7628585"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6CC29867-D9A6-4884-842A-3E0ED339BB28}"/>
              </a:ext>
            </a:extLst>
          </p:cNvPr>
          <p:cNvSpPr/>
          <p:nvPr/>
        </p:nvSpPr>
        <p:spPr>
          <a:xfrm>
            <a:off x="8060766"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7" name="矩形: 圓角 66">
            <a:extLst>
              <a:ext uri="{FF2B5EF4-FFF2-40B4-BE49-F238E27FC236}">
                <a16:creationId xmlns:a16="http://schemas.microsoft.com/office/drawing/2014/main" id="{D4AD514A-8FC9-3177-2528-F5A896C722F9}"/>
              </a:ext>
            </a:extLst>
          </p:cNvPr>
          <p:cNvSpPr/>
          <p:nvPr/>
        </p:nvSpPr>
        <p:spPr>
          <a:xfrm>
            <a:off x="8492947"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3" name="矩形: 圓角 72">
            <a:extLst>
              <a:ext uri="{FF2B5EF4-FFF2-40B4-BE49-F238E27FC236}">
                <a16:creationId xmlns:a16="http://schemas.microsoft.com/office/drawing/2014/main" id="{65C66F96-EC41-F111-DAD3-52060FE3760F}"/>
              </a:ext>
            </a:extLst>
          </p:cNvPr>
          <p:cNvSpPr/>
          <p:nvPr/>
        </p:nvSpPr>
        <p:spPr>
          <a:xfrm>
            <a:off x="8925128"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4" name="矩形: 圓角 73">
            <a:extLst>
              <a:ext uri="{FF2B5EF4-FFF2-40B4-BE49-F238E27FC236}">
                <a16:creationId xmlns:a16="http://schemas.microsoft.com/office/drawing/2014/main" id="{39B8ED2C-9CFE-2FE1-795E-0360983B1F0E}"/>
              </a:ext>
            </a:extLst>
          </p:cNvPr>
          <p:cNvSpPr/>
          <p:nvPr/>
        </p:nvSpPr>
        <p:spPr>
          <a:xfrm>
            <a:off x="9357309"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5" name="矩形: 圓角 74">
            <a:extLst>
              <a:ext uri="{FF2B5EF4-FFF2-40B4-BE49-F238E27FC236}">
                <a16:creationId xmlns:a16="http://schemas.microsoft.com/office/drawing/2014/main" id="{9076721C-D730-E92A-3DD4-980DD75BE6A0}"/>
              </a:ext>
            </a:extLst>
          </p:cNvPr>
          <p:cNvSpPr/>
          <p:nvPr/>
        </p:nvSpPr>
        <p:spPr>
          <a:xfrm>
            <a:off x="978949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矩形: 圓角 79">
            <a:extLst>
              <a:ext uri="{FF2B5EF4-FFF2-40B4-BE49-F238E27FC236}">
                <a16:creationId xmlns:a16="http://schemas.microsoft.com/office/drawing/2014/main" id="{68274080-C828-59C4-2CCF-8E233A0D9870}"/>
              </a:ext>
            </a:extLst>
          </p:cNvPr>
          <p:cNvSpPr/>
          <p:nvPr/>
        </p:nvSpPr>
        <p:spPr>
          <a:xfrm>
            <a:off x="1022167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矩形: 圓角 80">
            <a:extLst>
              <a:ext uri="{FF2B5EF4-FFF2-40B4-BE49-F238E27FC236}">
                <a16:creationId xmlns:a16="http://schemas.microsoft.com/office/drawing/2014/main" id="{CD92B695-62CB-8D8E-9372-BBEF7F6FC286}"/>
              </a:ext>
            </a:extLst>
          </p:cNvPr>
          <p:cNvSpPr/>
          <p:nvPr/>
        </p:nvSpPr>
        <p:spPr>
          <a:xfrm>
            <a:off x="1065385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87" name="群組 86">
            <a:extLst>
              <a:ext uri="{FF2B5EF4-FFF2-40B4-BE49-F238E27FC236}">
                <a16:creationId xmlns:a16="http://schemas.microsoft.com/office/drawing/2014/main" id="{0042679B-A142-8801-72C7-31A13FBE79F5}"/>
              </a:ext>
            </a:extLst>
          </p:cNvPr>
          <p:cNvGrpSpPr/>
          <p:nvPr/>
        </p:nvGrpSpPr>
        <p:grpSpPr>
          <a:xfrm>
            <a:off x="2350977" y="4309453"/>
            <a:ext cx="3499606" cy="1216079"/>
            <a:chOff x="2350977" y="4309453"/>
            <a:chExt cx="3499606" cy="1216079"/>
          </a:xfrm>
        </p:grpSpPr>
        <p:sp>
          <p:nvSpPr>
            <p:cNvPr id="79" name="文字方塊 78">
              <a:extLst>
                <a:ext uri="{FF2B5EF4-FFF2-40B4-BE49-F238E27FC236}">
                  <a16:creationId xmlns:a16="http://schemas.microsoft.com/office/drawing/2014/main" id="{872BA075-8F46-1BFD-490F-6ECB49242644}"/>
                </a:ext>
              </a:extLst>
            </p:cNvPr>
            <p:cNvSpPr txBox="1"/>
            <p:nvPr/>
          </p:nvSpPr>
          <p:spPr>
            <a:xfrm>
              <a:off x="2350977" y="4694535"/>
              <a:ext cx="297346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Each corresponds to a fixed period of time.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3" name="直線單箭頭接點 82">
              <a:extLst>
                <a:ext uri="{FF2B5EF4-FFF2-40B4-BE49-F238E27FC236}">
                  <a16:creationId xmlns:a16="http://schemas.microsoft.com/office/drawing/2014/main" id="{3F326296-A60D-F9F6-D333-780C5BBD95CB}"/>
                </a:ext>
              </a:extLst>
            </p:cNvPr>
            <p:cNvCxnSpPr>
              <a:cxnSpLocks/>
            </p:cNvCxnSpPr>
            <p:nvPr/>
          </p:nvCxnSpPr>
          <p:spPr>
            <a:xfrm flipH="1">
              <a:off x="5280265" y="4309453"/>
              <a:ext cx="570318" cy="608487"/>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88" name="文字方塊 87">
            <a:extLst>
              <a:ext uri="{FF2B5EF4-FFF2-40B4-BE49-F238E27FC236}">
                <a16:creationId xmlns:a16="http://schemas.microsoft.com/office/drawing/2014/main" id="{AB1EDC29-D990-6A87-457E-C98D8E4D667B}"/>
              </a:ext>
            </a:extLst>
          </p:cNvPr>
          <p:cNvSpPr txBox="1"/>
          <p:nvPr/>
        </p:nvSpPr>
        <p:spPr>
          <a:xfrm>
            <a:off x="1985717" y="3365796"/>
            <a:ext cx="2973469"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different layers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9" name="左大括弧 88">
            <a:extLst>
              <a:ext uri="{FF2B5EF4-FFF2-40B4-BE49-F238E27FC236}">
                <a16:creationId xmlns:a16="http://schemas.microsoft.com/office/drawing/2014/main" id="{D704DEAE-21FF-F7E3-4B5A-56E007E0036F}"/>
              </a:ext>
            </a:extLst>
          </p:cNvPr>
          <p:cNvSpPr/>
          <p:nvPr/>
        </p:nvSpPr>
        <p:spPr>
          <a:xfrm>
            <a:off x="5065828" y="3089107"/>
            <a:ext cx="361950" cy="1043165"/>
          </a:xfrm>
          <a:prstGeom prst="leftBrace">
            <a:avLst>
              <a:gd name="adj1" fmla="val 1785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393721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78" grpId="0"/>
      <p:bldP spid="2" grpId="0" animBg="1"/>
      <p:bldP spid="3" grpId="0" animBg="1"/>
      <p:bldP spid="42" grpId="0" animBg="1"/>
      <p:bldP spid="43" grpId="0" animBg="1"/>
      <p:bldP spid="58" grpId="0" animBg="1"/>
      <p:bldP spid="61" grpId="0" animBg="1"/>
      <p:bldP spid="67" grpId="0" animBg="1"/>
      <p:bldP spid="73" grpId="0" animBg="1"/>
      <p:bldP spid="74" grpId="0" animBg="1"/>
      <p:bldP spid="75" grpId="0" animBg="1"/>
      <p:bldP spid="80" grpId="0" animBg="1"/>
      <p:bldP spid="81" grpId="0" animBg="1"/>
      <p:bldP spid="88" grpId="0"/>
      <p:bldP spid="8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3D428A10-F326-3952-DF90-8B77124215A2}"/>
              </a:ext>
            </a:extLst>
          </p:cNvPr>
          <p:cNvGrpSpPr/>
          <p:nvPr/>
        </p:nvGrpSpPr>
        <p:grpSpPr>
          <a:xfrm>
            <a:off x="5720460" y="5894175"/>
            <a:ext cx="5373356" cy="830012"/>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8B016EF6-78A5-5602-F04A-045189EDB0E2}"/>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C1D8EE18-89A1-4273-DFA6-6F342B8DBBC9}"/>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92F9AF5E-D145-6265-CC7A-0F13DB5BB62B}"/>
              </a:ext>
            </a:extLst>
          </p:cNvPr>
          <p:cNvSpPr/>
          <p:nvPr/>
        </p:nvSpPr>
        <p:spPr>
          <a:xfrm>
            <a:off x="5869208" y="4875757"/>
            <a:ext cx="5075388" cy="574184"/>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5DD4AC71-F9F4-CAD5-A215-1334AE639C21}"/>
              </a:ext>
            </a:extLst>
          </p:cNvPr>
          <p:cNvCxnSpPr>
            <a:cxnSpLocks/>
          </p:cNvCxnSpPr>
          <p:nvPr/>
        </p:nvCxnSpPr>
        <p:spPr>
          <a:xfrm flipV="1">
            <a:off x="8412129" y="5504368"/>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96CD2E2F-CDCD-62A3-713F-0C4493DE18A9}"/>
              </a:ext>
            </a:extLst>
          </p:cNvPr>
          <p:cNvSpPr/>
          <p:nvPr/>
        </p:nvSpPr>
        <p:spPr>
          <a:xfrm>
            <a:off x="589986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08E94634-B1BB-C35F-45EE-993664ABEFE1}"/>
              </a:ext>
            </a:extLst>
          </p:cNvPr>
          <p:cNvSpPr/>
          <p:nvPr/>
        </p:nvSpPr>
        <p:spPr>
          <a:xfrm>
            <a:off x="6332042"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F1EDADA6-D481-06CC-3091-93EB9055ED30}"/>
              </a:ext>
            </a:extLst>
          </p:cNvPr>
          <p:cNvSpPr/>
          <p:nvPr/>
        </p:nvSpPr>
        <p:spPr>
          <a:xfrm>
            <a:off x="6764223"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29271152-37BF-A0AC-B842-A11048022AB4}"/>
              </a:ext>
            </a:extLst>
          </p:cNvPr>
          <p:cNvSpPr/>
          <p:nvPr/>
        </p:nvSpPr>
        <p:spPr>
          <a:xfrm>
            <a:off x="7196404"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25526A3A-665D-D6B1-CF31-2F13EA59A10D}"/>
              </a:ext>
            </a:extLst>
          </p:cNvPr>
          <p:cNvSpPr/>
          <p:nvPr/>
        </p:nvSpPr>
        <p:spPr>
          <a:xfrm>
            <a:off x="7628585"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035561A9-3B7F-788C-02B9-BF263EE55027}"/>
              </a:ext>
            </a:extLst>
          </p:cNvPr>
          <p:cNvSpPr/>
          <p:nvPr/>
        </p:nvSpPr>
        <p:spPr>
          <a:xfrm>
            <a:off x="8060766"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554EFF31-F3BA-CB11-FF09-585A7D5026D0}"/>
              </a:ext>
            </a:extLst>
          </p:cNvPr>
          <p:cNvSpPr/>
          <p:nvPr/>
        </p:nvSpPr>
        <p:spPr>
          <a:xfrm>
            <a:off x="8492947"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D4DA6A9F-9C0C-48E3-B27E-78092347FD42}"/>
              </a:ext>
            </a:extLst>
          </p:cNvPr>
          <p:cNvSpPr/>
          <p:nvPr/>
        </p:nvSpPr>
        <p:spPr>
          <a:xfrm>
            <a:off x="8925128"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5D89153A-58F0-507F-E167-6F3A45F513DC}"/>
              </a:ext>
            </a:extLst>
          </p:cNvPr>
          <p:cNvSpPr/>
          <p:nvPr/>
        </p:nvSpPr>
        <p:spPr>
          <a:xfrm>
            <a:off x="9357309"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0CA3AF78-D05F-9982-8689-5890F732FC74}"/>
              </a:ext>
            </a:extLst>
          </p:cNvPr>
          <p:cNvSpPr/>
          <p:nvPr/>
        </p:nvSpPr>
        <p:spPr>
          <a:xfrm>
            <a:off x="978949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B524A1A8-9C98-D3CF-ECA4-1607DF498E00}"/>
              </a:ext>
            </a:extLst>
          </p:cNvPr>
          <p:cNvSpPr/>
          <p:nvPr/>
        </p:nvSpPr>
        <p:spPr>
          <a:xfrm>
            <a:off x="1022167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20DE2F66-5B67-A9A0-E449-B4E793E22125}"/>
              </a:ext>
            </a:extLst>
          </p:cNvPr>
          <p:cNvSpPr/>
          <p:nvPr/>
        </p:nvSpPr>
        <p:spPr>
          <a:xfrm>
            <a:off x="1065385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1A2897D3-562C-CDD5-7B50-B7B5F11D0617}"/>
              </a:ext>
            </a:extLst>
          </p:cNvPr>
          <p:cNvSpPr/>
          <p:nvPr/>
        </p:nvSpPr>
        <p:spPr>
          <a:xfrm>
            <a:off x="589986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37C37F02-906D-E94D-CF53-7248510E46FE}"/>
              </a:ext>
            </a:extLst>
          </p:cNvPr>
          <p:cNvSpPr/>
          <p:nvPr/>
        </p:nvSpPr>
        <p:spPr>
          <a:xfrm>
            <a:off x="6332042"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B84F051C-0699-D88A-3BAB-E9DE749D6145}"/>
              </a:ext>
            </a:extLst>
          </p:cNvPr>
          <p:cNvSpPr/>
          <p:nvPr/>
        </p:nvSpPr>
        <p:spPr>
          <a:xfrm>
            <a:off x="6764223"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74A6897D-6E3E-2E95-722B-F825DCE548B6}"/>
              </a:ext>
            </a:extLst>
          </p:cNvPr>
          <p:cNvSpPr/>
          <p:nvPr/>
        </p:nvSpPr>
        <p:spPr>
          <a:xfrm>
            <a:off x="7196404"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2DA91905-37B4-3CA5-050E-FD4FA0F49905}"/>
              </a:ext>
            </a:extLst>
          </p:cNvPr>
          <p:cNvSpPr/>
          <p:nvPr/>
        </p:nvSpPr>
        <p:spPr>
          <a:xfrm>
            <a:off x="7628585"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356DEDE5-864D-BC76-044E-F576F1A7953D}"/>
              </a:ext>
            </a:extLst>
          </p:cNvPr>
          <p:cNvSpPr/>
          <p:nvPr/>
        </p:nvSpPr>
        <p:spPr>
          <a:xfrm>
            <a:off x="8060766"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2B2B5C82-386D-1065-3434-90EC4101748D}"/>
              </a:ext>
            </a:extLst>
          </p:cNvPr>
          <p:cNvSpPr/>
          <p:nvPr/>
        </p:nvSpPr>
        <p:spPr>
          <a:xfrm>
            <a:off x="8492947"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2D22E36F-6832-4237-6A69-2FD1CCB7F5EB}"/>
              </a:ext>
            </a:extLst>
          </p:cNvPr>
          <p:cNvSpPr/>
          <p:nvPr/>
        </p:nvSpPr>
        <p:spPr>
          <a:xfrm>
            <a:off x="8925128"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7DE7769A-3981-FC91-76AE-968D53B7731A}"/>
              </a:ext>
            </a:extLst>
          </p:cNvPr>
          <p:cNvSpPr/>
          <p:nvPr/>
        </p:nvSpPr>
        <p:spPr>
          <a:xfrm>
            <a:off x="9357309"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DB542778-3045-9DA5-BBA8-D548619853F5}"/>
              </a:ext>
            </a:extLst>
          </p:cNvPr>
          <p:cNvSpPr/>
          <p:nvPr/>
        </p:nvSpPr>
        <p:spPr>
          <a:xfrm>
            <a:off x="978949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B3E12816-1E9F-0F9F-942B-2C470CBE0294}"/>
              </a:ext>
            </a:extLst>
          </p:cNvPr>
          <p:cNvSpPr/>
          <p:nvPr/>
        </p:nvSpPr>
        <p:spPr>
          <a:xfrm>
            <a:off x="1022167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010B7757-FCA5-1F40-2459-BF97497D518B}"/>
              </a:ext>
            </a:extLst>
          </p:cNvPr>
          <p:cNvSpPr/>
          <p:nvPr/>
        </p:nvSpPr>
        <p:spPr>
          <a:xfrm>
            <a:off x="1065385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6C2E241C-62FB-F9AC-C0B5-1065883F7E36}"/>
              </a:ext>
            </a:extLst>
          </p:cNvPr>
          <p:cNvSpPr txBox="1"/>
          <p:nvPr/>
        </p:nvSpPr>
        <p:spPr>
          <a:xfrm>
            <a:off x="11039472" y="3112209"/>
            <a:ext cx="60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key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805B4BEE-D1E9-DBA1-6F6E-6EF3DCF24161}"/>
              </a:ext>
            </a:extLst>
          </p:cNvPr>
          <p:cNvSpPr txBox="1"/>
          <p:nvPr/>
        </p:nvSpPr>
        <p:spPr>
          <a:xfrm>
            <a:off x="11017576" y="3737124"/>
            <a:ext cx="1174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value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0CFB4493-0C82-E227-A790-C70D22E58B56}"/>
              </a:ext>
            </a:extLst>
          </p:cNvPr>
          <p:cNvCxnSpPr>
            <a:cxnSpLocks/>
          </p:cNvCxnSpPr>
          <p:nvPr/>
        </p:nvCxnSpPr>
        <p:spPr>
          <a:xfrm flipV="1">
            <a:off x="8397615" y="4350006"/>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31A002FD-57BD-CA0C-8A7E-D48022489444}"/>
              </a:ext>
            </a:extLst>
          </p:cNvPr>
          <p:cNvSpPr txBox="1"/>
          <p:nvPr/>
        </p:nvSpPr>
        <p:spPr>
          <a:xfrm>
            <a:off x="2161384" y="3029546"/>
            <a:ext cx="24745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are       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F327B794-53F8-9958-42A9-A7A6DC44820D}"/>
              </a:ext>
            </a:extLst>
          </p:cNvPr>
          <p:cNvSpPr/>
          <p:nvPr/>
        </p:nvSpPr>
        <p:spPr>
          <a:xfrm>
            <a:off x="2262216" y="4065369"/>
            <a:ext cx="2385116" cy="1620776"/>
          </a:xfrm>
          <a:prstGeom prst="roundRect">
            <a:avLst/>
          </a:prstGeom>
          <a:solidFill>
            <a:schemeClr val="accent1">
              <a:lumMod val="20000"/>
              <a:lumOff val="80000"/>
            </a:schemeClr>
          </a:solidFill>
          <a:ln w="57150">
            <a:solidFill>
              <a:schemeClr val="tx1"/>
            </a:solidFill>
            <a:prstDash val="sysDo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9" name="直線單箭頭接點 38">
            <a:extLst>
              <a:ext uri="{FF2B5EF4-FFF2-40B4-BE49-F238E27FC236}">
                <a16:creationId xmlns:a16="http://schemas.microsoft.com/office/drawing/2014/main" id="{E02E6F61-6D1C-98C7-D829-BEE3EB6DB2D3}"/>
              </a:ext>
            </a:extLst>
          </p:cNvPr>
          <p:cNvCxnSpPr>
            <a:cxnSpLocks/>
          </p:cNvCxnSpPr>
          <p:nvPr/>
        </p:nvCxnSpPr>
        <p:spPr>
          <a:xfrm flipV="1">
            <a:off x="3454774" y="3474249"/>
            <a:ext cx="0" cy="52575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A00739F8-C148-32A9-14B4-839DF24829D4}"/>
              </a:ext>
            </a:extLst>
          </p:cNvPr>
          <p:cNvCxnSpPr>
            <a:cxnSpLocks/>
          </p:cNvCxnSpPr>
          <p:nvPr/>
        </p:nvCxnSpPr>
        <p:spPr>
          <a:xfrm flipV="1">
            <a:off x="3443258" y="5700950"/>
            <a:ext cx="0" cy="63947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FBAA6089-5832-15A1-4B39-599CCED29D6E}"/>
              </a:ext>
            </a:extLst>
          </p:cNvPr>
          <p:cNvCxnSpPr>
            <a:cxnSpLocks/>
          </p:cNvCxnSpPr>
          <p:nvPr/>
        </p:nvCxnSpPr>
        <p:spPr>
          <a:xfrm>
            <a:off x="3430592" y="6340428"/>
            <a:ext cx="2078113" cy="1"/>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矩形: 圓角 43">
            <a:extLst>
              <a:ext uri="{FF2B5EF4-FFF2-40B4-BE49-F238E27FC236}">
                <a16:creationId xmlns:a16="http://schemas.microsoft.com/office/drawing/2014/main" id="{4AC3B2CA-9AC8-32E1-A411-485F77ABF87C}"/>
              </a:ext>
            </a:extLst>
          </p:cNvPr>
          <p:cNvSpPr/>
          <p:nvPr/>
        </p:nvSpPr>
        <p:spPr>
          <a:xfrm>
            <a:off x="2158106" y="2043080"/>
            <a:ext cx="9027979" cy="518896"/>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Aggregator</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(several attention layers)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52F94227-AE2C-8CE7-EB62-A949A43662CB}"/>
              </a:ext>
            </a:extLst>
          </p:cNvPr>
          <p:cNvSpPr txBox="1"/>
          <p:nvPr/>
        </p:nvSpPr>
        <p:spPr>
          <a:xfrm>
            <a:off x="1071342" y="2946913"/>
            <a:ext cx="108676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query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D3E9CF4B-C7C9-CCCC-95B3-1B887277C61D}"/>
              </a:ext>
            </a:extLst>
          </p:cNvPr>
          <p:cNvSpPr/>
          <p:nvPr/>
        </p:nvSpPr>
        <p:spPr>
          <a:xfrm>
            <a:off x="6758565" y="1282097"/>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DB0E040A-57EB-8A55-9C46-BB43D9E4277F}"/>
              </a:ext>
            </a:extLst>
          </p:cNvPr>
          <p:cNvSpPr/>
          <p:nvPr/>
        </p:nvSpPr>
        <p:spPr>
          <a:xfrm>
            <a:off x="8496260" y="128819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787EDBE8-19C0-C413-C697-8028B30C6248}"/>
              </a:ext>
            </a:extLst>
          </p:cNvPr>
          <p:cNvSpPr/>
          <p:nvPr/>
        </p:nvSpPr>
        <p:spPr>
          <a:xfrm>
            <a:off x="10242230" y="1287921"/>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C49313DA-7BFF-1B80-AEB8-BB1D57CF18D7}"/>
              </a:ext>
            </a:extLst>
          </p:cNvPr>
          <p:cNvSpPr/>
          <p:nvPr/>
        </p:nvSpPr>
        <p:spPr>
          <a:xfrm>
            <a:off x="5985639" y="216860"/>
            <a:ext cx="5188122" cy="698391"/>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8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800" kern="0" dirty="0">
              <a:solidFill>
                <a:prstClr val="black"/>
              </a:solidFill>
              <a:latin typeface="微軟正黑體" panose="020B0604030504040204" pitchFamily="34" charset="-120"/>
              <a:ea typeface="微軟正黑體" panose="020B0604030504040204" pitchFamily="34" charset="-120"/>
            </a:endParaRPr>
          </a:p>
        </p:txBody>
      </p:sp>
      <p:sp>
        <p:nvSpPr>
          <p:cNvPr id="50" name="文字方塊 49">
            <a:extLst>
              <a:ext uri="{FF2B5EF4-FFF2-40B4-BE49-F238E27FC236}">
                <a16:creationId xmlns:a16="http://schemas.microsoft.com/office/drawing/2014/main" id="{2FAA9B43-6D28-767D-C9D9-181450D69A50}"/>
              </a:ext>
            </a:extLst>
          </p:cNvPr>
          <p:cNvSpPr txBox="1"/>
          <p:nvPr/>
        </p:nvSpPr>
        <p:spPr>
          <a:xfrm>
            <a:off x="6021752" y="1246875"/>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文字方塊 50">
            <a:extLst>
              <a:ext uri="{FF2B5EF4-FFF2-40B4-BE49-F238E27FC236}">
                <a16:creationId xmlns:a16="http://schemas.microsoft.com/office/drawing/2014/main" id="{F058D520-DAA5-0216-2190-35D5C49A5C7A}"/>
              </a:ext>
            </a:extLst>
          </p:cNvPr>
          <p:cNvSpPr txBox="1"/>
          <p:nvPr/>
        </p:nvSpPr>
        <p:spPr>
          <a:xfrm>
            <a:off x="7725236" y="1255268"/>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文字方塊 51">
            <a:extLst>
              <a:ext uri="{FF2B5EF4-FFF2-40B4-BE49-F238E27FC236}">
                <a16:creationId xmlns:a16="http://schemas.microsoft.com/office/drawing/2014/main" id="{4CB79B4F-BF03-594D-A0A7-EF3DD35C90BC}"/>
              </a:ext>
            </a:extLst>
          </p:cNvPr>
          <p:cNvSpPr txBox="1"/>
          <p:nvPr/>
        </p:nvSpPr>
        <p:spPr>
          <a:xfrm>
            <a:off x="9479200" y="1248267"/>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3" name="群組 52">
            <a:extLst>
              <a:ext uri="{FF2B5EF4-FFF2-40B4-BE49-F238E27FC236}">
                <a16:creationId xmlns:a16="http://schemas.microsoft.com/office/drawing/2014/main" id="{2B35EA5B-31C9-F063-9D8E-1A853FFBDC7A}"/>
              </a:ext>
            </a:extLst>
          </p:cNvPr>
          <p:cNvGrpSpPr/>
          <p:nvPr/>
        </p:nvGrpSpPr>
        <p:grpSpPr>
          <a:xfrm>
            <a:off x="216432" y="102565"/>
            <a:ext cx="5373356" cy="830012"/>
            <a:chOff x="393073" y="5022255"/>
            <a:chExt cx="2117030" cy="878286"/>
          </a:xfrm>
        </p:grpSpPr>
        <p:pic>
          <p:nvPicPr>
            <p:cNvPr id="5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CF288CB8-C595-3A18-4988-5D6CCFB8275D}"/>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5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D1580E0-CC68-9A09-BE1F-0A70F443F11C}"/>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56" name="直線單箭頭接點 55">
            <a:extLst>
              <a:ext uri="{FF2B5EF4-FFF2-40B4-BE49-F238E27FC236}">
                <a16:creationId xmlns:a16="http://schemas.microsoft.com/office/drawing/2014/main" id="{730F16E7-5F4A-A125-EDA7-E4FF9DC18B24}"/>
              </a:ext>
            </a:extLst>
          </p:cNvPr>
          <p:cNvCxnSpPr>
            <a:cxnSpLocks/>
          </p:cNvCxnSpPr>
          <p:nvPr/>
        </p:nvCxnSpPr>
        <p:spPr>
          <a:xfrm rot="16200000" flipV="1">
            <a:off x="5722763" y="286050"/>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190B30A4-D736-E7D7-0EAE-711D9C84B0F3}"/>
              </a:ext>
            </a:extLst>
          </p:cNvPr>
          <p:cNvCxnSpPr>
            <a:cxnSpLocks/>
          </p:cNvCxnSpPr>
          <p:nvPr/>
        </p:nvCxnSpPr>
        <p:spPr>
          <a:xfrm flipV="1">
            <a:off x="8397615" y="2526294"/>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28D23C68-EDEF-6161-5148-D299DC9C4593}"/>
              </a:ext>
            </a:extLst>
          </p:cNvPr>
          <p:cNvCxnSpPr>
            <a:cxnSpLocks/>
          </p:cNvCxnSpPr>
          <p:nvPr/>
        </p:nvCxnSpPr>
        <p:spPr>
          <a:xfrm flipV="1">
            <a:off x="2619115" y="2538994"/>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4C9D67B0-23B1-BFB9-F393-B8B96F662E2C}"/>
              </a:ext>
            </a:extLst>
          </p:cNvPr>
          <p:cNvCxnSpPr>
            <a:cxnSpLocks/>
          </p:cNvCxnSpPr>
          <p:nvPr/>
        </p:nvCxnSpPr>
        <p:spPr>
          <a:xfrm flipV="1">
            <a:off x="7041085" y="1644047"/>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FBCBE344-BDA0-8CC9-DBBD-86CAF8106E6C}"/>
              </a:ext>
            </a:extLst>
          </p:cNvPr>
          <p:cNvCxnSpPr>
            <a:cxnSpLocks/>
          </p:cNvCxnSpPr>
          <p:nvPr/>
        </p:nvCxnSpPr>
        <p:spPr>
          <a:xfrm flipV="1">
            <a:off x="8778960" y="1677083"/>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F16769CD-C60C-2A46-C213-E62AFF17C365}"/>
              </a:ext>
            </a:extLst>
          </p:cNvPr>
          <p:cNvCxnSpPr>
            <a:cxnSpLocks/>
          </p:cNvCxnSpPr>
          <p:nvPr/>
        </p:nvCxnSpPr>
        <p:spPr>
          <a:xfrm flipV="1">
            <a:off x="10512230" y="1644047"/>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9BF4A256-944C-F23D-81FF-3B4351A4F42C}"/>
              </a:ext>
            </a:extLst>
          </p:cNvPr>
          <p:cNvCxnSpPr>
            <a:cxnSpLocks/>
          </p:cNvCxnSpPr>
          <p:nvPr/>
        </p:nvCxnSpPr>
        <p:spPr>
          <a:xfrm flipV="1">
            <a:off x="3492874" y="2561976"/>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E46D618A-9D1A-CB79-8479-7373D968A12F}"/>
              </a:ext>
            </a:extLst>
          </p:cNvPr>
          <p:cNvCxnSpPr>
            <a:cxnSpLocks/>
          </p:cNvCxnSpPr>
          <p:nvPr/>
        </p:nvCxnSpPr>
        <p:spPr>
          <a:xfrm flipV="1">
            <a:off x="4191374" y="2580835"/>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33BA1BEF-DCA0-817E-1A48-A80EE704A25A}"/>
              </a:ext>
            </a:extLst>
          </p:cNvPr>
          <p:cNvCxnSpPr>
            <a:cxnSpLocks/>
          </p:cNvCxnSpPr>
          <p:nvPr/>
        </p:nvCxnSpPr>
        <p:spPr>
          <a:xfrm flipV="1">
            <a:off x="6332042" y="932577"/>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D1210FF-5614-40F0-F0B8-0A7797BC60ED}"/>
              </a:ext>
            </a:extLst>
          </p:cNvPr>
          <p:cNvCxnSpPr>
            <a:cxnSpLocks/>
          </p:cNvCxnSpPr>
          <p:nvPr/>
        </p:nvCxnSpPr>
        <p:spPr>
          <a:xfrm flipV="1">
            <a:off x="7036480" y="915251"/>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E61F90E8-2B40-5351-558A-988B2E948B6A}"/>
              </a:ext>
            </a:extLst>
          </p:cNvPr>
          <p:cNvCxnSpPr>
            <a:cxnSpLocks/>
          </p:cNvCxnSpPr>
          <p:nvPr/>
        </p:nvCxnSpPr>
        <p:spPr>
          <a:xfrm flipV="1">
            <a:off x="8060766" y="910118"/>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BC2F8371-842C-725F-7D84-733C7C3443F6}"/>
              </a:ext>
            </a:extLst>
          </p:cNvPr>
          <p:cNvCxnSpPr>
            <a:cxnSpLocks/>
          </p:cNvCxnSpPr>
          <p:nvPr/>
        </p:nvCxnSpPr>
        <p:spPr>
          <a:xfrm flipV="1">
            <a:off x="8778960" y="932577"/>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8A9A48DF-DD85-400D-FEC3-391B0C1A76F4}"/>
              </a:ext>
            </a:extLst>
          </p:cNvPr>
          <p:cNvCxnSpPr>
            <a:cxnSpLocks/>
          </p:cNvCxnSpPr>
          <p:nvPr/>
        </p:nvCxnSpPr>
        <p:spPr>
          <a:xfrm flipV="1">
            <a:off x="9785335" y="939730"/>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C9C15FA0-B98D-184F-AF42-2F21F73ECB4A}"/>
              </a:ext>
            </a:extLst>
          </p:cNvPr>
          <p:cNvCxnSpPr>
            <a:cxnSpLocks/>
          </p:cNvCxnSpPr>
          <p:nvPr/>
        </p:nvCxnSpPr>
        <p:spPr>
          <a:xfrm flipV="1">
            <a:off x="10528190" y="958229"/>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文字方塊 75">
            <a:extLst>
              <a:ext uri="{FF2B5EF4-FFF2-40B4-BE49-F238E27FC236}">
                <a16:creationId xmlns:a16="http://schemas.microsoft.com/office/drawing/2014/main" id="{992D77C4-5417-EE67-CA52-39F2DB310B7C}"/>
              </a:ext>
            </a:extLst>
          </p:cNvPr>
          <p:cNvSpPr txBox="1"/>
          <p:nvPr/>
        </p:nvSpPr>
        <p:spPr>
          <a:xfrm>
            <a:off x="1491730" y="958229"/>
            <a:ext cx="39541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Use the network architecture of the TTS model (</a:t>
            </a: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CozyVoice</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7" name="直線單箭頭接點 76">
            <a:extLst>
              <a:ext uri="{FF2B5EF4-FFF2-40B4-BE49-F238E27FC236}">
                <a16:creationId xmlns:a16="http://schemas.microsoft.com/office/drawing/2014/main" id="{01A0D35C-23AC-EA74-6C4E-B0C9FF99D1BA}"/>
              </a:ext>
            </a:extLst>
          </p:cNvPr>
          <p:cNvCxnSpPr>
            <a:cxnSpLocks/>
          </p:cNvCxnSpPr>
          <p:nvPr/>
        </p:nvCxnSpPr>
        <p:spPr>
          <a:xfrm flipH="1">
            <a:off x="5325151" y="764429"/>
            <a:ext cx="875381" cy="468434"/>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8" name="文字方塊 77">
            <a:extLst>
              <a:ext uri="{FF2B5EF4-FFF2-40B4-BE49-F238E27FC236}">
                <a16:creationId xmlns:a16="http://schemas.microsoft.com/office/drawing/2014/main" id="{44440AB7-1DCE-AF37-E07C-3C72F1ECE9F8}"/>
              </a:ext>
            </a:extLst>
          </p:cNvPr>
          <p:cNvSpPr txBox="1"/>
          <p:nvPr/>
        </p:nvSpPr>
        <p:spPr>
          <a:xfrm>
            <a:off x="8956892" y="5525532"/>
            <a:ext cx="2385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e.g., Whisper Encoder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620791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animBg="1"/>
      <p:bldP spid="44" grpId="0" animBg="1"/>
      <p:bldP spid="45" grpId="0"/>
      <p:bldP spid="46" grpId="0" animBg="1"/>
      <p:bldP spid="47" grpId="0" animBg="1"/>
      <p:bldP spid="48" grpId="0" animBg="1"/>
      <p:bldP spid="49" grpId="0" animBg="1"/>
      <p:bldP spid="50" grpId="0"/>
      <p:bldP spid="51" grpId="0"/>
      <p:bldP spid="52" grpId="0"/>
      <p:bldP spid="7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407C6-2562-B6DE-0CD6-9BED4426756C}"/>
            </a:ext>
          </a:extLst>
        </p:cNvPr>
        <p:cNvGrpSpPr/>
        <p:nvPr/>
      </p:nvGrpSpPr>
      <p:grpSpPr>
        <a:xfrm>
          <a:off x="0" y="0"/>
          <a:ext cx="0" cy="0"/>
          <a:chOff x="0" y="0"/>
          <a:chExt cx="0" cy="0"/>
        </a:xfrm>
      </p:grpSpPr>
      <p:grpSp>
        <p:nvGrpSpPr>
          <p:cNvPr id="4" name="群組 3">
            <a:extLst>
              <a:ext uri="{FF2B5EF4-FFF2-40B4-BE49-F238E27FC236}">
                <a16:creationId xmlns:a16="http://schemas.microsoft.com/office/drawing/2014/main" id="{976E38FD-DBB2-D3FE-AA78-9BF3941B3F0C}"/>
              </a:ext>
            </a:extLst>
          </p:cNvPr>
          <p:cNvGrpSpPr/>
          <p:nvPr/>
        </p:nvGrpSpPr>
        <p:grpSpPr>
          <a:xfrm>
            <a:off x="5720460" y="5894175"/>
            <a:ext cx="5373356" cy="830012"/>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F7F930F5-518B-8706-2E0A-4764C21649A7}"/>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08DD0F02-69C6-5173-EBF9-83D2034E477F}"/>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27B1C613-EFF7-EF8E-0A4F-40F440A29426}"/>
              </a:ext>
            </a:extLst>
          </p:cNvPr>
          <p:cNvSpPr/>
          <p:nvPr/>
        </p:nvSpPr>
        <p:spPr>
          <a:xfrm>
            <a:off x="5869208" y="4875757"/>
            <a:ext cx="5075388" cy="574184"/>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89F544A9-0820-72B9-C33B-09F5C30A7B16}"/>
              </a:ext>
            </a:extLst>
          </p:cNvPr>
          <p:cNvCxnSpPr>
            <a:cxnSpLocks/>
          </p:cNvCxnSpPr>
          <p:nvPr/>
        </p:nvCxnSpPr>
        <p:spPr>
          <a:xfrm flipV="1">
            <a:off x="8412129" y="5504368"/>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D5FC3BD5-8EC0-E668-D6F8-9729C64B8752}"/>
              </a:ext>
            </a:extLst>
          </p:cNvPr>
          <p:cNvSpPr/>
          <p:nvPr/>
        </p:nvSpPr>
        <p:spPr>
          <a:xfrm>
            <a:off x="589986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051B7AE2-2403-D63A-294B-D27E8441903D}"/>
              </a:ext>
            </a:extLst>
          </p:cNvPr>
          <p:cNvSpPr/>
          <p:nvPr/>
        </p:nvSpPr>
        <p:spPr>
          <a:xfrm>
            <a:off x="6332042"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9892FDAC-B036-9EAE-5F81-91E1A82986CB}"/>
              </a:ext>
            </a:extLst>
          </p:cNvPr>
          <p:cNvSpPr/>
          <p:nvPr/>
        </p:nvSpPr>
        <p:spPr>
          <a:xfrm>
            <a:off x="6764223"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44FE0914-5030-EC27-06FD-F85B0A09118D}"/>
              </a:ext>
            </a:extLst>
          </p:cNvPr>
          <p:cNvSpPr/>
          <p:nvPr/>
        </p:nvSpPr>
        <p:spPr>
          <a:xfrm>
            <a:off x="7196404"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C41E40BE-2849-2D6D-DCEC-316DD04EA2F9}"/>
              </a:ext>
            </a:extLst>
          </p:cNvPr>
          <p:cNvSpPr/>
          <p:nvPr/>
        </p:nvSpPr>
        <p:spPr>
          <a:xfrm>
            <a:off x="7628585"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C2253BBB-862B-0E02-83CE-4EFFF2B6D37E}"/>
              </a:ext>
            </a:extLst>
          </p:cNvPr>
          <p:cNvSpPr/>
          <p:nvPr/>
        </p:nvSpPr>
        <p:spPr>
          <a:xfrm>
            <a:off x="8060766"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832D3444-EDF0-3295-043B-8C86E873FFE9}"/>
              </a:ext>
            </a:extLst>
          </p:cNvPr>
          <p:cNvSpPr/>
          <p:nvPr/>
        </p:nvSpPr>
        <p:spPr>
          <a:xfrm>
            <a:off x="8492947"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FF65A869-EBAE-E017-3F29-7779210FDC9F}"/>
              </a:ext>
            </a:extLst>
          </p:cNvPr>
          <p:cNvSpPr/>
          <p:nvPr/>
        </p:nvSpPr>
        <p:spPr>
          <a:xfrm>
            <a:off x="8925128"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0EEF9B38-0948-E9B3-37EE-AB9B9E38B387}"/>
              </a:ext>
            </a:extLst>
          </p:cNvPr>
          <p:cNvSpPr/>
          <p:nvPr/>
        </p:nvSpPr>
        <p:spPr>
          <a:xfrm>
            <a:off x="9357309"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9A2AA93D-F2C4-AF23-96E6-57F6BAFAA867}"/>
              </a:ext>
            </a:extLst>
          </p:cNvPr>
          <p:cNvSpPr/>
          <p:nvPr/>
        </p:nvSpPr>
        <p:spPr>
          <a:xfrm>
            <a:off x="978949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CD95C693-5ADD-904D-AD8D-30683F136A3C}"/>
              </a:ext>
            </a:extLst>
          </p:cNvPr>
          <p:cNvSpPr/>
          <p:nvPr/>
        </p:nvSpPr>
        <p:spPr>
          <a:xfrm>
            <a:off x="1022167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90C48DFE-6BF7-EE6E-B829-6F14CE028B7F}"/>
              </a:ext>
            </a:extLst>
          </p:cNvPr>
          <p:cNvSpPr/>
          <p:nvPr/>
        </p:nvSpPr>
        <p:spPr>
          <a:xfrm>
            <a:off x="1065385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82C6FCEA-9F69-2055-E720-6B3F4108F517}"/>
              </a:ext>
            </a:extLst>
          </p:cNvPr>
          <p:cNvSpPr/>
          <p:nvPr/>
        </p:nvSpPr>
        <p:spPr>
          <a:xfrm>
            <a:off x="589986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C71F1E59-52EC-832C-786C-0050891D7B85}"/>
              </a:ext>
            </a:extLst>
          </p:cNvPr>
          <p:cNvSpPr/>
          <p:nvPr/>
        </p:nvSpPr>
        <p:spPr>
          <a:xfrm>
            <a:off x="6332042"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F9E221C8-3AE5-D9E7-74A2-0BBCEFD662ED}"/>
              </a:ext>
            </a:extLst>
          </p:cNvPr>
          <p:cNvSpPr/>
          <p:nvPr/>
        </p:nvSpPr>
        <p:spPr>
          <a:xfrm>
            <a:off x="6764223"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6D2E2F56-55ED-EC84-F57D-AF842A9079C2}"/>
              </a:ext>
            </a:extLst>
          </p:cNvPr>
          <p:cNvSpPr/>
          <p:nvPr/>
        </p:nvSpPr>
        <p:spPr>
          <a:xfrm>
            <a:off x="7196404"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8AE0B908-96DF-A881-BF6D-F9CFB80300FC}"/>
              </a:ext>
            </a:extLst>
          </p:cNvPr>
          <p:cNvSpPr/>
          <p:nvPr/>
        </p:nvSpPr>
        <p:spPr>
          <a:xfrm>
            <a:off x="7628585"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7791334C-F69B-8C38-E7D2-9493883FC754}"/>
              </a:ext>
            </a:extLst>
          </p:cNvPr>
          <p:cNvSpPr/>
          <p:nvPr/>
        </p:nvSpPr>
        <p:spPr>
          <a:xfrm>
            <a:off x="8060766"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02039206-3B99-6B6E-0A57-4EE375035D3C}"/>
              </a:ext>
            </a:extLst>
          </p:cNvPr>
          <p:cNvSpPr/>
          <p:nvPr/>
        </p:nvSpPr>
        <p:spPr>
          <a:xfrm>
            <a:off x="8492947"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6F5F32F0-8502-C989-C473-0E8F09D3B8C7}"/>
              </a:ext>
            </a:extLst>
          </p:cNvPr>
          <p:cNvSpPr/>
          <p:nvPr/>
        </p:nvSpPr>
        <p:spPr>
          <a:xfrm>
            <a:off x="8925128"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CA939D0D-5DCD-B550-4D11-7DC0628169FA}"/>
              </a:ext>
            </a:extLst>
          </p:cNvPr>
          <p:cNvSpPr/>
          <p:nvPr/>
        </p:nvSpPr>
        <p:spPr>
          <a:xfrm>
            <a:off x="9357309"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55AB5BE5-B39D-F777-0703-7689F82A41A9}"/>
              </a:ext>
            </a:extLst>
          </p:cNvPr>
          <p:cNvSpPr/>
          <p:nvPr/>
        </p:nvSpPr>
        <p:spPr>
          <a:xfrm>
            <a:off x="978949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6EBFA84F-4F4D-A3FB-A5BC-914B5A8D63BE}"/>
              </a:ext>
            </a:extLst>
          </p:cNvPr>
          <p:cNvSpPr/>
          <p:nvPr/>
        </p:nvSpPr>
        <p:spPr>
          <a:xfrm>
            <a:off x="1022167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23C846BF-EE88-F40D-AF21-75D5788FE88D}"/>
              </a:ext>
            </a:extLst>
          </p:cNvPr>
          <p:cNvSpPr/>
          <p:nvPr/>
        </p:nvSpPr>
        <p:spPr>
          <a:xfrm>
            <a:off x="1065385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EDBB640F-1541-F4F4-B959-68E0EEB94BB7}"/>
              </a:ext>
            </a:extLst>
          </p:cNvPr>
          <p:cNvCxnSpPr>
            <a:cxnSpLocks/>
          </p:cNvCxnSpPr>
          <p:nvPr/>
        </p:nvCxnSpPr>
        <p:spPr>
          <a:xfrm flipV="1">
            <a:off x="8397615" y="4350006"/>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0EAE4E45-971E-69D2-FBF1-7EE2D38BE53E}"/>
              </a:ext>
            </a:extLst>
          </p:cNvPr>
          <p:cNvSpPr txBox="1"/>
          <p:nvPr/>
        </p:nvSpPr>
        <p:spPr>
          <a:xfrm>
            <a:off x="2161384" y="3029546"/>
            <a:ext cx="24745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are       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78762FC2-A5F9-80D8-7542-17441ABA43DF}"/>
              </a:ext>
            </a:extLst>
          </p:cNvPr>
          <p:cNvSpPr/>
          <p:nvPr/>
        </p:nvSpPr>
        <p:spPr>
          <a:xfrm>
            <a:off x="2158106" y="2043080"/>
            <a:ext cx="9027979" cy="518896"/>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Aggregator</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(several attention layers)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EE3FEF9C-0D4B-F536-D2FE-49FBDA76B3FC}"/>
              </a:ext>
            </a:extLst>
          </p:cNvPr>
          <p:cNvSpPr txBox="1"/>
          <p:nvPr/>
        </p:nvSpPr>
        <p:spPr>
          <a:xfrm>
            <a:off x="1071342" y="2946913"/>
            <a:ext cx="108676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query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3F5540F0-4417-B6EC-A22B-E0593954CDCD}"/>
              </a:ext>
            </a:extLst>
          </p:cNvPr>
          <p:cNvSpPr/>
          <p:nvPr/>
        </p:nvSpPr>
        <p:spPr>
          <a:xfrm>
            <a:off x="6758565" y="1282097"/>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37F3EEBE-5A04-B9E9-845D-962E1B7E9262}"/>
              </a:ext>
            </a:extLst>
          </p:cNvPr>
          <p:cNvSpPr/>
          <p:nvPr/>
        </p:nvSpPr>
        <p:spPr>
          <a:xfrm>
            <a:off x="8496260" y="128819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C7CA8D36-5BA3-2F9A-736A-1AC48293F4F8}"/>
              </a:ext>
            </a:extLst>
          </p:cNvPr>
          <p:cNvSpPr/>
          <p:nvPr/>
        </p:nvSpPr>
        <p:spPr>
          <a:xfrm>
            <a:off x="10242230" y="1287921"/>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49E863DE-1B1E-CA68-B4FB-A9DA969033F0}"/>
              </a:ext>
            </a:extLst>
          </p:cNvPr>
          <p:cNvSpPr/>
          <p:nvPr/>
        </p:nvSpPr>
        <p:spPr>
          <a:xfrm>
            <a:off x="5985639" y="216860"/>
            <a:ext cx="5188122" cy="698391"/>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8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800" kern="0" dirty="0">
              <a:solidFill>
                <a:prstClr val="black"/>
              </a:solidFill>
              <a:latin typeface="微軟正黑體" panose="020B0604030504040204" pitchFamily="34" charset="-120"/>
              <a:ea typeface="微軟正黑體" panose="020B0604030504040204" pitchFamily="34" charset="-120"/>
            </a:endParaRPr>
          </a:p>
        </p:txBody>
      </p:sp>
      <p:sp>
        <p:nvSpPr>
          <p:cNvPr id="50" name="文字方塊 49">
            <a:extLst>
              <a:ext uri="{FF2B5EF4-FFF2-40B4-BE49-F238E27FC236}">
                <a16:creationId xmlns:a16="http://schemas.microsoft.com/office/drawing/2014/main" id="{FC536196-3F9D-4BCC-CAB7-6E30D48D4489}"/>
              </a:ext>
            </a:extLst>
          </p:cNvPr>
          <p:cNvSpPr txBox="1"/>
          <p:nvPr/>
        </p:nvSpPr>
        <p:spPr>
          <a:xfrm>
            <a:off x="6021752" y="1246875"/>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文字方塊 50">
            <a:extLst>
              <a:ext uri="{FF2B5EF4-FFF2-40B4-BE49-F238E27FC236}">
                <a16:creationId xmlns:a16="http://schemas.microsoft.com/office/drawing/2014/main" id="{E4142447-2DC7-A3E7-D93A-80BE468690ED}"/>
              </a:ext>
            </a:extLst>
          </p:cNvPr>
          <p:cNvSpPr txBox="1"/>
          <p:nvPr/>
        </p:nvSpPr>
        <p:spPr>
          <a:xfrm>
            <a:off x="7725236" y="1255268"/>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文字方塊 51">
            <a:extLst>
              <a:ext uri="{FF2B5EF4-FFF2-40B4-BE49-F238E27FC236}">
                <a16:creationId xmlns:a16="http://schemas.microsoft.com/office/drawing/2014/main" id="{997D8650-5675-E8E7-718A-C3B79E86E37C}"/>
              </a:ext>
            </a:extLst>
          </p:cNvPr>
          <p:cNvSpPr txBox="1"/>
          <p:nvPr/>
        </p:nvSpPr>
        <p:spPr>
          <a:xfrm>
            <a:off x="9479200" y="1248267"/>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3" name="群組 52">
            <a:extLst>
              <a:ext uri="{FF2B5EF4-FFF2-40B4-BE49-F238E27FC236}">
                <a16:creationId xmlns:a16="http://schemas.microsoft.com/office/drawing/2014/main" id="{D502048B-6C2C-46E9-5294-F7F17E3C6C1F}"/>
              </a:ext>
            </a:extLst>
          </p:cNvPr>
          <p:cNvGrpSpPr/>
          <p:nvPr/>
        </p:nvGrpSpPr>
        <p:grpSpPr>
          <a:xfrm>
            <a:off x="216432" y="102565"/>
            <a:ext cx="5373356" cy="830012"/>
            <a:chOff x="393073" y="5022255"/>
            <a:chExt cx="2117030" cy="878286"/>
          </a:xfrm>
        </p:grpSpPr>
        <p:pic>
          <p:nvPicPr>
            <p:cNvPr id="5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B15E6EB-9B51-6788-4CE0-8180527D8730}"/>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5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94F1D58-5C5D-D87F-0666-3D5CD658302E}"/>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cxnSp>
        <p:nvCxnSpPr>
          <p:cNvPr id="56" name="直線單箭頭接點 55">
            <a:extLst>
              <a:ext uri="{FF2B5EF4-FFF2-40B4-BE49-F238E27FC236}">
                <a16:creationId xmlns:a16="http://schemas.microsoft.com/office/drawing/2014/main" id="{FA8FF949-FBAC-C6D1-5041-37745D7A26BD}"/>
              </a:ext>
            </a:extLst>
          </p:cNvPr>
          <p:cNvCxnSpPr>
            <a:cxnSpLocks/>
          </p:cNvCxnSpPr>
          <p:nvPr/>
        </p:nvCxnSpPr>
        <p:spPr>
          <a:xfrm rot="16200000" flipV="1">
            <a:off x="5722763" y="286050"/>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22CF183A-5B19-3B0B-B8C0-B0628ACCD233}"/>
              </a:ext>
            </a:extLst>
          </p:cNvPr>
          <p:cNvCxnSpPr>
            <a:cxnSpLocks/>
          </p:cNvCxnSpPr>
          <p:nvPr/>
        </p:nvCxnSpPr>
        <p:spPr>
          <a:xfrm flipV="1">
            <a:off x="8397615" y="2526294"/>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FD20317-2454-8EB4-1E6A-9F3439E63C52}"/>
              </a:ext>
            </a:extLst>
          </p:cNvPr>
          <p:cNvCxnSpPr>
            <a:cxnSpLocks/>
          </p:cNvCxnSpPr>
          <p:nvPr/>
        </p:nvCxnSpPr>
        <p:spPr>
          <a:xfrm flipV="1">
            <a:off x="2619115" y="2538994"/>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545499EF-7CBB-F165-706E-407DA106FD65}"/>
              </a:ext>
            </a:extLst>
          </p:cNvPr>
          <p:cNvCxnSpPr>
            <a:cxnSpLocks/>
          </p:cNvCxnSpPr>
          <p:nvPr/>
        </p:nvCxnSpPr>
        <p:spPr>
          <a:xfrm flipV="1">
            <a:off x="7041085" y="1644047"/>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1DC1AE62-6784-DE9D-2F12-15D51F668A24}"/>
              </a:ext>
            </a:extLst>
          </p:cNvPr>
          <p:cNvCxnSpPr>
            <a:cxnSpLocks/>
          </p:cNvCxnSpPr>
          <p:nvPr/>
        </p:nvCxnSpPr>
        <p:spPr>
          <a:xfrm flipV="1">
            <a:off x="8778960" y="1677083"/>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2852A56B-CCF6-1E88-09B4-08A1F7297FAE}"/>
              </a:ext>
            </a:extLst>
          </p:cNvPr>
          <p:cNvCxnSpPr>
            <a:cxnSpLocks/>
          </p:cNvCxnSpPr>
          <p:nvPr/>
        </p:nvCxnSpPr>
        <p:spPr>
          <a:xfrm flipV="1">
            <a:off x="10512230" y="1644047"/>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E761BB56-728D-4171-DDE6-DCCED1C5F243}"/>
              </a:ext>
            </a:extLst>
          </p:cNvPr>
          <p:cNvCxnSpPr>
            <a:cxnSpLocks/>
          </p:cNvCxnSpPr>
          <p:nvPr/>
        </p:nvCxnSpPr>
        <p:spPr>
          <a:xfrm flipV="1">
            <a:off x="3492874" y="2561976"/>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275C934E-7082-CA0E-2A4C-D4785D5B691D}"/>
              </a:ext>
            </a:extLst>
          </p:cNvPr>
          <p:cNvCxnSpPr>
            <a:cxnSpLocks/>
          </p:cNvCxnSpPr>
          <p:nvPr/>
        </p:nvCxnSpPr>
        <p:spPr>
          <a:xfrm flipV="1">
            <a:off x="4191374" y="2580835"/>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5FF5CE5A-B3E0-31FD-B9AE-5D2DAA6D3782}"/>
              </a:ext>
            </a:extLst>
          </p:cNvPr>
          <p:cNvCxnSpPr>
            <a:cxnSpLocks/>
          </p:cNvCxnSpPr>
          <p:nvPr/>
        </p:nvCxnSpPr>
        <p:spPr>
          <a:xfrm flipV="1">
            <a:off x="6332042" y="932577"/>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D8CA6A9E-295A-D8DC-F548-42DB5A0118BB}"/>
              </a:ext>
            </a:extLst>
          </p:cNvPr>
          <p:cNvCxnSpPr>
            <a:cxnSpLocks/>
          </p:cNvCxnSpPr>
          <p:nvPr/>
        </p:nvCxnSpPr>
        <p:spPr>
          <a:xfrm flipV="1">
            <a:off x="7036480" y="915251"/>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DC7BAE36-E9A5-47FB-6B19-954E957297A5}"/>
              </a:ext>
            </a:extLst>
          </p:cNvPr>
          <p:cNvCxnSpPr>
            <a:cxnSpLocks/>
          </p:cNvCxnSpPr>
          <p:nvPr/>
        </p:nvCxnSpPr>
        <p:spPr>
          <a:xfrm flipV="1">
            <a:off x="8060766" y="910118"/>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2DF2D415-951F-A0D4-1412-DA0BB711279A}"/>
              </a:ext>
            </a:extLst>
          </p:cNvPr>
          <p:cNvCxnSpPr>
            <a:cxnSpLocks/>
          </p:cNvCxnSpPr>
          <p:nvPr/>
        </p:nvCxnSpPr>
        <p:spPr>
          <a:xfrm flipV="1">
            <a:off x="8778960" y="932577"/>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A2D9281B-47CB-0B98-18A6-F974D00052BB}"/>
              </a:ext>
            </a:extLst>
          </p:cNvPr>
          <p:cNvCxnSpPr>
            <a:cxnSpLocks/>
          </p:cNvCxnSpPr>
          <p:nvPr/>
        </p:nvCxnSpPr>
        <p:spPr>
          <a:xfrm flipV="1">
            <a:off x="9785335" y="939730"/>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E02C2962-172A-8A28-C10B-73BFB5B1ABD1}"/>
              </a:ext>
            </a:extLst>
          </p:cNvPr>
          <p:cNvCxnSpPr>
            <a:cxnSpLocks/>
          </p:cNvCxnSpPr>
          <p:nvPr/>
        </p:nvCxnSpPr>
        <p:spPr>
          <a:xfrm flipV="1">
            <a:off x="10528190" y="958229"/>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直線單箭頭接點 1">
            <a:extLst>
              <a:ext uri="{FF2B5EF4-FFF2-40B4-BE49-F238E27FC236}">
                <a16:creationId xmlns:a16="http://schemas.microsoft.com/office/drawing/2014/main" id="{1D3F458C-105F-B356-F753-8BC89F4CE04A}"/>
              </a:ext>
            </a:extLst>
          </p:cNvPr>
          <p:cNvCxnSpPr>
            <a:cxnSpLocks/>
          </p:cNvCxnSpPr>
          <p:nvPr/>
        </p:nvCxnSpPr>
        <p:spPr>
          <a:xfrm flipV="1">
            <a:off x="684499" y="919586"/>
            <a:ext cx="0" cy="5434513"/>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82A89420-1C08-D929-E910-61F72B386500}"/>
              </a:ext>
            </a:extLst>
          </p:cNvPr>
          <p:cNvCxnSpPr>
            <a:cxnSpLocks/>
          </p:cNvCxnSpPr>
          <p:nvPr/>
        </p:nvCxnSpPr>
        <p:spPr>
          <a:xfrm>
            <a:off x="652393" y="6354099"/>
            <a:ext cx="4937395" cy="0"/>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文字方塊 76">
            <a:extLst>
              <a:ext uri="{FF2B5EF4-FFF2-40B4-BE49-F238E27FC236}">
                <a16:creationId xmlns:a16="http://schemas.microsoft.com/office/drawing/2014/main" id="{3DD43E68-9B14-AFF2-703C-17DA919DA98E}"/>
              </a:ext>
            </a:extLst>
          </p:cNvPr>
          <p:cNvSpPr txBox="1"/>
          <p:nvPr/>
        </p:nvSpPr>
        <p:spPr>
          <a:xfrm>
            <a:off x="1055985" y="3770593"/>
            <a:ext cx="481322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TASTE (Text-Aligned Speech Tokenization and Embedding)</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9" name="文字方塊 78">
            <a:extLst>
              <a:ext uri="{FF2B5EF4-FFF2-40B4-BE49-F238E27FC236}">
                <a16:creationId xmlns:a16="http://schemas.microsoft.com/office/drawing/2014/main" id="{AF151700-1FDE-FD29-E554-2ADA9BA2BD99}"/>
              </a:ext>
            </a:extLst>
          </p:cNvPr>
          <p:cNvSpPr txBox="1"/>
          <p:nvPr/>
        </p:nvSpPr>
        <p:spPr>
          <a:xfrm>
            <a:off x="996723" y="5814787"/>
            <a:ext cx="3994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Minimize reconstruction error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4E145F74-BC69-38E8-5781-CDEF2A43F6BD}"/>
              </a:ext>
            </a:extLst>
          </p:cNvPr>
          <p:cNvSpPr txBox="1"/>
          <p:nvPr/>
        </p:nvSpPr>
        <p:spPr>
          <a:xfrm>
            <a:off x="11039472" y="3112209"/>
            <a:ext cx="60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key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8F5193A4-725A-E514-D711-BD53848FADF1}"/>
              </a:ext>
            </a:extLst>
          </p:cNvPr>
          <p:cNvSpPr txBox="1"/>
          <p:nvPr/>
        </p:nvSpPr>
        <p:spPr>
          <a:xfrm>
            <a:off x="11017576" y="3737124"/>
            <a:ext cx="1174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value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686021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25666-2B86-7DC9-81BA-DCC1EFCEBE5D}"/>
            </a:ext>
          </a:extLst>
        </p:cNvPr>
        <p:cNvGrpSpPr/>
        <p:nvPr/>
      </p:nvGrpSpPr>
      <p:grpSpPr>
        <a:xfrm>
          <a:off x="0" y="0"/>
          <a:ext cx="0" cy="0"/>
          <a:chOff x="0" y="0"/>
          <a:chExt cx="0" cy="0"/>
        </a:xfrm>
      </p:grpSpPr>
      <p:grpSp>
        <p:nvGrpSpPr>
          <p:cNvPr id="4" name="群組 3">
            <a:extLst>
              <a:ext uri="{FF2B5EF4-FFF2-40B4-BE49-F238E27FC236}">
                <a16:creationId xmlns:a16="http://schemas.microsoft.com/office/drawing/2014/main" id="{EAEA7E75-6265-E6B6-6277-2E3E76EC892A}"/>
              </a:ext>
            </a:extLst>
          </p:cNvPr>
          <p:cNvGrpSpPr/>
          <p:nvPr/>
        </p:nvGrpSpPr>
        <p:grpSpPr>
          <a:xfrm>
            <a:off x="5720460" y="5894175"/>
            <a:ext cx="5373356" cy="830012"/>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9D11411-DD4A-6FEC-5443-3F11CA3FA067}"/>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FE96D85-8509-D3F9-3010-1383D8B13874}"/>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59702E02-43C0-8550-1FB7-8D1F17AE038C}"/>
              </a:ext>
            </a:extLst>
          </p:cNvPr>
          <p:cNvSpPr/>
          <p:nvPr/>
        </p:nvSpPr>
        <p:spPr>
          <a:xfrm>
            <a:off x="5869208" y="4875757"/>
            <a:ext cx="5075388" cy="574184"/>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854E1A22-2262-F50A-2C84-01E068206836}"/>
              </a:ext>
            </a:extLst>
          </p:cNvPr>
          <p:cNvCxnSpPr>
            <a:cxnSpLocks/>
          </p:cNvCxnSpPr>
          <p:nvPr/>
        </p:nvCxnSpPr>
        <p:spPr>
          <a:xfrm flipV="1">
            <a:off x="8412129" y="5504368"/>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0EA773A8-5FC0-34F7-2E5A-4183EDEAC887}"/>
              </a:ext>
            </a:extLst>
          </p:cNvPr>
          <p:cNvSpPr/>
          <p:nvPr/>
        </p:nvSpPr>
        <p:spPr>
          <a:xfrm>
            <a:off x="589986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1E754F4-7370-D8B2-FC87-A964FCD54939}"/>
              </a:ext>
            </a:extLst>
          </p:cNvPr>
          <p:cNvSpPr/>
          <p:nvPr/>
        </p:nvSpPr>
        <p:spPr>
          <a:xfrm>
            <a:off x="6332042"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E9A7FD96-256A-15EF-CABD-5B85AD3DC31C}"/>
              </a:ext>
            </a:extLst>
          </p:cNvPr>
          <p:cNvSpPr/>
          <p:nvPr/>
        </p:nvSpPr>
        <p:spPr>
          <a:xfrm>
            <a:off x="6764223"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AA867877-BEEB-0C61-D842-AB52754D7BDF}"/>
              </a:ext>
            </a:extLst>
          </p:cNvPr>
          <p:cNvSpPr/>
          <p:nvPr/>
        </p:nvSpPr>
        <p:spPr>
          <a:xfrm>
            <a:off x="7196404"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8E23CA24-CCFB-715E-AF92-C3E3DC041708}"/>
              </a:ext>
            </a:extLst>
          </p:cNvPr>
          <p:cNvSpPr/>
          <p:nvPr/>
        </p:nvSpPr>
        <p:spPr>
          <a:xfrm>
            <a:off x="7628585"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A359B4BC-AFB5-6B6E-52AB-C7816CC7AAA0}"/>
              </a:ext>
            </a:extLst>
          </p:cNvPr>
          <p:cNvSpPr/>
          <p:nvPr/>
        </p:nvSpPr>
        <p:spPr>
          <a:xfrm>
            <a:off x="8060766"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A952B704-87FA-0BFA-ACF0-4E047967F26B}"/>
              </a:ext>
            </a:extLst>
          </p:cNvPr>
          <p:cNvSpPr/>
          <p:nvPr/>
        </p:nvSpPr>
        <p:spPr>
          <a:xfrm>
            <a:off x="8492947"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B2F581F2-F7A3-6EA2-BF88-4D0BA7908B6B}"/>
              </a:ext>
            </a:extLst>
          </p:cNvPr>
          <p:cNvSpPr/>
          <p:nvPr/>
        </p:nvSpPr>
        <p:spPr>
          <a:xfrm>
            <a:off x="8925128"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E466970D-F168-F607-37F7-4318F9BDD049}"/>
              </a:ext>
            </a:extLst>
          </p:cNvPr>
          <p:cNvSpPr/>
          <p:nvPr/>
        </p:nvSpPr>
        <p:spPr>
          <a:xfrm>
            <a:off x="9357309"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C395274F-0DF3-E02A-388E-ED5CE6C7B21B}"/>
              </a:ext>
            </a:extLst>
          </p:cNvPr>
          <p:cNvSpPr/>
          <p:nvPr/>
        </p:nvSpPr>
        <p:spPr>
          <a:xfrm>
            <a:off x="978949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EC2D31A3-24FF-1F81-32F0-D856FF0C62C7}"/>
              </a:ext>
            </a:extLst>
          </p:cNvPr>
          <p:cNvSpPr/>
          <p:nvPr/>
        </p:nvSpPr>
        <p:spPr>
          <a:xfrm>
            <a:off x="10221671"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3373648B-5F6C-6872-2742-C11C96960824}"/>
              </a:ext>
            </a:extLst>
          </p:cNvPr>
          <p:cNvSpPr/>
          <p:nvPr/>
        </p:nvSpPr>
        <p:spPr>
          <a:xfrm>
            <a:off x="10653850" y="3700896"/>
            <a:ext cx="243783" cy="525751"/>
          </a:xfrm>
          <a:prstGeom prst="roundRect">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8BBB81D1-7CD6-A181-CE83-9D78E37DA114}"/>
              </a:ext>
            </a:extLst>
          </p:cNvPr>
          <p:cNvSpPr/>
          <p:nvPr/>
        </p:nvSpPr>
        <p:spPr>
          <a:xfrm>
            <a:off x="589986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9434D59C-7097-1F5D-9494-4C714D991410}"/>
              </a:ext>
            </a:extLst>
          </p:cNvPr>
          <p:cNvSpPr/>
          <p:nvPr/>
        </p:nvSpPr>
        <p:spPr>
          <a:xfrm>
            <a:off x="6332042"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5AEFAD3C-FDD4-E16F-2093-8A5597D3038E}"/>
              </a:ext>
            </a:extLst>
          </p:cNvPr>
          <p:cNvSpPr/>
          <p:nvPr/>
        </p:nvSpPr>
        <p:spPr>
          <a:xfrm>
            <a:off x="6764223"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4AC46490-EA33-1F88-4648-9CB82DDA5E70}"/>
              </a:ext>
            </a:extLst>
          </p:cNvPr>
          <p:cNvSpPr/>
          <p:nvPr/>
        </p:nvSpPr>
        <p:spPr>
          <a:xfrm>
            <a:off x="7196404"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7F41B679-9733-E467-FD7C-78388D94ACD4}"/>
              </a:ext>
            </a:extLst>
          </p:cNvPr>
          <p:cNvSpPr/>
          <p:nvPr/>
        </p:nvSpPr>
        <p:spPr>
          <a:xfrm>
            <a:off x="7628585"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CC8693B9-DEF4-F499-875D-9EEF71E30CB7}"/>
              </a:ext>
            </a:extLst>
          </p:cNvPr>
          <p:cNvSpPr/>
          <p:nvPr/>
        </p:nvSpPr>
        <p:spPr>
          <a:xfrm>
            <a:off x="8060766"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2E3A78AE-DF9E-83CC-525A-A31175DBDAB6}"/>
              </a:ext>
            </a:extLst>
          </p:cNvPr>
          <p:cNvSpPr/>
          <p:nvPr/>
        </p:nvSpPr>
        <p:spPr>
          <a:xfrm>
            <a:off x="8492947"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D3F1D3D4-F807-E5BF-1905-F717428D94B0}"/>
              </a:ext>
            </a:extLst>
          </p:cNvPr>
          <p:cNvSpPr/>
          <p:nvPr/>
        </p:nvSpPr>
        <p:spPr>
          <a:xfrm>
            <a:off x="8925128"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3F7C524E-C0F8-EE10-7694-123B3A9441CE}"/>
              </a:ext>
            </a:extLst>
          </p:cNvPr>
          <p:cNvSpPr/>
          <p:nvPr/>
        </p:nvSpPr>
        <p:spPr>
          <a:xfrm>
            <a:off x="9357309"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607C80A8-6B2A-3BDB-1548-9E5580FBD537}"/>
              </a:ext>
            </a:extLst>
          </p:cNvPr>
          <p:cNvSpPr/>
          <p:nvPr/>
        </p:nvSpPr>
        <p:spPr>
          <a:xfrm>
            <a:off x="978949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65081CBF-ACCB-96C6-F25C-3C56387A8BDD}"/>
              </a:ext>
            </a:extLst>
          </p:cNvPr>
          <p:cNvSpPr/>
          <p:nvPr/>
        </p:nvSpPr>
        <p:spPr>
          <a:xfrm>
            <a:off x="10221671"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132A2E17-F2F1-9C5B-6223-41E3ECA6BB59}"/>
              </a:ext>
            </a:extLst>
          </p:cNvPr>
          <p:cNvSpPr/>
          <p:nvPr/>
        </p:nvSpPr>
        <p:spPr>
          <a:xfrm>
            <a:off x="10653850" y="3052045"/>
            <a:ext cx="243783" cy="525751"/>
          </a:xfrm>
          <a:prstGeom prst="roundRect">
            <a:avLst/>
          </a:prstGeom>
          <a:solidFill>
            <a:schemeClr val="accent6">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18B1E2A4-9BF4-D7F8-69AE-B11F4F79E287}"/>
              </a:ext>
            </a:extLst>
          </p:cNvPr>
          <p:cNvCxnSpPr>
            <a:cxnSpLocks/>
          </p:cNvCxnSpPr>
          <p:nvPr/>
        </p:nvCxnSpPr>
        <p:spPr>
          <a:xfrm flipV="1">
            <a:off x="8397615" y="4350006"/>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7B02F542-2CA2-3210-2B01-0ED199D438BD}"/>
              </a:ext>
            </a:extLst>
          </p:cNvPr>
          <p:cNvSpPr txBox="1"/>
          <p:nvPr/>
        </p:nvSpPr>
        <p:spPr>
          <a:xfrm>
            <a:off x="2161384" y="3029546"/>
            <a:ext cx="24745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are       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2D3CD856-188B-8E56-750D-FC522EA26295}"/>
              </a:ext>
            </a:extLst>
          </p:cNvPr>
          <p:cNvSpPr/>
          <p:nvPr/>
        </p:nvSpPr>
        <p:spPr>
          <a:xfrm>
            <a:off x="2262216" y="4065369"/>
            <a:ext cx="2385116" cy="1620776"/>
          </a:xfrm>
          <a:prstGeom prst="roundRect">
            <a:avLst/>
          </a:prstGeom>
          <a:solidFill>
            <a:schemeClr val="accent1">
              <a:lumMod val="20000"/>
              <a:lumOff val="80000"/>
            </a:schemeClr>
          </a:solidFill>
          <a:ln w="57150">
            <a:solidFill>
              <a:schemeClr val="tx1"/>
            </a:solidFill>
            <a:prstDash val="sysDo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9" name="直線單箭頭接點 38">
            <a:extLst>
              <a:ext uri="{FF2B5EF4-FFF2-40B4-BE49-F238E27FC236}">
                <a16:creationId xmlns:a16="http://schemas.microsoft.com/office/drawing/2014/main" id="{40570325-3D0E-AD6D-5ECA-A9F4BB7E27B2}"/>
              </a:ext>
            </a:extLst>
          </p:cNvPr>
          <p:cNvCxnSpPr>
            <a:cxnSpLocks/>
          </p:cNvCxnSpPr>
          <p:nvPr/>
        </p:nvCxnSpPr>
        <p:spPr>
          <a:xfrm flipV="1">
            <a:off x="3454774" y="3474249"/>
            <a:ext cx="0" cy="52575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EF5633C3-8F4B-E5DC-83B9-59FAEF02B694}"/>
              </a:ext>
            </a:extLst>
          </p:cNvPr>
          <p:cNvCxnSpPr>
            <a:cxnSpLocks/>
          </p:cNvCxnSpPr>
          <p:nvPr/>
        </p:nvCxnSpPr>
        <p:spPr>
          <a:xfrm flipV="1">
            <a:off x="3443258" y="5700950"/>
            <a:ext cx="0" cy="63947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418F5B3D-8A44-F864-F9C5-695AD2A27705}"/>
              </a:ext>
            </a:extLst>
          </p:cNvPr>
          <p:cNvCxnSpPr>
            <a:cxnSpLocks/>
          </p:cNvCxnSpPr>
          <p:nvPr/>
        </p:nvCxnSpPr>
        <p:spPr>
          <a:xfrm>
            <a:off x="3430592" y="6340428"/>
            <a:ext cx="2078113" cy="1"/>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矩形: 圓角 43">
            <a:extLst>
              <a:ext uri="{FF2B5EF4-FFF2-40B4-BE49-F238E27FC236}">
                <a16:creationId xmlns:a16="http://schemas.microsoft.com/office/drawing/2014/main" id="{3BC6A666-DF27-CFBD-E811-30A1C1EB4C3F}"/>
              </a:ext>
            </a:extLst>
          </p:cNvPr>
          <p:cNvSpPr/>
          <p:nvPr/>
        </p:nvSpPr>
        <p:spPr>
          <a:xfrm>
            <a:off x="2158106" y="2043080"/>
            <a:ext cx="9027979" cy="518896"/>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Aggregator</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(several attention layers)</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2D417119-C9A6-7CB9-31E5-F08A0FF7B101}"/>
              </a:ext>
            </a:extLst>
          </p:cNvPr>
          <p:cNvSpPr txBox="1"/>
          <p:nvPr/>
        </p:nvSpPr>
        <p:spPr>
          <a:xfrm>
            <a:off x="1071342" y="2946913"/>
            <a:ext cx="108676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query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500D4B13-AAC1-526A-2B3E-E88FB3B00E50}"/>
              </a:ext>
            </a:extLst>
          </p:cNvPr>
          <p:cNvSpPr/>
          <p:nvPr/>
        </p:nvSpPr>
        <p:spPr>
          <a:xfrm>
            <a:off x="6758565" y="1282097"/>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C7992940-1838-F47C-BFBB-F7A3CF7668E8}"/>
              </a:ext>
            </a:extLst>
          </p:cNvPr>
          <p:cNvSpPr/>
          <p:nvPr/>
        </p:nvSpPr>
        <p:spPr>
          <a:xfrm>
            <a:off x="8496260" y="1288192"/>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B6244D55-C926-0188-46A5-B2E7A07CE1D4}"/>
              </a:ext>
            </a:extLst>
          </p:cNvPr>
          <p:cNvSpPr/>
          <p:nvPr/>
        </p:nvSpPr>
        <p:spPr>
          <a:xfrm>
            <a:off x="10242230" y="1287921"/>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6765EA47-06E4-BD58-EBC6-5FE9212198CF}"/>
              </a:ext>
            </a:extLst>
          </p:cNvPr>
          <p:cNvSpPr/>
          <p:nvPr/>
        </p:nvSpPr>
        <p:spPr>
          <a:xfrm>
            <a:off x="5985639" y="216860"/>
            <a:ext cx="5188122" cy="698391"/>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8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800" kern="0" dirty="0">
              <a:solidFill>
                <a:prstClr val="black"/>
              </a:solidFill>
              <a:latin typeface="微軟正黑體" panose="020B0604030504040204" pitchFamily="34" charset="-120"/>
              <a:ea typeface="微軟正黑體" panose="020B0604030504040204" pitchFamily="34" charset="-120"/>
            </a:endParaRPr>
          </a:p>
        </p:txBody>
      </p:sp>
      <p:sp>
        <p:nvSpPr>
          <p:cNvPr id="50" name="文字方塊 49">
            <a:extLst>
              <a:ext uri="{FF2B5EF4-FFF2-40B4-BE49-F238E27FC236}">
                <a16:creationId xmlns:a16="http://schemas.microsoft.com/office/drawing/2014/main" id="{E794784F-723E-F572-1C22-C3D49B5743D5}"/>
              </a:ext>
            </a:extLst>
          </p:cNvPr>
          <p:cNvSpPr txBox="1"/>
          <p:nvPr/>
        </p:nvSpPr>
        <p:spPr>
          <a:xfrm>
            <a:off x="6021752" y="1246875"/>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文字方塊 50">
            <a:extLst>
              <a:ext uri="{FF2B5EF4-FFF2-40B4-BE49-F238E27FC236}">
                <a16:creationId xmlns:a16="http://schemas.microsoft.com/office/drawing/2014/main" id="{5A36874A-5953-65DD-D493-C4DBA1E755EB}"/>
              </a:ext>
            </a:extLst>
          </p:cNvPr>
          <p:cNvSpPr txBox="1"/>
          <p:nvPr/>
        </p:nvSpPr>
        <p:spPr>
          <a:xfrm>
            <a:off x="7725236" y="1255268"/>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文字方塊 51">
            <a:extLst>
              <a:ext uri="{FF2B5EF4-FFF2-40B4-BE49-F238E27FC236}">
                <a16:creationId xmlns:a16="http://schemas.microsoft.com/office/drawing/2014/main" id="{0CD3D9D1-4108-C134-7FD4-E616B008A994}"/>
              </a:ext>
            </a:extLst>
          </p:cNvPr>
          <p:cNvSpPr txBox="1"/>
          <p:nvPr/>
        </p:nvSpPr>
        <p:spPr>
          <a:xfrm>
            <a:off x="9479200" y="1248267"/>
            <a:ext cx="6992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53" name="群組 52">
            <a:extLst>
              <a:ext uri="{FF2B5EF4-FFF2-40B4-BE49-F238E27FC236}">
                <a16:creationId xmlns:a16="http://schemas.microsoft.com/office/drawing/2014/main" id="{C49CCDD4-9DD2-E848-46C5-427CE4626E94}"/>
              </a:ext>
            </a:extLst>
          </p:cNvPr>
          <p:cNvGrpSpPr/>
          <p:nvPr/>
        </p:nvGrpSpPr>
        <p:grpSpPr>
          <a:xfrm>
            <a:off x="216432" y="102565"/>
            <a:ext cx="5373356" cy="830012"/>
            <a:chOff x="393073" y="5022255"/>
            <a:chExt cx="2117030" cy="878286"/>
          </a:xfrm>
        </p:grpSpPr>
        <p:pic>
          <p:nvPicPr>
            <p:cNvPr id="5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F90E74B-E7A6-1F42-9189-6FE648325C23}"/>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5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CDA9874-980F-1BF8-7F67-6A14A5EFDC8B}"/>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56" name="直線單箭頭接點 55">
            <a:extLst>
              <a:ext uri="{FF2B5EF4-FFF2-40B4-BE49-F238E27FC236}">
                <a16:creationId xmlns:a16="http://schemas.microsoft.com/office/drawing/2014/main" id="{AE014815-6C74-4279-93A1-DEC4863118BB}"/>
              </a:ext>
            </a:extLst>
          </p:cNvPr>
          <p:cNvCxnSpPr>
            <a:cxnSpLocks/>
          </p:cNvCxnSpPr>
          <p:nvPr/>
        </p:nvCxnSpPr>
        <p:spPr>
          <a:xfrm rot="16200000" flipV="1">
            <a:off x="5722763" y="286050"/>
            <a:ext cx="0" cy="5257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09600283-6B75-6D83-5C70-694465C5E02D}"/>
              </a:ext>
            </a:extLst>
          </p:cNvPr>
          <p:cNvCxnSpPr>
            <a:cxnSpLocks/>
          </p:cNvCxnSpPr>
          <p:nvPr/>
        </p:nvCxnSpPr>
        <p:spPr>
          <a:xfrm flipV="1">
            <a:off x="8397615" y="2526294"/>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43FB3840-E404-5EEE-0CE0-AE09B574861B}"/>
              </a:ext>
            </a:extLst>
          </p:cNvPr>
          <p:cNvCxnSpPr>
            <a:cxnSpLocks/>
          </p:cNvCxnSpPr>
          <p:nvPr/>
        </p:nvCxnSpPr>
        <p:spPr>
          <a:xfrm flipV="1">
            <a:off x="2619115" y="2538994"/>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49621E27-179E-1EEE-07E4-3263B4B4D010}"/>
              </a:ext>
            </a:extLst>
          </p:cNvPr>
          <p:cNvCxnSpPr>
            <a:cxnSpLocks/>
          </p:cNvCxnSpPr>
          <p:nvPr/>
        </p:nvCxnSpPr>
        <p:spPr>
          <a:xfrm flipV="1">
            <a:off x="7041085" y="1644047"/>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E62E4374-EF4D-7BF9-842A-DECE9AED88D9}"/>
              </a:ext>
            </a:extLst>
          </p:cNvPr>
          <p:cNvCxnSpPr>
            <a:cxnSpLocks/>
          </p:cNvCxnSpPr>
          <p:nvPr/>
        </p:nvCxnSpPr>
        <p:spPr>
          <a:xfrm flipV="1">
            <a:off x="8778960" y="1677083"/>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FA50A4DA-8677-F818-BB49-A512F71427CC}"/>
              </a:ext>
            </a:extLst>
          </p:cNvPr>
          <p:cNvCxnSpPr>
            <a:cxnSpLocks/>
          </p:cNvCxnSpPr>
          <p:nvPr/>
        </p:nvCxnSpPr>
        <p:spPr>
          <a:xfrm flipV="1">
            <a:off x="10512230" y="1644047"/>
            <a:ext cx="0" cy="3847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88EE7A0C-0320-E3D2-4D77-7E17E2F651AC}"/>
              </a:ext>
            </a:extLst>
          </p:cNvPr>
          <p:cNvCxnSpPr>
            <a:cxnSpLocks/>
          </p:cNvCxnSpPr>
          <p:nvPr/>
        </p:nvCxnSpPr>
        <p:spPr>
          <a:xfrm flipV="1">
            <a:off x="3492874" y="2561976"/>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D1824BBE-FCE0-574F-3335-C76E59D689D9}"/>
              </a:ext>
            </a:extLst>
          </p:cNvPr>
          <p:cNvCxnSpPr>
            <a:cxnSpLocks/>
          </p:cNvCxnSpPr>
          <p:nvPr/>
        </p:nvCxnSpPr>
        <p:spPr>
          <a:xfrm flipV="1">
            <a:off x="4191374" y="2580835"/>
            <a:ext cx="0" cy="503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67BA6F34-62E2-9C3B-DABC-A80F777DD056}"/>
              </a:ext>
            </a:extLst>
          </p:cNvPr>
          <p:cNvCxnSpPr>
            <a:cxnSpLocks/>
          </p:cNvCxnSpPr>
          <p:nvPr/>
        </p:nvCxnSpPr>
        <p:spPr>
          <a:xfrm flipV="1">
            <a:off x="6332042" y="932577"/>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608784B1-37CE-35F4-836A-173F6880D033}"/>
              </a:ext>
            </a:extLst>
          </p:cNvPr>
          <p:cNvCxnSpPr>
            <a:cxnSpLocks/>
          </p:cNvCxnSpPr>
          <p:nvPr/>
        </p:nvCxnSpPr>
        <p:spPr>
          <a:xfrm flipV="1">
            <a:off x="7036480" y="915251"/>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3B6F250C-C736-7D49-9E9A-08B78564D4DC}"/>
              </a:ext>
            </a:extLst>
          </p:cNvPr>
          <p:cNvCxnSpPr>
            <a:cxnSpLocks/>
          </p:cNvCxnSpPr>
          <p:nvPr/>
        </p:nvCxnSpPr>
        <p:spPr>
          <a:xfrm flipV="1">
            <a:off x="8060766" y="910118"/>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B24AB51-5883-9E45-791C-B037EB70CF82}"/>
              </a:ext>
            </a:extLst>
          </p:cNvPr>
          <p:cNvCxnSpPr>
            <a:cxnSpLocks/>
          </p:cNvCxnSpPr>
          <p:nvPr/>
        </p:nvCxnSpPr>
        <p:spPr>
          <a:xfrm flipV="1">
            <a:off x="8778960" y="932577"/>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301FDEE-D9F3-9FBC-3B14-C1D4B3AE7376}"/>
              </a:ext>
            </a:extLst>
          </p:cNvPr>
          <p:cNvCxnSpPr>
            <a:cxnSpLocks/>
          </p:cNvCxnSpPr>
          <p:nvPr/>
        </p:nvCxnSpPr>
        <p:spPr>
          <a:xfrm flipV="1">
            <a:off x="9785335" y="939730"/>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99FBC98F-5CD1-704B-5D85-81E0109A8E40}"/>
              </a:ext>
            </a:extLst>
          </p:cNvPr>
          <p:cNvCxnSpPr>
            <a:cxnSpLocks/>
          </p:cNvCxnSpPr>
          <p:nvPr/>
        </p:nvCxnSpPr>
        <p:spPr>
          <a:xfrm flipV="1">
            <a:off x="10528190" y="958229"/>
            <a:ext cx="0" cy="3451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文字方塊 77">
            <a:extLst>
              <a:ext uri="{FF2B5EF4-FFF2-40B4-BE49-F238E27FC236}">
                <a16:creationId xmlns:a16="http://schemas.microsoft.com/office/drawing/2014/main" id="{7A4CE43A-7529-0688-ABA2-99FF6A5A2B38}"/>
              </a:ext>
            </a:extLst>
          </p:cNvPr>
          <p:cNvSpPr txBox="1"/>
          <p:nvPr/>
        </p:nvSpPr>
        <p:spPr>
          <a:xfrm>
            <a:off x="8956892" y="5525532"/>
            <a:ext cx="2385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e.g., Whisper Encoder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CA08EA55-D650-E23E-0CD4-B47F7B063535}"/>
              </a:ext>
            </a:extLst>
          </p:cNvPr>
          <p:cNvSpPr txBox="1"/>
          <p:nvPr/>
        </p:nvSpPr>
        <p:spPr>
          <a:xfrm rot="16200000">
            <a:off x="-1299763" y="4067835"/>
            <a:ext cx="3894015" cy="523220"/>
          </a:xfrm>
          <a:prstGeom prst="rect">
            <a:avLst/>
          </a:prstGeom>
          <a:noFill/>
        </p:spPr>
        <p:txBody>
          <a:bodyPr wrap="square">
            <a:spAutoFit/>
          </a:bodyPr>
          <a:lstStyle/>
          <a:p>
            <a:pPr lvl="0" algn="ctr">
              <a:defRPr/>
            </a:pPr>
            <a:r>
              <a:rPr lang="en-US" altLang="zh-TW" sz="2800" dirty="0">
                <a:solidFill>
                  <a:prstClr val="black"/>
                </a:solidFill>
              </a:rPr>
              <a:t>Tokenization</a:t>
            </a:r>
          </a:p>
        </p:txBody>
      </p:sp>
      <p:sp>
        <p:nvSpPr>
          <p:cNvPr id="3" name="右大括弧 2">
            <a:extLst>
              <a:ext uri="{FF2B5EF4-FFF2-40B4-BE49-F238E27FC236}">
                <a16:creationId xmlns:a16="http://schemas.microsoft.com/office/drawing/2014/main" id="{28738E21-19B0-F35B-59DA-1D787E66E6BB}"/>
              </a:ext>
            </a:extLst>
          </p:cNvPr>
          <p:cNvSpPr/>
          <p:nvPr/>
        </p:nvSpPr>
        <p:spPr>
          <a:xfrm flipH="1">
            <a:off x="907008" y="2194205"/>
            <a:ext cx="552840" cy="4311601"/>
          </a:xfrm>
          <a:prstGeom prst="rightBrace">
            <a:avLst>
              <a:gd name="adj1" fmla="val 5189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id="{26433D37-D3C3-41E0-624B-A99970D36A6B}"/>
              </a:ext>
            </a:extLst>
          </p:cNvPr>
          <p:cNvSpPr txBox="1"/>
          <p:nvPr/>
        </p:nvSpPr>
        <p:spPr>
          <a:xfrm>
            <a:off x="1353776" y="1143231"/>
            <a:ext cx="4163137" cy="461665"/>
          </a:xfrm>
          <a:prstGeom prst="rect">
            <a:avLst/>
          </a:prstGeom>
          <a:noFill/>
        </p:spPr>
        <p:txBody>
          <a:bodyPr wrap="square">
            <a:spAutoFit/>
          </a:bodyPr>
          <a:lstStyle/>
          <a:p>
            <a:pPr algn="r"/>
            <a:r>
              <a:rPr lang="en-US" altLang="zh-TW" sz="2400" dirty="0"/>
              <a:t>How to pronounce a text token</a:t>
            </a:r>
            <a:endParaRPr lang="zh-TW" altLang="en-US" sz="2400" dirty="0"/>
          </a:p>
        </p:txBody>
      </p:sp>
      <p:sp>
        <p:nvSpPr>
          <p:cNvPr id="42" name="手繪多邊形: 圖案 41">
            <a:extLst>
              <a:ext uri="{FF2B5EF4-FFF2-40B4-BE49-F238E27FC236}">
                <a16:creationId xmlns:a16="http://schemas.microsoft.com/office/drawing/2014/main" id="{094185CD-DB42-71B1-3E0F-FBE4870F4480}"/>
              </a:ext>
            </a:extLst>
          </p:cNvPr>
          <p:cNvSpPr/>
          <p:nvPr/>
        </p:nvSpPr>
        <p:spPr>
          <a:xfrm>
            <a:off x="4704732" y="1544121"/>
            <a:ext cx="2000250" cy="306301"/>
          </a:xfrm>
          <a:custGeom>
            <a:avLst/>
            <a:gdLst>
              <a:gd name="connsiteX0" fmla="*/ 0 w 2000250"/>
              <a:gd name="connsiteY0" fmla="*/ 0 h 306301"/>
              <a:gd name="connsiteX1" fmla="*/ 952500 w 2000250"/>
              <a:gd name="connsiteY1" fmla="*/ 304800 h 306301"/>
              <a:gd name="connsiteX2" fmla="*/ 2000250 w 2000250"/>
              <a:gd name="connsiteY2" fmla="*/ 95250 h 306301"/>
            </a:gdLst>
            <a:ahLst/>
            <a:cxnLst>
              <a:cxn ang="0">
                <a:pos x="connsiteX0" y="connsiteY0"/>
              </a:cxn>
              <a:cxn ang="0">
                <a:pos x="connsiteX1" y="connsiteY1"/>
              </a:cxn>
              <a:cxn ang="0">
                <a:pos x="connsiteX2" y="connsiteY2"/>
              </a:cxn>
            </a:cxnLst>
            <a:rect l="l" t="t" r="r" b="b"/>
            <a:pathLst>
              <a:path w="2000250" h="306301">
                <a:moveTo>
                  <a:pt x="0" y="0"/>
                </a:moveTo>
                <a:cubicBezTo>
                  <a:pt x="309562" y="144462"/>
                  <a:pt x="619125" y="288925"/>
                  <a:pt x="952500" y="304800"/>
                </a:cubicBezTo>
                <a:cubicBezTo>
                  <a:pt x="1285875" y="320675"/>
                  <a:pt x="1643062" y="207962"/>
                  <a:pt x="2000250" y="95250"/>
                </a:cubicBezTo>
              </a:path>
            </a:pathLst>
          </a:custGeom>
          <a:noFill/>
          <a:ln w="57150">
            <a:solidFill>
              <a:schemeClr val="tx1"/>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CA9FE7A6-9FED-DE3B-DD23-D5B8A35FC8DE}"/>
              </a:ext>
            </a:extLst>
          </p:cNvPr>
          <p:cNvSpPr txBox="1"/>
          <p:nvPr/>
        </p:nvSpPr>
        <p:spPr>
          <a:xfrm>
            <a:off x="11039472" y="3112209"/>
            <a:ext cx="60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key</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文字方塊 57">
            <a:extLst>
              <a:ext uri="{FF2B5EF4-FFF2-40B4-BE49-F238E27FC236}">
                <a16:creationId xmlns:a16="http://schemas.microsoft.com/office/drawing/2014/main" id="{4FE30EA7-3D2D-4FF6-B73F-4F8366B0670D}"/>
              </a:ext>
            </a:extLst>
          </p:cNvPr>
          <p:cNvSpPr txBox="1"/>
          <p:nvPr/>
        </p:nvSpPr>
        <p:spPr>
          <a:xfrm>
            <a:off x="11017576" y="3737124"/>
            <a:ext cx="1174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value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681547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8" grpId="0"/>
      <p:bldP spid="4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id="{B42396F2-06D8-7AB8-B28C-1DFD2776814E}"/>
              </a:ext>
            </a:extLst>
          </p:cNvPr>
          <p:cNvSpPr txBox="1"/>
          <p:nvPr/>
        </p:nvSpPr>
        <p:spPr>
          <a:xfrm>
            <a:off x="467777" y="6159484"/>
            <a:ext cx="6038457" cy="369332"/>
          </a:xfrm>
          <a:prstGeom prst="rect">
            <a:avLst/>
          </a:prstGeom>
          <a:noFill/>
        </p:spPr>
        <p:txBody>
          <a:bodyPr wrap="square">
            <a:spAutoFit/>
          </a:bodyPr>
          <a:lstStyle/>
          <a:p>
            <a:pPr lvl="0">
              <a:defRPr/>
            </a:pPr>
            <a:r>
              <a:rPr lang="en-US" altLang="zh-TW" dirty="0">
                <a:solidFill>
                  <a:srgbClr val="0000FF"/>
                </a:solidFill>
              </a:rPr>
              <a:t>… but now Murdoch </a:t>
            </a:r>
            <a:r>
              <a:rPr lang="en-US" altLang="zh-TW" b="1" dirty="0">
                <a:solidFill>
                  <a:srgbClr val="0000FF"/>
                </a:solidFill>
              </a:rPr>
              <a:t>came around to</a:t>
            </a:r>
            <a:r>
              <a:rPr lang="en-US" altLang="zh-TW" dirty="0">
                <a:solidFill>
                  <a:srgbClr val="0000FF"/>
                </a:solidFill>
              </a:rPr>
              <a:t> stare at the gang …</a:t>
            </a:r>
            <a:endParaRPr kumimoji="0" lang="zh-TW" altLang="en-US" sz="18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286D9622-BFA0-FC2B-46BB-2A95A38D058E}"/>
              </a:ext>
            </a:extLst>
          </p:cNvPr>
          <p:cNvSpPr txBox="1"/>
          <p:nvPr/>
        </p:nvSpPr>
        <p:spPr>
          <a:xfrm>
            <a:off x="6263992" y="6262993"/>
            <a:ext cx="5603488" cy="379515"/>
          </a:xfrm>
          <a:prstGeom prst="rect">
            <a:avLst/>
          </a:prstGeom>
          <a:noFill/>
        </p:spPr>
        <p:txBody>
          <a:bodyPr wrap="square">
            <a:spAutoFit/>
          </a:bodyPr>
          <a:lstStyle/>
          <a:p>
            <a:pPr lvl="0" algn="ctr">
              <a:defRPr/>
            </a:pPr>
            <a:r>
              <a:rPr lang="en-US" altLang="zh-TW" dirty="0">
                <a:solidFill>
                  <a:srgbClr val="FF0000"/>
                </a:solidFill>
              </a:rPr>
              <a:t>Any </a:t>
            </a:r>
            <a:r>
              <a:rPr lang="zh-TW" altLang="en-US" dirty="0">
                <a:solidFill>
                  <a:srgbClr val="FF0000"/>
                </a:solidFill>
              </a:rPr>
              <a:t> </a:t>
            </a:r>
            <a:r>
              <a:rPr lang="en-US" altLang="zh-TW" b="1" dirty="0">
                <a:solidFill>
                  <a:srgbClr val="FF0000"/>
                </a:solidFill>
              </a:rPr>
              <a:t>news</a:t>
            </a:r>
            <a:r>
              <a:rPr lang="zh-TW" altLang="en-US" b="1" dirty="0">
                <a:solidFill>
                  <a:srgbClr val="FF0000"/>
                </a:solidFill>
              </a:rPr>
              <a:t> </a:t>
            </a:r>
            <a:r>
              <a:rPr lang="en-US" altLang="zh-TW" b="1" dirty="0">
                <a:solidFill>
                  <a:srgbClr val="FF0000"/>
                </a:solidFill>
              </a:rPr>
              <a:t> on </a:t>
            </a:r>
            <a:r>
              <a:rPr lang="zh-TW" altLang="en-US" b="1" dirty="0">
                <a:solidFill>
                  <a:srgbClr val="FF0000"/>
                </a:solidFill>
              </a:rPr>
              <a:t> </a:t>
            </a:r>
            <a:r>
              <a:rPr lang="en-US" altLang="zh-TW" b="1" dirty="0">
                <a:solidFill>
                  <a:srgbClr val="FF0000"/>
                </a:solidFill>
              </a:rPr>
              <a:t>the</a:t>
            </a:r>
            <a:r>
              <a:rPr lang="zh-TW" altLang="en-US" b="1" dirty="0">
                <a:solidFill>
                  <a:srgbClr val="FF0000"/>
                </a:solidFill>
              </a:rPr>
              <a:t> </a:t>
            </a:r>
            <a:r>
              <a:rPr lang="en-US" altLang="zh-TW" dirty="0">
                <a:solidFill>
                  <a:srgbClr val="FF0000"/>
                </a:solidFill>
              </a:rPr>
              <a:t> dancer‘s </a:t>
            </a:r>
            <a:r>
              <a:rPr lang="zh-TW" altLang="en-US" dirty="0">
                <a:solidFill>
                  <a:srgbClr val="FF0000"/>
                </a:solidFill>
              </a:rPr>
              <a:t> </a:t>
            </a:r>
            <a:r>
              <a:rPr lang="en-US" altLang="zh-TW" dirty="0">
                <a:solidFill>
                  <a:srgbClr val="FF0000"/>
                </a:solidFill>
              </a:rPr>
              <a:t>assault </a:t>
            </a:r>
            <a:r>
              <a:rPr lang="zh-TW" altLang="en-US" dirty="0">
                <a:solidFill>
                  <a:srgbClr val="FF0000"/>
                </a:solidFill>
              </a:rPr>
              <a:t> </a:t>
            </a:r>
            <a:r>
              <a:rPr lang="en-US" altLang="zh-TW" dirty="0">
                <a:solidFill>
                  <a:srgbClr val="FF0000"/>
                </a:solidFill>
              </a:rPr>
              <a:t>case?</a:t>
            </a:r>
            <a:endParaRPr lang="zh-TW" altLang="en-US" dirty="0">
              <a:solidFill>
                <a:srgbClr val="FF0000"/>
              </a:solidFill>
            </a:endParaRPr>
          </a:p>
        </p:txBody>
      </p:sp>
      <p:sp>
        <p:nvSpPr>
          <p:cNvPr id="21" name="文字方塊 20">
            <a:extLst>
              <a:ext uri="{FF2B5EF4-FFF2-40B4-BE49-F238E27FC236}">
                <a16:creationId xmlns:a16="http://schemas.microsoft.com/office/drawing/2014/main" id="{5935E8E5-982B-5A35-BF80-F9F7DEB986D4}"/>
              </a:ext>
            </a:extLst>
          </p:cNvPr>
          <p:cNvSpPr txBox="1"/>
          <p:nvPr/>
        </p:nvSpPr>
        <p:spPr>
          <a:xfrm>
            <a:off x="411504" y="2676801"/>
            <a:ext cx="6038456" cy="369332"/>
          </a:xfrm>
          <a:prstGeom prst="rect">
            <a:avLst/>
          </a:prstGeom>
          <a:noFill/>
        </p:spPr>
        <p:txBody>
          <a:bodyPr wrap="square">
            <a:spAutoFit/>
          </a:bodyPr>
          <a:lstStyle/>
          <a:p>
            <a:pPr lvl="0">
              <a:defRPr/>
            </a:pPr>
            <a:r>
              <a:rPr lang="en-US" altLang="zh-TW" dirty="0">
                <a:solidFill>
                  <a:srgbClr val="0000FF"/>
                </a:solidFill>
              </a:rPr>
              <a:t>… but now Murdoch </a:t>
            </a:r>
            <a:r>
              <a:rPr lang="en-US" altLang="zh-TW" b="1" dirty="0">
                <a:solidFill>
                  <a:srgbClr val="0000FF"/>
                </a:solidFill>
              </a:rPr>
              <a:t>came around to</a:t>
            </a:r>
            <a:r>
              <a:rPr lang="en-US" altLang="zh-TW" dirty="0">
                <a:solidFill>
                  <a:srgbClr val="0000FF"/>
                </a:solidFill>
              </a:rPr>
              <a:t> stare at the gang …</a:t>
            </a:r>
            <a:endParaRPr lang="zh-TW" altLang="en-US" dirty="0">
              <a:solidFill>
                <a:srgbClr val="0000FF"/>
              </a:solidFill>
            </a:endParaRPr>
          </a:p>
        </p:txBody>
      </p:sp>
      <p:sp>
        <p:nvSpPr>
          <p:cNvPr id="51" name="矩形: 圓角 50">
            <a:extLst>
              <a:ext uri="{FF2B5EF4-FFF2-40B4-BE49-F238E27FC236}">
                <a16:creationId xmlns:a16="http://schemas.microsoft.com/office/drawing/2014/main" id="{F9F95249-E230-9886-3DAF-C9090AF8F15D}"/>
              </a:ext>
            </a:extLst>
          </p:cNvPr>
          <p:cNvSpPr/>
          <p:nvPr/>
        </p:nvSpPr>
        <p:spPr>
          <a:xfrm>
            <a:off x="924827"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圓角 51">
            <a:extLst>
              <a:ext uri="{FF2B5EF4-FFF2-40B4-BE49-F238E27FC236}">
                <a16:creationId xmlns:a16="http://schemas.microsoft.com/office/drawing/2014/main" id="{5220E124-49E8-4E3D-8814-2E472BE11190}"/>
              </a:ext>
            </a:extLst>
          </p:cNvPr>
          <p:cNvSpPr/>
          <p:nvPr/>
        </p:nvSpPr>
        <p:spPr>
          <a:xfrm>
            <a:off x="1478916"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圓角 52">
            <a:extLst>
              <a:ext uri="{FF2B5EF4-FFF2-40B4-BE49-F238E27FC236}">
                <a16:creationId xmlns:a16="http://schemas.microsoft.com/office/drawing/2014/main" id="{1D276573-AE72-5388-80D1-81347D6D1CBB}"/>
              </a:ext>
            </a:extLst>
          </p:cNvPr>
          <p:cNvSpPr/>
          <p:nvPr/>
        </p:nvSpPr>
        <p:spPr>
          <a:xfrm>
            <a:off x="2033005"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矩形: 圓角 53">
            <a:extLst>
              <a:ext uri="{FF2B5EF4-FFF2-40B4-BE49-F238E27FC236}">
                <a16:creationId xmlns:a16="http://schemas.microsoft.com/office/drawing/2014/main" id="{85644576-F999-3C20-D488-8013F052CDAA}"/>
              </a:ext>
            </a:extLst>
          </p:cNvPr>
          <p:cNvSpPr/>
          <p:nvPr/>
        </p:nvSpPr>
        <p:spPr>
          <a:xfrm>
            <a:off x="2587094"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5" name="矩形: 圓角 54">
            <a:extLst>
              <a:ext uri="{FF2B5EF4-FFF2-40B4-BE49-F238E27FC236}">
                <a16:creationId xmlns:a16="http://schemas.microsoft.com/office/drawing/2014/main" id="{EA417A23-3DD9-ED08-65A8-0774DE15A3FB}"/>
              </a:ext>
            </a:extLst>
          </p:cNvPr>
          <p:cNvSpPr/>
          <p:nvPr/>
        </p:nvSpPr>
        <p:spPr>
          <a:xfrm>
            <a:off x="3141183"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矩形: 圓角 55">
            <a:extLst>
              <a:ext uri="{FF2B5EF4-FFF2-40B4-BE49-F238E27FC236}">
                <a16:creationId xmlns:a16="http://schemas.microsoft.com/office/drawing/2014/main" id="{8B5FA5C9-77F3-F376-E73F-D3A93C8DEB60}"/>
              </a:ext>
            </a:extLst>
          </p:cNvPr>
          <p:cNvSpPr/>
          <p:nvPr/>
        </p:nvSpPr>
        <p:spPr>
          <a:xfrm>
            <a:off x="3695272"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2857A404-4EEC-D4B6-A785-87BA4BCF6E1E}"/>
              </a:ext>
            </a:extLst>
          </p:cNvPr>
          <p:cNvSpPr/>
          <p:nvPr/>
        </p:nvSpPr>
        <p:spPr>
          <a:xfrm>
            <a:off x="4249361"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矩形: 圓角 57">
            <a:extLst>
              <a:ext uri="{FF2B5EF4-FFF2-40B4-BE49-F238E27FC236}">
                <a16:creationId xmlns:a16="http://schemas.microsoft.com/office/drawing/2014/main" id="{8A18AE83-1DD9-F635-B9D3-A0DE6B4275F1}"/>
              </a:ext>
            </a:extLst>
          </p:cNvPr>
          <p:cNvSpPr/>
          <p:nvPr/>
        </p:nvSpPr>
        <p:spPr>
          <a:xfrm>
            <a:off x="4803450"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62" name="群組 61">
            <a:extLst>
              <a:ext uri="{FF2B5EF4-FFF2-40B4-BE49-F238E27FC236}">
                <a16:creationId xmlns:a16="http://schemas.microsoft.com/office/drawing/2014/main" id="{C1482719-74E5-B849-03D9-5B810D4A2352}"/>
              </a:ext>
            </a:extLst>
          </p:cNvPr>
          <p:cNvGrpSpPr/>
          <p:nvPr/>
        </p:nvGrpSpPr>
        <p:grpSpPr>
          <a:xfrm>
            <a:off x="554654" y="5598840"/>
            <a:ext cx="5373356" cy="664153"/>
            <a:chOff x="393073" y="5022255"/>
            <a:chExt cx="2117030" cy="878286"/>
          </a:xfrm>
        </p:grpSpPr>
        <p:pic>
          <p:nvPicPr>
            <p:cNvPr id="63"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26DC502-4468-70B8-3273-2211731193A8}"/>
                </a:ext>
              </a:extLst>
            </p:cNvPr>
            <p:cNvPicPr preferRelativeResize="0"/>
            <p:nvPr/>
          </p:nvPicPr>
          <p:blipFill rotWithShape="1">
            <a:blip r:embed="rId6">
              <a:alphaModFix/>
            </a:blip>
            <a:srcRect l="39924" t="74586" r="38724" b="15732"/>
            <a:stretch/>
          </p:blipFill>
          <p:spPr>
            <a:xfrm>
              <a:off x="393073" y="5022255"/>
              <a:ext cx="1347649" cy="809022"/>
            </a:xfrm>
            <a:prstGeom prst="rect">
              <a:avLst/>
            </a:prstGeom>
            <a:noFill/>
            <a:ln>
              <a:noFill/>
            </a:ln>
          </p:spPr>
        </p:pic>
        <p:pic>
          <p:nvPicPr>
            <p:cNvPr id="64"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4914DB1-4C4D-99FA-EDE1-3323DC1524F4}"/>
                </a:ext>
              </a:extLst>
            </p:cNvPr>
            <p:cNvPicPr preferRelativeResize="0"/>
            <p:nvPr/>
          </p:nvPicPr>
          <p:blipFill rotWithShape="1">
            <a:blip r:embed="rId6">
              <a:alphaModFix/>
            </a:blip>
            <a:srcRect l="35083" t="84591" r="35071" b="1174"/>
            <a:stretch/>
          </p:blipFill>
          <p:spPr>
            <a:xfrm>
              <a:off x="1576011" y="5095308"/>
              <a:ext cx="934092" cy="805233"/>
            </a:xfrm>
            <a:prstGeom prst="rect">
              <a:avLst/>
            </a:prstGeom>
            <a:noFill/>
            <a:ln>
              <a:noFill/>
            </a:ln>
          </p:spPr>
        </p:pic>
      </p:grpSp>
      <p:grpSp>
        <p:nvGrpSpPr>
          <p:cNvPr id="65" name="群組 64">
            <a:extLst>
              <a:ext uri="{FF2B5EF4-FFF2-40B4-BE49-F238E27FC236}">
                <a16:creationId xmlns:a16="http://schemas.microsoft.com/office/drawing/2014/main" id="{6E1245F2-0C9B-345B-692B-66EFE54D77CC}"/>
              </a:ext>
            </a:extLst>
          </p:cNvPr>
          <p:cNvGrpSpPr/>
          <p:nvPr/>
        </p:nvGrpSpPr>
        <p:grpSpPr>
          <a:xfrm>
            <a:off x="607578" y="48764"/>
            <a:ext cx="5373356" cy="664153"/>
            <a:chOff x="393073" y="5022255"/>
            <a:chExt cx="2117030" cy="878286"/>
          </a:xfrm>
        </p:grpSpPr>
        <p:pic>
          <p:nvPicPr>
            <p:cNvPr id="66"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0BBF1C91-55F0-28E4-525F-6AD66F9D7B79}"/>
                </a:ext>
              </a:extLst>
            </p:cNvPr>
            <p:cNvPicPr preferRelativeResize="0"/>
            <p:nvPr/>
          </p:nvPicPr>
          <p:blipFill rotWithShape="1">
            <a:blip r:embed="rId6">
              <a:alphaModFix/>
            </a:blip>
            <a:srcRect l="39924" t="74586" r="38724" b="15732"/>
            <a:stretch/>
          </p:blipFill>
          <p:spPr>
            <a:xfrm>
              <a:off x="393073" y="5022255"/>
              <a:ext cx="1347649" cy="809022"/>
            </a:xfrm>
            <a:prstGeom prst="rect">
              <a:avLst/>
            </a:prstGeom>
            <a:noFill/>
            <a:ln>
              <a:noFill/>
            </a:ln>
          </p:spPr>
        </p:pic>
        <p:pic>
          <p:nvPicPr>
            <p:cNvPr id="67"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1AF044E8-931E-1080-52B5-C84A6A2CEF33}"/>
                </a:ext>
              </a:extLst>
            </p:cNvPr>
            <p:cNvPicPr preferRelativeResize="0"/>
            <p:nvPr/>
          </p:nvPicPr>
          <p:blipFill rotWithShape="1">
            <a:blip r:embed="rId6">
              <a:alphaModFix/>
            </a:blip>
            <a:srcRect l="35083" t="84591" r="35071" b="1174"/>
            <a:stretch/>
          </p:blipFill>
          <p:spPr>
            <a:xfrm>
              <a:off x="1576011" y="5095308"/>
              <a:ext cx="934092" cy="805233"/>
            </a:xfrm>
            <a:prstGeom prst="rect">
              <a:avLst/>
            </a:prstGeom>
            <a:noFill/>
            <a:ln>
              <a:noFill/>
            </a:ln>
          </p:spPr>
        </p:pic>
      </p:grpSp>
      <p:grpSp>
        <p:nvGrpSpPr>
          <p:cNvPr id="68" name="群組 67">
            <a:extLst>
              <a:ext uri="{FF2B5EF4-FFF2-40B4-BE49-F238E27FC236}">
                <a16:creationId xmlns:a16="http://schemas.microsoft.com/office/drawing/2014/main" id="{28CAC2F5-F2D7-D42D-5042-88DC9DCA975C}"/>
              </a:ext>
            </a:extLst>
          </p:cNvPr>
          <p:cNvGrpSpPr/>
          <p:nvPr/>
        </p:nvGrpSpPr>
        <p:grpSpPr>
          <a:xfrm>
            <a:off x="7708926" y="5696289"/>
            <a:ext cx="2857015" cy="664153"/>
            <a:chOff x="393073" y="5022255"/>
            <a:chExt cx="2117030" cy="878286"/>
          </a:xfrm>
        </p:grpSpPr>
        <p:pic>
          <p:nvPicPr>
            <p:cNvPr id="6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8E42588-FF3F-309C-3413-C206B9016F45}"/>
                </a:ext>
              </a:extLst>
            </p:cNvPr>
            <p:cNvPicPr preferRelativeResize="0"/>
            <p:nvPr/>
          </p:nvPicPr>
          <p:blipFill rotWithShape="1">
            <a:blip r:embed="rId6">
              <a:alphaModFix/>
            </a:blip>
            <a:srcRect l="39924" t="74586" r="38724" b="15732"/>
            <a:stretch/>
          </p:blipFill>
          <p:spPr>
            <a:xfrm>
              <a:off x="393073" y="5022255"/>
              <a:ext cx="1347649" cy="809022"/>
            </a:xfrm>
            <a:prstGeom prst="rect">
              <a:avLst/>
            </a:prstGeom>
            <a:noFill/>
            <a:ln>
              <a:noFill/>
            </a:ln>
          </p:spPr>
        </p:pic>
        <p:pic>
          <p:nvPicPr>
            <p:cNvPr id="7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01AE9271-BB1C-1701-F854-53F228CD8519}"/>
                </a:ext>
              </a:extLst>
            </p:cNvPr>
            <p:cNvPicPr preferRelativeResize="0"/>
            <p:nvPr/>
          </p:nvPicPr>
          <p:blipFill rotWithShape="1">
            <a:blip r:embed="rId6">
              <a:alphaModFix/>
            </a:blip>
            <a:srcRect l="35083" t="84591" r="35071" b="1174"/>
            <a:stretch/>
          </p:blipFill>
          <p:spPr>
            <a:xfrm>
              <a:off x="1576011" y="5095308"/>
              <a:ext cx="934092" cy="805233"/>
            </a:xfrm>
            <a:prstGeom prst="rect">
              <a:avLst/>
            </a:prstGeom>
            <a:noFill/>
            <a:ln>
              <a:noFill/>
            </a:ln>
          </p:spPr>
        </p:pic>
      </p:grpSp>
      <p:grpSp>
        <p:nvGrpSpPr>
          <p:cNvPr id="91" name="群組 90">
            <a:extLst>
              <a:ext uri="{FF2B5EF4-FFF2-40B4-BE49-F238E27FC236}">
                <a16:creationId xmlns:a16="http://schemas.microsoft.com/office/drawing/2014/main" id="{BDEBCABB-781C-B09D-CA46-3C6036E9F425}"/>
              </a:ext>
            </a:extLst>
          </p:cNvPr>
          <p:cNvGrpSpPr/>
          <p:nvPr/>
        </p:nvGrpSpPr>
        <p:grpSpPr>
          <a:xfrm>
            <a:off x="7853199" y="74953"/>
            <a:ext cx="2857015" cy="664153"/>
            <a:chOff x="393073" y="5022255"/>
            <a:chExt cx="2117030" cy="878286"/>
          </a:xfrm>
        </p:grpSpPr>
        <p:pic>
          <p:nvPicPr>
            <p:cNvPr id="92"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B1EB9B8-B86A-F1B6-C191-B2387193ECD1}"/>
                </a:ext>
              </a:extLst>
            </p:cNvPr>
            <p:cNvPicPr preferRelativeResize="0"/>
            <p:nvPr/>
          </p:nvPicPr>
          <p:blipFill rotWithShape="1">
            <a:blip r:embed="rId6">
              <a:alphaModFix/>
            </a:blip>
            <a:srcRect l="39924" t="74586" r="38724" b="15732"/>
            <a:stretch/>
          </p:blipFill>
          <p:spPr>
            <a:xfrm>
              <a:off x="393073" y="5022255"/>
              <a:ext cx="1347649" cy="809022"/>
            </a:xfrm>
            <a:prstGeom prst="rect">
              <a:avLst/>
            </a:prstGeom>
            <a:noFill/>
            <a:ln>
              <a:noFill/>
            </a:ln>
          </p:spPr>
        </p:pic>
        <p:pic>
          <p:nvPicPr>
            <p:cNvPr id="93"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8B3C748-6CBD-21A1-4938-6FD68934A993}"/>
                </a:ext>
              </a:extLst>
            </p:cNvPr>
            <p:cNvPicPr preferRelativeResize="0"/>
            <p:nvPr/>
          </p:nvPicPr>
          <p:blipFill rotWithShape="1">
            <a:blip r:embed="rId6">
              <a:alphaModFix/>
            </a:blip>
            <a:srcRect l="35083" t="84591" r="35071" b="1174"/>
            <a:stretch/>
          </p:blipFill>
          <p:spPr>
            <a:xfrm>
              <a:off x="1576011" y="5095308"/>
              <a:ext cx="934092" cy="805233"/>
            </a:xfrm>
            <a:prstGeom prst="rect">
              <a:avLst/>
            </a:prstGeom>
            <a:noFill/>
            <a:ln>
              <a:noFill/>
            </a:ln>
          </p:spPr>
        </p:pic>
      </p:grpSp>
      <p:cxnSp>
        <p:nvCxnSpPr>
          <p:cNvPr id="99" name="直線單箭頭接點 98">
            <a:extLst>
              <a:ext uri="{FF2B5EF4-FFF2-40B4-BE49-F238E27FC236}">
                <a16:creationId xmlns:a16="http://schemas.microsoft.com/office/drawing/2014/main" id="{2A5735C6-7053-339C-2A5B-7BBF0A3452C1}"/>
              </a:ext>
            </a:extLst>
          </p:cNvPr>
          <p:cNvCxnSpPr>
            <a:cxnSpLocks/>
          </p:cNvCxnSpPr>
          <p:nvPr/>
        </p:nvCxnSpPr>
        <p:spPr>
          <a:xfrm flipV="1">
            <a:off x="3151365" y="3539036"/>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CF5A8DB5-CBE6-3D7F-33C1-1778C3DF8CD9}"/>
              </a:ext>
            </a:extLst>
          </p:cNvPr>
          <p:cNvCxnSpPr>
            <a:cxnSpLocks/>
          </p:cNvCxnSpPr>
          <p:nvPr/>
        </p:nvCxnSpPr>
        <p:spPr>
          <a:xfrm flipV="1">
            <a:off x="3113265" y="1803838"/>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3825BDE1-B52D-B853-D54B-EC449139F86F}"/>
              </a:ext>
            </a:extLst>
          </p:cNvPr>
          <p:cNvCxnSpPr>
            <a:cxnSpLocks/>
          </p:cNvCxnSpPr>
          <p:nvPr/>
        </p:nvCxnSpPr>
        <p:spPr>
          <a:xfrm flipV="1">
            <a:off x="3113265" y="686729"/>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線單箭頭接點 2">
            <a:extLst>
              <a:ext uri="{FF2B5EF4-FFF2-40B4-BE49-F238E27FC236}">
                <a16:creationId xmlns:a16="http://schemas.microsoft.com/office/drawing/2014/main" id="{7D20269D-47C3-8C19-3485-ACA228E02F73}"/>
              </a:ext>
            </a:extLst>
          </p:cNvPr>
          <p:cNvCxnSpPr>
            <a:cxnSpLocks/>
          </p:cNvCxnSpPr>
          <p:nvPr/>
        </p:nvCxnSpPr>
        <p:spPr>
          <a:xfrm flipV="1">
            <a:off x="3151365" y="5176745"/>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圓角 5">
            <a:extLst>
              <a:ext uri="{FF2B5EF4-FFF2-40B4-BE49-F238E27FC236}">
                <a16:creationId xmlns:a16="http://schemas.microsoft.com/office/drawing/2014/main" id="{7DF0B03A-3199-49BE-5F1C-9D7833377837}"/>
              </a:ext>
            </a:extLst>
          </p:cNvPr>
          <p:cNvSpPr/>
          <p:nvPr/>
        </p:nvSpPr>
        <p:spPr>
          <a:xfrm>
            <a:off x="634107" y="1055598"/>
            <a:ext cx="5075388" cy="1117388"/>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a16="http://schemas.microsoft.com/office/drawing/2014/main" id="{AC3BE526-8ECD-54F7-A3BF-11EF691CA6D8}"/>
              </a:ext>
            </a:extLst>
          </p:cNvPr>
          <p:cNvSpPr/>
          <p:nvPr/>
        </p:nvSpPr>
        <p:spPr>
          <a:xfrm>
            <a:off x="634107" y="3952596"/>
            <a:ext cx="5075388" cy="1117388"/>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a:solidFill>
                  <a:prstClr val="black"/>
                </a:solidFill>
                <a:latin typeface="微軟正黑體" panose="020B0604030504040204" pitchFamily="34" charset="-120"/>
                <a:ea typeface="微軟正黑體" panose="020B0604030504040204" pitchFamily="34" charset="-120"/>
              </a:rPr>
              <a:t>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F4215758-234B-7254-9AEE-93F41B2892CB}"/>
              </a:ext>
            </a:extLst>
          </p:cNvPr>
          <p:cNvSpPr txBox="1"/>
          <p:nvPr/>
        </p:nvSpPr>
        <p:spPr>
          <a:xfrm>
            <a:off x="5235897" y="3060399"/>
            <a:ext cx="588521" cy="369332"/>
          </a:xfrm>
          <a:prstGeom prst="rect">
            <a:avLst/>
          </a:prstGeom>
          <a:noFill/>
        </p:spPr>
        <p:txBody>
          <a:bodyPr wrap="square">
            <a:spAutoFit/>
          </a:bodyPr>
          <a:lstStyle/>
          <a:p>
            <a:pPr lvl="0">
              <a:defRPr/>
            </a:pPr>
            <a:r>
              <a:rPr lang="en-US" altLang="zh-TW" dirty="0"/>
              <a:t>……</a:t>
            </a:r>
            <a:endParaRPr lang="zh-TW" altLang="en-US" dirty="0"/>
          </a:p>
        </p:txBody>
      </p:sp>
      <p:sp>
        <p:nvSpPr>
          <p:cNvPr id="9" name="文字方塊 8">
            <a:extLst>
              <a:ext uri="{FF2B5EF4-FFF2-40B4-BE49-F238E27FC236}">
                <a16:creationId xmlns:a16="http://schemas.microsoft.com/office/drawing/2014/main" id="{4BA7A683-ABE2-0E13-1339-ECD74E6BC2F9}"/>
              </a:ext>
            </a:extLst>
          </p:cNvPr>
          <p:cNvSpPr txBox="1"/>
          <p:nvPr/>
        </p:nvSpPr>
        <p:spPr>
          <a:xfrm>
            <a:off x="409038" y="3025310"/>
            <a:ext cx="588521" cy="369332"/>
          </a:xfrm>
          <a:prstGeom prst="rect">
            <a:avLst/>
          </a:prstGeom>
          <a:noFill/>
        </p:spPr>
        <p:txBody>
          <a:bodyPr wrap="square">
            <a:spAutoFit/>
          </a:bodyPr>
          <a:lstStyle/>
          <a:p>
            <a:pPr lvl="0">
              <a:defRPr/>
            </a:pPr>
            <a:r>
              <a:rPr lang="en-US" altLang="zh-TW" dirty="0"/>
              <a:t>……</a:t>
            </a:r>
            <a:endParaRPr lang="zh-TW" altLang="en-US" dirty="0"/>
          </a:p>
        </p:txBody>
      </p:sp>
      <p:cxnSp>
        <p:nvCxnSpPr>
          <p:cNvPr id="10" name="直線單箭頭接點 9">
            <a:extLst>
              <a:ext uri="{FF2B5EF4-FFF2-40B4-BE49-F238E27FC236}">
                <a16:creationId xmlns:a16="http://schemas.microsoft.com/office/drawing/2014/main" id="{322CDF0F-A928-CEB2-2FDE-F11A405B63AE}"/>
              </a:ext>
            </a:extLst>
          </p:cNvPr>
          <p:cNvCxnSpPr>
            <a:cxnSpLocks/>
          </p:cNvCxnSpPr>
          <p:nvPr/>
        </p:nvCxnSpPr>
        <p:spPr>
          <a:xfrm flipV="1">
            <a:off x="3127779" y="2232147"/>
            <a:ext cx="0" cy="4591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399C4AB8-3A51-8EAD-3CB7-1A8D1D0CA1C2}"/>
              </a:ext>
            </a:extLst>
          </p:cNvPr>
          <p:cNvSpPr txBox="1"/>
          <p:nvPr/>
        </p:nvSpPr>
        <p:spPr>
          <a:xfrm>
            <a:off x="6153544" y="2700372"/>
            <a:ext cx="6038456" cy="369332"/>
          </a:xfrm>
          <a:prstGeom prst="rect">
            <a:avLst/>
          </a:prstGeom>
          <a:noFill/>
        </p:spPr>
        <p:txBody>
          <a:bodyPr wrap="square">
            <a:spAutoFit/>
          </a:bodyPr>
          <a:lstStyle/>
          <a:p>
            <a:pPr lvl="0" algn="ctr">
              <a:defRPr/>
            </a:pPr>
            <a:r>
              <a:rPr lang="en-US" altLang="zh-TW" dirty="0">
                <a:solidFill>
                  <a:srgbClr val="FF0000"/>
                </a:solidFill>
              </a:rPr>
              <a:t>Any </a:t>
            </a:r>
            <a:r>
              <a:rPr lang="zh-TW" altLang="en-US" dirty="0">
                <a:solidFill>
                  <a:srgbClr val="FF0000"/>
                </a:solidFill>
              </a:rPr>
              <a:t> </a:t>
            </a:r>
            <a:r>
              <a:rPr lang="en-US" altLang="zh-TW" b="1" dirty="0">
                <a:solidFill>
                  <a:srgbClr val="FF0000"/>
                </a:solidFill>
              </a:rPr>
              <a:t>news</a:t>
            </a:r>
            <a:r>
              <a:rPr lang="zh-TW" altLang="en-US" b="1" dirty="0">
                <a:solidFill>
                  <a:srgbClr val="FF0000"/>
                </a:solidFill>
              </a:rPr>
              <a:t> </a:t>
            </a:r>
            <a:r>
              <a:rPr lang="en-US" altLang="zh-TW" b="1" dirty="0">
                <a:solidFill>
                  <a:srgbClr val="FF0000"/>
                </a:solidFill>
              </a:rPr>
              <a:t> on </a:t>
            </a:r>
            <a:r>
              <a:rPr lang="zh-TW" altLang="en-US" b="1" dirty="0">
                <a:solidFill>
                  <a:srgbClr val="FF0000"/>
                </a:solidFill>
              </a:rPr>
              <a:t> </a:t>
            </a:r>
            <a:r>
              <a:rPr lang="en-US" altLang="zh-TW" b="1" dirty="0">
                <a:solidFill>
                  <a:srgbClr val="FF0000"/>
                </a:solidFill>
              </a:rPr>
              <a:t>the</a:t>
            </a:r>
            <a:r>
              <a:rPr lang="zh-TW" altLang="en-US" b="1" dirty="0">
                <a:solidFill>
                  <a:srgbClr val="FF0000"/>
                </a:solidFill>
              </a:rPr>
              <a:t> </a:t>
            </a:r>
            <a:r>
              <a:rPr lang="en-US" altLang="zh-TW" dirty="0">
                <a:solidFill>
                  <a:srgbClr val="FF0000"/>
                </a:solidFill>
              </a:rPr>
              <a:t> dancer‘s </a:t>
            </a:r>
            <a:r>
              <a:rPr lang="zh-TW" altLang="en-US" dirty="0">
                <a:solidFill>
                  <a:srgbClr val="FF0000"/>
                </a:solidFill>
              </a:rPr>
              <a:t> </a:t>
            </a:r>
            <a:r>
              <a:rPr lang="en-US" altLang="zh-TW" dirty="0">
                <a:solidFill>
                  <a:srgbClr val="FF0000"/>
                </a:solidFill>
              </a:rPr>
              <a:t>assault </a:t>
            </a:r>
            <a:r>
              <a:rPr lang="zh-TW" altLang="en-US" dirty="0">
                <a:solidFill>
                  <a:srgbClr val="FF0000"/>
                </a:solidFill>
              </a:rPr>
              <a:t> </a:t>
            </a:r>
            <a:r>
              <a:rPr lang="en-US" altLang="zh-TW" dirty="0">
                <a:solidFill>
                  <a:srgbClr val="FF0000"/>
                </a:solidFill>
              </a:rPr>
              <a:t>case?</a:t>
            </a:r>
            <a:endParaRPr lang="zh-TW" altLang="en-US" dirty="0">
              <a:solidFill>
                <a:srgbClr val="FF0000"/>
              </a:solidFill>
            </a:endParaRPr>
          </a:p>
        </p:txBody>
      </p:sp>
      <p:sp>
        <p:nvSpPr>
          <p:cNvPr id="13" name="矩形: 圓角 12">
            <a:extLst>
              <a:ext uri="{FF2B5EF4-FFF2-40B4-BE49-F238E27FC236}">
                <a16:creationId xmlns:a16="http://schemas.microsoft.com/office/drawing/2014/main" id="{BCD14381-FF0E-2F51-024B-75932818B04A}"/>
              </a:ext>
            </a:extLst>
          </p:cNvPr>
          <p:cNvSpPr/>
          <p:nvPr/>
        </p:nvSpPr>
        <p:spPr>
          <a:xfrm>
            <a:off x="7107714"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A70C66A3-67E2-5B77-9E97-AF58BC2DAC57}"/>
              </a:ext>
            </a:extLst>
          </p:cNvPr>
          <p:cNvSpPr/>
          <p:nvPr/>
        </p:nvSpPr>
        <p:spPr>
          <a:xfrm>
            <a:off x="7625196"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C57F33F3-B53D-5879-18C0-1113DE559765}"/>
              </a:ext>
            </a:extLst>
          </p:cNvPr>
          <p:cNvSpPr/>
          <p:nvPr/>
        </p:nvSpPr>
        <p:spPr>
          <a:xfrm>
            <a:off x="8142678"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EA1AD0CE-476C-972F-BA4B-2BC7ACC11A66}"/>
              </a:ext>
            </a:extLst>
          </p:cNvPr>
          <p:cNvSpPr/>
          <p:nvPr/>
        </p:nvSpPr>
        <p:spPr>
          <a:xfrm>
            <a:off x="8660160"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F5C3B0C5-8F1E-7CE8-7340-1F595ACF0532}"/>
              </a:ext>
            </a:extLst>
          </p:cNvPr>
          <p:cNvSpPr/>
          <p:nvPr/>
        </p:nvSpPr>
        <p:spPr>
          <a:xfrm>
            <a:off x="9695124"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411E6216-3398-E15A-8FEF-D38F801A64F7}"/>
              </a:ext>
            </a:extLst>
          </p:cNvPr>
          <p:cNvSpPr/>
          <p:nvPr/>
        </p:nvSpPr>
        <p:spPr>
          <a:xfrm>
            <a:off x="10212606"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97B2AF94-48AC-2E7B-3717-B92AFEA0EABA}"/>
              </a:ext>
            </a:extLst>
          </p:cNvPr>
          <p:cNvSpPr/>
          <p:nvPr/>
        </p:nvSpPr>
        <p:spPr>
          <a:xfrm>
            <a:off x="10730086"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DFD8912E-F19A-0229-3525-8F6ECCA820BC}"/>
              </a:ext>
            </a:extLst>
          </p:cNvPr>
          <p:cNvCxnSpPr>
            <a:cxnSpLocks/>
          </p:cNvCxnSpPr>
          <p:nvPr/>
        </p:nvCxnSpPr>
        <p:spPr>
          <a:xfrm flipV="1">
            <a:off x="9145799" y="3562607"/>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BEB5443A-E5DB-AB23-5581-6BD052610C6C}"/>
              </a:ext>
            </a:extLst>
          </p:cNvPr>
          <p:cNvCxnSpPr>
            <a:cxnSpLocks/>
          </p:cNvCxnSpPr>
          <p:nvPr/>
        </p:nvCxnSpPr>
        <p:spPr>
          <a:xfrm flipV="1">
            <a:off x="9107699" y="1827409"/>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3DB31F34-5F61-8E47-D7BF-4EBB8F09C296}"/>
              </a:ext>
            </a:extLst>
          </p:cNvPr>
          <p:cNvCxnSpPr>
            <a:cxnSpLocks/>
          </p:cNvCxnSpPr>
          <p:nvPr/>
        </p:nvCxnSpPr>
        <p:spPr>
          <a:xfrm flipV="1">
            <a:off x="9107699" y="710300"/>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888E279F-9B2B-EE59-CAFE-01B5BF1A8C2E}"/>
              </a:ext>
            </a:extLst>
          </p:cNvPr>
          <p:cNvCxnSpPr>
            <a:cxnSpLocks/>
          </p:cNvCxnSpPr>
          <p:nvPr/>
        </p:nvCxnSpPr>
        <p:spPr>
          <a:xfrm flipV="1">
            <a:off x="9145799" y="5200316"/>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1D5638B6-ED5C-75A8-B69D-383AE5A45BC5}"/>
              </a:ext>
            </a:extLst>
          </p:cNvPr>
          <p:cNvSpPr/>
          <p:nvPr/>
        </p:nvSpPr>
        <p:spPr>
          <a:xfrm>
            <a:off x="6628541" y="1079169"/>
            <a:ext cx="5075388" cy="1117388"/>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sp>
        <p:nvSpPr>
          <p:cNvPr id="33" name="矩形: 圓角 32">
            <a:extLst>
              <a:ext uri="{FF2B5EF4-FFF2-40B4-BE49-F238E27FC236}">
                <a16:creationId xmlns:a16="http://schemas.microsoft.com/office/drawing/2014/main" id="{AF3C1200-71AA-2BCB-80D0-22C093E94325}"/>
              </a:ext>
            </a:extLst>
          </p:cNvPr>
          <p:cNvSpPr/>
          <p:nvPr/>
        </p:nvSpPr>
        <p:spPr>
          <a:xfrm>
            <a:off x="6628541" y="3976167"/>
            <a:ext cx="5075388" cy="1117388"/>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a:solidFill>
                  <a:prstClr val="black"/>
                </a:solidFill>
                <a:latin typeface="微軟正黑體" panose="020B0604030504040204" pitchFamily="34" charset="-120"/>
                <a:ea typeface="微軟正黑體" panose="020B0604030504040204" pitchFamily="34" charset="-120"/>
              </a:rPr>
              <a:t>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cxnSp>
        <p:nvCxnSpPr>
          <p:cNvPr id="36" name="直線單箭頭接點 35">
            <a:extLst>
              <a:ext uri="{FF2B5EF4-FFF2-40B4-BE49-F238E27FC236}">
                <a16:creationId xmlns:a16="http://schemas.microsoft.com/office/drawing/2014/main" id="{37376E16-6869-6FFC-9B13-F1B4D6E297F5}"/>
              </a:ext>
            </a:extLst>
          </p:cNvPr>
          <p:cNvCxnSpPr>
            <a:cxnSpLocks/>
          </p:cNvCxnSpPr>
          <p:nvPr/>
        </p:nvCxnSpPr>
        <p:spPr>
          <a:xfrm flipV="1">
            <a:off x="9122213" y="2255718"/>
            <a:ext cx="0" cy="4591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矩形: 圓角 1">
            <a:extLst>
              <a:ext uri="{FF2B5EF4-FFF2-40B4-BE49-F238E27FC236}">
                <a16:creationId xmlns:a16="http://schemas.microsoft.com/office/drawing/2014/main" id="{84AE7B3C-EE42-76D7-1A8D-4AA4A3D2EC05}"/>
              </a:ext>
            </a:extLst>
          </p:cNvPr>
          <p:cNvSpPr/>
          <p:nvPr/>
        </p:nvSpPr>
        <p:spPr>
          <a:xfrm>
            <a:off x="9177642"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4" name="8131_117017_000013_000000_slow">
            <a:hlinkClick r:id="" action="ppaction://media"/>
            <a:extLst>
              <a:ext uri="{FF2B5EF4-FFF2-40B4-BE49-F238E27FC236}">
                <a16:creationId xmlns:a16="http://schemas.microsoft.com/office/drawing/2014/main" id="{9EDB5422-6FCA-2347-9A8B-59AF33F313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9326" y="5371729"/>
            <a:ext cx="609600" cy="609600"/>
          </a:xfrm>
          <a:prstGeom prst="rect">
            <a:avLst/>
          </a:prstGeom>
        </p:spPr>
      </p:pic>
      <p:pic>
        <p:nvPicPr>
          <p:cNvPr id="5" name="ex03_00373_confused_fast">
            <a:hlinkClick r:id="" action="ppaction://media"/>
            <a:extLst>
              <a:ext uri="{FF2B5EF4-FFF2-40B4-BE49-F238E27FC236}">
                <a16:creationId xmlns:a16="http://schemas.microsoft.com/office/drawing/2014/main" id="{98EFE10B-1089-320B-E279-0DE92048EB6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19252" y="5466825"/>
            <a:ext cx="609600" cy="609600"/>
          </a:xfrm>
          <a:prstGeom prst="rect">
            <a:avLst/>
          </a:prstGeom>
        </p:spPr>
      </p:pic>
    </p:spTree>
    <p:extLst>
      <p:ext uri="{BB962C8B-B14F-4D97-AF65-F5344CB8AC3E}">
        <p14:creationId xmlns:p14="http://schemas.microsoft.com/office/powerpoint/2010/main" val="39782463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8E7C8-9D3F-344D-78B0-5FB9EF559CF8}"/>
            </a:ext>
          </a:extLst>
        </p:cNvPr>
        <p:cNvGrpSpPr/>
        <p:nvPr/>
      </p:nvGrpSpPr>
      <p:grpSpPr>
        <a:xfrm>
          <a:off x="0" y="0"/>
          <a:ext cx="0" cy="0"/>
          <a:chOff x="0" y="0"/>
          <a:chExt cx="0" cy="0"/>
        </a:xfrm>
      </p:grpSpPr>
      <p:sp>
        <p:nvSpPr>
          <p:cNvPr id="16" name="文字方塊 15">
            <a:extLst>
              <a:ext uri="{FF2B5EF4-FFF2-40B4-BE49-F238E27FC236}">
                <a16:creationId xmlns:a16="http://schemas.microsoft.com/office/drawing/2014/main" id="{6C557EE3-B2B0-741B-5299-073BEE17C613}"/>
              </a:ext>
            </a:extLst>
          </p:cNvPr>
          <p:cNvSpPr txBox="1"/>
          <p:nvPr/>
        </p:nvSpPr>
        <p:spPr>
          <a:xfrm>
            <a:off x="467777" y="6159484"/>
            <a:ext cx="6038457" cy="369332"/>
          </a:xfrm>
          <a:prstGeom prst="rect">
            <a:avLst/>
          </a:prstGeom>
          <a:noFill/>
        </p:spPr>
        <p:txBody>
          <a:bodyPr wrap="square">
            <a:spAutoFit/>
          </a:bodyPr>
          <a:lstStyle/>
          <a:p>
            <a:pPr lvl="0">
              <a:defRPr/>
            </a:pPr>
            <a:r>
              <a:rPr lang="en-US" altLang="zh-TW" dirty="0">
                <a:solidFill>
                  <a:srgbClr val="0000FF"/>
                </a:solidFill>
              </a:rPr>
              <a:t>… but now Murdoch </a:t>
            </a:r>
            <a:r>
              <a:rPr lang="en-US" altLang="zh-TW" b="1" dirty="0">
                <a:solidFill>
                  <a:srgbClr val="0000FF"/>
                </a:solidFill>
              </a:rPr>
              <a:t>came around to</a:t>
            </a:r>
            <a:r>
              <a:rPr lang="en-US" altLang="zh-TW" dirty="0">
                <a:solidFill>
                  <a:srgbClr val="0000FF"/>
                </a:solidFill>
              </a:rPr>
              <a:t> stare at the gang …</a:t>
            </a:r>
            <a:endParaRPr kumimoji="0" lang="zh-TW" altLang="en-US" sz="18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12945648-9C29-005B-B26D-7E6329BB890A}"/>
              </a:ext>
            </a:extLst>
          </p:cNvPr>
          <p:cNvSpPr txBox="1"/>
          <p:nvPr/>
        </p:nvSpPr>
        <p:spPr>
          <a:xfrm>
            <a:off x="6263992" y="6262993"/>
            <a:ext cx="5603488" cy="379515"/>
          </a:xfrm>
          <a:prstGeom prst="rect">
            <a:avLst/>
          </a:prstGeom>
          <a:noFill/>
        </p:spPr>
        <p:txBody>
          <a:bodyPr wrap="square">
            <a:spAutoFit/>
          </a:bodyPr>
          <a:lstStyle/>
          <a:p>
            <a:pPr lvl="0" algn="ctr">
              <a:defRPr/>
            </a:pPr>
            <a:r>
              <a:rPr lang="en-US" altLang="zh-TW" dirty="0">
                <a:solidFill>
                  <a:srgbClr val="FF0000"/>
                </a:solidFill>
              </a:rPr>
              <a:t>Any </a:t>
            </a:r>
            <a:r>
              <a:rPr lang="zh-TW" altLang="en-US" dirty="0">
                <a:solidFill>
                  <a:srgbClr val="FF0000"/>
                </a:solidFill>
              </a:rPr>
              <a:t> </a:t>
            </a:r>
            <a:r>
              <a:rPr lang="en-US" altLang="zh-TW" b="1" dirty="0">
                <a:solidFill>
                  <a:srgbClr val="FF0000"/>
                </a:solidFill>
              </a:rPr>
              <a:t>news</a:t>
            </a:r>
            <a:r>
              <a:rPr lang="zh-TW" altLang="en-US" b="1" dirty="0">
                <a:solidFill>
                  <a:srgbClr val="FF0000"/>
                </a:solidFill>
              </a:rPr>
              <a:t> </a:t>
            </a:r>
            <a:r>
              <a:rPr lang="en-US" altLang="zh-TW" b="1" dirty="0">
                <a:solidFill>
                  <a:srgbClr val="FF0000"/>
                </a:solidFill>
              </a:rPr>
              <a:t> on </a:t>
            </a:r>
            <a:r>
              <a:rPr lang="zh-TW" altLang="en-US" b="1" dirty="0">
                <a:solidFill>
                  <a:srgbClr val="FF0000"/>
                </a:solidFill>
              </a:rPr>
              <a:t> </a:t>
            </a:r>
            <a:r>
              <a:rPr lang="en-US" altLang="zh-TW" b="1" dirty="0">
                <a:solidFill>
                  <a:srgbClr val="FF0000"/>
                </a:solidFill>
              </a:rPr>
              <a:t>the</a:t>
            </a:r>
            <a:r>
              <a:rPr lang="zh-TW" altLang="en-US" b="1" dirty="0">
                <a:solidFill>
                  <a:srgbClr val="FF0000"/>
                </a:solidFill>
              </a:rPr>
              <a:t> </a:t>
            </a:r>
            <a:r>
              <a:rPr lang="en-US" altLang="zh-TW" dirty="0">
                <a:solidFill>
                  <a:srgbClr val="FF0000"/>
                </a:solidFill>
              </a:rPr>
              <a:t> dancer‘s </a:t>
            </a:r>
            <a:r>
              <a:rPr lang="zh-TW" altLang="en-US" dirty="0">
                <a:solidFill>
                  <a:srgbClr val="FF0000"/>
                </a:solidFill>
              </a:rPr>
              <a:t> </a:t>
            </a:r>
            <a:r>
              <a:rPr lang="en-US" altLang="zh-TW" dirty="0">
                <a:solidFill>
                  <a:srgbClr val="FF0000"/>
                </a:solidFill>
              </a:rPr>
              <a:t>assault </a:t>
            </a:r>
            <a:r>
              <a:rPr lang="zh-TW" altLang="en-US" dirty="0">
                <a:solidFill>
                  <a:srgbClr val="FF0000"/>
                </a:solidFill>
              </a:rPr>
              <a:t> </a:t>
            </a:r>
            <a:r>
              <a:rPr lang="en-US" altLang="zh-TW" dirty="0">
                <a:solidFill>
                  <a:srgbClr val="FF0000"/>
                </a:solidFill>
              </a:rPr>
              <a:t>case?</a:t>
            </a:r>
            <a:endParaRPr lang="zh-TW" altLang="en-US" dirty="0">
              <a:solidFill>
                <a:srgbClr val="FF0000"/>
              </a:solidFill>
            </a:endParaRPr>
          </a:p>
        </p:txBody>
      </p:sp>
      <p:sp>
        <p:nvSpPr>
          <p:cNvPr id="21" name="文字方塊 20">
            <a:extLst>
              <a:ext uri="{FF2B5EF4-FFF2-40B4-BE49-F238E27FC236}">
                <a16:creationId xmlns:a16="http://schemas.microsoft.com/office/drawing/2014/main" id="{A182D06C-BE61-9E61-7924-39B93D8DB2FC}"/>
              </a:ext>
            </a:extLst>
          </p:cNvPr>
          <p:cNvSpPr txBox="1"/>
          <p:nvPr/>
        </p:nvSpPr>
        <p:spPr>
          <a:xfrm>
            <a:off x="411504" y="2676801"/>
            <a:ext cx="6038456" cy="369332"/>
          </a:xfrm>
          <a:prstGeom prst="rect">
            <a:avLst/>
          </a:prstGeom>
          <a:noFill/>
        </p:spPr>
        <p:txBody>
          <a:bodyPr wrap="square">
            <a:spAutoFit/>
          </a:bodyPr>
          <a:lstStyle/>
          <a:p>
            <a:pPr lvl="0">
              <a:defRPr/>
            </a:pPr>
            <a:r>
              <a:rPr lang="en-US" altLang="zh-TW" dirty="0">
                <a:solidFill>
                  <a:srgbClr val="0000FF"/>
                </a:solidFill>
              </a:rPr>
              <a:t>… but now Murdoch </a:t>
            </a:r>
            <a:r>
              <a:rPr lang="en-US" altLang="zh-TW" b="1" dirty="0">
                <a:solidFill>
                  <a:srgbClr val="0000FF"/>
                </a:solidFill>
              </a:rPr>
              <a:t>came around to</a:t>
            </a:r>
            <a:r>
              <a:rPr lang="en-US" altLang="zh-TW" dirty="0">
                <a:solidFill>
                  <a:srgbClr val="0000FF"/>
                </a:solidFill>
              </a:rPr>
              <a:t> stare at the gang …</a:t>
            </a:r>
            <a:endParaRPr lang="zh-TW" altLang="en-US" dirty="0">
              <a:solidFill>
                <a:srgbClr val="0000FF"/>
              </a:solidFill>
            </a:endParaRPr>
          </a:p>
        </p:txBody>
      </p:sp>
      <p:sp>
        <p:nvSpPr>
          <p:cNvPr id="51" name="矩形: 圓角 50">
            <a:extLst>
              <a:ext uri="{FF2B5EF4-FFF2-40B4-BE49-F238E27FC236}">
                <a16:creationId xmlns:a16="http://schemas.microsoft.com/office/drawing/2014/main" id="{CEDEEE83-EBF9-4751-0792-F371B7104BE4}"/>
              </a:ext>
            </a:extLst>
          </p:cNvPr>
          <p:cNvSpPr/>
          <p:nvPr/>
        </p:nvSpPr>
        <p:spPr>
          <a:xfrm>
            <a:off x="924827"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圓角 51">
            <a:extLst>
              <a:ext uri="{FF2B5EF4-FFF2-40B4-BE49-F238E27FC236}">
                <a16:creationId xmlns:a16="http://schemas.microsoft.com/office/drawing/2014/main" id="{FD28F4DD-C37F-238C-E291-198FABE0EF01}"/>
              </a:ext>
            </a:extLst>
          </p:cNvPr>
          <p:cNvSpPr/>
          <p:nvPr/>
        </p:nvSpPr>
        <p:spPr>
          <a:xfrm>
            <a:off x="1478916"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圓角 52">
            <a:extLst>
              <a:ext uri="{FF2B5EF4-FFF2-40B4-BE49-F238E27FC236}">
                <a16:creationId xmlns:a16="http://schemas.microsoft.com/office/drawing/2014/main" id="{9A160818-F4B9-971B-C0BA-8B510DC89D8A}"/>
              </a:ext>
            </a:extLst>
          </p:cNvPr>
          <p:cNvSpPr/>
          <p:nvPr/>
        </p:nvSpPr>
        <p:spPr>
          <a:xfrm>
            <a:off x="2033005"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矩形: 圓角 53">
            <a:extLst>
              <a:ext uri="{FF2B5EF4-FFF2-40B4-BE49-F238E27FC236}">
                <a16:creationId xmlns:a16="http://schemas.microsoft.com/office/drawing/2014/main" id="{16D01152-AC3C-FB20-353E-8F8988FB35FD}"/>
              </a:ext>
            </a:extLst>
          </p:cNvPr>
          <p:cNvSpPr/>
          <p:nvPr/>
        </p:nvSpPr>
        <p:spPr>
          <a:xfrm>
            <a:off x="2587094" y="3080022"/>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5" name="矩形: 圓角 54">
            <a:extLst>
              <a:ext uri="{FF2B5EF4-FFF2-40B4-BE49-F238E27FC236}">
                <a16:creationId xmlns:a16="http://schemas.microsoft.com/office/drawing/2014/main" id="{57992CDC-879D-79BC-0929-70FBEF187781}"/>
              </a:ext>
            </a:extLst>
          </p:cNvPr>
          <p:cNvSpPr/>
          <p:nvPr/>
        </p:nvSpPr>
        <p:spPr>
          <a:xfrm>
            <a:off x="3141183" y="3080022"/>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矩形: 圓角 55">
            <a:extLst>
              <a:ext uri="{FF2B5EF4-FFF2-40B4-BE49-F238E27FC236}">
                <a16:creationId xmlns:a16="http://schemas.microsoft.com/office/drawing/2014/main" id="{5EE78023-FD0F-E75D-4E74-4230112444B7}"/>
              </a:ext>
            </a:extLst>
          </p:cNvPr>
          <p:cNvSpPr/>
          <p:nvPr/>
        </p:nvSpPr>
        <p:spPr>
          <a:xfrm>
            <a:off x="3695272" y="3080022"/>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93509C62-077C-ADEB-C097-AA8AA281C2A1}"/>
              </a:ext>
            </a:extLst>
          </p:cNvPr>
          <p:cNvSpPr/>
          <p:nvPr/>
        </p:nvSpPr>
        <p:spPr>
          <a:xfrm>
            <a:off x="4249361"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矩形: 圓角 57">
            <a:extLst>
              <a:ext uri="{FF2B5EF4-FFF2-40B4-BE49-F238E27FC236}">
                <a16:creationId xmlns:a16="http://schemas.microsoft.com/office/drawing/2014/main" id="{1AC18A8C-40FD-AA3C-9B5F-BA9126DB82BA}"/>
              </a:ext>
            </a:extLst>
          </p:cNvPr>
          <p:cNvSpPr/>
          <p:nvPr/>
        </p:nvSpPr>
        <p:spPr>
          <a:xfrm>
            <a:off x="4803450" y="3080022"/>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62" name="群組 61">
            <a:extLst>
              <a:ext uri="{FF2B5EF4-FFF2-40B4-BE49-F238E27FC236}">
                <a16:creationId xmlns:a16="http://schemas.microsoft.com/office/drawing/2014/main" id="{DA564DA7-F638-48E2-4743-41C770BBC97B}"/>
              </a:ext>
            </a:extLst>
          </p:cNvPr>
          <p:cNvGrpSpPr/>
          <p:nvPr/>
        </p:nvGrpSpPr>
        <p:grpSpPr>
          <a:xfrm>
            <a:off x="554654" y="5598840"/>
            <a:ext cx="5373356" cy="664153"/>
            <a:chOff x="393073" y="5022255"/>
            <a:chExt cx="2117030" cy="878286"/>
          </a:xfrm>
        </p:grpSpPr>
        <p:pic>
          <p:nvPicPr>
            <p:cNvPr id="63"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76131C35-2221-307D-DEA0-6609564E8B75}"/>
                </a:ext>
              </a:extLst>
            </p:cNvPr>
            <p:cNvPicPr preferRelativeResize="0"/>
            <p:nvPr/>
          </p:nvPicPr>
          <p:blipFill rotWithShape="1">
            <a:blip r:embed="rId10">
              <a:alphaModFix/>
            </a:blip>
            <a:srcRect l="39924" t="74586" r="38724" b="15732"/>
            <a:stretch/>
          </p:blipFill>
          <p:spPr>
            <a:xfrm>
              <a:off x="393073" y="5022255"/>
              <a:ext cx="1347649" cy="809022"/>
            </a:xfrm>
            <a:prstGeom prst="rect">
              <a:avLst/>
            </a:prstGeom>
            <a:noFill/>
            <a:ln>
              <a:noFill/>
            </a:ln>
          </p:spPr>
        </p:pic>
        <p:pic>
          <p:nvPicPr>
            <p:cNvPr id="64"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2B935344-E22D-C1A7-F1E2-C7F94AB601E9}"/>
                </a:ext>
              </a:extLst>
            </p:cNvPr>
            <p:cNvPicPr preferRelativeResize="0"/>
            <p:nvPr/>
          </p:nvPicPr>
          <p:blipFill rotWithShape="1">
            <a:blip r:embed="rId10">
              <a:alphaModFix/>
            </a:blip>
            <a:srcRect l="35083" t="84591" r="35071" b="1174"/>
            <a:stretch/>
          </p:blipFill>
          <p:spPr>
            <a:xfrm>
              <a:off x="1576011" y="5095308"/>
              <a:ext cx="934092" cy="805233"/>
            </a:xfrm>
            <a:prstGeom prst="rect">
              <a:avLst/>
            </a:prstGeom>
            <a:noFill/>
            <a:ln>
              <a:noFill/>
            </a:ln>
          </p:spPr>
        </p:pic>
      </p:grpSp>
      <p:grpSp>
        <p:nvGrpSpPr>
          <p:cNvPr id="65" name="群組 64">
            <a:extLst>
              <a:ext uri="{FF2B5EF4-FFF2-40B4-BE49-F238E27FC236}">
                <a16:creationId xmlns:a16="http://schemas.microsoft.com/office/drawing/2014/main" id="{B2014B5A-F768-D306-6B91-06CD2F06B535}"/>
              </a:ext>
            </a:extLst>
          </p:cNvPr>
          <p:cNvGrpSpPr/>
          <p:nvPr/>
        </p:nvGrpSpPr>
        <p:grpSpPr>
          <a:xfrm>
            <a:off x="607578" y="48764"/>
            <a:ext cx="5373356" cy="664153"/>
            <a:chOff x="393073" y="5022255"/>
            <a:chExt cx="2117030" cy="878286"/>
          </a:xfrm>
        </p:grpSpPr>
        <p:pic>
          <p:nvPicPr>
            <p:cNvPr id="66"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703652F5-A8A2-F06A-C988-3A0B44489326}"/>
                </a:ext>
              </a:extLst>
            </p:cNvPr>
            <p:cNvPicPr preferRelativeResize="0"/>
            <p:nvPr/>
          </p:nvPicPr>
          <p:blipFill rotWithShape="1">
            <a:blip r:embed="rId10">
              <a:alphaModFix/>
            </a:blip>
            <a:srcRect l="39924" t="74586" r="38724" b="15732"/>
            <a:stretch/>
          </p:blipFill>
          <p:spPr>
            <a:xfrm>
              <a:off x="393073" y="5022255"/>
              <a:ext cx="1347649" cy="809022"/>
            </a:xfrm>
            <a:prstGeom prst="rect">
              <a:avLst/>
            </a:prstGeom>
            <a:noFill/>
            <a:ln>
              <a:noFill/>
            </a:ln>
          </p:spPr>
        </p:pic>
        <p:pic>
          <p:nvPicPr>
            <p:cNvPr id="67"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E2B27A0-28A7-43C8-E463-034399748DEA}"/>
                </a:ext>
              </a:extLst>
            </p:cNvPr>
            <p:cNvPicPr preferRelativeResize="0"/>
            <p:nvPr/>
          </p:nvPicPr>
          <p:blipFill rotWithShape="1">
            <a:blip r:embed="rId10">
              <a:alphaModFix/>
            </a:blip>
            <a:srcRect l="35083" t="84591" r="35071" b="1174"/>
            <a:stretch/>
          </p:blipFill>
          <p:spPr>
            <a:xfrm>
              <a:off x="1576011" y="5095308"/>
              <a:ext cx="934092" cy="805233"/>
            </a:xfrm>
            <a:prstGeom prst="rect">
              <a:avLst/>
            </a:prstGeom>
            <a:noFill/>
            <a:ln>
              <a:noFill/>
            </a:ln>
          </p:spPr>
        </p:pic>
      </p:grpSp>
      <p:grpSp>
        <p:nvGrpSpPr>
          <p:cNvPr id="68" name="群組 67">
            <a:extLst>
              <a:ext uri="{FF2B5EF4-FFF2-40B4-BE49-F238E27FC236}">
                <a16:creationId xmlns:a16="http://schemas.microsoft.com/office/drawing/2014/main" id="{224D8972-86D3-CE2B-AFA4-EBE9263E3EC7}"/>
              </a:ext>
            </a:extLst>
          </p:cNvPr>
          <p:cNvGrpSpPr/>
          <p:nvPr/>
        </p:nvGrpSpPr>
        <p:grpSpPr>
          <a:xfrm>
            <a:off x="7708926" y="5696289"/>
            <a:ext cx="2857015" cy="664153"/>
            <a:chOff x="393073" y="5022255"/>
            <a:chExt cx="2117030" cy="878286"/>
          </a:xfrm>
        </p:grpSpPr>
        <p:pic>
          <p:nvPicPr>
            <p:cNvPr id="6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483B52E2-CBB1-FE21-6C35-19472CF44E2E}"/>
                </a:ext>
              </a:extLst>
            </p:cNvPr>
            <p:cNvPicPr preferRelativeResize="0"/>
            <p:nvPr/>
          </p:nvPicPr>
          <p:blipFill rotWithShape="1">
            <a:blip r:embed="rId10">
              <a:alphaModFix/>
            </a:blip>
            <a:srcRect l="39924" t="74586" r="38724" b="15732"/>
            <a:stretch/>
          </p:blipFill>
          <p:spPr>
            <a:xfrm>
              <a:off x="393073" y="5022255"/>
              <a:ext cx="1347649" cy="809022"/>
            </a:xfrm>
            <a:prstGeom prst="rect">
              <a:avLst/>
            </a:prstGeom>
            <a:noFill/>
            <a:ln>
              <a:noFill/>
            </a:ln>
          </p:spPr>
        </p:pic>
        <p:pic>
          <p:nvPicPr>
            <p:cNvPr id="7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758D1C4-AD6C-8B11-A2BD-078CA676127B}"/>
                </a:ext>
              </a:extLst>
            </p:cNvPr>
            <p:cNvPicPr preferRelativeResize="0"/>
            <p:nvPr/>
          </p:nvPicPr>
          <p:blipFill rotWithShape="1">
            <a:blip r:embed="rId10">
              <a:alphaModFix/>
            </a:blip>
            <a:srcRect l="35083" t="84591" r="35071" b="1174"/>
            <a:stretch/>
          </p:blipFill>
          <p:spPr>
            <a:xfrm>
              <a:off x="1576011" y="5095308"/>
              <a:ext cx="934092" cy="805233"/>
            </a:xfrm>
            <a:prstGeom prst="rect">
              <a:avLst/>
            </a:prstGeom>
            <a:noFill/>
            <a:ln>
              <a:noFill/>
            </a:ln>
          </p:spPr>
        </p:pic>
      </p:grpSp>
      <p:grpSp>
        <p:nvGrpSpPr>
          <p:cNvPr id="91" name="群組 90">
            <a:extLst>
              <a:ext uri="{FF2B5EF4-FFF2-40B4-BE49-F238E27FC236}">
                <a16:creationId xmlns:a16="http://schemas.microsoft.com/office/drawing/2014/main" id="{F0B658AC-98B1-D1E9-513B-A40A2BA35F41}"/>
              </a:ext>
            </a:extLst>
          </p:cNvPr>
          <p:cNvGrpSpPr/>
          <p:nvPr/>
        </p:nvGrpSpPr>
        <p:grpSpPr>
          <a:xfrm>
            <a:off x="7853199" y="74953"/>
            <a:ext cx="2857015" cy="664153"/>
            <a:chOff x="393073" y="5022255"/>
            <a:chExt cx="2117030" cy="878286"/>
          </a:xfrm>
        </p:grpSpPr>
        <p:pic>
          <p:nvPicPr>
            <p:cNvPr id="92"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9E28C54-838D-68BB-6AED-9FE6E37CA65C}"/>
                </a:ext>
              </a:extLst>
            </p:cNvPr>
            <p:cNvPicPr preferRelativeResize="0"/>
            <p:nvPr/>
          </p:nvPicPr>
          <p:blipFill rotWithShape="1">
            <a:blip r:embed="rId10">
              <a:alphaModFix/>
            </a:blip>
            <a:srcRect l="39924" t="74586" r="38724" b="15732"/>
            <a:stretch/>
          </p:blipFill>
          <p:spPr>
            <a:xfrm>
              <a:off x="393073" y="5022255"/>
              <a:ext cx="1347649" cy="809022"/>
            </a:xfrm>
            <a:prstGeom prst="rect">
              <a:avLst/>
            </a:prstGeom>
            <a:noFill/>
            <a:ln>
              <a:noFill/>
            </a:ln>
          </p:spPr>
        </p:pic>
        <p:pic>
          <p:nvPicPr>
            <p:cNvPr id="93"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034D839-71B1-02A9-36FA-E0675D100CB9}"/>
                </a:ext>
              </a:extLst>
            </p:cNvPr>
            <p:cNvPicPr preferRelativeResize="0"/>
            <p:nvPr/>
          </p:nvPicPr>
          <p:blipFill rotWithShape="1">
            <a:blip r:embed="rId10">
              <a:alphaModFix/>
            </a:blip>
            <a:srcRect l="35083" t="84591" r="35071" b="1174"/>
            <a:stretch/>
          </p:blipFill>
          <p:spPr>
            <a:xfrm>
              <a:off x="1576011" y="5095308"/>
              <a:ext cx="934092" cy="805233"/>
            </a:xfrm>
            <a:prstGeom prst="rect">
              <a:avLst/>
            </a:prstGeom>
            <a:noFill/>
            <a:ln>
              <a:noFill/>
            </a:ln>
          </p:spPr>
        </p:pic>
      </p:grpSp>
      <p:cxnSp>
        <p:nvCxnSpPr>
          <p:cNvPr id="99" name="直線單箭頭接點 98">
            <a:extLst>
              <a:ext uri="{FF2B5EF4-FFF2-40B4-BE49-F238E27FC236}">
                <a16:creationId xmlns:a16="http://schemas.microsoft.com/office/drawing/2014/main" id="{CBB6B5BF-8E5A-A02C-7C0C-E3AC42FEDCB4}"/>
              </a:ext>
            </a:extLst>
          </p:cNvPr>
          <p:cNvCxnSpPr>
            <a:cxnSpLocks/>
          </p:cNvCxnSpPr>
          <p:nvPr/>
        </p:nvCxnSpPr>
        <p:spPr>
          <a:xfrm flipV="1">
            <a:off x="3151365" y="3539036"/>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309714AF-9C25-5CC0-25A8-C70164CA6434}"/>
              </a:ext>
            </a:extLst>
          </p:cNvPr>
          <p:cNvCxnSpPr>
            <a:cxnSpLocks/>
          </p:cNvCxnSpPr>
          <p:nvPr/>
        </p:nvCxnSpPr>
        <p:spPr>
          <a:xfrm flipV="1">
            <a:off x="3113265" y="1803838"/>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3571DF56-AE86-77FB-C767-A13B3E14094B}"/>
              </a:ext>
            </a:extLst>
          </p:cNvPr>
          <p:cNvCxnSpPr>
            <a:cxnSpLocks/>
          </p:cNvCxnSpPr>
          <p:nvPr/>
        </p:nvCxnSpPr>
        <p:spPr>
          <a:xfrm flipV="1">
            <a:off x="3113265" y="686729"/>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線單箭頭接點 2">
            <a:extLst>
              <a:ext uri="{FF2B5EF4-FFF2-40B4-BE49-F238E27FC236}">
                <a16:creationId xmlns:a16="http://schemas.microsoft.com/office/drawing/2014/main" id="{BCB1CF7E-4E94-5A6E-0684-DA9AE3FE648A}"/>
              </a:ext>
            </a:extLst>
          </p:cNvPr>
          <p:cNvCxnSpPr>
            <a:cxnSpLocks/>
          </p:cNvCxnSpPr>
          <p:nvPr/>
        </p:nvCxnSpPr>
        <p:spPr>
          <a:xfrm flipV="1">
            <a:off x="3151365" y="5176745"/>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圓角 5">
            <a:extLst>
              <a:ext uri="{FF2B5EF4-FFF2-40B4-BE49-F238E27FC236}">
                <a16:creationId xmlns:a16="http://schemas.microsoft.com/office/drawing/2014/main" id="{29751DA6-4F92-DE66-85E3-C46EFBA2C320}"/>
              </a:ext>
            </a:extLst>
          </p:cNvPr>
          <p:cNvSpPr/>
          <p:nvPr/>
        </p:nvSpPr>
        <p:spPr>
          <a:xfrm>
            <a:off x="634107" y="1055598"/>
            <a:ext cx="5075388" cy="1117388"/>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a16="http://schemas.microsoft.com/office/drawing/2014/main" id="{730D8BF0-8C51-6CBB-4A10-7BEC35726BBD}"/>
              </a:ext>
            </a:extLst>
          </p:cNvPr>
          <p:cNvSpPr/>
          <p:nvPr/>
        </p:nvSpPr>
        <p:spPr>
          <a:xfrm>
            <a:off x="634107" y="3952596"/>
            <a:ext cx="5075388" cy="1117388"/>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a:solidFill>
                  <a:prstClr val="black"/>
                </a:solidFill>
                <a:latin typeface="微軟正黑體" panose="020B0604030504040204" pitchFamily="34" charset="-120"/>
                <a:ea typeface="微軟正黑體" panose="020B0604030504040204" pitchFamily="34" charset="-120"/>
              </a:rPr>
              <a:t>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E0306587-C116-8855-A53E-401603BE4FD5}"/>
              </a:ext>
            </a:extLst>
          </p:cNvPr>
          <p:cNvSpPr txBox="1"/>
          <p:nvPr/>
        </p:nvSpPr>
        <p:spPr>
          <a:xfrm>
            <a:off x="5235897" y="3060399"/>
            <a:ext cx="588521" cy="369332"/>
          </a:xfrm>
          <a:prstGeom prst="rect">
            <a:avLst/>
          </a:prstGeom>
          <a:noFill/>
        </p:spPr>
        <p:txBody>
          <a:bodyPr wrap="square">
            <a:spAutoFit/>
          </a:bodyPr>
          <a:lstStyle/>
          <a:p>
            <a:pPr lvl="0">
              <a:defRPr/>
            </a:pPr>
            <a:r>
              <a:rPr lang="en-US" altLang="zh-TW" dirty="0"/>
              <a:t>……</a:t>
            </a:r>
            <a:endParaRPr lang="zh-TW" altLang="en-US" dirty="0"/>
          </a:p>
        </p:txBody>
      </p:sp>
      <p:sp>
        <p:nvSpPr>
          <p:cNvPr id="9" name="文字方塊 8">
            <a:extLst>
              <a:ext uri="{FF2B5EF4-FFF2-40B4-BE49-F238E27FC236}">
                <a16:creationId xmlns:a16="http://schemas.microsoft.com/office/drawing/2014/main" id="{05E1BA58-5717-56AB-1D75-C643DCD48BEF}"/>
              </a:ext>
            </a:extLst>
          </p:cNvPr>
          <p:cNvSpPr txBox="1"/>
          <p:nvPr/>
        </p:nvSpPr>
        <p:spPr>
          <a:xfrm>
            <a:off x="409038" y="3025310"/>
            <a:ext cx="588521" cy="369332"/>
          </a:xfrm>
          <a:prstGeom prst="rect">
            <a:avLst/>
          </a:prstGeom>
          <a:noFill/>
        </p:spPr>
        <p:txBody>
          <a:bodyPr wrap="square">
            <a:spAutoFit/>
          </a:bodyPr>
          <a:lstStyle/>
          <a:p>
            <a:pPr lvl="0">
              <a:defRPr/>
            </a:pPr>
            <a:r>
              <a:rPr lang="en-US" altLang="zh-TW" dirty="0"/>
              <a:t>……</a:t>
            </a:r>
            <a:endParaRPr lang="zh-TW" altLang="en-US" dirty="0"/>
          </a:p>
        </p:txBody>
      </p:sp>
      <p:cxnSp>
        <p:nvCxnSpPr>
          <p:cNvPr id="10" name="直線單箭頭接點 9">
            <a:extLst>
              <a:ext uri="{FF2B5EF4-FFF2-40B4-BE49-F238E27FC236}">
                <a16:creationId xmlns:a16="http://schemas.microsoft.com/office/drawing/2014/main" id="{A6BF8682-B131-B69D-C97F-79A581A55DC9}"/>
              </a:ext>
            </a:extLst>
          </p:cNvPr>
          <p:cNvCxnSpPr>
            <a:cxnSpLocks/>
          </p:cNvCxnSpPr>
          <p:nvPr/>
        </p:nvCxnSpPr>
        <p:spPr>
          <a:xfrm flipV="1">
            <a:off x="3127779" y="2232147"/>
            <a:ext cx="0" cy="4591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EEABAE82-7A0A-63B7-B0BE-02A87E2C7A76}"/>
              </a:ext>
            </a:extLst>
          </p:cNvPr>
          <p:cNvSpPr txBox="1"/>
          <p:nvPr/>
        </p:nvSpPr>
        <p:spPr>
          <a:xfrm>
            <a:off x="6153544" y="2700372"/>
            <a:ext cx="6038456" cy="369332"/>
          </a:xfrm>
          <a:prstGeom prst="rect">
            <a:avLst/>
          </a:prstGeom>
          <a:noFill/>
        </p:spPr>
        <p:txBody>
          <a:bodyPr wrap="square">
            <a:spAutoFit/>
          </a:bodyPr>
          <a:lstStyle/>
          <a:p>
            <a:pPr lvl="0" algn="ctr">
              <a:defRPr/>
            </a:pPr>
            <a:r>
              <a:rPr lang="en-US" altLang="zh-TW" dirty="0">
                <a:solidFill>
                  <a:srgbClr val="FF0000"/>
                </a:solidFill>
              </a:rPr>
              <a:t>Any </a:t>
            </a:r>
            <a:r>
              <a:rPr lang="zh-TW" altLang="en-US" dirty="0">
                <a:solidFill>
                  <a:srgbClr val="FF0000"/>
                </a:solidFill>
              </a:rPr>
              <a:t> </a:t>
            </a:r>
            <a:r>
              <a:rPr lang="en-US" altLang="zh-TW" b="1" dirty="0">
                <a:solidFill>
                  <a:srgbClr val="FF0000"/>
                </a:solidFill>
              </a:rPr>
              <a:t>news</a:t>
            </a:r>
            <a:r>
              <a:rPr lang="zh-TW" altLang="en-US" b="1" dirty="0">
                <a:solidFill>
                  <a:srgbClr val="FF0000"/>
                </a:solidFill>
              </a:rPr>
              <a:t> </a:t>
            </a:r>
            <a:r>
              <a:rPr lang="en-US" altLang="zh-TW" b="1" dirty="0">
                <a:solidFill>
                  <a:srgbClr val="FF0000"/>
                </a:solidFill>
              </a:rPr>
              <a:t> on </a:t>
            </a:r>
            <a:r>
              <a:rPr lang="zh-TW" altLang="en-US" b="1" dirty="0">
                <a:solidFill>
                  <a:srgbClr val="FF0000"/>
                </a:solidFill>
              </a:rPr>
              <a:t> </a:t>
            </a:r>
            <a:r>
              <a:rPr lang="en-US" altLang="zh-TW" b="1" dirty="0">
                <a:solidFill>
                  <a:srgbClr val="FF0000"/>
                </a:solidFill>
              </a:rPr>
              <a:t>the</a:t>
            </a:r>
            <a:r>
              <a:rPr lang="zh-TW" altLang="en-US" b="1" dirty="0">
                <a:solidFill>
                  <a:srgbClr val="FF0000"/>
                </a:solidFill>
              </a:rPr>
              <a:t> </a:t>
            </a:r>
            <a:r>
              <a:rPr lang="en-US" altLang="zh-TW" dirty="0">
                <a:solidFill>
                  <a:srgbClr val="FF0000"/>
                </a:solidFill>
              </a:rPr>
              <a:t> dancer‘s </a:t>
            </a:r>
            <a:r>
              <a:rPr lang="zh-TW" altLang="en-US" dirty="0">
                <a:solidFill>
                  <a:srgbClr val="FF0000"/>
                </a:solidFill>
              </a:rPr>
              <a:t> </a:t>
            </a:r>
            <a:r>
              <a:rPr lang="en-US" altLang="zh-TW" dirty="0">
                <a:solidFill>
                  <a:srgbClr val="FF0000"/>
                </a:solidFill>
              </a:rPr>
              <a:t>assault </a:t>
            </a:r>
            <a:r>
              <a:rPr lang="zh-TW" altLang="en-US" dirty="0">
                <a:solidFill>
                  <a:srgbClr val="FF0000"/>
                </a:solidFill>
              </a:rPr>
              <a:t> </a:t>
            </a:r>
            <a:r>
              <a:rPr lang="en-US" altLang="zh-TW" dirty="0">
                <a:solidFill>
                  <a:srgbClr val="FF0000"/>
                </a:solidFill>
              </a:rPr>
              <a:t>case?</a:t>
            </a:r>
            <a:endParaRPr lang="zh-TW" altLang="en-US" dirty="0">
              <a:solidFill>
                <a:srgbClr val="FF0000"/>
              </a:solidFill>
            </a:endParaRPr>
          </a:p>
        </p:txBody>
      </p:sp>
      <p:sp>
        <p:nvSpPr>
          <p:cNvPr id="13" name="矩形: 圓角 12">
            <a:extLst>
              <a:ext uri="{FF2B5EF4-FFF2-40B4-BE49-F238E27FC236}">
                <a16:creationId xmlns:a16="http://schemas.microsoft.com/office/drawing/2014/main" id="{F2A5FBB2-1B81-94A2-9479-5EA1A4989DC2}"/>
              </a:ext>
            </a:extLst>
          </p:cNvPr>
          <p:cNvSpPr/>
          <p:nvPr/>
        </p:nvSpPr>
        <p:spPr>
          <a:xfrm>
            <a:off x="7107714"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FD23CB5D-CCE4-E491-8D13-187C83639D59}"/>
              </a:ext>
            </a:extLst>
          </p:cNvPr>
          <p:cNvSpPr/>
          <p:nvPr/>
        </p:nvSpPr>
        <p:spPr>
          <a:xfrm>
            <a:off x="7625196" y="3049816"/>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473A6AED-DB12-A47B-5CAE-BB405B742E52}"/>
              </a:ext>
            </a:extLst>
          </p:cNvPr>
          <p:cNvSpPr/>
          <p:nvPr/>
        </p:nvSpPr>
        <p:spPr>
          <a:xfrm>
            <a:off x="8142678" y="3049816"/>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25C04E9-5034-F06B-78AF-E82C735CD1E9}"/>
              </a:ext>
            </a:extLst>
          </p:cNvPr>
          <p:cNvSpPr/>
          <p:nvPr/>
        </p:nvSpPr>
        <p:spPr>
          <a:xfrm>
            <a:off x="8660160" y="3049816"/>
            <a:ext cx="369193"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823D49FA-B6E9-2A66-C044-8E2FEB4D8671}"/>
              </a:ext>
            </a:extLst>
          </p:cNvPr>
          <p:cNvSpPr/>
          <p:nvPr/>
        </p:nvSpPr>
        <p:spPr>
          <a:xfrm>
            <a:off x="9695124"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4E8BF1E1-2CD5-F164-131B-BAAF93A133C1}"/>
              </a:ext>
            </a:extLst>
          </p:cNvPr>
          <p:cNvSpPr/>
          <p:nvPr/>
        </p:nvSpPr>
        <p:spPr>
          <a:xfrm>
            <a:off x="10212606"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F9808D81-ED77-FFED-AD94-73A3B618E337}"/>
              </a:ext>
            </a:extLst>
          </p:cNvPr>
          <p:cNvSpPr/>
          <p:nvPr/>
        </p:nvSpPr>
        <p:spPr>
          <a:xfrm>
            <a:off x="10730086"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2788EFC4-7823-D116-6260-337F393BED95}"/>
              </a:ext>
            </a:extLst>
          </p:cNvPr>
          <p:cNvCxnSpPr>
            <a:cxnSpLocks/>
          </p:cNvCxnSpPr>
          <p:nvPr/>
        </p:nvCxnSpPr>
        <p:spPr>
          <a:xfrm flipV="1">
            <a:off x="9145799" y="3562607"/>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2DF50C5C-619C-65AA-C1A3-9FFFC7BA855E}"/>
              </a:ext>
            </a:extLst>
          </p:cNvPr>
          <p:cNvCxnSpPr>
            <a:cxnSpLocks/>
          </p:cNvCxnSpPr>
          <p:nvPr/>
        </p:nvCxnSpPr>
        <p:spPr>
          <a:xfrm flipV="1">
            <a:off x="9107699" y="1827409"/>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1D2956B-809F-3BBA-4E3A-E6B3CDCB7AFC}"/>
              </a:ext>
            </a:extLst>
          </p:cNvPr>
          <p:cNvCxnSpPr>
            <a:cxnSpLocks/>
          </p:cNvCxnSpPr>
          <p:nvPr/>
        </p:nvCxnSpPr>
        <p:spPr>
          <a:xfrm flipV="1">
            <a:off x="9107699" y="710300"/>
            <a:ext cx="0" cy="413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00A1EA7B-1FCE-3326-5CC2-DB5E739018BC}"/>
              </a:ext>
            </a:extLst>
          </p:cNvPr>
          <p:cNvCxnSpPr>
            <a:cxnSpLocks/>
          </p:cNvCxnSpPr>
          <p:nvPr/>
        </p:nvCxnSpPr>
        <p:spPr>
          <a:xfrm flipV="1">
            <a:off x="9145799" y="5200316"/>
            <a:ext cx="0" cy="533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4AA9B878-4C93-7A5B-A9C0-1A8F42D82254}"/>
              </a:ext>
            </a:extLst>
          </p:cNvPr>
          <p:cNvSpPr/>
          <p:nvPr/>
        </p:nvSpPr>
        <p:spPr>
          <a:xfrm>
            <a:off x="6628541" y="1079169"/>
            <a:ext cx="5075388" cy="1117388"/>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err="1">
                <a:solidFill>
                  <a:prstClr val="black"/>
                </a:solidFill>
                <a:latin typeface="微軟正黑體" panose="020B0604030504040204" pitchFamily="34" charset="-120"/>
                <a:ea typeface="微軟正黑體" panose="020B0604030504040204" pitchFamily="34" charset="-120"/>
              </a:rPr>
              <a:t>Detokenizer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sp>
        <p:nvSpPr>
          <p:cNvPr id="33" name="矩形: 圓角 32">
            <a:extLst>
              <a:ext uri="{FF2B5EF4-FFF2-40B4-BE49-F238E27FC236}">
                <a16:creationId xmlns:a16="http://schemas.microsoft.com/office/drawing/2014/main" id="{4C533229-0E2C-B4CF-4AEF-194AB403DB5E}"/>
              </a:ext>
            </a:extLst>
          </p:cNvPr>
          <p:cNvSpPr/>
          <p:nvPr/>
        </p:nvSpPr>
        <p:spPr>
          <a:xfrm>
            <a:off x="6628541" y="3976167"/>
            <a:ext cx="5075388" cy="1117388"/>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400" kern="0" dirty="0">
                <a:solidFill>
                  <a:prstClr val="black"/>
                </a:solidFill>
                <a:latin typeface="微軟正黑體" panose="020B0604030504040204" pitchFamily="34" charset="-120"/>
                <a:ea typeface="微軟正黑體" panose="020B0604030504040204" pitchFamily="34" charset="-120"/>
              </a:rPr>
              <a:t>Tokenizer</a:t>
            </a:r>
            <a:endParaRPr lang="zh-TW" altLang="en-US" sz="2400" kern="0" dirty="0">
              <a:solidFill>
                <a:prstClr val="black"/>
              </a:solidFill>
              <a:latin typeface="微軟正黑體" panose="020B0604030504040204" pitchFamily="34" charset="-120"/>
              <a:ea typeface="微軟正黑體" panose="020B0604030504040204" pitchFamily="34" charset="-120"/>
            </a:endParaRPr>
          </a:p>
        </p:txBody>
      </p:sp>
      <p:cxnSp>
        <p:nvCxnSpPr>
          <p:cNvPr id="36" name="直線單箭頭接點 35">
            <a:extLst>
              <a:ext uri="{FF2B5EF4-FFF2-40B4-BE49-F238E27FC236}">
                <a16:creationId xmlns:a16="http://schemas.microsoft.com/office/drawing/2014/main" id="{0FB6630C-04BC-6FCA-9983-1696980908E2}"/>
              </a:ext>
            </a:extLst>
          </p:cNvPr>
          <p:cNvCxnSpPr>
            <a:cxnSpLocks/>
          </p:cNvCxnSpPr>
          <p:nvPr/>
        </p:nvCxnSpPr>
        <p:spPr>
          <a:xfrm flipV="1">
            <a:off x="9122213" y="2255718"/>
            <a:ext cx="0" cy="4591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矩形: 圓角 1">
            <a:extLst>
              <a:ext uri="{FF2B5EF4-FFF2-40B4-BE49-F238E27FC236}">
                <a16:creationId xmlns:a16="http://schemas.microsoft.com/office/drawing/2014/main" id="{754851BB-F7DA-41C7-669C-B5DE33FEB0EB}"/>
              </a:ext>
            </a:extLst>
          </p:cNvPr>
          <p:cNvSpPr/>
          <p:nvPr/>
        </p:nvSpPr>
        <p:spPr>
          <a:xfrm>
            <a:off x="9177642" y="3049816"/>
            <a:ext cx="369193"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5" name="8131_117017_000013_000000_slow">
            <a:hlinkClick r:id="" action="ppaction://media"/>
            <a:extLst>
              <a:ext uri="{FF2B5EF4-FFF2-40B4-BE49-F238E27FC236}">
                <a16:creationId xmlns:a16="http://schemas.microsoft.com/office/drawing/2014/main" id="{F1D139EB-F16F-D684-CB73-50A2840E2AA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09326" y="5371729"/>
            <a:ext cx="609600" cy="609600"/>
          </a:xfrm>
          <a:prstGeom prst="rect">
            <a:avLst/>
          </a:prstGeom>
        </p:spPr>
      </p:pic>
      <p:pic>
        <p:nvPicPr>
          <p:cNvPr id="7" name="ex03_00373_confused_fast">
            <a:hlinkClick r:id="" action="ppaction://media"/>
            <a:extLst>
              <a:ext uri="{FF2B5EF4-FFF2-40B4-BE49-F238E27FC236}">
                <a16:creationId xmlns:a16="http://schemas.microsoft.com/office/drawing/2014/main" id="{CF225F99-2D16-13A5-8650-BC52291CCF9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819252" y="5466825"/>
            <a:ext cx="609600" cy="609600"/>
          </a:xfrm>
          <a:prstGeom prst="rect">
            <a:avLst/>
          </a:prstGeom>
        </p:spPr>
      </p:pic>
      <p:pic>
        <p:nvPicPr>
          <p:cNvPr id="11" name="8131_117017_000013_000000_slow_ed-fast-5">
            <a:hlinkClick r:id="" action="ppaction://media"/>
            <a:extLst>
              <a:ext uri="{FF2B5EF4-FFF2-40B4-BE49-F238E27FC236}">
                <a16:creationId xmlns:a16="http://schemas.microsoft.com/office/drawing/2014/main" id="{9C4A1274-D456-CB1E-30D6-F0E432725FD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371334" y="134065"/>
            <a:ext cx="609600" cy="609600"/>
          </a:xfrm>
          <a:prstGeom prst="rect">
            <a:avLst/>
          </a:prstGeom>
        </p:spPr>
      </p:pic>
      <p:pic>
        <p:nvPicPr>
          <p:cNvPr id="20" name="ex03_00373_confused_fast_ed-slow-5">
            <a:hlinkClick r:id="" action="ppaction://media"/>
            <a:extLst>
              <a:ext uri="{FF2B5EF4-FFF2-40B4-BE49-F238E27FC236}">
                <a16:creationId xmlns:a16="http://schemas.microsoft.com/office/drawing/2014/main" id="{A304AEF3-EE5E-0BB0-AFD8-89A26A16589D}"/>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0723171" y="189650"/>
            <a:ext cx="609600" cy="609600"/>
          </a:xfrm>
          <a:prstGeom prst="rect">
            <a:avLst/>
          </a:prstGeom>
        </p:spPr>
      </p:pic>
    </p:spTree>
    <p:extLst>
      <p:ext uri="{BB962C8B-B14F-4D97-AF65-F5344CB8AC3E}">
        <p14:creationId xmlns:p14="http://schemas.microsoft.com/office/powerpoint/2010/main" val="4566652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719"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18" fill="hold"/>
                                        <p:tgtEl>
                                          <p:spTgt spid="2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2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D77DF0-BBB2-2D07-9DA6-4C2A26B8F1FE}"/>
              </a:ext>
            </a:extLst>
          </p:cNvPr>
          <p:cNvSpPr>
            <a:spLocks noGrp="1"/>
          </p:cNvSpPr>
          <p:nvPr>
            <p:ph type="title"/>
          </p:nvPr>
        </p:nvSpPr>
        <p:spPr/>
        <p:txBody>
          <a:bodyPr/>
          <a:lstStyle/>
          <a:p>
            <a:r>
              <a:rPr lang="en-US" altLang="zh-TW" dirty="0"/>
              <a:t>Training Speech LLM</a:t>
            </a:r>
            <a:endParaRPr lang="zh-TW" altLang="en-US" dirty="0"/>
          </a:p>
        </p:txBody>
      </p:sp>
      <p:grpSp>
        <p:nvGrpSpPr>
          <p:cNvPr id="4" name="群組 3">
            <a:extLst>
              <a:ext uri="{FF2B5EF4-FFF2-40B4-BE49-F238E27FC236}">
                <a16:creationId xmlns:a16="http://schemas.microsoft.com/office/drawing/2014/main" id="{E350B6F9-8BD8-51EE-EB2D-6BCCB0539C38}"/>
              </a:ext>
            </a:extLst>
          </p:cNvPr>
          <p:cNvGrpSpPr/>
          <p:nvPr/>
        </p:nvGrpSpPr>
        <p:grpSpPr>
          <a:xfrm>
            <a:off x="3143250" y="4958013"/>
            <a:ext cx="8705850" cy="830012"/>
            <a:chOff x="393073" y="5022255"/>
            <a:chExt cx="2117030" cy="878286"/>
          </a:xfrm>
        </p:grpSpPr>
        <p:pic>
          <p:nvPicPr>
            <p:cNvPr id="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0E3B8517-EDF6-0830-CF56-960FFEFFB094}"/>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E24B3638-C24F-197A-7D58-5A49698B43B2}"/>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sp>
        <p:nvSpPr>
          <p:cNvPr id="7" name="矩形: 圓角 6">
            <a:extLst>
              <a:ext uri="{FF2B5EF4-FFF2-40B4-BE49-F238E27FC236}">
                <a16:creationId xmlns:a16="http://schemas.microsoft.com/office/drawing/2014/main" id="{681F2CD7-7981-D783-ECC3-C7263A2B6998}"/>
              </a:ext>
            </a:extLst>
          </p:cNvPr>
          <p:cNvSpPr/>
          <p:nvPr/>
        </p:nvSpPr>
        <p:spPr>
          <a:xfrm>
            <a:off x="3445120" y="5945063"/>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look</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7F5EC288-3EEC-53D7-F471-00A1EB4B20F1}"/>
              </a:ext>
            </a:extLst>
          </p:cNvPr>
          <p:cNvSpPr/>
          <p:nvPr/>
        </p:nvSpPr>
        <p:spPr>
          <a:xfrm>
            <a:off x="7997574" y="5945063"/>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my</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99BBB895-D1EC-9F68-B270-10376DD25113}"/>
              </a:ext>
            </a:extLst>
          </p:cNvPr>
          <p:cNvSpPr/>
          <p:nvPr/>
        </p:nvSpPr>
        <p:spPr>
          <a:xfrm>
            <a:off x="10273800" y="5945063"/>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eyes</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7AB4EE92-CA3A-BEBE-9B29-310812A93FC4}"/>
              </a:ext>
            </a:extLst>
          </p:cNvPr>
          <p:cNvSpPr/>
          <p:nvPr/>
        </p:nvSpPr>
        <p:spPr>
          <a:xfrm>
            <a:off x="5721347" y="5945063"/>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23B655AC-E143-5A84-5466-2DF5DB3D7358}"/>
              </a:ext>
            </a:extLst>
          </p:cNvPr>
          <p:cNvSpPr/>
          <p:nvPr/>
        </p:nvSpPr>
        <p:spPr>
          <a:xfrm>
            <a:off x="390853" y="3891565"/>
            <a:ext cx="1955227" cy="988183"/>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Tokenizer</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矩形: 圓角 15">
            <a:extLst>
              <a:ext uri="{FF2B5EF4-FFF2-40B4-BE49-F238E27FC236}">
                <a16:creationId xmlns:a16="http://schemas.microsoft.com/office/drawing/2014/main" id="{F6E896B3-6EA7-A6C0-ADB4-62A1998B69E4}"/>
              </a:ext>
            </a:extLst>
          </p:cNvPr>
          <p:cNvSpPr/>
          <p:nvPr/>
        </p:nvSpPr>
        <p:spPr>
          <a:xfrm>
            <a:off x="3445120" y="4204682"/>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101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1531D8C9-35AE-C6B1-C69D-F2920C92AA26}"/>
              </a:ext>
            </a:extLst>
          </p:cNvPr>
          <p:cNvSpPr/>
          <p:nvPr/>
        </p:nvSpPr>
        <p:spPr>
          <a:xfrm>
            <a:off x="7997574" y="4204682"/>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EA1616C6-DFA3-7D1B-DAC8-62BF2AC68FB7}"/>
              </a:ext>
            </a:extLst>
          </p:cNvPr>
          <p:cNvSpPr/>
          <p:nvPr/>
        </p:nvSpPr>
        <p:spPr>
          <a:xfrm>
            <a:off x="10273800" y="4204682"/>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Calibri" panose="020F0502020204030204"/>
                <a:ea typeface="新細明體" panose="02020500000000000000" pitchFamily="18" charset="-120"/>
              </a:rPr>
              <a:t>162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518D49D0-DA97-6CF2-EEBD-1E13D9690A26}"/>
              </a:ext>
            </a:extLst>
          </p:cNvPr>
          <p:cNvSpPr/>
          <p:nvPr/>
        </p:nvSpPr>
        <p:spPr>
          <a:xfrm>
            <a:off x="5721347" y="4204682"/>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1" name="直線單箭頭接點 20">
            <a:extLst>
              <a:ext uri="{FF2B5EF4-FFF2-40B4-BE49-F238E27FC236}">
                <a16:creationId xmlns:a16="http://schemas.microsoft.com/office/drawing/2014/main" id="{9104ED9E-FE63-637C-A173-4060008C3487}"/>
              </a:ext>
            </a:extLst>
          </p:cNvPr>
          <p:cNvCxnSpPr>
            <a:cxnSpLocks/>
          </p:cNvCxnSpPr>
          <p:nvPr/>
        </p:nvCxnSpPr>
        <p:spPr>
          <a:xfrm>
            <a:off x="2381250" y="4372752"/>
            <a:ext cx="9525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A74EC0E2-44D3-AF3D-236B-B3ED3695D8EC}"/>
              </a:ext>
            </a:extLst>
          </p:cNvPr>
          <p:cNvCxnSpPr>
            <a:cxnSpLocks/>
          </p:cNvCxnSpPr>
          <p:nvPr/>
        </p:nvCxnSpPr>
        <p:spPr>
          <a:xfrm flipV="1">
            <a:off x="1368466" y="4931288"/>
            <a:ext cx="0" cy="11947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B1A5D597-BE50-CD44-E261-10899CD10AA0}"/>
              </a:ext>
            </a:extLst>
          </p:cNvPr>
          <p:cNvCxnSpPr>
            <a:cxnSpLocks/>
          </p:cNvCxnSpPr>
          <p:nvPr/>
        </p:nvCxnSpPr>
        <p:spPr>
          <a:xfrm>
            <a:off x="1368466" y="6171706"/>
            <a:ext cx="177478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0F53239F-CD5F-22A8-6E58-C5844C208B56}"/>
              </a:ext>
            </a:extLst>
          </p:cNvPr>
          <p:cNvCxnSpPr>
            <a:cxnSpLocks/>
          </p:cNvCxnSpPr>
          <p:nvPr/>
        </p:nvCxnSpPr>
        <p:spPr>
          <a:xfrm>
            <a:off x="1368466" y="5435046"/>
            <a:ext cx="177478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文字方塊 40">
            <a:extLst>
              <a:ext uri="{FF2B5EF4-FFF2-40B4-BE49-F238E27FC236}">
                <a16:creationId xmlns:a16="http://schemas.microsoft.com/office/drawing/2014/main" id="{F9DC198D-844F-50F0-C8CB-0A260BD90546}"/>
              </a:ext>
            </a:extLst>
          </p:cNvPr>
          <p:cNvSpPr txBox="1"/>
          <p:nvPr/>
        </p:nvSpPr>
        <p:spPr>
          <a:xfrm>
            <a:off x="2594219" y="4721502"/>
            <a:ext cx="9597781" cy="46166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Emilia as our training datasets (English subset is about 40,000 hours)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文字方塊 41">
            <a:extLst>
              <a:ext uri="{FF2B5EF4-FFF2-40B4-BE49-F238E27FC236}">
                <a16:creationId xmlns:a16="http://schemas.microsoft.com/office/drawing/2014/main" id="{55945362-A221-2A1F-F5BB-8ABF2A499B20}"/>
              </a:ext>
            </a:extLst>
          </p:cNvPr>
          <p:cNvSpPr txBox="1"/>
          <p:nvPr/>
        </p:nvSpPr>
        <p:spPr>
          <a:xfrm>
            <a:off x="-326984" y="2129705"/>
            <a:ext cx="3390900" cy="830997"/>
          </a:xfrm>
          <a:prstGeom prst="rect">
            <a:avLst/>
          </a:prstGeom>
          <a:noFill/>
        </p:spPr>
        <p:txBody>
          <a:bodyPr wrap="square">
            <a:spAutoFit/>
          </a:bodyPr>
          <a:lstStyle/>
          <a:p>
            <a:pPr marR="0" lvl="0" algn="r" defTabSz="914400" rtl="0" eaLnBrk="1" fontAlgn="auto" latinLnBrk="0" hangingPunct="1">
              <a:lnSpc>
                <a:spcPct val="100000"/>
              </a:lnSpc>
              <a:spcBef>
                <a:spcPts val="0"/>
              </a:spcBef>
              <a:spcAft>
                <a:spcPts val="0"/>
              </a:spcAft>
              <a:buClrTx/>
              <a:buSzTx/>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llama-3.2-1B as the initialization text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5" name="群組 44">
            <a:extLst>
              <a:ext uri="{FF2B5EF4-FFF2-40B4-BE49-F238E27FC236}">
                <a16:creationId xmlns:a16="http://schemas.microsoft.com/office/drawing/2014/main" id="{DA838B92-9C5B-A1C5-79B8-978FEE4A7855}"/>
              </a:ext>
            </a:extLst>
          </p:cNvPr>
          <p:cNvGrpSpPr/>
          <p:nvPr/>
        </p:nvGrpSpPr>
        <p:grpSpPr>
          <a:xfrm>
            <a:off x="4731078" y="1819810"/>
            <a:ext cx="864706" cy="722133"/>
            <a:chOff x="4525120" y="1657550"/>
            <a:chExt cx="864706" cy="722133"/>
          </a:xfrm>
        </p:grpSpPr>
        <p:cxnSp>
          <p:nvCxnSpPr>
            <p:cNvPr id="43" name="直線單箭頭接點 42">
              <a:extLst>
                <a:ext uri="{FF2B5EF4-FFF2-40B4-BE49-F238E27FC236}">
                  <a16:creationId xmlns:a16="http://schemas.microsoft.com/office/drawing/2014/main" id="{DEB7FA70-1E90-6396-48F7-D30B1B208FEF}"/>
                </a:ext>
              </a:extLst>
            </p:cNvPr>
            <p:cNvCxnSpPr>
              <a:cxnSpLocks/>
            </p:cNvCxnSpPr>
            <p:nvPr/>
          </p:nvCxnSpPr>
          <p:spPr>
            <a:xfrm flipH="1" flipV="1">
              <a:off x="4525120" y="1657550"/>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FE8480E7-5EE5-03B6-B154-EF7CBE3C91BF}"/>
                </a:ext>
              </a:extLst>
            </p:cNvPr>
            <p:cNvCxnSpPr>
              <a:cxnSpLocks/>
            </p:cNvCxnSpPr>
            <p:nvPr/>
          </p:nvCxnSpPr>
          <p:spPr>
            <a:xfrm flipV="1">
              <a:off x="4955794" y="1674833"/>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矩形: 圓角 45">
            <a:extLst>
              <a:ext uri="{FF2B5EF4-FFF2-40B4-BE49-F238E27FC236}">
                <a16:creationId xmlns:a16="http://schemas.microsoft.com/office/drawing/2014/main" id="{9A27795F-E6B5-C870-E0D4-7BEF2E4E79EF}"/>
              </a:ext>
            </a:extLst>
          </p:cNvPr>
          <p:cNvSpPr/>
          <p:nvPr/>
        </p:nvSpPr>
        <p:spPr>
          <a:xfrm>
            <a:off x="4092567" y="1371849"/>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79C82606-532C-1A40-0A29-93CF22A68C96}"/>
              </a:ext>
            </a:extLst>
          </p:cNvPr>
          <p:cNvSpPr/>
          <p:nvPr/>
        </p:nvSpPr>
        <p:spPr>
          <a:xfrm>
            <a:off x="5181347" y="1371849"/>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4" name="直線單箭頭接點 53">
            <a:extLst>
              <a:ext uri="{FF2B5EF4-FFF2-40B4-BE49-F238E27FC236}">
                <a16:creationId xmlns:a16="http://schemas.microsoft.com/office/drawing/2014/main" id="{0B5B2ED2-393C-A85F-234E-0D151339ADA9}"/>
              </a:ext>
            </a:extLst>
          </p:cNvPr>
          <p:cNvCxnSpPr/>
          <p:nvPr/>
        </p:nvCxnSpPr>
        <p:spPr>
          <a:xfrm>
            <a:off x="3143250" y="2559525"/>
            <a:ext cx="633254"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5" name="群組 54">
            <a:extLst>
              <a:ext uri="{FF2B5EF4-FFF2-40B4-BE49-F238E27FC236}">
                <a16:creationId xmlns:a16="http://schemas.microsoft.com/office/drawing/2014/main" id="{1DCA8975-ABD4-3062-0D95-34239571CCFB}"/>
              </a:ext>
            </a:extLst>
          </p:cNvPr>
          <p:cNvGrpSpPr/>
          <p:nvPr/>
        </p:nvGrpSpPr>
        <p:grpSpPr>
          <a:xfrm>
            <a:off x="7278272" y="1807032"/>
            <a:ext cx="864706" cy="722133"/>
            <a:chOff x="4525120" y="1657550"/>
            <a:chExt cx="864706" cy="722133"/>
          </a:xfrm>
        </p:grpSpPr>
        <p:cxnSp>
          <p:nvCxnSpPr>
            <p:cNvPr id="56" name="直線單箭頭接點 55">
              <a:extLst>
                <a:ext uri="{FF2B5EF4-FFF2-40B4-BE49-F238E27FC236}">
                  <a16:creationId xmlns:a16="http://schemas.microsoft.com/office/drawing/2014/main" id="{088463E1-43D9-9918-D43F-E573DFEE7078}"/>
                </a:ext>
              </a:extLst>
            </p:cNvPr>
            <p:cNvCxnSpPr>
              <a:cxnSpLocks/>
            </p:cNvCxnSpPr>
            <p:nvPr/>
          </p:nvCxnSpPr>
          <p:spPr>
            <a:xfrm flipH="1" flipV="1">
              <a:off x="4525120" y="1657550"/>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0188774D-5ADC-A504-D3B4-EDD5F5BAC18E}"/>
                </a:ext>
              </a:extLst>
            </p:cNvPr>
            <p:cNvCxnSpPr>
              <a:cxnSpLocks/>
            </p:cNvCxnSpPr>
            <p:nvPr/>
          </p:nvCxnSpPr>
          <p:spPr>
            <a:xfrm flipV="1">
              <a:off x="4955794" y="1674833"/>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矩形: 圓角 57">
            <a:extLst>
              <a:ext uri="{FF2B5EF4-FFF2-40B4-BE49-F238E27FC236}">
                <a16:creationId xmlns:a16="http://schemas.microsoft.com/office/drawing/2014/main" id="{23DD6C93-E8EB-075F-0829-92C842D779E7}"/>
              </a:ext>
            </a:extLst>
          </p:cNvPr>
          <p:cNvSpPr/>
          <p:nvPr/>
        </p:nvSpPr>
        <p:spPr>
          <a:xfrm>
            <a:off x="6639761" y="1359071"/>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my</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9" name="矩形: 圓角 58">
            <a:extLst>
              <a:ext uri="{FF2B5EF4-FFF2-40B4-BE49-F238E27FC236}">
                <a16:creationId xmlns:a16="http://schemas.microsoft.com/office/drawing/2014/main" id="{72B9309B-1556-B302-1C49-1B5A5AC2DB7A}"/>
              </a:ext>
            </a:extLst>
          </p:cNvPr>
          <p:cNvSpPr/>
          <p:nvPr/>
        </p:nvSpPr>
        <p:spPr>
          <a:xfrm>
            <a:off x="7728541" y="1359071"/>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64" name="群組 63">
            <a:extLst>
              <a:ext uri="{FF2B5EF4-FFF2-40B4-BE49-F238E27FC236}">
                <a16:creationId xmlns:a16="http://schemas.microsoft.com/office/drawing/2014/main" id="{CBCD545C-76CC-DD81-14C4-F3CB88DD6A3D}"/>
              </a:ext>
            </a:extLst>
          </p:cNvPr>
          <p:cNvGrpSpPr/>
          <p:nvPr/>
        </p:nvGrpSpPr>
        <p:grpSpPr>
          <a:xfrm>
            <a:off x="9795722" y="1815307"/>
            <a:ext cx="864706" cy="722133"/>
            <a:chOff x="4525120" y="1657550"/>
            <a:chExt cx="864706" cy="722133"/>
          </a:xfrm>
        </p:grpSpPr>
        <p:cxnSp>
          <p:nvCxnSpPr>
            <p:cNvPr id="65" name="直線單箭頭接點 64">
              <a:extLst>
                <a:ext uri="{FF2B5EF4-FFF2-40B4-BE49-F238E27FC236}">
                  <a16:creationId xmlns:a16="http://schemas.microsoft.com/office/drawing/2014/main" id="{28D1127E-352D-37E2-B182-947AC07CD487}"/>
                </a:ext>
              </a:extLst>
            </p:cNvPr>
            <p:cNvCxnSpPr>
              <a:cxnSpLocks/>
            </p:cNvCxnSpPr>
            <p:nvPr/>
          </p:nvCxnSpPr>
          <p:spPr>
            <a:xfrm flipH="1" flipV="1">
              <a:off x="4525120" y="1657550"/>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C55E69AF-7ECD-E24D-FE90-7E22AE485657}"/>
                </a:ext>
              </a:extLst>
            </p:cNvPr>
            <p:cNvCxnSpPr>
              <a:cxnSpLocks/>
            </p:cNvCxnSpPr>
            <p:nvPr/>
          </p:nvCxnSpPr>
          <p:spPr>
            <a:xfrm flipV="1">
              <a:off x="4955794" y="1674833"/>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矩形: 圓角 66">
            <a:extLst>
              <a:ext uri="{FF2B5EF4-FFF2-40B4-BE49-F238E27FC236}">
                <a16:creationId xmlns:a16="http://schemas.microsoft.com/office/drawing/2014/main" id="{99A56DDB-6387-C486-7A9B-A80DCECED773}"/>
              </a:ext>
            </a:extLst>
          </p:cNvPr>
          <p:cNvSpPr/>
          <p:nvPr/>
        </p:nvSpPr>
        <p:spPr>
          <a:xfrm>
            <a:off x="9157211" y="1367346"/>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eyes</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圓角 67">
            <a:extLst>
              <a:ext uri="{FF2B5EF4-FFF2-40B4-BE49-F238E27FC236}">
                <a16:creationId xmlns:a16="http://schemas.microsoft.com/office/drawing/2014/main" id="{43EED6D9-61C7-594B-BADE-6947BF4C3698}"/>
              </a:ext>
            </a:extLst>
          </p:cNvPr>
          <p:cNvSpPr/>
          <p:nvPr/>
        </p:nvSpPr>
        <p:spPr>
          <a:xfrm>
            <a:off x="10245991" y="1367346"/>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162</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033554ED-CEE2-2ACE-990F-4A65B7E3A562}"/>
              </a:ext>
            </a:extLst>
          </p:cNvPr>
          <p:cNvSpPr/>
          <p:nvPr/>
        </p:nvSpPr>
        <p:spPr>
          <a:xfrm>
            <a:off x="3967004" y="2203434"/>
            <a:ext cx="7800600" cy="712182"/>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1" name="直線單箭頭接點 50">
            <a:extLst>
              <a:ext uri="{FF2B5EF4-FFF2-40B4-BE49-F238E27FC236}">
                <a16:creationId xmlns:a16="http://schemas.microsoft.com/office/drawing/2014/main" id="{85C22C91-E681-D9A9-9FCC-B639FC15457F}"/>
              </a:ext>
            </a:extLst>
          </p:cNvPr>
          <p:cNvCxnSpPr>
            <a:cxnSpLocks/>
          </p:cNvCxnSpPr>
          <p:nvPr/>
        </p:nvCxnSpPr>
        <p:spPr>
          <a:xfrm flipV="1">
            <a:off x="4590988" y="2891001"/>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FF7599D2-91EF-F8D8-EE03-E4A360350A7E}"/>
              </a:ext>
            </a:extLst>
          </p:cNvPr>
          <p:cNvCxnSpPr>
            <a:cxnSpLocks/>
          </p:cNvCxnSpPr>
          <p:nvPr/>
        </p:nvCxnSpPr>
        <p:spPr>
          <a:xfrm flipH="1" flipV="1">
            <a:off x="5371346" y="2904366"/>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5BFEACC1-C53D-73C0-5575-0EE5D442E386}"/>
              </a:ext>
            </a:extLst>
          </p:cNvPr>
          <p:cNvCxnSpPr>
            <a:cxnSpLocks/>
          </p:cNvCxnSpPr>
          <p:nvPr/>
        </p:nvCxnSpPr>
        <p:spPr>
          <a:xfrm flipV="1">
            <a:off x="7138182" y="2878223"/>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AEBFC1D9-0E97-8B9B-6D0B-25D4F27E1DD5}"/>
              </a:ext>
            </a:extLst>
          </p:cNvPr>
          <p:cNvCxnSpPr>
            <a:cxnSpLocks/>
          </p:cNvCxnSpPr>
          <p:nvPr/>
        </p:nvCxnSpPr>
        <p:spPr>
          <a:xfrm flipH="1" flipV="1">
            <a:off x="7918540" y="2891588"/>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9D70D84C-54F1-9354-8A2E-B15650411C60}"/>
              </a:ext>
            </a:extLst>
          </p:cNvPr>
          <p:cNvCxnSpPr>
            <a:cxnSpLocks/>
          </p:cNvCxnSpPr>
          <p:nvPr/>
        </p:nvCxnSpPr>
        <p:spPr>
          <a:xfrm flipV="1">
            <a:off x="9655632" y="2886498"/>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340E9201-2F29-0B5D-C63B-3B3ACE120B46}"/>
              </a:ext>
            </a:extLst>
          </p:cNvPr>
          <p:cNvCxnSpPr>
            <a:cxnSpLocks/>
          </p:cNvCxnSpPr>
          <p:nvPr/>
        </p:nvCxnSpPr>
        <p:spPr>
          <a:xfrm flipH="1" flipV="1">
            <a:off x="10435990" y="2899863"/>
            <a:ext cx="434032" cy="7048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圓角 28">
            <a:extLst>
              <a:ext uri="{FF2B5EF4-FFF2-40B4-BE49-F238E27FC236}">
                <a16:creationId xmlns:a16="http://schemas.microsoft.com/office/drawing/2014/main" id="{2D24CB97-B207-A737-3065-A17BAF0806EE}"/>
              </a:ext>
            </a:extLst>
          </p:cNvPr>
          <p:cNvSpPr/>
          <p:nvPr/>
        </p:nvSpPr>
        <p:spPr>
          <a:xfrm>
            <a:off x="4092567" y="3492311"/>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look</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BF776536-7C6D-8ED1-E2CA-B7FA63E7D156}"/>
              </a:ext>
            </a:extLst>
          </p:cNvPr>
          <p:cNvSpPr/>
          <p:nvPr/>
        </p:nvSpPr>
        <p:spPr>
          <a:xfrm>
            <a:off x="5181347" y="3492311"/>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101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圓角 61">
            <a:extLst>
              <a:ext uri="{FF2B5EF4-FFF2-40B4-BE49-F238E27FC236}">
                <a16:creationId xmlns:a16="http://schemas.microsoft.com/office/drawing/2014/main" id="{179DC786-6DA7-74CD-D526-84D1DBCE4AB4}"/>
              </a:ext>
            </a:extLst>
          </p:cNvPr>
          <p:cNvSpPr/>
          <p:nvPr/>
        </p:nvSpPr>
        <p:spPr>
          <a:xfrm>
            <a:off x="6639761" y="3479533"/>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圓角 62">
            <a:extLst>
              <a:ext uri="{FF2B5EF4-FFF2-40B4-BE49-F238E27FC236}">
                <a16:creationId xmlns:a16="http://schemas.microsoft.com/office/drawing/2014/main" id="{89E349FA-74CA-9C8E-59A7-4928E17DA60D}"/>
              </a:ext>
            </a:extLst>
          </p:cNvPr>
          <p:cNvSpPr/>
          <p:nvPr/>
        </p:nvSpPr>
        <p:spPr>
          <a:xfrm>
            <a:off x="7728541" y="3479533"/>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圓角 70">
            <a:extLst>
              <a:ext uri="{FF2B5EF4-FFF2-40B4-BE49-F238E27FC236}">
                <a16:creationId xmlns:a16="http://schemas.microsoft.com/office/drawing/2014/main" id="{179C0DAF-CBF0-A12B-1C82-1CE6821519D8}"/>
              </a:ext>
            </a:extLst>
          </p:cNvPr>
          <p:cNvSpPr/>
          <p:nvPr/>
        </p:nvSpPr>
        <p:spPr>
          <a:xfrm>
            <a:off x="9157211" y="3487808"/>
            <a:ext cx="108000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my</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2" name="矩形: 圓角 71">
            <a:extLst>
              <a:ext uri="{FF2B5EF4-FFF2-40B4-BE49-F238E27FC236}">
                <a16:creationId xmlns:a16="http://schemas.microsoft.com/office/drawing/2014/main" id="{A402C2CB-6329-FD34-76E3-BF6D679E85F5}"/>
              </a:ext>
            </a:extLst>
          </p:cNvPr>
          <p:cNvSpPr/>
          <p:nvPr/>
        </p:nvSpPr>
        <p:spPr>
          <a:xfrm>
            <a:off x="10245991" y="3487808"/>
            <a:ext cx="108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B86721AA-C529-0FFC-E5AA-8D744801099E}"/>
              </a:ext>
            </a:extLst>
          </p:cNvPr>
          <p:cNvSpPr txBox="1"/>
          <p:nvPr/>
        </p:nvSpPr>
        <p:spPr>
          <a:xfrm>
            <a:off x="8491004" y="597710"/>
            <a:ext cx="6553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https://arxiv.org/abs/2504.07053</a:t>
            </a:r>
          </a:p>
        </p:txBody>
      </p:sp>
    </p:spTree>
    <p:extLst>
      <p:ext uri="{BB962C8B-B14F-4D97-AF65-F5344CB8AC3E}">
        <p14:creationId xmlns:p14="http://schemas.microsoft.com/office/powerpoint/2010/main" val="30321479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7" grpId="0" animBg="1"/>
      <p:bldP spid="18" grpId="0" animBg="1"/>
      <p:bldP spid="19" grpId="0" animBg="1"/>
      <p:bldP spid="41" grpId="0"/>
      <p:bldP spid="42" grpId="0"/>
      <p:bldP spid="46" grpId="0" animBg="1"/>
      <p:bldP spid="47" grpId="0" animBg="1"/>
      <p:bldP spid="58" grpId="0" animBg="1"/>
      <p:bldP spid="59" grpId="0" animBg="1"/>
      <p:bldP spid="67" grpId="0" animBg="1"/>
      <p:bldP spid="68" grpId="0" animBg="1"/>
      <p:bldP spid="28" grpId="0" animBg="1"/>
      <p:bldP spid="29" grpId="0" animBg="1"/>
      <p:bldP spid="30" grpId="0" animBg="1"/>
      <p:bldP spid="62" grpId="0" animBg="1"/>
      <p:bldP spid="63" grpId="0" animBg="1"/>
      <p:bldP spid="71" grpId="0" animBg="1"/>
      <p:bldP spid="7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79BC667C-FAB4-E0C2-A713-8D03069A74F2}"/>
              </a:ext>
            </a:extLst>
          </p:cNvPr>
          <p:cNvSpPr txBox="1"/>
          <p:nvPr/>
        </p:nvSpPr>
        <p:spPr>
          <a:xfrm>
            <a:off x="247650" y="192088"/>
            <a:ext cx="6362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Continuation Demonstration </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F01DC24A-3DC9-AFDD-5188-4FD3C97B3F73}"/>
              </a:ext>
            </a:extLst>
          </p:cNvPr>
          <p:cNvSpPr/>
          <p:nvPr/>
        </p:nvSpPr>
        <p:spPr>
          <a:xfrm>
            <a:off x="4298246" y="5212714"/>
            <a:ext cx="1907809" cy="922965"/>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2" name="直線單箭頭接點 11">
            <a:extLst>
              <a:ext uri="{FF2B5EF4-FFF2-40B4-BE49-F238E27FC236}">
                <a16:creationId xmlns:a16="http://schemas.microsoft.com/office/drawing/2014/main" id="{D9AB2A23-B1D1-028D-AA83-4C195DB1BF8A}"/>
              </a:ext>
            </a:extLst>
          </p:cNvPr>
          <p:cNvCxnSpPr>
            <a:cxnSpLocks/>
          </p:cNvCxnSpPr>
          <p:nvPr/>
        </p:nvCxnSpPr>
        <p:spPr>
          <a:xfrm>
            <a:off x="3348258" y="5674197"/>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3C6B470B-9FD8-C85C-D079-AE20DFB8E245}"/>
              </a:ext>
            </a:extLst>
          </p:cNvPr>
          <p:cNvCxnSpPr>
            <a:cxnSpLocks/>
          </p:cNvCxnSpPr>
          <p:nvPr/>
        </p:nvCxnSpPr>
        <p:spPr>
          <a:xfrm>
            <a:off x="6328237" y="5674197"/>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圓角 21">
            <a:extLst>
              <a:ext uri="{FF2B5EF4-FFF2-40B4-BE49-F238E27FC236}">
                <a16:creationId xmlns:a16="http://schemas.microsoft.com/office/drawing/2014/main" id="{DFFF5BA1-9432-23DF-A39B-8DD0B150C69B}"/>
              </a:ext>
            </a:extLst>
          </p:cNvPr>
          <p:cNvSpPr/>
          <p:nvPr/>
        </p:nvSpPr>
        <p:spPr>
          <a:xfrm>
            <a:off x="4337767" y="3907204"/>
            <a:ext cx="1907809" cy="922965"/>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3" name="直線單箭頭接點 22">
            <a:extLst>
              <a:ext uri="{FF2B5EF4-FFF2-40B4-BE49-F238E27FC236}">
                <a16:creationId xmlns:a16="http://schemas.microsoft.com/office/drawing/2014/main" id="{A229C0EF-93CA-814B-9D71-E4A0FC2D5729}"/>
              </a:ext>
            </a:extLst>
          </p:cNvPr>
          <p:cNvCxnSpPr>
            <a:cxnSpLocks/>
          </p:cNvCxnSpPr>
          <p:nvPr/>
        </p:nvCxnSpPr>
        <p:spPr>
          <a:xfrm>
            <a:off x="3387779" y="4368687"/>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64B8C210-B726-471D-7744-3476C8EE92E3}"/>
              </a:ext>
            </a:extLst>
          </p:cNvPr>
          <p:cNvCxnSpPr>
            <a:cxnSpLocks/>
          </p:cNvCxnSpPr>
          <p:nvPr/>
        </p:nvCxnSpPr>
        <p:spPr>
          <a:xfrm>
            <a:off x="6367758" y="4368687"/>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圓角 26">
            <a:extLst>
              <a:ext uri="{FF2B5EF4-FFF2-40B4-BE49-F238E27FC236}">
                <a16:creationId xmlns:a16="http://schemas.microsoft.com/office/drawing/2014/main" id="{E6CF72E0-082F-5528-7259-BDD83A92859A}"/>
              </a:ext>
            </a:extLst>
          </p:cNvPr>
          <p:cNvSpPr/>
          <p:nvPr/>
        </p:nvSpPr>
        <p:spPr>
          <a:xfrm>
            <a:off x="4337767" y="2449481"/>
            <a:ext cx="1907809" cy="922965"/>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5C6BCC27-7653-D73C-C7C0-3A36B585F679}"/>
              </a:ext>
            </a:extLst>
          </p:cNvPr>
          <p:cNvCxnSpPr>
            <a:cxnSpLocks/>
          </p:cNvCxnSpPr>
          <p:nvPr/>
        </p:nvCxnSpPr>
        <p:spPr>
          <a:xfrm>
            <a:off x="3387779" y="2910964"/>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E171CCC-968B-ABC8-E34C-6D7A7D0A45AC}"/>
              </a:ext>
            </a:extLst>
          </p:cNvPr>
          <p:cNvCxnSpPr>
            <a:cxnSpLocks/>
          </p:cNvCxnSpPr>
          <p:nvPr/>
        </p:nvCxnSpPr>
        <p:spPr>
          <a:xfrm>
            <a:off x="6367758" y="2910964"/>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3435B8F1-6EE0-544D-0522-991D20039EAD}"/>
              </a:ext>
            </a:extLst>
          </p:cNvPr>
          <p:cNvSpPr/>
          <p:nvPr/>
        </p:nvSpPr>
        <p:spPr>
          <a:xfrm>
            <a:off x="4357318" y="1121490"/>
            <a:ext cx="1907809" cy="922965"/>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3" name="直線單箭頭接點 32">
            <a:extLst>
              <a:ext uri="{FF2B5EF4-FFF2-40B4-BE49-F238E27FC236}">
                <a16:creationId xmlns:a16="http://schemas.microsoft.com/office/drawing/2014/main" id="{D37DEC7F-3535-D4FE-7516-5B506DD47DBD}"/>
              </a:ext>
            </a:extLst>
          </p:cNvPr>
          <p:cNvCxnSpPr>
            <a:cxnSpLocks/>
          </p:cNvCxnSpPr>
          <p:nvPr/>
        </p:nvCxnSpPr>
        <p:spPr>
          <a:xfrm>
            <a:off x="3407330" y="1582973"/>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7186DDB5-8555-CBE4-5680-476EE355EECE}"/>
              </a:ext>
            </a:extLst>
          </p:cNvPr>
          <p:cNvCxnSpPr>
            <a:cxnSpLocks/>
          </p:cNvCxnSpPr>
          <p:nvPr/>
        </p:nvCxnSpPr>
        <p:spPr>
          <a:xfrm>
            <a:off x="6387309" y="1582973"/>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armchair">
            <a:hlinkClick r:id="" action="ppaction://media"/>
            <a:extLst>
              <a:ext uri="{FF2B5EF4-FFF2-40B4-BE49-F238E27FC236}">
                <a16:creationId xmlns:a16="http://schemas.microsoft.com/office/drawing/2014/main" id="{88773CF1-6AD9-295E-8203-D671A285294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665470" y="1278172"/>
            <a:ext cx="609600" cy="609600"/>
          </a:xfrm>
          <a:prstGeom prst="rect">
            <a:avLst/>
          </a:prstGeom>
        </p:spPr>
      </p:pic>
      <p:pic>
        <p:nvPicPr>
          <p:cNvPr id="36" name="reserve">
            <a:hlinkClick r:id="" action="ppaction://media"/>
            <a:extLst>
              <a:ext uri="{FF2B5EF4-FFF2-40B4-BE49-F238E27FC236}">
                <a16:creationId xmlns:a16="http://schemas.microsoft.com/office/drawing/2014/main" id="{3835CC23-1CF5-0A52-5AA0-AF25989D3785}"/>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2645919" y="2606163"/>
            <a:ext cx="609600" cy="609600"/>
          </a:xfrm>
          <a:prstGeom prst="rect">
            <a:avLst/>
          </a:prstGeom>
        </p:spPr>
      </p:pic>
      <p:pic>
        <p:nvPicPr>
          <p:cNvPr id="37" name="reserve_conti (mp3cut.net)">
            <a:hlinkClick r:id="" action="ppaction://media"/>
            <a:extLst>
              <a:ext uri="{FF2B5EF4-FFF2-40B4-BE49-F238E27FC236}">
                <a16:creationId xmlns:a16="http://schemas.microsoft.com/office/drawing/2014/main" id="{E969DA55-2D9F-F35D-04DA-93AC666555B6}"/>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7327824" y="2616949"/>
            <a:ext cx="609600" cy="609600"/>
          </a:xfrm>
          <a:prstGeom prst="rect">
            <a:avLst/>
          </a:prstGeom>
        </p:spPr>
      </p:pic>
      <p:pic>
        <p:nvPicPr>
          <p:cNvPr id="38" name="armchair_conti (mp3cut.net)">
            <a:hlinkClick r:id="" action="ppaction://media"/>
            <a:extLst>
              <a:ext uri="{FF2B5EF4-FFF2-40B4-BE49-F238E27FC236}">
                <a16:creationId xmlns:a16="http://schemas.microsoft.com/office/drawing/2014/main" id="{2C3F85AD-8BB9-37A7-3143-8FCF8E07AB97}"/>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7327219" y="1260352"/>
            <a:ext cx="609600" cy="609600"/>
          </a:xfrm>
          <a:prstGeom prst="rect">
            <a:avLst/>
          </a:prstGeom>
        </p:spPr>
      </p:pic>
      <p:pic>
        <p:nvPicPr>
          <p:cNvPr id="42" name="lookatmyeyes">
            <a:hlinkClick r:id="" action="ppaction://media"/>
            <a:extLst>
              <a:ext uri="{FF2B5EF4-FFF2-40B4-BE49-F238E27FC236}">
                <a16:creationId xmlns:a16="http://schemas.microsoft.com/office/drawing/2014/main" id="{71E14F50-606F-6143-6374-75646EBEF8FF}"/>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586847" y="5369396"/>
            <a:ext cx="609600" cy="609600"/>
          </a:xfrm>
          <a:prstGeom prst="rect">
            <a:avLst/>
          </a:prstGeom>
        </p:spPr>
      </p:pic>
      <p:pic>
        <p:nvPicPr>
          <p:cNvPr id="43" name="lookatmyeyes_conti (mp3cut.net)">
            <a:hlinkClick r:id="" action="ppaction://media"/>
            <a:extLst>
              <a:ext uri="{FF2B5EF4-FFF2-40B4-BE49-F238E27FC236}">
                <a16:creationId xmlns:a16="http://schemas.microsoft.com/office/drawing/2014/main" id="{75C14708-367F-0869-EC6C-DC524AE68690}"/>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7288303" y="5368560"/>
            <a:ext cx="609600" cy="609600"/>
          </a:xfrm>
          <a:prstGeom prst="rect">
            <a:avLst/>
          </a:prstGeom>
        </p:spPr>
      </p:pic>
      <p:sp>
        <p:nvSpPr>
          <p:cNvPr id="45" name="文字方塊 44">
            <a:extLst>
              <a:ext uri="{FF2B5EF4-FFF2-40B4-BE49-F238E27FC236}">
                <a16:creationId xmlns:a16="http://schemas.microsoft.com/office/drawing/2014/main" id="{294467D2-7D55-35E9-1CA9-936018C2DB14}"/>
              </a:ext>
            </a:extLst>
          </p:cNvPr>
          <p:cNvSpPr txBox="1"/>
          <p:nvPr/>
        </p:nvSpPr>
        <p:spPr>
          <a:xfrm>
            <a:off x="359330" y="1379606"/>
            <a:ext cx="2173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529"/>
                </a:solidFill>
                <a:effectLst/>
                <a:uLnTx/>
                <a:uFillTx/>
                <a:latin typeface="system-ui"/>
                <a:ea typeface="新細明體" panose="02020500000000000000" pitchFamily="18" charset="-120"/>
                <a:cs typeface="+mn-cs"/>
              </a:rPr>
              <a:t>I’ll take the armchair</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文字方塊 47">
            <a:extLst>
              <a:ext uri="{FF2B5EF4-FFF2-40B4-BE49-F238E27FC236}">
                <a16:creationId xmlns:a16="http://schemas.microsoft.com/office/drawing/2014/main" id="{E2E7C59A-6286-D74F-FECC-4E04039C61FB}"/>
              </a:ext>
            </a:extLst>
          </p:cNvPr>
          <p:cNvSpPr txBox="1"/>
          <p:nvPr/>
        </p:nvSpPr>
        <p:spPr>
          <a:xfrm>
            <a:off x="8138363" y="1247941"/>
            <a:ext cx="35580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 the corner and just sit there. It’ll feel better. I’ll try to not sleep.</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文字方塊 49">
            <a:extLst>
              <a:ext uri="{FF2B5EF4-FFF2-40B4-BE49-F238E27FC236}">
                <a16:creationId xmlns:a16="http://schemas.microsoft.com/office/drawing/2014/main" id="{66A88DB0-E354-7293-CDCE-2F2DB784D890}"/>
              </a:ext>
            </a:extLst>
          </p:cNvPr>
          <p:cNvSpPr txBox="1"/>
          <p:nvPr/>
        </p:nvSpPr>
        <p:spPr>
          <a:xfrm>
            <a:off x="110055" y="266245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529"/>
                </a:solidFill>
                <a:effectLst/>
                <a:uLnTx/>
                <a:uFillTx/>
                <a:latin typeface="system-ui"/>
                <a:ea typeface="新細明體" panose="02020500000000000000" pitchFamily="18" charset="-120"/>
                <a:cs typeface="+mn-cs"/>
              </a:rPr>
              <a:t>I reserve your services</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文字方塊 51">
            <a:extLst>
              <a:ext uri="{FF2B5EF4-FFF2-40B4-BE49-F238E27FC236}">
                <a16:creationId xmlns:a16="http://schemas.microsoft.com/office/drawing/2014/main" id="{ACADB51A-BE1C-F1F4-DDDD-3D9E40C5CDE3}"/>
              </a:ext>
            </a:extLst>
          </p:cNvPr>
          <p:cNvSpPr txBox="1"/>
          <p:nvPr/>
        </p:nvSpPr>
        <p:spPr>
          <a:xfrm>
            <a:off x="8138363" y="2460084"/>
            <a:ext cx="355808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12529"/>
                </a:solidFill>
                <a:effectLst/>
                <a:uLnTx/>
                <a:uFillTx/>
                <a:latin typeface="system-ui"/>
                <a:ea typeface="新細明體" panose="02020500000000000000" pitchFamily="18" charset="-120"/>
                <a:cs typeface="+mn-cs"/>
              </a:rPr>
              <a:t>for a long time. I am very happy with the result. I will definitely recommend you to my friends.</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文字方塊 53">
            <a:extLst>
              <a:ext uri="{FF2B5EF4-FFF2-40B4-BE49-F238E27FC236}">
                <a16:creationId xmlns:a16="http://schemas.microsoft.com/office/drawing/2014/main" id="{696A55FD-4609-0DB5-5E73-314109BD2C26}"/>
              </a:ext>
            </a:extLst>
          </p:cNvPr>
          <p:cNvSpPr txBox="1"/>
          <p:nvPr/>
        </p:nvSpPr>
        <p:spPr>
          <a:xfrm>
            <a:off x="393304" y="3998730"/>
            <a:ext cx="2198711" cy="71372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I</a:t>
            </a:r>
            <a:r>
              <a:rPr lang="en-US" altLang="zh-TW" kern="100" dirty="0">
                <a:solidFill>
                  <a:prstClr val="black"/>
                </a:solidFill>
                <a:latin typeface="Aptos" panose="020B0004020202020204" pitchFamily="34" charset="0"/>
                <a:ea typeface="新細明體" panose="02020500000000000000" pitchFamily="18" charset="-120"/>
                <a:cs typeface="Times New Roman" panose="02020603050405020304" pitchFamily="18" charset="0"/>
              </a:rPr>
              <a:t>t’s hot and loud and so many people </a:t>
            </a:r>
            <a:endParaRPr kumimoji="0" lang="zh-TW"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endParaRPr>
          </a:p>
        </p:txBody>
      </p:sp>
      <p:sp>
        <p:nvSpPr>
          <p:cNvPr id="56" name="文字方塊 55">
            <a:extLst>
              <a:ext uri="{FF2B5EF4-FFF2-40B4-BE49-F238E27FC236}">
                <a16:creationId xmlns:a16="http://schemas.microsoft.com/office/drawing/2014/main" id="{34E0CBB7-766E-7F28-1EB5-C60CA3C1334F}"/>
              </a:ext>
            </a:extLst>
          </p:cNvPr>
          <p:cNvSpPr txBox="1"/>
          <p:nvPr/>
        </p:nvSpPr>
        <p:spPr>
          <a:xfrm>
            <a:off x="8102857" y="4236969"/>
            <a:ext cx="3939337" cy="395173"/>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I</a:t>
            </a:r>
            <a:r>
              <a:rPr kumimoji="0" lang="zh-TW" altLang="en-US"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 </a:t>
            </a:r>
            <a:r>
              <a:rPr kumimoji="0" lang="en-US"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don’t know what to do ……</a:t>
            </a:r>
            <a:endParaRPr kumimoji="0" lang="zh-TW"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endParaRPr>
          </a:p>
        </p:txBody>
      </p:sp>
      <p:sp>
        <p:nvSpPr>
          <p:cNvPr id="57" name="文字方塊 56">
            <a:extLst>
              <a:ext uri="{FF2B5EF4-FFF2-40B4-BE49-F238E27FC236}">
                <a16:creationId xmlns:a16="http://schemas.microsoft.com/office/drawing/2014/main" id="{96342CAB-D58C-511B-1928-9225633AEFC2}"/>
              </a:ext>
            </a:extLst>
          </p:cNvPr>
          <p:cNvSpPr txBox="1"/>
          <p:nvPr/>
        </p:nvSpPr>
        <p:spPr>
          <a:xfrm>
            <a:off x="1370961" y="4673485"/>
            <a:ext cx="2765834" cy="394467"/>
          </a:xfrm>
          <a:prstGeom prst="rect">
            <a:avLst/>
          </a:prstGeom>
          <a:noFill/>
        </p:spPr>
        <p:txBody>
          <a:bodyPr wrap="square">
            <a:spAutoFit/>
          </a:bodyPr>
          <a:lstStyle/>
          <a:p>
            <a:pPr>
              <a:lnSpc>
                <a:spcPct val="115000"/>
              </a:lnSpc>
              <a:spcAft>
                <a:spcPts val="800"/>
              </a:spcAft>
              <a:defRPr/>
            </a:pPr>
            <a:r>
              <a:rPr kumimoji="0" lang="en-US"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a:t>
            </a:r>
            <a:r>
              <a:rPr lang="en-US" altLang="zh-TW" b="1" dirty="0"/>
              <a:t>Raj in BTTB</a:t>
            </a:r>
            <a:r>
              <a:rPr kumimoji="0" lang="en-US"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a:t>
            </a:r>
            <a:endParaRPr kumimoji="0" lang="zh-TW"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endParaRPr>
          </a:p>
        </p:txBody>
      </p:sp>
      <p:sp>
        <p:nvSpPr>
          <p:cNvPr id="58" name="文字方塊 57">
            <a:extLst>
              <a:ext uri="{FF2B5EF4-FFF2-40B4-BE49-F238E27FC236}">
                <a16:creationId xmlns:a16="http://schemas.microsoft.com/office/drawing/2014/main" id="{D8F655B5-2B98-7A6A-46C8-1FA3A49493C8}"/>
              </a:ext>
            </a:extLst>
          </p:cNvPr>
          <p:cNvSpPr txBox="1"/>
          <p:nvPr/>
        </p:nvSpPr>
        <p:spPr>
          <a:xfrm>
            <a:off x="774997" y="5522949"/>
            <a:ext cx="1831401" cy="395173"/>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look at my eyes</a:t>
            </a:r>
            <a:endParaRPr kumimoji="0" lang="zh-TW"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endParaRPr>
          </a:p>
        </p:txBody>
      </p:sp>
      <p:sp>
        <p:nvSpPr>
          <p:cNvPr id="60" name="文字方塊 59">
            <a:extLst>
              <a:ext uri="{FF2B5EF4-FFF2-40B4-BE49-F238E27FC236}">
                <a16:creationId xmlns:a16="http://schemas.microsoft.com/office/drawing/2014/main" id="{4C056F4B-3439-DA93-32C7-219ECA05A88C}"/>
              </a:ext>
            </a:extLst>
          </p:cNvPr>
          <p:cNvSpPr txBox="1"/>
          <p:nvPr/>
        </p:nvSpPr>
        <p:spPr>
          <a:xfrm>
            <a:off x="8079291" y="5368560"/>
            <a:ext cx="3907428" cy="135081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rPr>
              <a:t>I am not the one who is wrong. I am not the one who is wrong. (noise) I am not the one who is wrong. I am not the one who is wrong.</a:t>
            </a:r>
            <a:endParaRPr kumimoji="0" lang="zh-TW" altLang="zh-TW" sz="1800" b="0" i="0" u="none" strike="noStrike" kern="100" cap="none" spc="0" normalizeH="0" baseline="0" noProof="0" dirty="0">
              <a:ln>
                <a:noFill/>
              </a:ln>
              <a:solidFill>
                <a:prstClr val="black"/>
              </a:solidFill>
              <a:effectLst/>
              <a:uLnTx/>
              <a:uFillTx/>
              <a:latin typeface="Aptos" panose="020B0004020202020204" pitchFamily="34" charset="0"/>
              <a:ea typeface="新細明體" panose="02020500000000000000" pitchFamily="18" charset="-120"/>
              <a:cs typeface="Times New Roman" panose="02020603050405020304" pitchFamily="18" charset="0"/>
            </a:endParaRPr>
          </a:p>
        </p:txBody>
      </p:sp>
      <p:pic>
        <p:nvPicPr>
          <p:cNvPr id="2" name="hot">
            <a:hlinkClick r:id="" action="ppaction://media"/>
            <a:extLst>
              <a:ext uri="{FF2B5EF4-FFF2-40B4-BE49-F238E27FC236}">
                <a16:creationId xmlns:a16="http://schemas.microsoft.com/office/drawing/2014/main" id="{2D7DD204-6EDB-E4BD-F5A0-30D60077CBE9}"/>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2664969" y="4082936"/>
            <a:ext cx="609600" cy="609600"/>
          </a:xfrm>
          <a:prstGeom prst="rect">
            <a:avLst/>
          </a:prstGeom>
        </p:spPr>
      </p:pic>
      <p:pic>
        <p:nvPicPr>
          <p:cNvPr id="3" name="hot_conti1 (mp3cut.net)">
            <a:hlinkClick r:id="" action="ppaction://media"/>
            <a:extLst>
              <a:ext uri="{FF2B5EF4-FFF2-40B4-BE49-F238E27FC236}">
                <a16:creationId xmlns:a16="http://schemas.microsoft.com/office/drawing/2014/main" id="{57685F4B-3AD4-E570-7F9D-2784101FFD52}"/>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7347349" y="4118001"/>
            <a:ext cx="609600" cy="609600"/>
          </a:xfrm>
          <a:prstGeom prst="rect">
            <a:avLst/>
          </a:prstGeom>
        </p:spPr>
      </p:pic>
    </p:spTree>
    <p:extLst>
      <p:ext uri="{BB962C8B-B14F-4D97-AF65-F5344CB8AC3E}">
        <p14:creationId xmlns:p14="http://schemas.microsoft.com/office/powerpoint/2010/main" val="36505640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 fill="hold"/>
                                        <p:tgtEl>
                                          <p:spTgt spid="35"/>
                                        </p:tgtEl>
                                      </p:cBhvr>
                                    </p:cmd>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18" fill="hold"/>
                                        <p:tgtEl>
                                          <p:spTgt spid="38"/>
                                        </p:tgtEl>
                                      </p:cBhvr>
                                    </p:cmd>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60" fill="hold"/>
                                        <p:tgtEl>
                                          <p:spTgt spid="36"/>
                                        </p:tgtEl>
                                      </p:cBhvr>
                                    </p:cmd>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209" fill="hold"/>
                                        <p:tgtEl>
                                          <p:spTgt spid="37"/>
                                        </p:tgtEl>
                                      </p:cBhvr>
                                    </p:cmd>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36" fill="hold"/>
                                        <p:tgtEl>
                                          <p:spTgt spid="2"/>
                                        </p:tgtEl>
                                      </p:cBhvr>
                                    </p:cmd>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724" fill="hold"/>
                                        <p:tgtEl>
                                          <p:spTgt spid="3"/>
                                        </p:tgtEl>
                                      </p:cBhvr>
                                    </p:cmd>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648" fill="hold"/>
                                        <p:tgtEl>
                                          <p:spTgt spid="42"/>
                                        </p:tgtEl>
                                      </p:cBhvr>
                                    </p:cmd>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625" fill="hold"/>
                                        <p:tgtEl>
                                          <p:spTgt spid="43"/>
                                        </p:tgtEl>
                                      </p:cBhvr>
                                    </p:cmd>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5"/>
                </p:tgtEl>
              </p:cMediaNode>
            </p:audio>
            <p:audio>
              <p:cMediaNode vol="80000">
                <p:cTn id="54" fill="hold" display="0">
                  <p:stCondLst>
                    <p:cond delay="indefinite"/>
                  </p:stCondLst>
                  <p:endCondLst>
                    <p:cond evt="onStopAudio" delay="0">
                      <p:tgtEl>
                        <p:sldTgt/>
                      </p:tgtEl>
                    </p:cond>
                  </p:endCondLst>
                </p:cTn>
                <p:tgtEl>
                  <p:spTgt spid="36"/>
                </p:tgtEl>
              </p:cMediaNode>
            </p:audio>
            <p:audio>
              <p:cMediaNode vol="80000">
                <p:cTn id="55" fill="hold" display="0">
                  <p:stCondLst>
                    <p:cond delay="indefinite"/>
                  </p:stCondLst>
                  <p:endCondLst>
                    <p:cond evt="onStopAudio" delay="0">
                      <p:tgtEl>
                        <p:sldTgt/>
                      </p:tgtEl>
                    </p:cond>
                  </p:endCondLst>
                </p:cTn>
                <p:tgtEl>
                  <p:spTgt spid="37"/>
                </p:tgtEl>
              </p:cMediaNode>
            </p:audio>
            <p:audio>
              <p:cMediaNode vol="80000">
                <p:cTn id="56" fill="hold" display="0">
                  <p:stCondLst>
                    <p:cond delay="indefinite"/>
                  </p:stCondLst>
                  <p:endCondLst>
                    <p:cond evt="onStopAudio" delay="0">
                      <p:tgtEl>
                        <p:sldTgt/>
                      </p:tgtEl>
                    </p:cond>
                  </p:endCondLst>
                </p:cTn>
                <p:tgtEl>
                  <p:spTgt spid="38"/>
                </p:tgtEl>
              </p:cMediaNode>
            </p:audio>
            <p:audio>
              <p:cMediaNode vol="80000">
                <p:cTn id="57" fill="hold" display="0">
                  <p:stCondLst>
                    <p:cond delay="indefinite"/>
                  </p:stCondLst>
                  <p:endCondLst>
                    <p:cond evt="onStopAudio" delay="0">
                      <p:tgtEl>
                        <p:sldTgt/>
                      </p:tgtEl>
                    </p:cond>
                  </p:endCondLst>
                </p:cTn>
                <p:tgtEl>
                  <p:spTgt spid="42"/>
                </p:tgtEl>
              </p:cMediaNode>
            </p:audio>
            <p:audio>
              <p:cMediaNode vol="80000">
                <p:cTn id="58" fill="hold" display="0">
                  <p:stCondLst>
                    <p:cond delay="indefinite"/>
                  </p:stCondLst>
                  <p:endCondLst>
                    <p:cond evt="onStopAudio" delay="0">
                      <p:tgtEl>
                        <p:sldTgt/>
                      </p:tgtEl>
                    </p:cond>
                  </p:endCondLst>
                </p:cTn>
                <p:tgtEl>
                  <p:spTgt spid="43"/>
                </p:tgtEl>
              </p:cMediaNode>
            </p:audio>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3"/>
                </p:tgtEl>
              </p:cMediaNode>
            </p:audio>
          </p:childTnLst>
        </p:cTn>
      </p:par>
    </p:tnLst>
    <p:bldLst>
      <p:bldP spid="45" grpId="0"/>
      <p:bldP spid="48" grpId="0"/>
      <p:bldP spid="50" grpId="0"/>
      <p:bldP spid="52" grpId="0"/>
      <p:bldP spid="54" grpId="0"/>
      <p:bldP spid="56" grpId="0"/>
      <p:bldP spid="57" grpId="0"/>
      <p:bldP spid="58"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57E30784-DCA9-D207-81AA-2F760BA23DF6}"/>
              </a:ext>
            </a:extLst>
          </p:cNvPr>
          <p:cNvSpPr/>
          <p:nvPr/>
        </p:nvSpPr>
        <p:spPr>
          <a:xfrm>
            <a:off x="5237345" y="939699"/>
            <a:ext cx="1907809" cy="1236330"/>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F4E62707-5811-E1D4-74F6-8F975E173321}"/>
              </a:ext>
            </a:extLst>
          </p:cNvPr>
          <p:cNvSpPr/>
          <p:nvPr/>
        </p:nvSpPr>
        <p:spPr>
          <a:xfrm>
            <a:off x="5237345" y="2885187"/>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0" name="直線單箭頭接點 9">
            <a:extLst>
              <a:ext uri="{FF2B5EF4-FFF2-40B4-BE49-F238E27FC236}">
                <a16:creationId xmlns:a16="http://schemas.microsoft.com/office/drawing/2014/main" id="{46DBA8E8-C4DB-BAC8-974B-37A6AF67613F}"/>
              </a:ext>
            </a:extLst>
          </p:cNvPr>
          <p:cNvCxnSpPr>
            <a:cxnSpLocks/>
          </p:cNvCxnSpPr>
          <p:nvPr/>
        </p:nvCxnSpPr>
        <p:spPr>
          <a:xfrm>
            <a:off x="4279475" y="1532067"/>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48E0ED34-C60B-F33E-9ECD-84AD71BA49F6}"/>
              </a:ext>
            </a:extLst>
          </p:cNvPr>
          <p:cNvCxnSpPr>
            <a:cxnSpLocks/>
          </p:cNvCxnSpPr>
          <p:nvPr/>
        </p:nvCxnSpPr>
        <p:spPr>
          <a:xfrm>
            <a:off x="7259454" y="1532067"/>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B9991CBF-6364-FC9E-DF87-EBB39AAA7D2D}"/>
              </a:ext>
            </a:extLst>
          </p:cNvPr>
          <p:cNvCxnSpPr>
            <a:cxnSpLocks/>
          </p:cNvCxnSpPr>
          <p:nvPr/>
        </p:nvCxnSpPr>
        <p:spPr>
          <a:xfrm>
            <a:off x="4317575" y="3514471"/>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2FD56B7D-2C6E-E7CE-A461-038AF5456524}"/>
              </a:ext>
            </a:extLst>
          </p:cNvPr>
          <p:cNvCxnSpPr>
            <a:cxnSpLocks/>
          </p:cNvCxnSpPr>
          <p:nvPr/>
        </p:nvCxnSpPr>
        <p:spPr>
          <a:xfrm>
            <a:off x="7240404" y="3514471"/>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53784608-8981-B741-AC18-16A11C88A033}"/>
              </a:ext>
            </a:extLst>
          </p:cNvPr>
          <p:cNvSpPr/>
          <p:nvPr/>
        </p:nvSpPr>
        <p:spPr>
          <a:xfrm>
            <a:off x="2024326"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2B798C26-742F-08CE-027B-C43AF97E398A}"/>
              </a:ext>
            </a:extLst>
          </p:cNvPr>
          <p:cNvSpPr/>
          <p:nvPr/>
        </p:nvSpPr>
        <p:spPr>
          <a:xfrm>
            <a:off x="2596042"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D8228AD-5DF2-1B89-4B81-1251DE177C2E}"/>
              </a:ext>
            </a:extLst>
          </p:cNvPr>
          <p:cNvSpPr/>
          <p:nvPr/>
        </p:nvSpPr>
        <p:spPr>
          <a:xfrm>
            <a:off x="3167758"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CC9B5C00-D8C4-41C4-354A-CADEC542DE51}"/>
              </a:ext>
            </a:extLst>
          </p:cNvPr>
          <p:cNvSpPr/>
          <p:nvPr/>
        </p:nvSpPr>
        <p:spPr>
          <a:xfrm>
            <a:off x="3739475"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矩形: 圓角 2">
            <a:extLst>
              <a:ext uri="{FF2B5EF4-FFF2-40B4-BE49-F238E27FC236}">
                <a16:creationId xmlns:a16="http://schemas.microsoft.com/office/drawing/2014/main" id="{A7D49165-D11B-5707-7F68-008620F1F48B}"/>
              </a:ext>
            </a:extLst>
          </p:cNvPr>
          <p:cNvSpPr/>
          <p:nvPr/>
        </p:nvSpPr>
        <p:spPr>
          <a:xfrm>
            <a:off x="1461876" y="1330688"/>
            <a:ext cx="900000" cy="36000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圓角 4">
            <a:extLst>
              <a:ext uri="{FF2B5EF4-FFF2-40B4-BE49-F238E27FC236}">
                <a16:creationId xmlns:a16="http://schemas.microsoft.com/office/drawing/2014/main" id="{9B11B449-A816-3912-17CE-4B4309AA1727}"/>
              </a:ext>
            </a:extLst>
          </p:cNvPr>
          <p:cNvSpPr/>
          <p:nvPr/>
        </p:nvSpPr>
        <p:spPr>
          <a:xfrm>
            <a:off x="2370114" y="1330688"/>
            <a:ext cx="900000" cy="36000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C0F33A5C-B4E6-8EE1-46A5-FFCB5889E834}"/>
              </a:ext>
            </a:extLst>
          </p:cNvPr>
          <p:cNvSpPr/>
          <p:nvPr/>
        </p:nvSpPr>
        <p:spPr>
          <a:xfrm>
            <a:off x="3290354" y="1330688"/>
            <a:ext cx="900000" cy="36000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you</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F1FD400C-618E-41E3-1908-60948E54F44C}"/>
              </a:ext>
            </a:extLst>
          </p:cNvPr>
          <p:cNvSpPr/>
          <p:nvPr/>
        </p:nvSpPr>
        <p:spPr>
          <a:xfrm>
            <a:off x="8216263" y="1352067"/>
            <a:ext cx="900000" cy="36000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498E9626-34B3-3E95-7AE5-58CE32F6CD72}"/>
              </a:ext>
            </a:extLst>
          </p:cNvPr>
          <p:cNvSpPr/>
          <p:nvPr/>
        </p:nvSpPr>
        <p:spPr>
          <a:xfrm>
            <a:off x="9116263" y="1352067"/>
            <a:ext cx="900000" cy="36000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am</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8E56D04A-64BC-641D-DFC6-5175CA30DD47}"/>
              </a:ext>
            </a:extLst>
          </p:cNvPr>
          <p:cNvSpPr/>
          <p:nvPr/>
        </p:nvSpPr>
        <p:spPr>
          <a:xfrm>
            <a:off x="10016263" y="1352067"/>
            <a:ext cx="900000" cy="36000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good</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3" name="群組 32">
            <a:extLst>
              <a:ext uri="{FF2B5EF4-FFF2-40B4-BE49-F238E27FC236}">
                <a16:creationId xmlns:a16="http://schemas.microsoft.com/office/drawing/2014/main" id="{B81BA082-C2B0-0E63-1A1D-BA06A0404843}"/>
              </a:ext>
            </a:extLst>
          </p:cNvPr>
          <p:cNvGrpSpPr/>
          <p:nvPr/>
        </p:nvGrpSpPr>
        <p:grpSpPr>
          <a:xfrm>
            <a:off x="1357040" y="5429166"/>
            <a:ext cx="3058844" cy="830012"/>
            <a:chOff x="393073" y="5022255"/>
            <a:chExt cx="2117030" cy="878286"/>
          </a:xfrm>
        </p:grpSpPr>
        <p:pic>
          <p:nvPicPr>
            <p:cNvPr id="3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39A1FD3-B4EA-59A0-9C97-422633A20907}"/>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3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E558099-009E-A514-C3D1-F0170166B21D}"/>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sp>
        <p:nvSpPr>
          <p:cNvPr id="36" name="矩形: 圓角 35">
            <a:extLst>
              <a:ext uri="{FF2B5EF4-FFF2-40B4-BE49-F238E27FC236}">
                <a16:creationId xmlns:a16="http://schemas.microsoft.com/office/drawing/2014/main" id="{1E015A7F-9595-5939-900A-969D64BCDDB1}"/>
              </a:ext>
            </a:extLst>
          </p:cNvPr>
          <p:cNvSpPr/>
          <p:nvPr/>
        </p:nvSpPr>
        <p:spPr>
          <a:xfrm>
            <a:off x="1442871" y="4205730"/>
            <a:ext cx="2849304" cy="988183"/>
          </a:xfrm>
          <a:prstGeom prst="roundRect">
            <a:avLst/>
          </a:prstGeom>
          <a:solidFill>
            <a:schemeClr val="accent1">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Tokenization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86AC067D-33FB-496B-AB13-C0DF20BF55D9}"/>
              </a:ext>
            </a:extLst>
          </p:cNvPr>
          <p:cNvSpPr/>
          <p:nvPr/>
        </p:nvSpPr>
        <p:spPr>
          <a:xfrm>
            <a:off x="8291176" y="4218913"/>
            <a:ext cx="2625087" cy="988183"/>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altLang="zh-TW" sz="2800" dirty="0">
                <a:solidFill>
                  <a:prstClr val="black"/>
                </a:solidFill>
              </a:rPr>
              <a:t>Detokenization</a:t>
            </a:r>
            <a:endParaRPr lang="zh-TW" altLang="en-US" sz="2800" dirty="0">
              <a:solidFill>
                <a:prstClr val="black"/>
              </a:solidFill>
            </a:endParaRPr>
          </a:p>
        </p:txBody>
      </p:sp>
      <p:sp>
        <p:nvSpPr>
          <p:cNvPr id="38" name="矩形: 圓角 37">
            <a:extLst>
              <a:ext uri="{FF2B5EF4-FFF2-40B4-BE49-F238E27FC236}">
                <a16:creationId xmlns:a16="http://schemas.microsoft.com/office/drawing/2014/main" id="{4BD360E0-EAFD-9463-67A4-533E528D3876}"/>
              </a:ext>
            </a:extLst>
          </p:cNvPr>
          <p:cNvSpPr/>
          <p:nvPr/>
        </p:nvSpPr>
        <p:spPr>
          <a:xfrm>
            <a:off x="1452610"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36B4A4A6-ACE3-2E38-6DA8-35344477DC05}"/>
              </a:ext>
            </a:extLst>
          </p:cNvPr>
          <p:cNvSpPr/>
          <p:nvPr/>
        </p:nvSpPr>
        <p:spPr>
          <a:xfrm>
            <a:off x="8735477"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矩形: 圓角 39">
            <a:extLst>
              <a:ext uri="{FF2B5EF4-FFF2-40B4-BE49-F238E27FC236}">
                <a16:creationId xmlns:a16="http://schemas.microsoft.com/office/drawing/2014/main" id="{2697CC68-1EEA-F2ED-0DDD-C00991532C6E}"/>
              </a:ext>
            </a:extLst>
          </p:cNvPr>
          <p:cNvSpPr/>
          <p:nvPr/>
        </p:nvSpPr>
        <p:spPr>
          <a:xfrm>
            <a:off x="9307193"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CF5C9CFC-AC9B-A93D-59AA-B17523238558}"/>
              </a:ext>
            </a:extLst>
          </p:cNvPr>
          <p:cNvSpPr/>
          <p:nvPr/>
        </p:nvSpPr>
        <p:spPr>
          <a:xfrm>
            <a:off x="9878909"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3EE6E4C2-058F-EE0E-3389-62619B921B06}"/>
              </a:ext>
            </a:extLst>
          </p:cNvPr>
          <p:cNvSpPr/>
          <p:nvPr/>
        </p:nvSpPr>
        <p:spPr>
          <a:xfrm>
            <a:off x="10450626"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0BFC11E9-E9A2-7172-F174-64FE663EAB4C}"/>
              </a:ext>
            </a:extLst>
          </p:cNvPr>
          <p:cNvSpPr/>
          <p:nvPr/>
        </p:nvSpPr>
        <p:spPr>
          <a:xfrm>
            <a:off x="8163761" y="3327940"/>
            <a:ext cx="54000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4" name="群組 43">
            <a:extLst>
              <a:ext uri="{FF2B5EF4-FFF2-40B4-BE49-F238E27FC236}">
                <a16:creationId xmlns:a16="http://schemas.microsoft.com/office/drawing/2014/main" id="{FF0B23B7-E124-F754-C16E-321DA2BCD8C4}"/>
              </a:ext>
            </a:extLst>
          </p:cNvPr>
          <p:cNvGrpSpPr/>
          <p:nvPr/>
        </p:nvGrpSpPr>
        <p:grpSpPr>
          <a:xfrm flipH="1">
            <a:off x="8036841" y="5463685"/>
            <a:ext cx="3058844" cy="830012"/>
            <a:chOff x="393073" y="5022255"/>
            <a:chExt cx="2117030" cy="878286"/>
          </a:xfrm>
        </p:grpSpPr>
        <p:pic>
          <p:nvPicPr>
            <p:cNvPr id="4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9094B7D-91F3-8351-9938-69D6792C71C2}"/>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4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A54F6B6-7622-B877-ACB0-5445610BB9D9}"/>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47" name="直線單箭頭接點 46">
            <a:extLst>
              <a:ext uri="{FF2B5EF4-FFF2-40B4-BE49-F238E27FC236}">
                <a16:creationId xmlns:a16="http://schemas.microsoft.com/office/drawing/2014/main" id="{2FE39167-EA0A-2573-2A18-735533D29D30}"/>
              </a:ext>
            </a:extLst>
          </p:cNvPr>
          <p:cNvCxnSpPr>
            <a:cxnSpLocks/>
          </p:cNvCxnSpPr>
          <p:nvPr/>
        </p:nvCxnSpPr>
        <p:spPr>
          <a:xfrm flipV="1">
            <a:off x="2884546" y="5273441"/>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E42038DF-B822-1015-DDC7-DE5191EE96D4}"/>
              </a:ext>
            </a:extLst>
          </p:cNvPr>
          <p:cNvCxnSpPr>
            <a:cxnSpLocks/>
          </p:cNvCxnSpPr>
          <p:nvPr/>
        </p:nvCxnSpPr>
        <p:spPr>
          <a:xfrm flipV="1">
            <a:off x="2854988" y="3741030"/>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4D901452-F2FE-A80A-60F8-8107B1AD185A}"/>
              </a:ext>
            </a:extLst>
          </p:cNvPr>
          <p:cNvCxnSpPr>
            <a:cxnSpLocks/>
          </p:cNvCxnSpPr>
          <p:nvPr/>
        </p:nvCxnSpPr>
        <p:spPr>
          <a:xfrm>
            <a:off x="9619451" y="5294637"/>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B84190D6-2E52-362E-99AB-C46124929C76}"/>
              </a:ext>
            </a:extLst>
          </p:cNvPr>
          <p:cNvCxnSpPr>
            <a:cxnSpLocks/>
          </p:cNvCxnSpPr>
          <p:nvPr/>
        </p:nvCxnSpPr>
        <p:spPr>
          <a:xfrm>
            <a:off x="9589893" y="3781276"/>
            <a:ext cx="0" cy="3804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4D32E856-4DAE-20F8-A202-D1A54C997F44}"/>
              </a:ext>
            </a:extLst>
          </p:cNvPr>
          <p:cNvSpPr txBox="1"/>
          <p:nvPr/>
        </p:nvSpPr>
        <p:spPr>
          <a:xfrm>
            <a:off x="1771528" y="2767707"/>
            <a:ext cx="2278478" cy="461665"/>
          </a:xfrm>
          <a:prstGeom prst="rect">
            <a:avLst/>
          </a:prstGeom>
          <a:noFill/>
        </p:spPr>
        <p:txBody>
          <a:bodyPr wrap="square">
            <a:spAutoFit/>
          </a:bodyPr>
          <a:lstStyle/>
          <a:p>
            <a:pPr algn="ct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lang="en-US" altLang="zh-TW" sz="2400" dirty="0">
                <a:solidFill>
                  <a:prstClr val="black"/>
                </a:solidFill>
                <a:latin typeface="Calibri" panose="020F0502020204030204"/>
                <a:ea typeface="新細明體" panose="02020500000000000000" pitchFamily="18" charset="-120"/>
              </a:rPr>
              <a:t>Speech</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Token”</a:t>
            </a:r>
            <a:endParaRPr lang="zh-TW" altLang="en-US" sz="2400" dirty="0"/>
          </a:p>
        </p:txBody>
      </p:sp>
      <p:sp>
        <p:nvSpPr>
          <p:cNvPr id="8" name="文字方塊 7">
            <a:extLst>
              <a:ext uri="{FF2B5EF4-FFF2-40B4-BE49-F238E27FC236}">
                <a16:creationId xmlns:a16="http://schemas.microsoft.com/office/drawing/2014/main" id="{FD7CB724-2270-49D2-2417-8357A82CD745}"/>
              </a:ext>
            </a:extLst>
          </p:cNvPr>
          <p:cNvSpPr txBox="1"/>
          <p:nvPr/>
        </p:nvSpPr>
        <p:spPr>
          <a:xfrm>
            <a:off x="1745307" y="770455"/>
            <a:ext cx="2278478" cy="461665"/>
          </a:xfrm>
          <a:prstGeom prst="rect">
            <a:avLst/>
          </a:prstGeom>
          <a:noFill/>
        </p:spPr>
        <p:txBody>
          <a:bodyPr wrap="square">
            <a:spAutoFit/>
          </a:bodyPr>
          <a:lstStyle/>
          <a:p>
            <a:pPr algn="ct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Token”</a:t>
            </a:r>
            <a:endParaRPr lang="zh-TW" altLang="en-US" sz="2400" dirty="0"/>
          </a:p>
        </p:txBody>
      </p:sp>
    </p:spTree>
    <p:extLst>
      <p:ext uri="{BB962C8B-B14F-4D97-AF65-F5344CB8AC3E}">
        <p14:creationId xmlns:p14="http://schemas.microsoft.com/office/powerpoint/2010/main" val="24473665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36" grpId="0" animBg="1"/>
      <p:bldP spid="37" grpId="0" animBg="1"/>
      <p:bldP spid="38" grpId="0" animBg="1"/>
      <p:bldP spid="39" grpId="0" animBg="1"/>
      <p:bldP spid="40" grpId="0" animBg="1"/>
      <p:bldP spid="41" grpId="0" animBg="1"/>
      <p:bldP spid="42" grpId="0" animBg="1"/>
      <p:bldP spid="43"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D5182E80-A655-E967-A948-4A6FAFAD2013}"/>
              </a:ext>
            </a:extLst>
          </p:cNvPr>
          <p:cNvSpPr txBox="1"/>
          <p:nvPr/>
        </p:nvSpPr>
        <p:spPr>
          <a:xfrm>
            <a:off x="5588001" y="6308209"/>
            <a:ext cx="6502400" cy="369332"/>
          </a:xfrm>
          <a:prstGeom prst="rect">
            <a:avLst/>
          </a:prstGeom>
          <a:noFill/>
        </p:spPr>
        <p:txBody>
          <a:bodyPr wrap="square">
            <a:spAutoFit/>
          </a:bodyPr>
          <a:lstStyle/>
          <a:p>
            <a:r>
              <a:rPr lang="en-US" altLang="zh-TW" dirty="0"/>
              <a:t>Source of video: </a:t>
            </a:r>
            <a:r>
              <a:rPr lang="zh-TW" altLang="en-US" dirty="0"/>
              <a:t>https://www.youtube.com/watch?v=Dc7gc7BECk0</a:t>
            </a:r>
          </a:p>
        </p:txBody>
      </p:sp>
      <p:pic>
        <p:nvPicPr>
          <p:cNvPr id="8" name="RubyChan">
            <a:hlinkClick r:id="" action="ppaction://media"/>
            <a:extLst>
              <a:ext uri="{FF2B5EF4-FFF2-40B4-BE49-F238E27FC236}">
                <a16:creationId xmlns:a16="http://schemas.microsoft.com/office/drawing/2014/main" id="{65213C8C-ECC7-4845-1289-5C5030959E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98513" y="180458"/>
            <a:ext cx="10552881" cy="5935861"/>
          </a:xfrm>
        </p:spPr>
      </p:pic>
    </p:spTree>
    <p:extLst>
      <p:ext uri="{BB962C8B-B14F-4D97-AF65-F5344CB8AC3E}">
        <p14:creationId xmlns:p14="http://schemas.microsoft.com/office/powerpoint/2010/main" val="10118190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1middleclean">
            <a:hlinkClick r:id="" action="ppaction://media"/>
            <a:extLst>
              <a:ext uri="{FF2B5EF4-FFF2-40B4-BE49-F238E27FC236}">
                <a16:creationId xmlns:a16="http://schemas.microsoft.com/office/drawing/2014/main" id="{24AD632D-F462-F565-0C17-6A078B8AAC7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4"/>
          <a:stretch>
            <a:fillRect/>
          </a:stretch>
        </p:blipFill>
        <p:spPr>
          <a:xfrm>
            <a:off x="3867150" y="1638300"/>
            <a:ext cx="609600" cy="609600"/>
          </a:xfrm>
        </p:spPr>
      </p:pic>
      <p:pic>
        <p:nvPicPr>
          <p:cNvPr id="5" name="hi2middleclean">
            <a:hlinkClick r:id="" action="ppaction://media"/>
            <a:extLst>
              <a:ext uri="{FF2B5EF4-FFF2-40B4-BE49-F238E27FC236}">
                <a16:creationId xmlns:a16="http://schemas.microsoft.com/office/drawing/2014/main" id="{CF41B15B-067F-F728-E688-BB0B7D4B286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867150" y="3200401"/>
            <a:ext cx="609600" cy="609600"/>
          </a:xfrm>
          <a:prstGeom prst="rect">
            <a:avLst/>
          </a:prstGeom>
        </p:spPr>
      </p:pic>
      <p:pic>
        <p:nvPicPr>
          <p:cNvPr id="6" name="hi3middleclean">
            <a:hlinkClick r:id="" action="ppaction://media"/>
            <a:extLst>
              <a:ext uri="{FF2B5EF4-FFF2-40B4-BE49-F238E27FC236}">
                <a16:creationId xmlns:a16="http://schemas.microsoft.com/office/drawing/2014/main" id="{EF6224E2-7F4A-ABED-8A02-8ED98883F45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867150" y="4762502"/>
            <a:ext cx="609600" cy="609600"/>
          </a:xfrm>
          <a:prstGeom prst="rect">
            <a:avLst/>
          </a:prstGeom>
        </p:spPr>
      </p:pic>
      <p:sp>
        <p:nvSpPr>
          <p:cNvPr id="8" name="文字方塊 7">
            <a:extLst>
              <a:ext uri="{FF2B5EF4-FFF2-40B4-BE49-F238E27FC236}">
                <a16:creationId xmlns:a16="http://schemas.microsoft.com/office/drawing/2014/main" id="{E1024175-5391-227E-C0A2-43BF69BC3523}"/>
              </a:ext>
            </a:extLst>
          </p:cNvPr>
          <p:cNvSpPr txBox="1"/>
          <p:nvPr/>
        </p:nvSpPr>
        <p:spPr>
          <a:xfrm>
            <a:off x="2144435" y="1758434"/>
            <a:ext cx="1562100" cy="369332"/>
          </a:xfrm>
          <a:prstGeom prst="rect">
            <a:avLst/>
          </a:prstGeom>
          <a:noFill/>
        </p:spPr>
        <p:txBody>
          <a:bodyPr wrap="square">
            <a:spAutoFit/>
          </a:bodyPr>
          <a:lstStyle/>
          <a:p>
            <a:r>
              <a:rPr lang="zh-TW" altLang="en-US" b="0" i="0" dirty="0">
                <a:solidFill>
                  <a:srgbClr val="474747"/>
                </a:solidFill>
                <a:effectLst/>
                <a:latin typeface="Arial" panose="020B0604020202020204" pitchFamily="34" charset="0"/>
              </a:rPr>
              <a:t>露比醬</a:t>
            </a:r>
            <a:r>
              <a:rPr lang="zh-TW" altLang="en-US" b="1" dirty="0"/>
              <a:t>～ 嗨！</a:t>
            </a:r>
            <a:endParaRPr lang="zh-TW" altLang="en-US" dirty="0"/>
          </a:p>
        </p:txBody>
      </p:sp>
      <p:sp>
        <p:nvSpPr>
          <p:cNvPr id="9" name="文字方塊 8">
            <a:extLst>
              <a:ext uri="{FF2B5EF4-FFF2-40B4-BE49-F238E27FC236}">
                <a16:creationId xmlns:a16="http://schemas.microsoft.com/office/drawing/2014/main" id="{CD0F6294-E2DC-43C1-5B3A-958C84D6BBA2}"/>
              </a:ext>
            </a:extLst>
          </p:cNvPr>
          <p:cNvSpPr txBox="1"/>
          <p:nvPr/>
        </p:nvSpPr>
        <p:spPr>
          <a:xfrm>
            <a:off x="2114550" y="3339585"/>
            <a:ext cx="1562100" cy="369332"/>
          </a:xfrm>
          <a:prstGeom prst="rect">
            <a:avLst/>
          </a:prstGeom>
          <a:noFill/>
        </p:spPr>
        <p:txBody>
          <a:bodyPr wrap="square">
            <a:spAutoFit/>
          </a:bodyPr>
          <a:lstStyle/>
          <a:p>
            <a:r>
              <a:rPr lang="zh-TW" altLang="en-US" dirty="0"/>
              <a:t>歩夢醬</a:t>
            </a:r>
            <a:r>
              <a:rPr lang="zh-TW" altLang="en-US" b="1" dirty="0"/>
              <a:t>～ 嗨！</a:t>
            </a:r>
            <a:endParaRPr lang="zh-TW" altLang="en-US" dirty="0"/>
          </a:p>
        </p:txBody>
      </p:sp>
      <p:sp>
        <p:nvSpPr>
          <p:cNvPr id="10" name="文字方塊 9">
            <a:extLst>
              <a:ext uri="{FF2B5EF4-FFF2-40B4-BE49-F238E27FC236}">
                <a16:creationId xmlns:a16="http://schemas.microsoft.com/office/drawing/2014/main" id="{321B393B-31CC-0C68-0733-94CCC0254031}"/>
              </a:ext>
            </a:extLst>
          </p:cNvPr>
          <p:cNvSpPr txBox="1"/>
          <p:nvPr/>
        </p:nvSpPr>
        <p:spPr>
          <a:xfrm>
            <a:off x="2114550" y="4901686"/>
            <a:ext cx="1562100" cy="369332"/>
          </a:xfrm>
          <a:prstGeom prst="rect">
            <a:avLst/>
          </a:prstGeom>
          <a:noFill/>
        </p:spPr>
        <p:txBody>
          <a:bodyPr wrap="square">
            <a:spAutoFit/>
          </a:bodyPr>
          <a:lstStyle/>
          <a:p>
            <a:r>
              <a:rPr lang="zh-TW" altLang="en-US" dirty="0"/>
              <a:t>四季醬</a:t>
            </a:r>
            <a:r>
              <a:rPr lang="zh-TW" altLang="en-US" b="1" dirty="0"/>
              <a:t>～ 嗨！</a:t>
            </a:r>
            <a:endParaRPr lang="zh-TW" altLang="en-US" dirty="0"/>
          </a:p>
        </p:txBody>
      </p:sp>
      <p:pic>
        <p:nvPicPr>
          <p:cNvPr id="12" name="hi1middleclean_conti (mp3cut.net)">
            <a:hlinkClick r:id="" action="ppaction://media"/>
            <a:extLst>
              <a:ext uri="{FF2B5EF4-FFF2-40B4-BE49-F238E27FC236}">
                <a16:creationId xmlns:a16="http://schemas.microsoft.com/office/drawing/2014/main" id="{FD63D615-9056-04BC-39EF-B3211340AAB1}"/>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820152" y="1733550"/>
            <a:ext cx="609600" cy="609600"/>
          </a:xfrm>
          <a:prstGeom prst="rect">
            <a:avLst/>
          </a:prstGeom>
        </p:spPr>
      </p:pic>
      <p:pic>
        <p:nvPicPr>
          <p:cNvPr id="13" name="hi2middleclean_conti2 (mp3cut.net)">
            <a:hlinkClick r:id="" action="ppaction://media"/>
            <a:extLst>
              <a:ext uri="{FF2B5EF4-FFF2-40B4-BE49-F238E27FC236}">
                <a16:creationId xmlns:a16="http://schemas.microsoft.com/office/drawing/2014/main" id="{23017302-36A3-3DB8-AD72-756D55CAC780}"/>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820152" y="3305177"/>
            <a:ext cx="609600" cy="609600"/>
          </a:xfrm>
          <a:prstGeom prst="rect">
            <a:avLst/>
          </a:prstGeom>
        </p:spPr>
      </p:pic>
      <p:pic>
        <p:nvPicPr>
          <p:cNvPr id="14" name="hi3middleclean_conti (mp3cut.net)">
            <a:hlinkClick r:id="" action="ppaction://media"/>
            <a:extLst>
              <a:ext uri="{FF2B5EF4-FFF2-40B4-BE49-F238E27FC236}">
                <a16:creationId xmlns:a16="http://schemas.microsoft.com/office/drawing/2014/main" id="{94568A49-B60D-16D6-F951-BA3C1485FA4A}"/>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8866559" y="4781552"/>
            <a:ext cx="609600" cy="609600"/>
          </a:xfrm>
          <a:prstGeom prst="rect">
            <a:avLst/>
          </a:prstGeom>
        </p:spPr>
      </p:pic>
      <p:sp>
        <p:nvSpPr>
          <p:cNvPr id="15" name="矩形: 圓角 14">
            <a:extLst>
              <a:ext uri="{FF2B5EF4-FFF2-40B4-BE49-F238E27FC236}">
                <a16:creationId xmlns:a16="http://schemas.microsoft.com/office/drawing/2014/main" id="{5DB3224D-21D3-75AB-A55D-5B2679AB6477}"/>
              </a:ext>
            </a:extLst>
          </p:cNvPr>
          <p:cNvSpPr/>
          <p:nvPr/>
        </p:nvSpPr>
        <p:spPr>
          <a:xfrm>
            <a:off x="5728918" y="1581150"/>
            <a:ext cx="1907809" cy="922965"/>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6" name="直線單箭頭接點 15">
            <a:extLst>
              <a:ext uri="{FF2B5EF4-FFF2-40B4-BE49-F238E27FC236}">
                <a16:creationId xmlns:a16="http://schemas.microsoft.com/office/drawing/2014/main" id="{B7FFA327-8ED8-1335-332A-23F7026DF97F}"/>
              </a:ext>
            </a:extLst>
          </p:cNvPr>
          <p:cNvCxnSpPr>
            <a:cxnSpLocks/>
          </p:cNvCxnSpPr>
          <p:nvPr/>
        </p:nvCxnSpPr>
        <p:spPr>
          <a:xfrm>
            <a:off x="4797980" y="2042633"/>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FD892CDA-EB81-E342-0C4F-60915969A1A6}"/>
              </a:ext>
            </a:extLst>
          </p:cNvPr>
          <p:cNvCxnSpPr>
            <a:cxnSpLocks/>
          </p:cNvCxnSpPr>
          <p:nvPr/>
        </p:nvCxnSpPr>
        <p:spPr>
          <a:xfrm>
            <a:off x="7777959" y="2042633"/>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7D63E9B1-E32B-E1E6-6653-30584D21ADA3}"/>
              </a:ext>
            </a:extLst>
          </p:cNvPr>
          <p:cNvSpPr/>
          <p:nvPr/>
        </p:nvSpPr>
        <p:spPr>
          <a:xfrm>
            <a:off x="5736800" y="3092303"/>
            <a:ext cx="1907809" cy="922965"/>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9" name="直線單箭頭接點 18">
            <a:extLst>
              <a:ext uri="{FF2B5EF4-FFF2-40B4-BE49-F238E27FC236}">
                <a16:creationId xmlns:a16="http://schemas.microsoft.com/office/drawing/2014/main" id="{0014AEEA-48D5-FFF1-F5EC-4D19872C159C}"/>
              </a:ext>
            </a:extLst>
          </p:cNvPr>
          <p:cNvCxnSpPr>
            <a:cxnSpLocks/>
          </p:cNvCxnSpPr>
          <p:nvPr/>
        </p:nvCxnSpPr>
        <p:spPr>
          <a:xfrm>
            <a:off x="4805862" y="3553786"/>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B2EE0F2F-5CFF-E9EC-02C6-5C2EC8872809}"/>
              </a:ext>
            </a:extLst>
          </p:cNvPr>
          <p:cNvCxnSpPr>
            <a:cxnSpLocks/>
          </p:cNvCxnSpPr>
          <p:nvPr/>
        </p:nvCxnSpPr>
        <p:spPr>
          <a:xfrm>
            <a:off x="7785841" y="3553786"/>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092FF313-12DD-DF69-8121-685B50611A01}"/>
              </a:ext>
            </a:extLst>
          </p:cNvPr>
          <p:cNvSpPr/>
          <p:nvPr/>
        </p:nvSpPr>
        <p:spPr>
          <a:xfrm>
            <a:off x="5717750" y="4603456"/>
            <a:ext cx="1907809" cy="922965"/>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4AF8C27C-796F-A455-D257-32065D9703C9}"/>
              </a:ext>
            </a:extLst>
          </p:cNvPr>
          <p:cNvCxnSpPr>
            <a:cxnSpLocks/>
          </p:cNvCxnSpPr>
          <p:nvPr/>
        </p:nvCxnSpPr>
        <p:spPr>
          <a:xfrm>
            <a:off x="4767762" y="5064939"/>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205F7AF2-AE05-65B9-F4D4-78544F8ABC68}"/>
              </a:ext>
            </a:extLst>
          </p:cNvPr>
          <p:cNvCxnSpPr>
            <a:cxnSpLocks/>
          </p:cNvCxnSpPr>
          <p:nvPr/>
        </p:nvCxnSpPr>
        <p:spPr>
          <a:xfrm>
            <a:off x="7747741" y="5064939"/>
            <a:ext cx="8177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1351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7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14"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90"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167" fill="hold"/>
                                        <p:tgtEl>
                                          <p:spTgt spid="1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470"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521"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314" fill="hold"/>
                                        <p:tgtEl>
                                          <p:spTgt spid="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37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5"/>
                </p:tgtEl>
              </p:cMediaNode>
            </p:audio>
            <p:audio>
              <p:cMediaNode vol="80000">
                <p:cTn id="41" fill="hold" display="0">
                  <p:stCondLst>
                    <p:cond delay="indefinite"/>
                  </p:stCondLst>
                  <p:endCondLst>
                    <p:cond evt="onStopAudio" delay="0">
                      <p:tgtEl>
                        <p:sldTgt/>
                      </p:tgtEl>
                    </p:cond>
                  </p:endCondLst>
                </p:cTn>
                <p:tgtEl>
                  <p:spTgt spid="6"/>
                </p:tgtEl>
              </p:cMediaNode>
            </p:audio>
            <p:audio>
              <p:cMediaNode vol="80000">
                <p:cTn id="42" fill="hold" display="0">
                  <p:stCondLst>
                    <p:cond delay="indefinite"/>
                  </p:stCondLst>
                  <p:endCondLst>
                    <p:cond evt="onStopAudio" delay="0">
                      <p:tgtEl>
                        <p:sldTgt/>
                      </p:tgtEl>
                    </p:cond>
                  </p:endCondLst>
                </p:cTn>
                <p:tgtEl>
                  <p:spTgt spid="12"/>
                </p:tgtEl>
              </p:cMediaNode>
            </p:audio>
            <p:audio>
              <p:cMediaNode vol="80000">
                <p:cTn id="43" fill="hold" display="0">
                  <p:stCondLst>
                    <p:cond delay="indefinite"/>
                  </p:stCondLst>
                  <p:endCondLst>
                    <p:cond evt="onStopAudio" delay="0">
                      <p:tgtEl>
                        <p:sldTgt/>
                      </p:tgtEl>
                    </p:cond>
                  </p:endCondLst>
                </p:cTn>
                <p:tgtEl>
                  <p:spTgt spid="13"/>
                </p:tgtEl>
              </p:cMediaNode>
            </p:audio>
            <p:audio>
              <p:cMediaNode vol="80000">
                <p:cTn id="44" fill="hold" display="0">
                  <p:stCondLst>
                    <p:cond delay="indefinite"/>
                  </p:stCondLst>
                  <p:endCondLst>
                    <p:cond evt="onStopAudio" delay="0">
                      <p:tgtEl>
                        <p:sldTgt/>
                      </p:tgtEl>
                    </p:cond>
                  </p:endCondLst>
                </p:cTn>
                <p:tgtEl>
                  <p:spTgt spid="1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標題 1">
            <a:extLst>
              <a:ext uri="{FF2B5EF4-FFF2-40B4-BE49-F238E27FC236}">
                <a16:creationId xmlns:a16="http://schemas.microsoft.com/office/drawing/2014/main" id="{53BBF30A-D0C7-A1C3-E15B-17BEFFD7ACE3}"/>
              </a:ext>
            </a:extLst>
          </p:cNvPr>
          <p:cNvSpPr>
            <a:spLocks noGrp="1"/>
          </p:cNvSpPr>
          <p:nvPr>
            <p:ph type="ctrTitle"/>
          </p:nvPr>
        </p:nvSpPr>
        <p:spPr>
          <a:xfrm>
            <a:off x="633574" y="1943197"/>
            <a:ext cx="11566491" cy="2387918"/>
          </a:xfrm>
        </p:spPr>
        <p:txBody>
          <a:bodyPr anchor="b">
            <a:normAutofit/>
          </a:bodyPr>
          <a:lstStyle/>
          <a:p>
            <a:pPr algn="l"/>
            <a:r>
              <a:rPr lang="zh-TW" altLang="en-US" sz="6600" b="1" dirty="0">
                <a:solidFill>
                  <a:schemeClr val="tx2"/>
                </a:solidFill>
                <a:latin typeface="微軟正黑體" panose="020B0604030504040204" pitchFamily="34" charset="-120"/>
                <a:ea typeface="微軟正黑體" panose="020B0604030504040204" pitchFamily="34" charset="-120"/>
              </a:rPr>
              <a:t>我們已經討論了很多生成語音的方式，然後怎麼訓練呢？</a:t>
            </a:r>
          </a:p>
        </p:txBody>
      </p:sp>
      <p:sp>
        <p:nvSpPr>
          <p:cNvPr id="3" name="副標題 2">
            <a:extLst>
              <a:ext uri="{FF2B5EF4-FFF2-40B4-BE49-F238E27FC236}">
                <a16:creationId xmlns:a16="http://schemas.microsoft.com/office/drawing/2014/main" id="{EE656BE5-3D21-D1CF-892E-92153776BAE1}"/>
              </a:ext>
            </a:extLst>
          </p:cNvPr>
          <p:cNvSpPr>
            <a:spLocks noGrp="1"/>
          </p:cNvSpPr>
          <p:nvPr>
            <p:ph type="subTitle" idx="1"/>
          </p:nvPr>
        </p:nvSpPr>
        <p:spPr>
          <a:xfrm>
            <a:off x="3502135" y="4001587"/>
            <a:ext cx="5188034" cy="682079"/>
          </a:xfrm>
        </p:spPr>
        <p:txBody>
          <a:bodyPr>
            <a:normAutofit/>
          </a:bodyPr>
          <a:lstStyle/>
          <a:p>
            <a:endParaRPr lang="zh-TW" altLang="en-US">
              <a:solidFill>
                <a:schemeClr val="tx2"/>
              </a:solidFill>
            </a:endParaRP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56395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23307-3632-59C8-8372-B6E541E1544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1F9D9E1-27A9-C28F-303C-9AC89BB13F7C}"/>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How to Train Speech LLM</a:t>
            </a:r>
            <a:endParaRPr lang="zh-TW" altLang="en-US" b="1" dirty="0"/>
          </a:p>
        </p:txBody>
      </p:sp>
      <p:sp>
        <p:nvSpPr>
          <p:cNvPr id="13" name="矩形: 圓角 12">
            <a:extLst>
              <a:ext uri="{FF2B5EF4-FFF2-40B4-BE49-F238E27FC236}">
                <a16:creationId xmlns:a16="http://schemas.microsoft.com/office/drawing/2014/main" id="{53B0B30A-0642-522F-8276-B3C1C344D89D}"/>
              </a:ext>
            </a:extLst>
          </p:cNvPr>
          <p:cNvSpPr/>
          <p:nvPr/>
        </p:nvSpPr>
        <p:spPr>
          <a:xfrm>
            <a:off x="8180777" y="1611313"/>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4" name="Picture 3">
            <a:extLst>
              <a:ext uri="{FF2B5EF4-FFF2-40B4-BE49-F238E27FC236}">
                <a16:creationId xmlns:a16="http://schemas.microsoft.com/office/drawing/2014/main" id="{D97500D2-AE1C-1C86-D7B6-A5EC8D340A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6693" y="1628442"/>
            <a:ext cx="1219200" cy="121920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單箭頭接點 14">
            <a:extLst>
              <a:ext uri="{FF2B5EF4-FFF2-40B4-BE49-F238E27FC236}">
                <a16:creationId xmlns:a16="http://schemas.microsoft.com/office/drawing/2014/main" id="{5896B5B0-26B2-8451-97F3-3E4D8C48DCAD}"/>
              </a:ext>
            </a:extLst>
          </p:cNvPr>
          <p:cNvCxnSpPr/>
          <p:nvPr/>
        </p:nvCxnSpPr>
        <p:spPr>
          <a:xfrm>
            <a:off x="5375324" y="2238042"/>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39D8826F-B244-3D71-9D4E-9D7F6094A4D0}"/>
              </a:ext>
            </a:extLst>
          </p:cNvPr>
          <p:cNvSpPr txBox="1"/>
          <p:nvPr/>
        </p:nvSpPr>
        <p:spPr>
          <a:xfrm>
            <a:off x="1535438" y="1813979"/>
            <a:ext cx="19738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a:t>
            </a: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nlabeled</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speech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C55A0C1E-6912-6478-814E-41D5E49D251A}"/>
              </a:ext>
            </a:extLst>
          </p:cNvPr>
          <p:cNvSpPr/>
          <p:nvPr/>
        </p:nvSpPr>
        <p:spPr>
          <a:xfrm>
            <a:off x="8180777" y="3429592"/>
            <a:ext cx="1907809" cy="1236330"/>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0" name="直線單箭頭接點 29">
            <a:extLst>
              <a:ext uri="{FF2B5EF4-FFF2-40B4-BE49-F238E27FC236}">
                <a16:creationId xmlns:a16="http://schemas.microsoft.com/office/drawing/2014/main" id="{CC07EA09-7884-F475-5DC1-F3A9026CBE97}"/>
              </a:ext>
            </a:extLst>
          </p:cNvPr>
          <p:cNvCxnSpPr/>
          <p:nvPr/>
        </p:nvCxnSpPr>
        <p:spPr>
          <a:xfrm>
            <a:off x="5375324" y="4056321"/>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5D41144B-1044-8F1D-0624-78C4DEE119ED}"/>
              </a:ext>
            </a:extLst>
          </p:cNvPr>
          <p:cNvSpPr txBox="1"/>
          <p:nvPr/>
        </p:nvSpPr>
        <p:spPr>
          <a:xfrm>
            <a:off x="5375321" y="2307563"/>
            <a:ext cx="25462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Next “Speech Token” Prediction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277BE4C6-5CFD-1D19-B80E-07558725FEBA}"/>
              </a:ext>
            </a:extLst>
          </p:cNvPr>
          <p:cNvSpPr txBox="1"/>
          <p:nvPr/>
        </p:nvSpPr>
        <p:spPr>
          <a:xfrm>
            <a:off x="5375322" y="4116597"/>
            <a:ext cx="2546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759992A9-16BF-6F9D-C7EA-587B69260848}"/>
              </a:ext>
            </a:extLst>
          </p:cNvPr>
          <p:cNvCxnSpPr>
            <a:cxnSpLocks/>
          </p:cNvCxnSpPr>
          <p:nvPr/>
        </p:nvCxnSpPr>
        <p:spPr>
          <a:xfrm>
            <a:off x="9134681" y="2908561"/>
            <a:ext cx="0" cy="5019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16C04407-86D1-C8AF-42F3-CBD3DE20A6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4229" y="339376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BBDA6061-1DC1-E4BF-512B-99C7A4AE48DE}"/>
              </a:ext>
            </a:extLst>
          </p:cNvPr>
          <p:cNvSpPr txBox="1"/>
          <p:nvPr/>
        </p:nvSpPr>
        <p:spPr>
          <a:xfrm>
            <a:off x="1312085" y="3557059"/>
            <a:ext cx="23446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Human annotated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0833BB3C-B788-3445-C968-7270F40B86F8}"/>
              </a:ext>
            </a:extLst>
          </p:cNvPr>
          <p:cNvSpPr/>
          <p:nvPr/>
        </p:nvSpPr>
        <p:spPr>
          <a:xfrm>
            <a:off x="1523734" y="5094524"/>
            <a:ext cx="1744228" cy="992961"/>
          </a:xfrm>
          <a:prstGeom prst="roundRect">
            <a:avLst/>
          </a:prstGeom>
          <a:solidFill>
            <a:schemeClr val="accent2">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Text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Aptos" panose="02110004020202020204"/>
                <a:ea typeface="新細明體" panose="02020500000000000000" pitchFamily="18" charset="-120"/>
              </a:rPr>
              <a:t>LLM</a:t>
            </a:r>
            <a:endPar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7" name="直線單箭頭接點 6">
            <a:extLst>
              <a:ext uri="{FF2B5EF4-FFF2-40B4-BE49-F238E27FC236}">
                <a16:creationId xmlns:a16="http://schemas.microsoft.com/office/drawing/2014/main" id="{764CC44A-71F9-7ABA-D323-DA2EBA27595B}"/>
              </a:ext>
            </a:extLst>
          </p:cNvPr>
          <p:cNvCxnSpPr>
            <a:cxnSpLocks/>
          </p:cNvCxnSpPr>
          <p:nvPr/>
        </p:nvCxnSpPr>
        <p:spPr>
          <a:xfrm>
            <a:off x="3347914" y="5591007"/>
            <a:ext cx="546709" cy="0"/>
          </a:xfrm>
          <a:prstGeom prst="straightConnector1">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矩形: 圓角 15">
            <a:extLst>
              <a:ext uri="{FF2B5EF4-FFF2-40B4-BE49-F238E27FC236}">
                <a16:creationId xmlns:a16="http://schemas.microsoft.com/office/drawing/2014/main" id="{9D7D6A62-EA65-E036-091A-E6274C793B8C}"/>
              </a:ext>
            </a:extLst>
          </p:cNvPr>
          <p:cNvSpPr/>
          <p:nvPr/>
        </p:nvSpPr>
        <p:spPr>
          <a:xfrm>
            <a:off x="6648447" y="5094524"/>
            <a:ext cx="1620859" cy="992961"/>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TTS</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EEBABF13-8F35-9146-1A7F-0E0FFEE72FAB}"/>
              </a:ext>
            </a:extLst>
          </p:cNvPr>
          <p:cNvSpPr txBox="1"/>
          <p:nvPr/>
        </p:nvSpPr>
        <p:spPr>
          <a:xfrm>
            <a:off x="3995177" y="5137360"/>
            <a:ext cx="18748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ea typeface="微軟正黑體" panose="020B0604030504040204" pitchFamily="34" charset="-120"/>
                <a:cs typeface="+mn-cs"/>
              </a:rPr>
              <a:t>Text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ea typeface="微軟正黑體" panose="020B0604030504040204" pitchFamily="34" charset="-120"/>
              </a:rPr>
              <a:t>conversation</a:t>
            </a:r>
            <a:endParaRPr kumimoji="0" lang="zh-TW" altLang="en-US" sz="2400" b="0" i="0" u="none" strike="noStrike" kern="1200" cap="none" spc="0" normalizeH="0" baseline="0" noProof="0" dirty="0">
              <a:ln>
                <a:noFill/>
              </a:ln>
              <a:solidFill>
                <a:prstClr val="black"/>
              </a:solidFill>
              <a:effectLst/>
              <a:uLnTx/>
              <a:uFillTx/>
              <a:ea typeface="微軟正黑體" panose="020B0604030504040204" pitchFamily="34" charset="-120"/>
              <a:cs typeface="+mn-cs"/>
            </a:endParaRPr>
          </a:p>
        </p:txBody>
      </p:sp>
      <p:cxnSp>
        <p:nvCxnSpPr>
          <p:cNvPr id="19" name="直線單箭頭接點 18">
            <a:extLst>
              <a:ext uri="{FF2B5EF4-FFF2-40B4-BE49-F238E27FC236}">
                <a16:creationId xmlns:a16="http://schemas.microsoft.com/office/drawing/2014/main" id="{337DDDE9-63FE-7B1C-6AE4-85584A18071B}"/>
              </a:ext>
            </a:extLst>
          </p:cNvPr>
          <p:cNvCxnSpPr>
            <a:cxnSpLocks/>
          </p:cNvCxnSpPr>
          <p:nvPr/>
        </p:nvCxnSpPr>
        <p:spPr>
          <a:xfrm>
            <a:off x="5957054" y="5552860"/>
            <a:ext cx="546709" cy="0"/>
          </a:xfrm>
          <a:prstGeom prst="straightConnector1">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0" name="直線單箭頭接點 19">
            <a:extLst>
              <a:ext uri="{FF2B5EF4-FFF2-40B4-BE49-F238E27FC236}">
                <a16:creationId xmlns:a16="http://schemas.microsoft.com/office/drawing/2014/main" id="{5F3728D7-35B5-CA90-2592-0DF03C49F1A6}"/>
              </a:ext>
            </a:extLst>
          </p:cNvPr>
          <p:cNvCxnSpPr>
            <a:cxnSpLocks/>
          </p:cNvCxnSpPr>
          <p:nvPr/>
        </p:nvCxnSpPr>
        <p:spPr>
          <a:xfrm>
            <a:off x="8358205" y="5571909"/>
            <a:ext cx="546709" cy="0"/>
          </a:xfrm>
          <a:prstGeom prst="straightConnector1">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1" name="文字方塊 20">
            <a:extLst>
              <a:ext uri="{FF2B5EF4-FFF2-40B4-BE49-F238E27FC236}">
                <a16:creationId xmlns:a16="http://schemas.microsoft.com/office/drawing/2014/main" id="{7B7406D9-EC24-1A99-C7C0-3F91BE080FD0}"/>
              </a:ext>
            </a:extLst>
          </p:cNvPr>
          <p:cNvSpPr txBox="1"/>
          <p:nvPr/>
        </p:nvSpPr>
        <p:spPr>
          <a:xfrm>
            <a:off x="8961671" y="5175460"/>
            <a:ext cx="18748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ea typeface="微軟正黑體" panose="020B0604030504040204" pitchFamily="34" charset="-120"/>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ea typeface="微軟正黑體" panose="020B0604030504040204" pitchFamily="34" charset="-120"/>
              </a:rPr>
              <a:t>conversation</a:t>
            </a:r>
            <a:endParaRPr kumimoji="0" lang="zh-TW" altLang="en-US" sz="2400" b="0" i="0" u="none" strike="noStrike" kern="1200" cap="none" spc="0" normalizeH="0" baseline="0" noProof="0" dirty="0">
              <a:ln>
                <a:noFill/>
              </a:ln>
              <a:solidFill>
                <a:prstClr val="black"/>
              </a:solidFill>
              <a:effectLst/>
              <a:uLnTx/>
              <a:uFillTx/>
              <a:ea typeface="微軟正黑體" panose="020B0604030504040204" pitchFamily="34" charset="-120"/>
              <a:cs typeface="+mn-cs"/>
            </a:endParaRPr>
          </a:p>
        </p:txBody>
      </p:sp>
      <p:pic>
        <p:nvPicPr>
          <p:cNvPr id="4" name="000010">
            <a:hlinkClick r:id="" action="ppaction://media"/>
            <a:extLst>
              <a:ext uri="{FF2B5EF4-FFF2-40B4-BE49-F238E27FC236}">
                <a16:creationId xmlns:a16="http://schemas.microsoft.com/office/drawing/2014/main" id="{26EBF857-408C-6109-27B5-85E8D3FDBE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34681" y="6027615"/>
            <a:ext cx="609600" cy="609600"/>
          </a:xfrm>
          <a:prstGeom prst="rect">
            <a:avLst/>
          </a:prstGeom>
        </p:spPr>
      </p:pic>
      <p:pic>
        <p:nvPicPr>
          <p:cNvPr id="8" name="env_0">
            <a:hlinkClick r:id="" action="ppaction://media"/>
            <a:extLst>
              <a:ext uri="{FF2B5EF4-FFF2-40B4-BE49-F238E27FC236}">
                <a16:creationId xmlns:a16="http://schemas.microsoft.com/office/drawing/2014/main" id="{13F504FA-8B17-0DE3-1BCF-61B07B1E091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131846" y="6027615"/>
            <a:ext cx="609600" cy="609600"/>
          </a:xfrm>
          <a:prstGeom prst="rect">
            <a:avLst/>
          </a:prstGeom>
        </p:spPr>
      </p:pic>
      <p:pic>
        <p:nvPicPr>
          <p:cNvPr id="9" name="human_1">
            <a:hlinkClick r:id="" action="ppaction://media"/>
            <a:extLst>
              <a:ext uri="{FF2B5EF4-FFF2-40B4-BE49-F238E27FC236}">
                <a16:creationId xmlns:a16="http://schemas.microsoft.com/office/drawing/2014/main" id="{F7DC42E0-24D0-A946-2697-57381B4F899D}"/>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129011" y="5968357"/>
            <a:ext cx="609600" cy="609600"/>
          </a:xfrm>
          <a:prstGeom prst="rect">
            <a:avLst/>
          </a:prstGeom>
        </p:spPr>
      </p:pic>
    </p:spTree>
    <p:extLst>
      <p:ext uri="{BB962C8B-B14F-4D97-AF65-F5344CB8AC3E}">
        <p14:creationId xmlns:p14="http://schemas.microsoft.com/office/powerpoint/2010/main" val="1883274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40368" fill="hold"/>
                                        <p:tgtEl>
                                          <p:spTgt spid="4"/>
                                        </p:tgtEl>
                                      </p:cBhvr>
                                    </p:cmd>
                                  </p:childTnLst>
                                </p:cTn>
                              </p:par>
                            </p:childTnLst>
                          </p:cTn>
                        </p:par>
                      </p:childTnLst>
                    </p:cTn>
                  </p:par>
                  <p:par>
                    <p:cTn id="49" fill="hold">
                      <p:stCondLst>
                        <p:cond delay="indefinite"/>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4"/>
                                        </p:tgtEl>
                                      </p:cBhvr>
                                    </p:cmd>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4378" fill="hold"/>
                                        <p:tgtEl>
                                          <p:spTgt spid="8"/>
                                        </p:tgtEl>
                                      </p:cBhvr>
                                    </p:cmd>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17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4"/>
                </p:tgtEl>
              </p:cMediaNode>
            </p:audio>
            <p:audio>
              <p:cMediaNode vol="80000">
                <p:cTn id="62" fill="hold" display="0">
                  <p:stCondLst>
                    <p:cond delay="indefinite"/>
                  </p:stCondLst>
                  <p:endCondLst>
                    <p:cond evt="onStopAudio" delay="0">
                      <p:tgtEl>
                        <p:sldTgt/>
                      </p:tgtEl>
                    </p:cond>
                  </p:endCondLst>
                </p:cTn>
                <p:tgtEl>
                  <p:spTgt spid="8"/>
                </p:tgtEl>
              </p:cMediaNode>
            </p:audio>
            <p:audio>
              <p:cMediaNode vol="80000">
                <p:cTn id="63" fill="hold" display="0">
                  <p:stCondLst>
                    <p:cond delay="indefinite"/>
                  </p:stCondLst>
                  <p:endCondLst>
                    <p:cond evt="onStopAudio" delay="0">
                      <p:tgtEl>
                        <p:sldTgt/>
                      </p:tgtEl>
                    </p:cond>
                  </p:endCondLst>
                </p:cTn>
                <p:tgtEl>
                  <p:spTgt spid="9"/>
                </p:tgtEl>
              </p:cMediaNode>
            </p:audio>
          </p:childTnLst>
        </p:cTn>
      </p:par>
    </p:tnLst>
    <p:bldLst>
      <p:bldP spid="13" grpId="0" animBg="1"/>
      <p:bldP spid="27" grpId="0"/>
      <p:bldP spid="28" grpId="0" animBg="1"/>
      <p:bldP spid="34" grpId="0"/>
      <p:bldP spid="3" grpId="0"/>
      <p:bldP spid="12" grpId="0"/>
      <p:bldP spid="6" grpId="0" animBg="1"/>
      <p:bldP spid="16" grpId="0" animBg="1"/>
      <p:bldP spid="17" grpId="0"/>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277F9-C7D8-3646-AE39-1B378571937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23B43E6-FEB6-24EA-FE12-EBC7ECA84302}"/>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How to Train Speech LLM</a:t>
            </a:r>
            <a:endParaRPr lang="zh-TW" altLang="en-US" b="1" dirty="0"/>
          </a:p>
        </p:txBody>
      </p:sp>
      <p:sp>
        <p:nvSpPr>
          <p:cNvPr id="13" name="矩形: 圓角 12">
            <a:extLst>
              <a:ext uri="{FF2B5EF4-FFF2-40B4-BE49-F238E27FC236}">
                <a16:creationId xmlns:a16="http://schemas.microsoft.com/office/drawing/2014/main" id="{C970A706-3B74-CA5A-44CD-7115149A05A4}"/>
              </a:ext>
            </a:extLst>
          </p:cNvPr>
          <p:cNvSpPr/>
          <p:nvPr/>
        </p:nvSpPr>
        <p:spPr>
          <a:xfrm>
            <a:off x="8180777" y="1611313"/>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4" name="Picture 3">
            <a:extLst>
              <a:ext uri="{FF2B5EF4-FFF2-40B4-BE49-F238E27FC236}">
                <a16:creationId xmlns:a16="http://schemas.microsoft.com/office/drawing/2014/main" id="{690819DB-F2DC-BBAD-EE42-64C62C0FB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693" y="1628442"/>
            <a:ext cx="1219200" cy="121920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單箭頭接點 14">
            <a:extLst>
              <a:ext uri="{FF2B5EF4-FFF2-40B4-BE49-F238E27FC236}">
                <a16:creationId xmlns:a16="http://schemas.microsoft.com/office/drawing/2014/main" id="{149EB35F-6FA6-AE65-6A70-EDF384053925}"/>
              </a:ext>
            </a:extLst>
          </p:cNvPr>
          <p:cNvCxnSpPr/>
          <p:nvPr/>
        </p:nvCxnSpPr>
        <p:spPr>
          <a:xfrm>
            <a:off x="5375324" y="2238042"/>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6630D8D0-4B2E-157C-9726-5603EB4D854F}"/>
              </a:ext>
            </a:extLst>
          </p:cNvPr>
          <p:cNvSpPr txBox="1"/>
          <p:nvPr/>
        </p:nvSpPr>
        <p:spPr>
          <a:xfrm>
            <a:off x="1535438" y="1813979"/>
            <a:ext cx="19738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a:t>
            </a: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nlabeled</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speech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6A794352-971A-4F44-3378-18EB566CD1CA}"/>
              </a:ext>
            </a:extLst>
          </p:cNvPr>
          <p:cNvSpPr/>
          <p:nvPr/>
        </p:nvSpPr>
        <p:spPr>
          <a:xfrm>
            <a:off x="8180777" y="3429592"/>
            <a:ext cx="1907809" cy="1236330"/>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0" name="直線單箭頭接點 29">
            <a:extLst>
              <a:ext uri="{FF2B5EF4-FFF2-40B4-BE49-F238E27FC236}">
                <a16:creationId xmlns:a16="http://schemas.microsoft.com/office/drawing/2014/main" id="{9EDF7DE4-490C-F5FC-4D2E-15E0AE01AA57}"/>
              </a:ext>
            </a:extLst>
          </p:cNvPr>
          <p:cNvCxnSpPr/>
          <p:nvPr/>
        </p:nvCxnSpPr>
        <p:spPr>
          <a:xfrm>
            <a:off x="5375324" y="4056321"/>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圓角 30">
            <a:extLst>
              <a:ext uri="{FF2B5EF4-FFF2-40B4-BE49-F238E27FC236}">
                <a16:creationId xmlns:a16="http://schemas.microsoft.com/office/drawing/2014/main" id="{D75C4852-486D-0C13-2861-B401CC19F9AA}"/>
              </a:ext>
            </a:extLst>
          </p:cNvPr>
          <p:cNvSpPr/>
          <p:nvPr/>
        </p:nvSpPr>
        <p:spPr>
          <a:xfrm>
            <a:off x="8199827" y="5150700"/>
            <a:ext cx="1907809" cy="1236330"/>
          </a:xfrm>
          <a:prstGeom prst="roundRect">
            <a:avLst/>
          </a:prstGeom>
          <a:solidFill>
            <a:schemeClr val="accent5">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3" name="直線單箭頭接點 32">
            <a:extLst>
              <a:ext uri="{FF2B5EF4-FFF2-40B4-BE49-F238E27FC236}">
                <a16:creationId xmlns:a16="http://schemas.microsoft.com/office/drawing/2014/main" id="{12EB81D7-5DD4-4C77-A0DB-54FED22A3F61}"/>
              </a:ext>
            </a:extLst>
          </p:cNvPr>
          <p:cNvCxnSpPr/>
          <p:nvPr/>
        </p:nvCxnSpPr>
        <p:spPr>
          <a:xfrm>
            <a:off x="5394374" y="5777429"/>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DDA9A500-EA7B-3295-F32B-8F7D0337C7B2}"/>
              </a:ext>
            </a:extLst>
          </p:cNvPr>
          <p:cNvSpPr txBox="1"/>
          <p:nvPr/>
        </p:nvSpPr>
        <p:spPr>
          <a:xfrm>
            <a:off x="5375322" y="4116597"/>
            <a:ext cx="2546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A8C8F42F-665A-FC49-90B1-C64DF1005E5D}"/>
              </a:ext>
            </a:extLst>
          </p:cNvPr>
          <p:cNvSpPr txBox="1"/>
          <p:nvPr/>
        </p:nvSpPr>
        <p:spPr>
          <a:xfrm>
            <a:off x="5413423" y="5851207"/>
            <a:ext cx="2546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RLHF</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D398BF3E-7906-E03C-1B6E-6237F7BEFB46}"/>
              </a:ext>
            </a:extLst>
          </p:cNvPr>
          <p:cNvCxnSpPr>
            <a:cxnSpLocks/>
          </p:cNvCxnSpPr>
          <p:nvPr/>
        </p:nvCxnSpPr>
        <p:spPr>
          <a:xfrm>
            <a:off x="9134681" y="2908561"/>
            <a:ext cx="0" cy="5019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8ADBEA95-668C-7F40-2F5E-6F01B5D588C6}"/>
              </a:ext>
            </a:extLst>
          </p:cNvPr>
          <p:cNvCxnSpPr>
            <a:cxnSpLocks/>
          </p:cNvCxnSpPr>
          <p:nvPr/>
        </p:nvCxnSpPr>
        <p:spPr>
          <a:xfrm>
            <a:off x="9153731" y="4665848"/>
            <a:ext cx="0" cy="5019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8C835D2A-E0C0-36A3-1F00-7642710DD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830" y="5288261"/>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8EBC0BCA-9782-F20E-1623-DD1A9CBAD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174" y="5417429"/>
            <a:ext cx="719999" cy="720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DBDF190E-296F-F0CE-3885-584BCA6A8D5D}"/>
              </a:ext>
            </a:extLst>
          </p:cNvPr>
          <p:cNvSpPr txBox="1"/>
          <p:nvPr/>
        </p:nvSpPr>
        <p:spPr>
          <a:xfrm>
            <a:off x="1249222" y="5361930"/>
            <a:ext cx="25462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050" name="Picture 2">
            <a:extLst>
              <a:ext uri="{FF2B5EF4-FFF2-40B4-BE49-F238E27FC236}">
                <a16:creationId xmlns:a16="http://schemas.microsoft.com/office/drawing/2014/main" id="{BC96984B-F6CF-585A-F91F-DD42AD46E0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229" y="339376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F195A173-CB3B-6E1D-162C-2232F73B1AB3}"/>
              </a:ext>
            </a:extLst>
          </p:cNvPr>
          <p:cNvSpPr txBox="1"/>
          <p:nvPr/>
        </p:nvSpPr>
        <p:spPr>
          <a:xfrm>
            <a:off x="1312085" y="3557059"/>
            <a:ext cx="23446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Human annotated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B0E30585-C044-B8A2-E02A-F962B93843DF}"/>
              </a:ext>
            </a:extLst>
          </p:cNvPr>
          <p:cNvSpPr txBox="1"/>
          <p:nvPr/>
        </p:nvSpPr>
        <p:spPr>
          <a:xfrm>
            <a:off x="5375321" y="2307563"/>
            <a:ext cx="25462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Next “Speech Token” Prediction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135847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91E5E5-C260-17A3-F84C-515AB834EF6A}"/>
              </a:ext>
            </a:extLst>
          </p:cNvPr>
          <p:cNvSpPr>
            <a:spLocks noGrp="1"/>
          </p:cNvSpPr>
          <p:nvPr>
            <p:ph type="title"/>
          </p:nvPr>
        </p:nvSpPr>
        <p:spPr/>
        <p:txBody>
          <a:bodyPr/>
          <a:lstStyle/>
          <a:p>
            <a:r>
              <a:rPr lang="en-US" altLang="zh-TW" dirty="0"/>
              <a:t>Alignment with Feedback</a:t>
            </a:r>
            <a:endParaRPr lang="zh-TW" altLang="en-US" dirty="0"/>
          </a:p>
        </p:txBody>
      </p:sp>
      <p:sp>
        <p:nvSpPr>
          <p:cNvPr id="4" name="矩形: 圓角 3">
            <a:extLst>
              <a:ext uri="{FF2B5EF4-FFF2-40B4-BE49-F238E27FC236}">
                <a16:creationId xmlns:a16="http://schemas.microsoft.com/office/drawing/2014/main" id="{E2B5577F-0A71-04D2-84A6-925548FA6C03}"/>
              </a:ext>
            </a:extLst>
          </p:cNvPr>
          <p:cNvSpPr/>
          <p:nvPr/>
        </p:nvSpPr>
        <p:spPr>
          <a:xfrm>
            <a:off x="4232840" y="2284019"/>
            <a:ext cx="1907809" cy="1236330"/>
          </a:xfrm>
          <a:prstGeom prst="roundRect">
            <a:avLst/>
          </a:prstGeom>
          <a:solidFill>
            <a:srgbClr val="FFC000">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kern="0" dirty="0">
                <a:solidFill>
                  <a:prstClr val="black"/>
                </a:solidFill>
                <a:latin typeface="Calibri" panose="020F0502020204030204"/>
                <a:ea typeface="新細明體" panose="02020500000000000000" pitchFamily="18" charset="-120"/>
              </a:rPr>
              <a:t>LLM</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6" name="直線單箭頭接點 5">
            <a:extLst>
              <a:ext uri="{FF2B5EF4-FFF2-40B4-BE49-F238E27FC236}">
                <a16:creationId xmlns:a16="http://schemas.microsoft.com/office/drawing/2014/main" id="{6BF77D16-9E50-C586-369C-CF2119D81B83}"/>
              </a:ext>
            </a:extLst>
          </p:cNvPr>
          <p:cNvCxnSpPr/>
          <p:nvPr/>
        </p:nvCxnSpPr>
        <p:spPr>
          <a:xfrm>
            <a:off x="3476094" y="2934197"/>
            <a:ext cx="725214" cy="0"/>
          </a:xfrm>
          <a:prstGeom prst="straightConnector1">
            <a:avLst/>
          </a:prstGeom>
          <a:noFill/>
          <a:ln w="57150" cap="flat" cmpd="sng" algn="ctr">
            <a:solidFill>
              <a:sysClr val="windowText" lastClr="000000"/>
            </a:solidFill>
            <a:prstDash val="solid"/>
            <a:miter lim="800000"/>
            <a:tailEnd type="triangle"/>
          </a:ln>
          <a:effectLst/>
        </p:spPr>
      </p:cxnSp>
      <p:cxnSp>
        <p:nvCxnSpPr>
          <p:cNvPr id="8" name="直線單箭頭接點 7">
            <a:extLst>
              <a:ext uri="{FF2B5EF4-FFF2-40B4-BE49-F238E27FC236}">
                <a16:creationId xmlns:a16="http://schemas.microsoft.com/office/drawing/2014/main" id="{A165E67A-FA63-BF9E-22F2-0930DA7F7B82}"/>
              </a:ext>
            </a:extLst>
          </p:cNvPr>
          <p:cNvCxnSpPr>
            <a:cxnSpLocks/>
          </p:cNvCxnSpPr>
          <p:nvPr/>
        </p:nvCxnSpPr>
        <p:spPr>
          <a:xfrm flipV="1">
            <a:off x="6124883" y="2158335"/>
            <a:ext cx="857264" cy="775862"/>
          </a:xfrm>
          <a:prstGeom prst="straightConnector1">
            <a:avLst/>
          </a:prstGeom>
          <a:noFill/>
          <a:ln w="57150" cap="flat" cmpd="sng" algn="ctr">
            <a:solidFill>
              <a:sysClr val="windowText" lastClr="000000"/>
            </a:solidFill>
            <a:prstDash val="solid"/>
            <a:miter lim="800000"/>
            <a:tailEnd type="triangle"/>
          </a:ln>
          <a:effectLst/>
        </p:spPr>
      </p:cxnSp>
      <p:grpSp>
        <p:nvGrpSpPr>
          <p:cNvPr id="10" name="群組 9">
            <a:extLst>
              <a:ext uri="{FF2B5EF4-FFF2-40B4-BE49-F238E27FC236}">
                <a16:creationId xmlns:a16="http://schemas.microsoft.com/office/drawing/2014/main" id="{DD1649F5-DF6D-2459-1EAE-28AC903A41C1}"/>
              </a:ext>
            </a:extLst>
          </p:cNvPr>
          <p:cNvGrpSpPr/>
          <p:nvPr/>
        </p:nvGrpSpPr>
        <p:grpSpPr>
          <a:xfrm>
            <a:off x="7053863" y="1760713"/>
            <a:ext cx="2281792" cy="800588"/>
            <a:chOff x="393073" y="5022255"/>
            <a:chExt cx="2117030" cy="878286"/>
          </a:xfrm>
        </p:grpSpPr>
        <p:pic>
          <p:nvPicPr>
            <p:cNvPr id="12"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3FBC6FA-39AD-28FD-2E5F-18CC6B24A06B}"/>
                </a:ext>
              </a:extLst>
            </p:cNvPr>
            <p:cNvPicPr preferRelativeResize="0"/>
            <p:nvPr/>
          </p:nvPicPr>
          <p:blipFill rotWithShape="1">
            <a:blip r:embed="rId3">
              <a:alphaModFix/>
              <a:duotone>
                <a:srgbClr val="70AD47">
                  <a:shade val="45000"/>
                  <a:satMod val="135000"/>
                </a:srgbClr>
                <a:prstClr val="white"/>
              </a:duotone>
            </a:blip>
            <a:srcRect l="39924" t="74586" r="38724" b="15732"/>
            <a:stretch/>
          </p:blipFill>
          <p:spPr>
            <a:xfrm>
              <a:off x="393073" y="5022255"/>
              <a:ext cx="1347649" cy="809022"/>
            </a:xfrm>
            <a:prstGeom prst="rect">
              <a:avLst/>
            </a:prstGeom>
            <a:noFill/>
            <a:ln>
              <a:noFill/>
            </a:ln>
          </p:spPr>
        </p:pic>
        <p:pic>
          <p:nvPicPr>
            <p:cNvPr id="13"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99B878F-CF65-52E8-DF68-02E65C65A1AD}"/>
                </a:ext>
              </a:extLst>
            </p:cNvPr>
            <p:cNvPicPr preferRelativeResize="0"/>
            <p:nvPr/>
          </p:nvPicPr>
          <p:blipFill rotWithShape="1">
            <a:blip r:embed="rId3">
              <a:alphaModFix/>
              <a:duotone>
                <a:srgbClr val="70AD47">
                  <a:shade val="45000"/>
                  <a:satMod val="135000"/>
                </a:srgbClr>
                <a:prstClr val="white"/>
              </a:duotone>
            </a:blip>
            <a:srcRect l="35083" t="84591" r="35071" b="1174"/>
            <a:stretch/>
          </p:blipFill>
          <p:spPr>
            <a:xfrm>
              <a:off x="1576011" y="5095308"/>
              <a:ext cx="934092" cy="805233"/>
            </a:xfrm>
            <a:prstGeom prst="rect">
              <a:avLst/>
            </a:prstGeom>
            <a:noFill/>
            <a:ln>
              <a:noFill/>
            </a:ln>
          </p:spPr>
        </p:pic>
      </p:grpSp>
      <p:grpSp>
        <p:nvGrpSpPr>
          <p:cNvPr id="14" name="群組 13">
            <a:extLst>
              <a:ext uri="{FF2B5EF4-FFF2-40B4-BE49-F238E27FC236}">
                <a16:creationId xmlns:a16="http://schemas.microsoft.com/office/drawing/2014/main" id="{106D7F9B-1F07-CA64-B65F-1021CC2C2FB9}"/>
              </a:ext>
            </a:extLst>
          </p:cNvPr>
          <p:cNvGrpSpPr/>
          <p:nvPr/>
        </p:nvGrpSpPr>
        <p:grpSpPr>
          <a:xfrm>
            <a:off x="1194988" y="2552371"/>
            <a:ext cx="2183765" cy="734878"/>
            <a:chOff x="393073" y="5022255"/>
            <a:chExt cx="2117030" cy="878286"/>
          </a:xfrm>
        </p:grpSpPr>
        <p:pic>
          <p:nvPicPr>
            <p:cNvPr id="15"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B546728-FB03-B53E-6286-752263945089}"/>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16"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E8C0C2A-1F10-48DE-4AC2-188C617ED6B3}"/>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cxnSp>
        <p:nvCxnSpPr>
          <p:cNvPr id="19" name="直線單箭頭接點 18">
            <a:extLst>
              <a:ext uri="{FF2B5EF4-FFF2-40B4-BE49-F238E27FC236}">
                <a16:creationId xmlns:a16="http://schemas.microsoft.com/office/drawing/2014/main" id="{1FD9A5BE-AA3D-A71D-E84B-23C60EC0DEBC}"/>
              </a:ext>
            </a:extLst>
          </p:cNvPr>
          <p:cNvCxnSpPr>
            <a:cxnSpLocks/>
          </p:cNvCxnSpPr>
          <p:nvPr/>
        </p:nvCxnSpPr>
        <p:spPr>
          <a:xfrm rot="5400000" flipV="1">
            <a:off x="6099948" y="2991073"/>
            <a:ext cx="857264" cy="775862"/>
          </a:xfrm>
          <a:prstGeom prst="straightConnector1">
            <a:avLst/>
          </a:prstGeom>
          <a:noFill/>
          <a:ln w="57150" cap="flat" cmpd="sng" algn="ctr">
            <a:solidFill>
              <a:sysClr val="windowText" lastClr="000000"/>
            </a:solidFill>
            <a:prstDash val="solid"/>
            <a:miter lim="800000"/>
            <a:tailEnd type="triangle"/>
          </a:ln>
          <a:effectLst/>
        </p:spPr>
      </p:cxnSp>
      <p:grpSp>
        <p:nvGrpSpPr>
          <p:cNvPr id="20" name="群組 19">
            <a:extLst>
              <a:ext uri="{FF2B5EF4-FFF2-40B4-BE49-F238E27FC236}">
                <a16:creationId xmlns:a16="http://schemas.microsoft.com/office/drawing/2014/main" id="{C1495C01-1ADB-283F-2D48-C1AB5E8947F5}"/>
              </a:ext>
            </a:extLst>
          </p:cNvPr>
          <p:cNvGrpSpPr/>
          <p:nvPr/>
        </p:nvGrpSpPr>
        <p:grpSpPr>
          <a:xfrm>
            <a:off x="7016885" y="3287249"/>
            <a:ext cx="2281792" cy="800588"/>
            <a:chOff x="393073" y="5022255"/>
            <a:chExt cx="2117030" cy="878286"/>
          </a:xfrm>
        </p:grpSpPr>
        <p:pic>
          <p:nvPicPr>
            <p:cNvPr id="21"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24E7B3FE-2469-402D-D48F-A515DD64CCE5}"/>
                </a:ext>
              </a:extLst>
            </p:cNvPr>
            <p:cNvPicPr preferRelativeResize="0"/>
            <p:nvPr/>
          </p:nvPicPr>
          <p:blipFill rotWithShape="1">
            <a:blip r:embed="rId3">
              <a:alphaModFix/>
              <a:duotone>
                <a:schemeClr val="accent2">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22"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3DA9D1D-8783-8584-8A02-4FF3390D31A8}"/>
                </a:ext>
              </a:extLst>
            </p:cNvPr>
            <p:cNvPicPr preferRelativeResize="0"/>
            <p:nvPr/>
          </p:nvPicPr>
          <p:blipFill rotWithShape="1">
            <a:blip r:embed="rId3">
              <a:alphaModFix/>
              <a:duotone>
                <a:schemeClr val="accent2">
                  <a:shade val="45000"/>
                  <a:satMod val="135000"/>
                </a:schemeClr>
                <a:prstClr val="white"/>
              </a:duotone>
            </a:blip>
            <a:srcRect l="35083" t="84591" r="35071" b="1174"/>
            <a:stretch/>
          </p:blipFill>
          <p:spPr>
            <a:xfrm>
              <a:off x="1576011" y="5095308"/>
              <a:ext cx="934092" cy="805233"/>
            </a:xfrm>
            <a:prstGeom prst="rect">
              <a:avLst/>
            </a:prstGeom>
            <a:noFill/>
            <a:ln>
              <a:noFill/>
            </a:ln>
          </p:spPr>
        </p:pic>
      </p:grpSp>
      <p:pic>
        <p:nvPicPr>
          <p:cNvPr id="23" name="Google Shape;347;p25">
            <a:extLst>
              <a:ext uri="{FF2B5EF4-FFF2-40B4-BE49-F238E27FC236}">
                <a16:creationId xmlns:a16="http://schemas.microsoft.com/office/drawing/2014/main" id="{118F7753-A324-9360-A768-FAABEB4643FF}"/>
              </a:ext>
            </a:extLst>
          </p:cNvPr>
          <p:cNvPicPr preferRelativeResize="0"/>
          <p:nvPr/>
        </p:nvPicPr>
        <p:blipFill>
          <a:blip r:embed="rId4">
            <a:alphaModFix/>
          </a:blip>
          <a:stretch>
            <a:fillRect/>
          </a:stretch>
        </p:blipFill>
        <p:spPr>
          <a:xfrm>
            <a:off x="9616236" y="3502188"/>
            <a:ext cx="437300" cy="437300"/>
          </a:xfrm>
          <a:prstGeom prst="rect">
            <a:avLst/>
          </a:prstGeom>
          <a:noFill/>
          <a:ln>
            <a:noFill/>
          </a:ln>
        </p:spPr>
      </p:pic>
      <p:pic>
        <p:nvPicPr>
          <p:cNvPr id="24" name="Google Shape;348;p25">
            <a:extLst>
              <a:ext uri="{FF2B5EF4-FFF2-40B4-BE49-F238E27FC236}">
                <a16:creationId xmlns:a16="http://schemas.microsoft.com/office/drawing/2014/main" id="{AC8DC9C0-9031-1AE2-5DC6-DB17ADA5E694}"/>
              </a:ext>
            </a:extLst>
          </p:cNvPr>
          <p:cNvPicPr preferRelativeResize="0"/>
          <p:nvPr/>
        </p:nvPicPr>
        <p:blipFill>
          <a:blip r:embed="rId5">
            <a:alphaModFix/>
          </a:blip>
          <a:stretch>
            <a:fillRect/>
          </a:stretch>
        </p:blipFill>
        <p:spPr>
          <a:xfrm>
            <a:off x="9616236" y="1957425"/>
            <a:ext cx="473754" cy="473754"/>
          </a:xfrm>
          <a:prstGeom prst="rect">
            <a:avLst/>
          </a:prstGeom>
          <a:noFill/>
          <a:ln>
            <a:noFill/>
          </a:ln>
        </p:spPr>
      </p:pic>
      <p:sp>
        <p:nvSpPr>
          <p:cNvPr id="25" name="文字方塊 24">
            <a:extLst>
              <a:ext uri="{FF2B5EF4-FFF2-40B4-BE49-F238E27FC236}">
                <a16:creationId xmlns:a16="http://schemas.microsoft.com/office/drawing/2014/main" id="{AE1EDFB4-7DF2-E9DD-BBE3-850DAB4EAE86}"/>
              </a:ext>
            </a:extLst>
          </p:cNvPr>
          <p:cNvSpPr txBox="1"/>
          <p:nvPr/>
        </p:nvSpPr>
        <p:spPr>
          <a:xfrm>
            <a:off x="1302013" y="4089945"/>
            <a:ext cx="49966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Some related work improves audio quality</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CF656D77-D533-6F6E-2BEC-4BD9BC0C7B91}"/>
              </a:ext>
            </a:extLst>
          </p:cNvPr>
          <p:cNvSpPr txBox="1"/>
          <p:nvPr/>
        </p:nvSpPr>
        <p:spPr>
          <a:xfrm>
            <a:off x="1319596" y="5053254"/>
            <a:ext cx="345467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https://arxiv.org/abs/2404.05600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https://arxiv.org/abs/2406.00654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https://arxiv.org/abs/2407.02243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https://arxiv.org/abs/2404.09956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https://arxiv.org/abs/2402.00744</a:t>
            </a:r>
          </a:p>
        </p:txBody>
      </p:sp>
      <p:pic>
        <p:nvPicPr>
          <p:cNvPr id="5" name="Picture 4">
            <a:extLst>
              <a:ext uri="{FF2B5EF4-FFF2-40B4-BE49-F238E27FC236}">
                <a16:creationId xmlns:a16="http://schemas.microsoft.com/office/drawing/2014/main" id="{5BBB1033-CEAD-81D4-7283-B6E64CC61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6508" y="2356573"/>
            <a:ext cx="1197292" cy="1197292"/>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904C9C8E-83B6-6DD6-28D7-8535D604354A}"/>
              </a:ext>
            </a:extLst>
          </p:cNvPr>
          <p:cNvSpPr txBox="1"/>
          <p:nvPr/>
        </p:nvSpPr>
        <p:spPr>
          <a:xfrm>
            <a:off x="6528580" y="4527364"/>
            <a:ext cx="4996670" cy="954107"/>
          </a:xfrm>
          <a:prstGeom prst="rect">
            <a:avLst/>
          </a:prstGeom>
          <a:noFill/>
        </p:spPr>
        <p:txBody>
          <a:bodyPr wrap="square" rtlCol="0">
            <a:spAutoFit/>
          </a:bodyPr>
          <a:lstStyle/>
          <a:p>
            <a:pPr lvl="0">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Some related work </a:t>
            </a:r>
            <a:r>
              <a:rPr lang="en-US" altLang="zh-TW" sz="2800" dirty="0">
                <a:solidFill>
                  <a:prstClr val="black"/>
                </a:solidFill>
              </a:rPr>
              <a:t>improves audio understanding</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C93769F8-5E8B-A9C3-4F2E-AB3C9DC78E00}"/>
              </a:ext>
            </a:extLst>
          </p:cNvPr>
          <p:cNvSpPr txBox="1"/>
          <p:nvPr/>
        </p:nvSpPr>
        <p:spPr>
          <a:xfrm>
            <a:off x="6568236" y="5575835"/>
            <a:ext cx="6096000" cy="1200329"/>
          </a:xfrm>
          <a:prstGeom prst="rect">
            <a:avLst/>
          </a:prstGeom>
          <a:noFill/>
        </p:spPr>
        <p:txBody>
          <a:bodyPr wrap="square">
            <a:spAutoFit/>
          </a:bodyPr>
          <a:lstStyle/>
          <a:p>
            <a:r>
              <a:rPr lang="en-US" altLang="zh-TW" dirty="0"/>
              <a:t>https://arxiv.org/abs/2503.11197</a:t>
            </a:r>
          </a:p>
          <a:p>
            <a:r>
              <a:rPr lang="en-US" altLang="zh-TW" dirty="0"/>
              <a:t>https://arxiv.org/abs/2504.15900</a:t>
            </a:r>
          </a:p>
          <a:p>
            <a:r>
              <a:rPr lang="zh-TW" altLang="en-US" dirty="0"/>
              <a:t>https://arxiv.org/abs/2505.09439</a:t>
            </a:r>
            <a:endParaRPr lang="en-US" altLang="zh-TW" dirty="0"/>
          </a:p>
          <a:p>
            <a:endParaRPr lang="zh-TW" altLang="en-US" dirty="0"/>
          </a:p>
        </p:txBody>
      </p:sp>
    </p:spTree>
    <p:extLst>
      <p:ext uri="{BB962C8B-B14F-4D97-AF65-F5344CB8AC3E}">
        <p14:creationId xmlns:p14="http://schemas.microsoft.com/office/powerpoint/2010/main" val="2838788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23034-7E46-73CE-1F2A-E0446ECCE24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494431E-75F7-080B-E1A3-73E7B874ACD3}"/>
              </a:ext>
            </a:extLst>
          </p:cNvPr>
          <p:cNvSpPr>
            <a:spLocks noGrp="1"/>
          </p:cNvSpPr>
          <p:nvPr>
            <p:ph type="title"/>
          </p:nvPr>
        </p:nvSpPr>
        <p:spPr/>
        <p:txBody>
          <a:bodyPr/>
          <a:lstStyle/>
          <a:p>
            <a:r>
              <a:rPr lang="en-US" altLang="zh-TW" dirty="0"/>
              <a:t>Alignment with Feedback</a:t>
            </a:r>
            <a:endParaRPr lang="zh-TW" altLang="en-US" dirty="0"/>
          </a:p>
        </p:txBody>
      </p:sp>
      <p:sp>
        <p:nvSpPr>
          <p:cNvPr id="7" name="文字方塊 6">
            <a:extLst>
              <a:ext uri="{FF2B5EF4-FFF2-40B4-BE49-F238E27FC236}">
                <a16:creationId xmlns:a16="http://schemas.microsoft.com/office/drawing/2014/main" id="{87FDD041-3151-0880-316C-5D77F667AC38}"/>
              </a:ext>
            </a:extLst>
          </p:cNvPr>
          <p:cNvSpPr txBox="1"/>
          <p:nvPr/>
        </p:nvSpPr>
        <p:spPr>
          <a:xfrm>
            <a:off x="7894241" y="1644522"/>
            <a:ext cx="3541486"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https://arxiv.org/abs/2411.01834</a:t>
            </a:r>
          </a:p>
        </p:txBody>
      </p:sp>
      <p:pic>
        <p:nvPicPr>
          <p:cNvPr id="11" name="圖片 10">
            <a:extLst>
              <a:ext uri="{FF2B5EF4-FFF2-40B4-BE49-F238E27FC236}">
                <a16:creationId xmlns:a16="http://schemas.microsoft.com/office/drawing/2014/main" id="{27AF1EC4-F363-9F6B-EEF0-73B8E8810548}"/>
              </a:ext>
            </a:extLst>
          </p:cNvPr>
          <p:cNvPicPr>
            <a:picLocks noChangeAspect="1"/>
          </p:cNvPicPr>
          <p:nvPr/>
        </p:nvPicPr>
        <p:blipFill>
          <a:blip r:embed="rId3"/>
          <a:stretch>
            <a:fillRect/>
          </a:stretch>
        </p:blipFill>
        <p:spPr>
          <a:xfrm>
            <a:off x="543359" y="1982612"/>
            <a:ext cx="11229541" cy="4084470"/>
          </a:xfrm>
          <a:prstGeom prst="rect">
            <a:avLst/>
          </a:prstGeom>
        </p:spPr>
      </p:pic>
      <p:pic>
        <p:nvPicPr>
          <p:cNvPr id="3" name="圖片 2" descr="一張含有 人員, 天空, 戶外, 服裝 的圖片&#10;&#10;自動產生的描述">
            <a:extLst>
              <a:ext uri="{FF2B5EF4-FFF2-40B4-BE49-F238E27FC236}">
                <a16:creationId xmlns:a16="http://schemas.microsoft.com/office/drawing/2014/main" id="{E04CA1F5-4586-548A-188C-E82B31F6E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6792" y="279312"/>
            <a:ext cx="1318935" cy="1325563"/>
          </a:xfrm>
          <a:prstGeom prst="rect">
            <a:avLst/>
          </a:prstGeom>
        </p:spPr>
      </p:pic>
      <p:grpSp>
        <p:nvGrpSpPr>
          <p:cNvPr id="6" name="群組 5">
            <a:extLst>
              <a:ext uri="{FF2B5EF4-FFF2-40B4-BE49-F238E27FC236}">
                <a16:creationId xmlns:a16="http://schemas.microsoft.com/office/drawing/2014/main" id="{DA0943BC-9F8B-3D9F-794B-F58D56BC1BB0}"/>
              </a:ext>
            </a:extLst>
          </p:cNvPr>
          <p:cNvGrpSpPr/>
          <p:nvPr/>
        </p:nvGrpSpPr>
        <p:grpSpPr>
          <a:xfrm>
            <a:off x="7707462" y="479506"/>
            <a:ext cx="2458201" cy="1019054"/>
            <a:chOff x="5606918" y="668243"/>
            <a:chExt cx="2458201" cy="1019054"/>
          </a:xfrm>
        </p:grpSpPr>
        <p:sp>
          <p:nvSpPr>
            <p:cNvPr id="4" name="文字方塊 3">
              <a:extLst>
                <a:ext uri="{FF2B5EF4-FFF2-40B4-BE49-F238E27FC236}">
                  <a16:creationId xmlns:a16="http://schemas.microsoft.com/office/drawing/2014/main" id="{D8B61315-DDB7-07E8-BE8F-8F43C4794E1C}"/>
                </a:ext>
              </a:extLst>
            </p:cNvPr>
            <p:cNvSpPr txBox="1"/>
            <p:nvPr/>
          </p:nvSpPr>
          <p:spPr>
            <a:xfrm>
              <a:off x="6028489" y="668243"/>
              <a:ext cx="1865752" cy="369332"/>
            </a:xfrm>
            <a:prstGeom prst="rect">
              <a:avLst/>
            </a:prstGeom>
            <a:noFill/>
          </p:spPr>
          <p:txBody>
            <a:bodyPr wrap="square">
              <a:spAutoFit/>
            </a:bodyPr>
            <a:lstStyle/>
            <a:p>
              <a:pPr algn="r"/>
              <a:r>
                <a:rPr lang="en-US" altLang="zh-TW" dirty="0"/>
                <a:t>Guan-Ting Lin </a:t>
              </a:r>
            </a:p>
          </p:txBody>
        </p:sp>
        <p:sp>
          <p:nvSpPr>
            <p:cNvPr id="5" name="文字方塊 4">
              <a:extLst>
                <a:ext uri="{FF2B5EF4-FFF2-40B4-BE49-F238E27FC236}">
                  <a16:creationId xmlns:a16="http://schemas.microsoft.com/office/drawing/2014/main" id="{6DE90381-A1F4-FF38-0E79-BAB593855CD6}"/>
                </a:ext>
              </a:extLst>
            </p:cNvPr>
            <p:cNvSpPr txBox="1"/>
            <p:nvPr/>
          </p:nvSpPr>
          <p:spPr>
            <a:xfrm>
              <a:off x="5606918" y="1040966"/>
              <a:ext cx="2458201" cy="646331"/>
            </a:xfrm>
            <a:prstGeom prst="rect">
              <a:avLst/>
            </a:prstGeom>
            <a:noFill/>
          </p:spPr>
          <p:txBody>
            <a:bodyPr wrap="square">
              <a:spAutoFit/>
            </a:bodyPr>
            <a:lstStyle/>
            <a:p>
              <a:r>
                <a:rPr lang="en-US" altLang="zh-TW" dirty="0"/>
                <a:t>(with researchers from the Amazon GAI team)</a:t>
              </a:r>
              <a:endParaRPr lang="zh-TW" altLang="en-US" dirty="0"/>
            </a:p>
          </p:txBody>
        </p:sp>
      </p:grpSp>
    </p:spTree>
    <p:extLst>
      <p:ext uri="{BB962C8B-B14F-4D97-AF65-F5344CB8AC3E}">
        <p14:creationId xmlns:p14="http://schemas.microsoft.com/office/powerpoint/2010/main" val="1697664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A2B92C-285B-5EB1-D619-9E8C1C1B411E}"/>
              </a:ext>
            </a:extLst>
          </p:cNvPr>
          <p:cNvSpPr>
            <a:spLocks noGrp="1"/>
          </p:cNvSpPr>
          <p:nvPr>
            <p:ph type="title"/>
          </p:nvPr>
        </p:nvSpPr>
        <p:spPr/>
        <p:txBody>
          <a:bodyPr/>
          <a:lstStyle/>
          <a:p>
            <a:r>
              <a:rPr lang="en-US" altLang="zh-TW" dirty="0"/>
              <a:t>Beyond the Turn-based Game</a:t>
            </a:r>
            <a:endParaRPr lang="zh-TW" altLang="en-US" dirty="0"/>
          </a:p>
        </p:txBody>
      </p:sp>
      <p:cxnSp>
        <p:nvCxnSpPr>
          <p:cNvPr id="5" name="直線接點 4">
            <a:extLst>
              <a:ext uri="{FF2B5EF4-FFF2-40B4-BE49-F238E27FC236}">
                <a16:creationId xmlns:a16="http://schemas.microsoft.com/office/drawing/2014/main" id="{D53DC31C-6C25-CA4D-4D8A-0BE1B0BD80CC}"/>
              </a:ext>
            </a:extLst>
          </p:cNvPr>
          <p:cNvCxnSpPr>
            <a:cxnSpLocks/>
          </p:cNvCxnSpPr>
          <p:nvPr/>
        </p:nvCxnSpPr>
        <p:spPr>
          <a:xfrm>
            <a:off x="4054228" y="2342260"/>
            <a:ext cx="709632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70FCA14F-4D8B-10A4-5EAC-B212950AB596}"/>
              </a:ext>
            </a:extLst>
          </p:cNvPr>
          <p:cNvCxnSpPr>
            <a:cxnSpLocks/>
          </p:cNvCxnSpPr>
          <p:nvPr/>
        </p:nvCxnSpPr>
        <p:spPr>
          <a:xfrm>
            <a:off x="4054228" y="3082489"/>
            <a:ext cx="6940398"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210F496F-A585-1DC5-F6C6-694C257F95D0}"/>
              </a:ext>
            </a:extLst>
          </p:cNvPr>
          <p:cNvSpPr txBox="1"/>
          <p:nvPr/>
        </p:nvSpPr>
        <p:spPr>
          <a:xfrm>
            <a:off x="2406085" y="2826178"/>
            <a:ext cx="164814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User 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13" name="文字方塊 12">
            <a:extLst>
              <a:ext uri="{FF2B5EF4-FFF2-40B4-BE49-F238E27FC236}">
                <a16:creationId xmlns:a16="http://schemas.microsoft.com/office/drawing/2014/main" id="{135342A1-718D-07F8-CAAA-357F24C5C482}"/>
              </a:ext>
            </a:extLst>
          </p:cNvPr>
          <p:cNvSpPr txBox="1"/>
          <p:nvPr/>
        </p:nvSpPr>
        <p:spPr>
          <a:xfrm>
            <a:off x="2695930" y="2070597"/>
            <a:ext cx="136519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User 1:</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pic>
        <p:nvPicPr>
          <p:cNvPr id="17" name="Google Shape;106;p16">
            <a:extLst>
              <a:ext uri="{FF2B5EF4-FFF2-40B4-BE49-F238E27FC236}">
                <a16:creationId xmlns:a16="http://schemas.microsoft.com/office/drawing/2014/main" id="{25790C7F-2722-61C9-AD75-6A0B4C11E65B}"/>
              </a:ext>
            </a:extLst>
          </p:cNvPr>
          <p:cNvPicPr preferRelativeResize="0"/>
          <p:nvPr/>
        </p:nvPicPr>
        <p:blipFill>
          <a:blip r:embed="rId3">
            <a:alphaModFix/>
          </a:blip>
          <a:stretch>
            <a:fillRect/>
          </a:stretch>
        </p:blipFill>
        <p:spPr>
          <a:xfrm>
            <a:off x="4371646" y="3962778"/>
            <a:ext cx="2220220" cy="628753"/>
          </a:xfrm>
          <a:prstGeom prst="rect">
            <a:avLst/>
          </a:prstGeom>
          <a:noFill/>
          <a:ln>
            <a:noFill/>
          </a:ln>
        </p:spPr>
      </p:pic>
      <p:cxnSp>
        <p:nvCxnSpPr>
          <p:cNvPr id="18" name="直線接點 17">
            <a:extLst>
              <a:ext uri="{FF2B5EF4-FFF2-40B4-BE49-F238E27FC236}">
                <a16:creationId xmlns:a16="http://schemas.microsoft.com/office/drawing/2014/main" id="{7CFD79F8-A520-00C7-1DA5-28022A7A0073}"/>
              </a:ext>
            </a:extLst>
          </p:cNvPr>
          <p:cNvCxnSpPr>
            <a:cxnSpLocks/>
          </p:cNvCxnSpPr>
          <p:nvPr/>
        </p:nvCxnSpPr>
        <p:spPr>
          <a:xfrm>
            <a:off x="4027894" y="4256694"/>
            <a:ext cx="709632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8408FC7-AF25-CA45-F4B8-4BD2AE9C17DD}"/>
              </a:ext>
            </a:extLst>
          </p:cNvPr>
          <p:cNvCxnSpPr>
            <a:cxnSpLocks/>
          </p:cNvCxnSpPr>
          <p:nvPr/>
        </p:nvCxnSpPr>
        <p:spPr>
          <a:xfrm>
            <a:off x="4027894" y="5111223"/>
            <a:ext cx="6940398"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 name="Google Shape;106;p16">
            <a:extLst>
              <a:ext uri="{FF2B5EF4-FFF2-40B4-BE49-F238E27FC236}">
                <a16:creationId xmlns:a16="http://schemas.microsoft.com/office/drawing/2014/main" id="{C6CE925E-BF7C-BFB9-C703-60C4127180FA}"/>
              </a:ext>
            </a:extLst>
          </p:cNvPr>
          <p:cNvPicPr preferRelativeResize="0"/>
          <p:nvPr/>
        </p:nvPicPr>
        <p:blipFill>
          <a:blip r:embed="rId3">
            <a:alphaModFix/>
          </a:blip>
          <a:stretch>
            <a:fillRect/>
          </a:stretch>
        </p:blipFill>
        <p:spPr>
          <a:xfrm flipH="1">
            <a:off x="6380861" y="3962352"/>
            <a:ext cx="3590574" cy="628753"/>
          </a:xfrm>
          <a:prstGeom prst="rect">
            <a:avLst/>
          </a:prstGeom>
          <a:noFill/>
          <a:ln>
            <a:noFill/>
          </a:ln>
        </p:spPr>
      </p:pic>
      <p:pic>
        <p:nvPicPr>
          <p:cNvPr id="21" name="Google Shape;106;p16">
            <a:extLst>
              <a:ext uri="{FF2B5EF4-FFF2-40B4-BE49-F238E27FC236}">
                <a16:creationId xmlns:a16="http://schemas.microsoft.com/office/drawing/2014/main" id="{67B43991-F69B-B36F-F6E5-68B24BCD6F05}"/>
              </a:ext>
            </a:extLst>
          </p:cNvPr>
          <p:cNvPicPr preferRelativeResize="0"/>
          <p:nvPr/>
        </p:nvPicPr>
        <p:blipFill>
          <a:blip r:embed="rId3">
            <a:alphaModFix/>
            <a:duotone>
              <a:schemeClr val="accent2">
                <a:shade val="45000"/>
                <a:satMod val="135000"/>
              </a:schemeClr>
              <a:prstClr val="white"/>
            </a:duotone>
          </a:blip>
          <a:stretch>
            <a:fillRect/>
          </a:stretch>
        </p:blipFill>
        <p:spPr>
          <a:xfrm flipH="1">
            <a:off x="6150994" y="4796846"/>
            <a:ext cx="805544" cy="628753"/>
          </a:xfrm>
          <a:prstGeom prst="rect">
            <a:avLst/>
          </a:prstGeom>
          <a:noFill/>
          <a:ln>
            <a:noFill/>
          </a:ln>
        </p:spPr>
      </p:pic>
      <p:sp>
        <p:nvSpPr>
          <p:cNvPr id="22" name="文字方塊 21">
            <a:extLst>
              <a:ext uri="{FF2B5EF4-FFF2-40B4-BE49-F238E27FC236}">
                <a16:creationId xmlns:a16="http://schemas.microsoft.com/office/drawing/2014/main" id="{E4236A5C-25B7-8838-082F-D6729B94E879}"/>
              </a:ext>
            </a:extLst>
          </p:cNvPr>
          <p:cNvSpPr txBox="1"/>
          <p:nvPr/>
        </p:nvSpPr>
        <p:spPr>
          <a:xfrm>
            <a:off x="2379751" y="4854912"/>
            <a:ext cx="164814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Speaker 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23" name="文字方塊 22">
            <a:extLst>
              <a:ext uri="{FF2B5EF4-FFF2-40B4-BE49-F238E27FC236}">
                <a16:creationId xmlns:a16="http://schemas.microsoft.com/office/drawing/2014/main" id="{0D006D80-EFF3-0397-DAAB-D4F6AA275C11}"/>
              </a:ext>
            </a:extLst>
          </p:cNvPr>
          <p:cNvSpPr txBox="1"/>
          <p:nvPr/>
        </p:nvSpPr>
        <p:spPr>
          <a:xfrm>
            <a:off x="2406086" y="3985031"/>
            <a:ext cx="162870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Speaker</a:t>
            </a:r>
            <a:r>
              <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1:</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pic>
        <p:nvPicPr>
          <p:cNvPr id="24" name="Google Shape;106;p16">
            <a:extLst>
              <a:ext uri="{FF2B5EF4-FFF2-40B4-BE49-F238E27FC236}">
                <a16:creationId xmlns:a16="http://schemas.microsoft.com/office/drawing/2014/main" id="{924C48EB-17D5-7810-A4D1-E2EE5B105D31}"/>
              </a:ext>
            </a:extLst>
          </p:cNvPr>
          <p:cNvPicPr preferRelativeResize="0"/>
          <p:nvPr/>
        </p:nvPicPr>
        <p:blipFill>
          <a:blip r:embed="rId3">
            <a:alphaModFix/>
            <a:duotone>
              <a:schemeClr val="accent2">
                <a:shade val="45000"/>
                <a:satMod val="135000"/>
              </a:schemeClr>
              <a:prstClr val="white"/>
            </a:duotone>
          </a:blip>
          <a:stretch>
            <a:fillRect/>
          </a:stretch>
        </p:blipFill>
        <p:spPr>
          <a:xfrm flipH="1">
            <a:off x="9476078" y="4796846"/>
            <a:ext cx="1648143" cy="628753"/>
          </a:xfrm>
          <a:prstGeom prst="rect">
            <a:avLst/>
          </a:prstGeom>
          <a:noFill/>
          <a:ln>
            <a:noFill/>
          </a:ln>
        </p:spPr>
      </p:pic>
      <p:sp>
        <p:nvSpPr>
          <p:cNvPr id="26" name="文字方塊 25">
            <a:extLst>
              <a:ext uri="{FF2B5EF4-FFF2-40B4-BE49-F238E27FC236}">
                <a16:creationId xmlns:a16="http://schemas.microsoft.com/office/drawing/2014/main" id="{5CA8A0AA-A870-CD21-B1E7-4EC96FFF1FE7}"/>
              </a:ext>
            </a:extLst>
          </p:cNvPr>
          <p:cNvSpPr txBox="1"/>
          <p:nvPr/>
        </p:nvSpPr>
        <p:spPr>
          <a:xfrm>
            <a:off x="471259" y="1691333"/>
            <a:ext cx="25416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Conversation</a:t>
            </a:r>
            <a:endParaRPr kumimoji="0" lang="zh-TW" altLang="en-US" sz="24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8" name="直線接點 27">
            <a:extLst>
              <a:ext uri="{FF2B5EF4-FFF2-40B4-BE49-F238E27FC236}">
                <a16:creationId xmlns:a16="http://schemas.microsoft.com/office/drawing/2014/main" id="{A7B082A6-3833-7B0E-0453-7AA8E0592885}"/>
              </a:ext>
            </a:extLst>
          </p:cNvPr>
          <p:cNvCxnSpPr/>
          <p:nvPr/>
        </p:nvCxnSpPr>
        <p:spPr>
          <a:xfrm>
            <a:off x="6561050" y="2016145"/>
            <a:ext cx="0" cy="137760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B20A1643-4269-5764-B874-5E6E8172B6B7}"/>
              </a:ext>
            </a:extLst>
          </p:cNvPr>
          <p:cNvCxnSpPr/>
          <p:nvPr/>
        </p:nvCxnSpPr>
        <p:spPr>
          <a:xfrm>
            <a:off x="8385548" y="1975145"/>
            <a:ext cx="0" cy="137760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9E9D2E2D-1BE8-B06F-A0FF-ABA9BD286ACF}"/>
              </a:ext>
            </a:extLst>
          </p:cNvPr>
          <p:cNvCxnSpPr/>
          <p:nvPr/>
        </p:nvCxnSpPr>
        <p:spPr>
          <a:xfrm>
            <a:off x="9403713" y="1975145"/>
            <a:ext cx="0" cy="1377606"/>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338E70A0-6B2A-F4FC-28C4-4126C3D6DEEA}"/>
              </a:ext>
            </a:extLst>
          </p:cNvPr>
          <p:cNvCxnSpPr/>
          <p:nvPr/>
        </p:nvCxnSpPr>
        <p:spPr>
          <a:xfrm>
            <a:off x="6133399" y="3938971"/>
            <a:ext cx="0" cy="137760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3A328F1-A609-470B-4B25-A1C6E6124758}"/>
              </a:ext>
            </a:extLst>
          </p:cNvPr>
          <p:cNvCxnSpPr/>
          <p:nvPr/>
        </p:nvCxnSpPr>
        <p:spPr>
          <a:xfrm>
            <a:off x="6994638" y="3965981"/>
            <a:ext cx="0" cy="137760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433F0B31-5E03-F976-865C-12A82B3DCAF3}"/>
              </a:ext>
            </a:extLst>
          </p:cNvPr>
          <p:cNvCxnSpPr/>
          <p:nvPr/>
        </p:nvCxnSpPr>
        <p:spPr>
          <a:xfrm>
            <a:off x="9505249" y="3958021"/>
            <a:ext cx="0" cy="137760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BD4BB83-67C0-9532-9E42-02220F90B622}"/>
              </a:ext>
            </a:extLst>
          </p:cNvPr>
          <p:cNvCxnSpPr/>
          <p:nvPr/>
        </p:nvCxnSpPr>
        <p:spPr>
          <a:xfrm>
            <a:off x="9971435" y="3965981"/>
            <a:ext cx="0" cy="137760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08757CFB-B388-AD56-7A82-9CE7C6B08707}"/>
              </a:ext>
            </a:extLst>
          </p:cNvPr>
          <p:cNvSpPr txBox="1"/>
          <p:nvPr/>
        </p:nvSpPr>
        <p:spPr>
          <a:xfrm>
            <a:off x="7044891" y="4530928"/>
            <a:ext cx="201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overlap</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E2ECE555-60DD-48BC-5330-52AAF19E1272}"/>
              </a:ext>
            </a:extLst>
          </p:cNvPr>
          <p:cNvSpPr txBox="1"/>
          <p:nvPr/>
        </p:nvSpPr>
        <p:spPr>
          <a:xfrm>
            <a:off x="471259" y="3412801"/>
            <a:ext cx="31768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Conversation </a:t>
            </a:r>
            <a:endParaRPr kumimoji="0" lang="zh-TW" altLang="en-US" sz="24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文字方塊 38">
            <a:extLst>
              <a:ext uri="{FF2B5EF4-FFF2-40B4-BE49-F238E27FC236}">
                <a16:creationId xmlns:a16="http://schemas.microsoft.com/office/drawing/2014/main" id="{533C9106-8895-9FAB-924D-4DF4BB95F8A7}"/>
              </a:ext>
            </a:extLst>
          </p:cNvPr>
          <p:cNvSpPr txBox="1"/>
          <p:nvPr/>
        </p:nvSpPr>
        <p:spPr>
          <a:xfrm>
            <a:off x="927656" y="5599898"/>
            <a:ext cx="113284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 can we enable spoken LLMs to interact with interlocutors in a full-duplex way?</a:t>
            </a:r>
          </a:p>
        </p:txBody>
      </p:sp>
      <p:sp>
        <p:nvSpPr>
          <p:cNvPr id="3" name="矩形: 圓角 2">
            <a:extLst>
              <a:ext uri="{FF2B5EF4-FFF2-40B4-BE49-F238E27FC236}">
                <a16:creationId xmlns:a16="http://schemas.microsoft.com/office/drawing/2014/main" id="{709ACCC8-64CC-D58A-B2A7-DCC8B7B5D523}"/>
              </a:ext>
            </a:extLst>
          </p:cNvPr>
          <p:cNvSpPr/>
          <p:nvPr/>
        </p:nvSpPr>
        <p:spPr>
          <a:xfrm>
            <a:off x="4258733" y="2150284"/>
            <a:ext cx="2187228" cy="3603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F35F8A32-D2E6-3F6A-62BE-28AD7CCFC94F}"/>
              </a:ext>
            </a:extLst>
          </p:cNvPr>
          <p:cNvSpPr/>
          <p:nvPr/>
        </p:nvSpPr>
        <p:spPr>
          <a:xfrm>
            <a:off x="8443167" y="2160135"/>
            <a:ext cx="874254" cy="360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99E190A5-D9F7-AF97-BBB4-25C1A5DC2BEF}"/>
              </a:ext>
            </a:extLst>
          </p:cNvPr>
          <p:cNvSpPr/>
          <p:nvPr/>
        </p:nvSpPr>
        <p:spPr>
          <a:xfrm>
            <a:off x="6607763" y="2895647"/>
            <a:ext cx="1720163" cy="39218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947C5CC-CBBD-0236-9912-9E44006989DE}"/>
              </a:ext>
            </a:extLst>
          </p:cNvPr>
          <p:cNvSpPr/>
          <p:nvPr/>
        </p:nvSpPr>
        <p:spPr>
          <a:xfrm>
            <a:off x="9440067" y="2874423"/>
            <a:ext cx="1720163" cy="39218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7795A491-B4E5-BA19-6296-9D91E1866B59}"/>
              </a:ext>
            </a:extLst>
          </p:cNvPr>
          <p:cNvSpPr txBox="1"/>
          <p:nvPr/>
        </p:nvSpPr>
        <p:spPr>
          <a:xfrm>
            <a:off x="439672" y="2484096"/>
            <a:ext cx="210404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1"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Turn-based</a:t>
            </a:r>
            <a:endParaRPr kumimoji="0" lang="zh-TW" altLang="en-US" sz="2400" b="0" i="1"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25" name="文字方塊 24">
            <a:extLst>
              <a:ext uri="{FF2B5EF4-FFF2-40B4-BE49-F238E27FC236}">
                <a16:creationId xmlns:a16="http://schemas.microsoft.com/office/drawing/2014/main" id="{629DDA55-A1AD-B0B1-5891-250C16A85E78}"/>
              </a:ext>
            </a:extLst>
          </p:cNvPr>
          <p:cNvSpPr txBox="1"/>
          <p:nvPr/>
        </p:nvSpPr>
        <p:spPr>
          <a:xfrm>
            <a:off x="1002930" y="4402137"/>
            <a:ext cx="17853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1" u="none" strike="noStrike" kern="1200" cap="none" spc="0" normalizeH="0" baseline="0" noProof="0" dirty="0">
                <a:ln>
                  <a:noFill/>
                </a:ln>
                <a:solidFill>
                  <a:prstClr val="black"/>
                </a:solidFill>
                <a:effectLst/>
                <a:uLnTx/>
                <a:uFillTx/>
                <a:latin typeface="Calibri"/>
                <a:ea typeface="Calibri"/>
                <a:cs typeface="Calibri"/>
                <a:sym typeface="Calibri"/>
              </a:rPr>
              <a:t>Full-duplex</a:t>
            </a:r>
          </a:p>
        </p:txBody>
      </p:sp>
    </p:spTree>
    <p:extLst>
      <p:ext uri="{BB962C8B-B14F-4D97-AF65-F5344CB8AC3E}">
        <p14:creationId xmlns:p14="http://schemas.microsoft.com/office/powerpoint/2010/main" val="30397601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36" grpId="0"/>
      <p:bldP spid="39" grpId="0"/>
      <p:bldP spid="3" grpId="0" animBg="1"/>
      <p:bldP spid="7" grpId="0" animBg="1"/>
      <p:bldP spid="10" grpId="0" animBg="1"/>
      <p:bldP spid="11" grpId="0" animBg="1"/>
      <p:bldP spid="15" grpId="0"/>
      <p:bldP spid="2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9777DB-4ABF-A534-E93E-0919C1B53497}"/>
              </a:ext>
            </a:extLst>
          </p:cNvPr>
          <p:cNvSpPr>
            <a:spLocks noGrp="1"/>
          </p:cNvSpPr>
          <p:nvPr>
            <p:ph type="title"/>
          </p:nvPr>
        </p:nvSpPr>
        <p:spPr/>
        <p:txBody>
          <a:bodyPr/>
          <a:lstStyle/>
          <a:p>
            <a:r>
              <a:rPr lang="en-US" altLang="zh-TW" dirty="0"/>
              <a:t>Beyond the Turn-based Game</a:t>
            </a:r>
            <a:endParaRPr lang="zh-TW" altLang="en-US" dirty="0"/>
          </a:p>
        </p:txBody>
      </p:sp>
      <p:pic>
        <p:nvPicPr>
          <p:cNvPr id="6" name="圖片 5">
            <a:extLst>
              <a:ext uri="{FF2B5EF4-FFF2-40B4-BE49-F238E27FC236}">
                <a16:creationId xmlns:a16="http://schemas.microsoft.com/office/drawing/2014/main" id="{FC9537D1-1A7F-9521-4A36-AC2D1DCC1C62}"/>
              </a:ext>
            </a:extLst>
          </p:cNvPr>
          <p:cNvPicPr>
            <a:picLocks noChangeAspect="1"/>
          </p:cNvPicPr>
          <p:nvPr/>
        </p:nvPicPr>
        <p:blipFill>
          <a:blip r:embed="rId2"/>
          <a:stretch>
            <a:fillRect/>
          </a:stretch>
        </p:blipFill>
        <p:spPr>
          <a:xfrm>
            <a:off x="7368353" y="1626893"/>
            <a:ext cx="4306652" cy="5045717"/>
          </a:xfrm>
          <a:prstGeom prst="rect">
            <a:avLst/>
          </a:prstGeom>
        </p:spPr>
      </p:pic>
      <p:sp>
        <p:nvSpPr>
          <p:cNvPr id="4" name="文字方塊 3">
            <a:extLst>
              <a:ext uri="{FF2B5EF4-FFF2-40B4-BE49-F238E27FC236}">
                <a16:creationId xmlns:a16="http://schemas.microsoft.com/office/drawing/2014/main" id="{EACE5D51-A0E1-C043-121F-B25D99691C12}"/>
              </a:ext>
            </a:extLst>
          </p:cNvPr>
          <p:cNvSpPr txBox="1"/>
          <p:nvPr/>
        </p:nvSpPr>
        <p:spPr>
          <a:xfrm>
            <a:off x="8137578" y="775915"/>
            <a:ext cx="3479117" cy="646331"/>
          </a:xfrm>
          <a:prstGeom prst="rect">
            <a:avLst/>
          </a:prstGeom>
          <a:noFill/>
        </p:spPr>
        <p:txBody>
          <a:bodyPr wrap="square">
            <a:spAutoFit/>
          </a:bodyPr>
          <a:lstStyle/>
          <a:p>
            <a:r>
              <a:rPr lang="zh-TW" altLang="en-US" dirty="0"/>
              <a:t>https://arxiv.org/abs/2203.16502</a:t>
            </a:r>
            <a:endParaRPr lang="en-US" altLang="zh-TW" dirty="0"/>
          </a:p>
          <a:p>
            <a:r>
              <a:rPr lang="en-US" altLang="zh-TW" dirty="0"/>
              <a:t>https://arxiv.org/abs/2407.01911</a:t>
            </a:r>
            <a:endParaRPr lang="zh-TW" altLang="en-US" dirty="0"/>
          </a:p>
        </p:txBody>
      </p:sp>
      <p:sp>
        <p:nvSpPr>
          <p:cNvPr id="5" name="文字方塊 4">
            <a:extLst>
              <a:ext uri="{FF2B5EF4-FFF2-40B4-BE49-F238E27FC236}">
                <a16:creationId xmlns:a16="http://schemas.microsoft.com/office/drawing/2014/main" id="{68EA59CB-C87D-26AB-D8A4-DD324E3DDE16}"/>
              </a:ext>
            </a:extLst>
          </p:cNvPr>
          <p:cNvSpPr txBox="1"/>
          <p:nvPr/>
        </p:nvSpPr>
        <p:spPr>
          <a:xfrm>
            <a:off x="8137578" y="365125"/>
            <a:ext cx="2194560" cy="461665"/>
          </a:xfrm>
          <a:prstGeom prst="rect">
            <a:avLst/>
          </a:prstGeom>
          <a:noFill/>
        </p:spPr>
        <p:txBody>
          <a:bodyPr wrap="square" rtlCol="0">
            <a:spAutoFit/>
          </a:bodyPr>
          <a:lstStyle/>
          <a:p>
            <a:r>
              <a:rPr lang="en-US" altLang="zh-TW" sz="2400" dirty="0"/>
              <a:t>Dialogue GSLM</a:t>
            </a:r>
            <a:endParaRPr lang="zh-TW" altLang="en-US" sz="2400" dirty="0"/>
          </a:p>
        </p:txBody>
      </p:sp>
      <p:pic>
        <p:nvPicPr>
          <p:cNvPr id="10" name="圖片 9">
            <a:extLst>
              <a:ext uri="{FF2B5EF4-FFF2-40B4-BE49-F238E27FC236}">
                <a16:creationId xmlns:a16="http://schemas.microsoft.com/office/drawing/2014/main" id="{FDAA7C01-BB1B-3AD0-5DE0-4306BD75197E}"/>
              </a:ext>
            </a:extLst>
          </p:cNvPr>
          <p:cNvPicPr>
            <a:picLocks noChangeAspect="1"/>
          </p:cNvPicPr>
          <p:nvPr/>
        </p:nvPicPr>
        <p:blipFill>
          <a:blip r:embed="rId3"/>
          <a:stretch>
            <a:fillRect/>
          </a:stretch>
        </p:blipFill>
        <p:spPr>
          <a:xfrm>
            <a:off x="936033" y="1795238"/>
            <a:ext cx="6077798" cy="4077269"/>
          </a:xfrm>
          <a:prstGeom prst="rect">
            <a:avLst/>
          </a:prstGeom>
        </p:spPr>
      </p:pic>
      <p:grpSp>
        <p:nvGrpSpPr>
          <p:cNvPr id="13" name="群組 12">
            <a:extLst>
              <a:ext uri="{FF2B5EF4-FFF2-40B4-BE49-F238E27FC236}">
                <a16:creationId xmlns:a16="http://schemas.microsoft.com/office/drawing/2014/main" id="{4CF4BC87-6F7A-B285-ECCC-06022AAC096D}"/>
              </a:ext>
            </a:extLst>
          </p:cNvPr>
          <p:cNvGrpSpPr/>
          <p:nvPr/>
        </p:nvGrpSpPr>
        <p:grpSpPr>
          <a:xfrm>
            <a:off x="2045122" y="5872507"/>
            <a:ext cx="6092456" cy="620368"/>
            <a:chOff x="2381693" y="5767957"/>
            <a:chExt cx="6092456" cy="620368"/>
          </a:xfrm>
        </p:grpSpPr>
        <p:sp>
          <p:nvSpPr>
            <p:cNvPr id="8" name="文字方塊 7">
              <a:extLst>
                <a:ext uri="{FF2B5EF4-FFF2-40B4-BE49-F238E27FC236}">
                  <a16:creationId xmlns:a16="http://schemas.microsoft.com/office/drawing/2014/main" id="{5283C572-3DDF-B712-08B3-C4AA57375348}"/>
                </a:ext>
              </a:extLst>
            </p:cNvPr>
            <p:cNvSpPr txBox="1"/>
            <p:nvPr/>
          </p:nvSpPr>
          <p:spPr>
            <a:xfrm>
              <a:off x="2381693" y="5767957"/>
              <a:ext cx="1929810" cy="364010"/>
            </a:xfrm>
            <a:prstGeom prst="rect">
              <a:avLst/>
            </a:prstGeom>
            <a:noFill/>
          </p:spPr>
          <p:txBody>
            <a:bodyPr wrap="square">
              <a:spAutoFit/>
            </a:bodyPr>
            <a:lstStyle/>
            <a:p>
              <a:pPr>
                <a:lnSpc>
                  <a:spcPts val="2099"/>
                </a:lnSpc>
                <a:spcAft>
                  <a:spcPts val="900"/>
                </a:spcAft>
              </a:pPr>
              <a:r>
                <a:rPr lang="en-US" altLang="zh-TW" sz="2400" i="0" dirty="0">
                  <a:solidFill>
                    <a:srgbClr val="000000"/>
                  </a:solidFill>
                  <a:effectLst/>
                  <a:latin typeface="Lucida Grande"/>
                </a:rPr>
                <a:t>Moshi</a:t>
              </a:r>
            </a:p>
          </p:txBody>
        </p:sp>
        <p:sp>
          <p:nvSpPr>
            <p:cNvPr id="12" name="文字方塊 11">
              <a:extLst>
                <a:ext uri="{FF2B5EF4-FFF2-40B4-BE49-F238E27FC236}">
                  <a16:creationId xmlns:a16="http://schemas.microsoft.com/office/drawing/2014/main" id="{F1CEEF2F-4CC3-7294-6E03-D2B6D9F6362D}"/>
                </a:ext>
              </a:extLst>
            </p:cNvPr>
            <p:cNvSpPr txBox="1"/>
            <p:nvPr/>
          </p:nvSpPr>
          <p:spPr>
            <a:xfrm>
              <a:off x="2381693" y="6018993"/>
              <a:ext cx="6092456" cy="369332"/>
            </a:xfrm>
            <a:prstGeom prst="rect">
              <a:avLst/>
            </a:prstGeom>
            <a:noFill/>
          </p:spPr>
          <p:txBody>
            <a:bodyPr wrap="square">
              <a:spAutoFit/>
            </a:bodyPr>
            <a:lstStyle/>
            <a:p>
              <a:r>
                <a:rPr lang="zh-TW" altLang="en-US" dirty="0"/>
                <a:t>https://arxiv.org/abs/2410.00037</a:t>
              </a:r>
            </a:p>
          </p:txBody>
        </p:sp>
      </p:grpSp>
    </p:spTree>
    <p:extLst>
      <p:ext uri="{BB962C8B-B14F-4D97-AF65-F5344CB8AC3E}">
        <p14:creationId xmlns:p14="http://schemas.microsoft.com/office/powerpoint/2010/main" val="2980920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ADDCD2-9275-AF81-F4F2-E86DB1F27623}"/>
              </a:ext>
            </a:extLst>
          </p:cNvPr>
          <p:cNvSpPr>
            <a:spLocks noGrp="1"/>
          </p:cNvSpPr>
          <p:nvPr>
            <p:ph type="title"/>
          </p:nvPr>
        </p:nvSpPr>
        <p:spPr/>
        <p:txBody>
          <a:bodyPr/>
          <a:lstStyle/>
          <a:p>
            <a:r>
              <a:rPr lang="en-US" altLang="zh-TW" dirty="0"/>
              <a:t>Evaluation </a:t>
            </a:r>
            <a:endParaRPr lang="zh-TW" altLang="en-US" dirty="0"/>
          </a:p>
        </p:txBody>
      </p:sp>
      <p:sp>
        <p:nvSpPr>
          <p:cNvPr id="3" name="內容版面配置區 2">
            <a:extLst>
              <a:ext uri="{FF2B5EF4-FFF2-40B4-BE49-F238E27FC236}">
                <a16:creationId xmlns:a16="http://schemas.microsoft.com/office/drawing/2014/main" id="{DC27D476-6D0C-4949-8431-A4E1DDEC9A1E}"/>
              </a:ext>
            </a:extLst>
          </p:cNvPr>
          <p:cNvSpPr>
            <a:spLocks noGrp="1"/>
          </p:cNvSpPr>
          <p:nvPr>
            <p:ph idx="1"/>
          </p:nvPr>
        </p:nvSpPr>
        <p:spPr/>
        <p:txBody>
          <a:bodyPr/>
          <a:lstStyle/>
          <a:p>
            <a:endParaRPr lang="zh-TW" altLang="en-US"/>
          </a:p>
        </p:txBody>
      </p:sp>
      <p:sp>
        <p:nvSpPr>
          <p:cNvPr id="5" name="文字方塊 4">
            <a:extLst>
              <a:ext uri="{FF2B5EF4-FFF2-40B4-BE49-F238E27FC236}">
                <a16:creationId xmlns:a16="http://schemas.microsoft.com/office/drawing/2014/main" id="{A8614548-2C3E-6975-4EFC-631A9F83949B}"/>
              </a:ext>
            </a:extLst>
          </p:cNvPr>
          <p:cNvSpPr txBox="1"/>
          <p:nvPr/>
        </p:nvSpPr>
        <p:spPr>
          <a:xfrm>
            <a:off x="1066800" y="5942568"/>
            <a:ext cx="6096000" cy="369332"/>
          </a:xfrm>
          <a:prstGeom prst="rect">
            <a:avLst/>
          </a:prstGeom>
          <a:noFill/>
        </p:spPr>
        <p:txBody>
          <a:bodyPr wrap="square">
            <a:spAutoFit/>
          </a:bodyPr>
          <a:lstStyle/>
          <a:p>
            <a:r>
              <a:rPr lang="zh-TW" altLang="en-US" dirty="0"/>
              <a:t>https://arxiv.org/abs/2505.15957</a:t>
            </a:r>
          </a:p>
        </p:txBody>
      </p:sp>
      <p:pic>
        <p:nvPicPr>
          <p:cNvPr id="7" name="圖片 6">
            <a:extLst>
              <a:ext uri="{FF2B5EF4-FFF2-40B4-BE49-F238E27FC236}">
                <a16:creationId xmlns:a16="http://schemas.microsoft.com/office/drawing/2014/main" id="{A392A9F3-B157-CA26-C16B-316A157FA1AD}"/>
              </a:ext>
            </a:extLst>
          </p:cNvPr>
          <p:cNvPicPr>
            <a:picLocks noChangeAspect="1"/>
          </p:cNvPicPr>
          <p:nvPr/>
        </p:nvPicPr>
        <p:blipFill>
          <a:blip r:embed="rId2"/>
          <a:stretch>
            <a:fillRect/>
          </a:stretch>
        </p:blipFill>
        <p:spPr>
          <a:xfrm>
            <a:off x="5081313" y="0"/>
            <a:ext cx="6272487" cy="6591427"/>
          </a:xfrm>
          <a:prstGeom prst="rect">
            <a:avLst/>
          </a:prstGeom>
        </p:spPr>
      </p:pic>
      <p:sp>
        <p:nvSpPr>
          <p:cNvPr id="8" name="文字方塊 7">
            <a:extLst>
              <a:ext uri="{FF2B5EF4-FFF2-40B4-BE49-F238E27FC236}">
                <a16:creationId xmlns:a16="http://schemas.microsoft.com/office/drawing/2014/main" id="{7FB84A71-F88F-6393-546B-C607B1677E91}"/>
              </a:ext>
            </a:extLst>
          </p:cNvPr>
          <p:cNvSpPr txBox="1"/>
          <p:nvPr/>
        </p:nvSpPr>
        <p:spPr>
          <a:xfrm>
            <a:off x="2376487" y="5438299"/>
            <a:ext cx="1738313" cy="369332"/>
          </a:xfrm>
          <a:prstGeom prst="rect">
            <a:avLst/>
          </a:prstGeom>
          <a:noFill/>
        </p:spPr>
        <p:txBody>
          <a:bodyPr wrap="square">
            <a:spAutoFit/>
          </a:bodyPr>
          <a:lstStyle/>
          <a:p>
            <a:r>
              <a:rPr lang="en-US" altLang="zh-TW" dirty="0"/>
              <a:t>Chih-Kai Yang</a:t>
            </a:r>
            <a:endParaRPr lang="zh-TW" altLang="en-US" dirty="0"/>
          </a:p>
        </p:txBody>
      </p:sp>
      <p:pic>
        <p:nvPicPr>
          <p:cNvPr id="9" name="Picture 2" descr="未提供相片說明。">
            <a:extLst>
              <a:ext uri="{FF2B5EF4-FFF2-40B4-BE49-F238E27FC236}">
                <a16:creationId xmlns:a16="http://schemas.microsoft.com/office/drawing/2014/main" id="{64C2363C-D235-5F15-D093-E55F76ED8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155" y="4683756"/>
            <a:ext cx="1042987" cy="104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318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0245-08DA-6204-135D-8B798692C8B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19885DA-5D1A-1756-9080-1358FB4A3FB8}"/>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How to Train Speech LLM</a:t>
            </a:r>
            <a:endParaRPr lang="zh-TW" altLang="en-US" b="1" dirty="0"/>
          </a:p>
        </p:txBody>
      </p:sp>
      <p:sp>
        <p:nvSpPr>
          <p:cNvPr id="13" name="矩形: 圓角 12">
            <a:extLst>
              <a:ext uri="{FF2B5EF4-FFF2-40B4-BE49-F238E27FC236}">
                <a16:creationId xmlns:a16="http://schemas.microsoft.com/office/drawing/2014/main" id="{417E8625-1F6B-362C-BA07-7966A9EB9042}"/>
              </a:ext>
            </a:extLst>
          </p:cNvPr>
          <p:cNvSpPr/>
          <p:nvPr/>
        </p:nvSpPr>
        <p:spPr>
          <a:xfrm>
            <a:off x="8180777" y="1611313"/>
            <a:ext cx="1907809" cy="1236330"/>
          </a:xfrm>
          <a:prstGeom prst="roundRect">
            <a:avLst/>
          </a:prstGeom>
          <a:solidFill>
            <a:schemeClr val="accent4">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Pre-trained Speech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4" name="Picture 3">
            <a:extLst>
              <a:ext uri="{FF2B5EF4-FFF2-40B4-BE49-F238E27FC236}">
                <a16:creationId xmlns:a16="http://schemas.microsoft.com/office/drawing/2014/main" id="{FADF5A88-4F28-FF44-0E8A-ED501EFBF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693" y="1628442"/>
            <a:ext cx="1219200" cy="121920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單箭頭接點 14">
            <a:extLst>
              <a:ext uri="{FF2B5EF4-FFF2-40B4-BE49-F238E27FC236}">
                <a16:creationId xmlns:a16="http://schemas.microsoft.com/office/drawing/2014/main" id="{9553767D-6E59-4780-5A96-2205A9B2661D}"/>
              </a:ext>
            </a:extLst>
          </p:cNvPr>
          <p:cNvCxnSpPr/>
          <p:nvPr/>
        </p:nvCxnSpPr>
        <p:spPr>
          <a:xfrm>
            <a:off x="5375324" y="2238042"/>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D5B4AC76-B89B-F493-A721-3FB63A314052}"/>
              </a:ext>
            </a:extLst>
          </p:cNvPr>
          <p:cNvSpPr txBox="1"/>
          <p:nvPr/>
        </p:nvSpPr>
        <p:spPr>
          <a:xfrm>
            <a:off x="1535438" y="1813979"/>
            <a:ext cx="19738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U</a:t>
            </a: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nlabeled</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speech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044FF603-8F00-9A6D-755F-B278DC82D851}"/>
              </a:ext>
            </a:extLst>
          </p:cNvPr>
          <p:cNvSpPr/>
          <p:nvPr/>
        </p:nvSpPr>
        <p:spPr>
          <a:xfrm>
            <a:off x="8180777" y="3429592"/>
            <a:ext cx="1907809" cy="1236330"/>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0" name="直線單箭頭接點 29">
            <a:extLst>
              <a:ext uri="{FF2B5EF4-FFF2-40B4-BE49-F238E27FC236}">
                <a16:creationId xmlns:a16="http://schemas.microsoft.com/office/drawing/2014/main" id="{FBDF2629-01F0-01E3-1B01-3F0422AABA21}"/>
              </a:ext>
            </a:extLst>
          </p:cNvPr>
          <p:cNvCxnSpPr/>
          <p:nvPr/>
        </p:nvCxnSpPr>
        <p:spPr>
          <a:xfrm>
            <a:off x="5375324" y="4056321"/>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圓角 30">
            <a:extLst>
              <a:ext uri="{FF2B5EF4-FFF2-40B4-BE49-F238E27FC236}">
                <a16:creationId xmlns:a16="http://schemas.microsoft.com/office/drawing/2014/main" id="{EEA7AA27-E6D7-888F-48BD-D42B8CE2CDB6}"/>
              </a:ext>
            </a:extLst>
          </p:cNvPr>
          <p:cNvSpPr/>
          <p:nvPr/>
        </p:nvSpPr>
        <p:spPr>
          <a:xfrm>
            <a:off x="8199827" y="5150700"/>
            <a:ext cx="1907809" cy="1236330"/>
          </a:xfrm>
          <a:prstGeom prst="roundRect">
            <a:avLst/>
          </a:prstGeom>
          <a:solidFill>
            <a:schemeClr val="accent5">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LLM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3" name="直線單箭頭接點 32">
            <a:extLst>
              <a:ext uri="{FF2B5EF4-FFF2-40B4-BE49-F238E27FC236}">
                <a16:creationId xmlns:a16="http://schemas.microsoft.com/office/drawing/2014/main" id="{72B49F28-C815-BF3D-5333-B2835BEBD534}"/>
              </a:ext>
            </a:extLst>
          </p:cNvPr>
          <p:cNvCxnSpPr/>
          <p:nvPr/>
        </p:nvCxnSpPr>
        <p:spPr>
          <a:xfrm>
            <a:off x="5394374" y="5777429"/>
            <a:ext cx="2546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7C14C978-FD6B-14B0-CA1E-2A6738A38660}"/>
              </a:ext>
            </a:extLst>
          </p:cNvPr>
          <p:cNvSpPr txBox="1"/>
          <p:nvPr/>
        </p:nvSpPr>
        <p:spPr>
          <a:xfrm>
            <a:off x="5375321" y="2307563"/>
            <a:ext cx="25462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Next “</a:t>
            </a:r>
            <a:r>
              <a:rPr lang="en-US" altLang="zh-TW" sz="2400" dirty="0">
                <a:solidFill>
                  <a:prstClr val="black"/>
                </a:solidFill>
                <a:latin typeface="Calibri" panose="020F0502020204030204"/>
                <a:ea typeface="新細明體" panose="02020500000000000000" pitchFamily="18" charset="-120"/>
              </a:rPr>
              <a:t>Speech</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Token” Prediction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498522B0-45B1-3BB2-48D5-C4553735A5E8}"/>
              </a:ext>
            </a:extLst>
          </p:cNvPr>
          <p:cNvSpPr txBox="1"/>
          <p:nvPr/>
        </p:nvSpPr>
        <p:spPr>
          <a:xfrm>
            <a:off x="5375322" y="4116597"/>
            <a:ext cx="2546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598E9AEA-21A1-FD4D-6139-55EC280F7D01}"/>
              </a:ext>
            </a:extLst>
          </p:cNvPr>
          <p:cNvSpPr txBox="1"/>
          <p:nvPr/>
        </p:nvSpPr>
        <p:spPr>
          <a:xfrm>
            <a:off x="5413423" y="5851207"/>
            <a:ext cx="2546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RLHF</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C0D91C1C-28B0-E42A-A8C2-20A5C160B61F}"/>
              </a:ext>
            </a:extLst>
          </p:cNvPr>
          <p:cNvCxnSpPr>
            <a:cxnSpLocks/>
          </p:cNvCxnSpPr>
          <p:nvPr/>
        </p:nvCxnSpPr>
        <p:spPr>
          <a:xfrm>
            <a:off x="9134681" y="2908561"/>
            <a:ext cx="0" cy="5019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8725D70B-9065-5BE1-3FBC-9D0965D03180}"/>
              </a:ext>
            </a:extLst>
          </p:cNvPr>
          <p:cNvCxnSpPr>
            <a:cxnSpLocks/>
          </p:cNvCxnSpPr>
          <p:nvPr/>
        </p:nvCxnSpPr>
        <p:spPr>
          <a:xfrm>
            <a:off x="9153731" y="4665848"/>
            <a:ext cx="0" cy="5019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89D2ED0C-9AAF-82B6-C4A6-A5FCAAB6B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830" y="5288261"/>
            <a:ext cx="71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334B9C2C-1C94-39EF-4091-DAF80AD35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174" y="5417429"/>
            <a:ext cx="719999" cy="720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836BDE18-D174-38FA-6810-DE5D95297A8F}"/>
              </a:ext>
            </a:extLst>
          </p:cNvPr>
          <p:cNvSpPr txBox="1"/>
          <p:nvPr/>
        </p:nvSpPr>
        <p:spPr>
          <a:xfrm>
            <a:off x="1249222" y="5361930"/>
            <a:ext cx="25462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050" name="Picture 2">
            <a:extLst>
              <a:ext uri="{FF2B5EF4-FFF2-40B4-BE49-F238E27FC236}">
                <a16:creationId xmlns:a16="http://schemas.microsoft.com/office/drawing/2014/main" id="{505AA9C6-78DC-83D3-EA9A-DEFA4310A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229" y="339376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DE6F0188-ADFA-0D1B-B9E3-209F5FF33FC1}"/>
              </a:ext>
            </a:extLst>
          </p:cNvPr>
          <p:cNvSpPr txBox="1"/>
          <p:nvPr/>
        </p:nvSpPr>
        <p:spPr>
          <a:xfrm>
            <a:off x="1312085" y="3557059"/>
            <a:ext cx="23446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Human annotated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47592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p:bldP spid="28" grpId="0" animBg="1"/>
      <p:bldP spid="31" grpId="0" animBg="1"/>
      <p:bldP spid="34" grpId="0"/>
      <p:bldP spid="3" grpId="0"/>
      <p:bldP spid="4"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1D909A-7894-4E00-3B39-BCF4E7798641}"/>
              </a:ext>
            </a:extLst>
          </p:cNvPr>
          <p:cNvSpPr>
            <a:spLocks noGrp="1"/>
          </p:cNvSpPr>
          <p:nvPr>
            <p:ph type="title"/>
          </p:nvPr>
        </p:nvSpPr>
        <p:spPr/>
        <p:txBody>
          <a:bodyPr/>
          <a:lstStyle/>
          <a:p>
            <a:r>
              <a:rPr lang="en-US" altLang="zh-TW" dirty="0"/>
              <a:t>To Learn More</a:t>
            </a:r>
            <a:endParaRPr lang="zh-TW" altLang="en-US" dirty="0"/>
          </a:p>
        </p:txBody>
      </p:sp>
      <p:sp>
        <p:nvSpPr>
          <p:cNvPr id="9" name="文字方塊 8">
            <a:extLst>
              <a:ext uri="{FF2B5EF4-FFF2-40B4-BE49-F238E27FC236}">
                <a16:creationId xmlns:a16="http://schemas.microsoft.com/office/drawing/2014/main" id="{9A103F48-2CC3-9A21-1BE5-695D9F22A22D}"/>
              </a:ext>
            </a:extLst>
          </p:cNvPr>
          <p:cNvSpPr txBox="1"/>
          <p:nvPr/>
        </p:nvSpPr>
        <p:spPr>
          <a:xfrm>
            <a:off x="1200023" y="5137434"/>
            <a:ext cx="486721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ea typeface="新細明體" panose="02020500000000000000" pitchFamily="18" charset="-120"/>
                <a:cs typeface="+mn-cs"/>
              </a:rPr>
              <a:t>For paper list: https://github.com/ga642381/speech-trident</a:t>
            </a:r>
            <a:endParaRPr kumimoji="0" lang="zh-TW" altLang="en-US" sz="2800" b="0" i="0" u="none" strike="noStrike" kern="1200" cap="none" spc="0" normalizeH="0" baseline="0" noProof="0" dirty="0">
              <a:ln>
                <a:noFill/>
              </a:ln>
              <a:solidFill>
                <a:prstClr val="black"/>
              </a:solidFill>
              <a:effectLst/>
              <a:uLnTx/>
              <a:uFillTx/>
              <a:ea typeface="新細明體" panose="02020500000000000000" pitchFamily="18" charset="-120"/>
              <a:cs typeface="+mn-cs"/>
            </a:endParaRPr>
          </a:p>
        </p:txBody>
      </p:sp>
      <p:pic>
        <p:nvPicPr>
          <p:cNvPr id="5" name="圖片 4" descr="一張含有 文字, 圖表 的圖片&#10;&#10;自動產生的描述">
            <a:extLst>
              <a:ext uri="{FF2B5EF4-FFF2-40B4-BE49-F238E27FC236}">
                <a16:creationId xmlns:a16="http://schemas.microsoft.com/office/drawing/2014/main" id="{AB957C4F-D40A-6263-549A-B1A08A565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887" y="230850"/>
            <a:ext cx="4418330" cy="6311900"/>
          </a:xfrm>
          <a:prstGeom prst="rect">
            <a:avLst/>
          </a:prstGeom>
        </p:spPr>
      </p:pic>
      <p:pic>
        <p:nvPicPr>
          <p:cNvPr id="7" name="圖片 6">
            <a:extLst>
              <a:ext uri="{FF2B5EF4-FFF2-40B4-BE49-F238E27FC236}">
                <a16:creationId xmlns:a16="http://schemas.microsoft.com/office/drawing/2014/main" id="{700EA401-5BC3-3096-92D1-CA58951E74C9}"/>
              </a:ext>
            </a:extLst>
          </p:cNvPr>
          <p:cNvPicPr>
            <a:picLocks noChangeAspect="1"/>
          </p:cNvPicPr>
          <p:nvPr/>
        </p:nvPicPr>
        <p:blipFill>
          <a:blip r:embed="rId3"/>
          <a:stretch>
            <a:fillRect/>
          </a:stretch>
        </p:blipFill>
        <p:spPr>
          <a:xfrm>
            <a:off x="1369429" y="1403901"/>
            <a:ext cx="4220164" cy="3620005"/>
          </a:xfrm>
          <a:prstGeom prst="rect">
            <a:avLst/>
          </a:prstGeom>
        </p:spPr>
      </p:pic>
    </p:spTree>
    <p:extLst>
      <p:ext uri="{BB962C8B-B14F-4D97-AF65-F5344CB8AC3E}">
        <p14:creationId xmlns:p14="http://schemas.microsoft.com/office/powerpoint/2010/main" val="28668875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243CEB2-62C0-6D0D-CF1F-4C3DC79F9178}"/>
              </a:ext>
            </a:extLst>
          </p:cNvPr>
          <p:cNvPicPr>
            <a:picLocks noChangeAspect="1"/>
          </p:cNvPicPr>
          <p:nvPr/>
        </p:nvPicPr>
        <p:blipFill>
          <a:blip r:embed="rId2"/>
          <a:stretch>
            <a:fillRect/>
          </a:stretch>
        </p:blipFill>
        <p:spPr>
          <a:xfrm>
            <a:off x="3932731" y="419793"/>
            <a:ext cx="7840169" cy="1438476"/>
          </a:xfrm>
          <a:prstGeom prst="rect">
            <a:avLst/>
          </a:prstGeom>
        </p:spPr>
      </p:pic>
      <p:pic>
        <p:nvPicPr>
          <p:cNvPr id="7" name="圖片 6">
            <a:extLst>
              <a:ext uri="{FF2B5EF4-FFF2-40B4-BE49-F238E27FC236}">
                <a16:creationId xmlns:a16="http://schemas.microsoft.com/office/drawing/2014/main" id="{DCD7E38B-71BB-F8CD-B932-5CAED0318910}"/>
              </a:ext>
            </a:extLst>
          </p:cNvPr>
          <p:cNvPicPr>
            <a:picLocks noChangeAspect="1"/>
          </p:cNvPicPr>
          <p:nvPr/>
        </p:nvPicPr>
        <p:blipFill>
          <a:blip r:embed="rId3"/>
          <a:stretch>
            <a:fillRect/>
          </a:stretch>
        </p:blipFill>
        <p:spPr>
          <a:xfrm>
            <a:off x="190500" y="2058310"/>
            <a:ext cx="6801799" cy="2295845"/>
          </a:xfrm>
          <a:prstGeom prst="rect">
            <a:avLst/>
          </a:prstGeom>
        </p:spPr>
      </p:pic>
      <p:pic>
        <p:nvPicPr>
          <p:cNvPr id="9" name="圖片 8">
            <a:extLst>
              <a:ext uri="{FF2B5EF4-FFF2-40B4-BE49-F238E27FC236}">
                <a16:creationId xmlns:a16="http://schemas.microsoft.com/office/drawing/2014/main" id="{22424CB8-E430-EA3E-4ACA-E302313E562F}"/>
              </a:ext>
            </a:extLst>
          </p:cNvPr>
          <p:cNvPicPr>
            <a:picLocks noChangeAspect="1"/>
          </p:cNvPicPr>
          <p:nvPr/>
        </p:nvPicPr>
        <p:blipFill>
          <a:blip r:embed="rId4"/>
          <a:stretch>
            <a:fillRect/>
          </a:stretch>
        </p:blipFill>
        <p:spPr>
          <a:xfrm>
            <a:off x="5047285" y="4384193"/>
            <a:ext cx="6916115" cy="2305372"/>
          </a:xfrm>
          <a:prstGeom prst="rect">
            <a:avLst/>
          </a:prstGeom>
        </p:spPr>
      </p:pic>
      <p:sp>
        <p:nvSpPr>
          <p:cNvPr id="11" name="文字方塊 10">
            <a:extLst>
              <a:ext uri="{FF2B5EF4-FFF2-40B4-BE49-F238E27FC236}">
                <a16:creationId xmlns:a16="http://schemas.microsoft.com/office/drawing/2014/main" id="{40B4C26B-741A-CD71-6B49-493047A050A0}"/>
              </a:ext>
            </a:extLst>
          </p:cNvPr>
          <p:cNvSpPr txBox="1"/>
          <p:nvPr/>
        </p:nvSpPr>
        <p:spPr>
          <a:xfrm>
            <a:off x="1999285" y="6320233"/>
            <a:ext cx="6096000" cy="369332"/>
          </a:xfrm>
          <a:prstGeom prst="rect">
            <a:avLst/>
          </a:prstGeom>
          <a:noFill/>
        </p:spPr>
        <p:txBody>
          <a:bodyPr wrap="square">
            <a:spAutoFit/>
          </a:bodyPr>
          <a:lstStyle/>
          <a:p>
            <a:r>
              <a:rPr lang="zh-TW" altLang="en-US" dirty="0"/>
              <a:t>https://arxiv.org/abs/2411.13577</a:t>
            </a:r>
          </a:p>
        </p:txBody>
      </p:sp>
      <p:sp>
        <p:nvSpPr>
          <p:cNvPr id="13" name="文字方塊 12">
            <a:extLst>
              <a:ext uri="{FF2B5EF4-FFF2-40B4-BE49-F238E27FC236}">
                <a16:creationId xmlns:a16="http://schemas.microsoft.com/office/drawing/2014/main" id="{5BC2E944-8964-60B3-2AB7-28102DFE67EF}"/>
              </a:ext>
            </a:extLst>
          </p:cNvPr>
          <p:cNvSpPr txBox="1"/>
          <p:nvPr/>
        </p:nvSpPr>
        <p:spPr>
          <a:xfrm>
            <a:off x="2161081" y="959128"/>
            <a:ext cx="6096000" cy="369332"/>
          </a:xfrm>
          <a:prstGeom prst="rect">
            <a:avLst/>
          </a:prstGeom>
          <a:noFill/>
        </p:spPr>
        <p:txBody>
          <a:bodyPr wrap="square">
            <a:spAutoFit/>
          </a:bodyPr>
          <a:lstStyle/>
          <a:p>
            <a:r>
              <a:rPr lang="zh-TW" altLang="en-US" dirty="0"/>
              <a:t>https://arxiv.org/abs/2410.03751</a:t>
            </a:r>
          </a:p>
        </p:txBody>
      </p:sp>
      <p:sp>
        <p:nvSpPr>
          <p:cNvPr id="15" name="文字方塊 14">
            <a:extLst>
              <a:ext uri="{FF2B5EF4-FFF2-40B4-BE49-F238E27FC236}">
                <a16:creationId xmlns:a16="http://schemas.microsoft.com/office/drawing/2014/main" id="{8C6EEDD1-24DA-A00D-1A84-238093B70D84}"/>
              </a:ext>
            </a:extLst>
          </p:cNvPr>
          <p:cNvSpPr txBox="1"/>
          <p:nvPr/>
        </p:nvSpPr>
        <p:spPr>
          <a:xfrm>
            <a:off x="6534150" y="3609643"/>
            <a:ext cx="6096000" cy="369332"/>
          </a:xfrm>
          <a:prstGeom prst="rect">
            <a:avLst/>
          </a:prstGeom>
          <a:noFill/>
        </p:spPr>
        <p:txBody>
          <a:bodyPr wrap="square">
            <a:spAutoFit/>
          </a:bodyPr>
          <a:lstStyle/>
          <a:p>
            <a:r>
              <a:rPr lang="zh-TW" altLang="en-US" dirty="0"/>
              <a:t>https://arxiv.org/abs/2410.18908</a:t>
            </a:r>
          </a:p>
        </p:txBody>
      </p:sp>
    </p:spTree>
    <p:extLst>
      <p:ext uri="{BB962C8B-B14F-4D97-AF65-F5344CB8AC3E}">
        <p14:creationId xmlns:p14="http://schemas.microsoft.com/office/powerpoint/2010/main" val="23425066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2CFC2F-B852-4A91-DAC9-6216112EAED7}"/>
              </a:ext>
            </a:extLst>
          </p:cNvPr>
          <p:cNvSpPr>
            <a:spLocks noGrp="1"/>
          </p:cNvSpPr>
          <p:nvPr>
            <p:ph type="title"/>
          </p:nvPr>
        </p:nvSpPr>
        <p:spPr/>
        <p:txBody>
          <a:bodyPr/>
          <a:lstStyle/>
          <a:p>
            <a:endParaRPr lang="zh-TW" altLang="en-US"/>
          </a:p>
        </p:txBody>
      </p:sp>
      <p:pic>
        <p:nvPicPr>
          <p:cNvPr id="9" name="內容版面配置區 8" descr="一張含有 文字, 螢幕擷取畫面, 字型, 數字 的圖片&#10;&#10;AI 產生的內容可能不正確。">
            <a:extLst>
              <a:ext uri="{FF2B5EF4-FFF2-40B4-BE49-F238E27FC236}">
                <a16:creationId xmlns:a16="http://schemas.microsoft.com/office/drawing/2014/main" id="{63175DC2-A19B-27EA-5E83-A5C42B80CA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0167" y="136626"/>
            <a:ext cx="5433238" cy="6721374"/>
          </a:xfrm>
        </p:spPr>
      </p:pic>
      <p:sp>
        <p:nvSpPr>
          <p:cNvPr id="5" name="文字方塊 4">
            <a:extLst>
              <a:ext uri="{FF2B5EF4-FFF2-40B4-BE49-F238E27FC236}">
                <a16:creationId xmlns:a16="http://schemas.microsoft.com/office/drawing/2014/main" id="{9217C88B-094D-EF08-6EB1-DB1D4E9A523E}"/>
              </a:ext>
            </a:extLst>
          </p:cNvPr>
          <p:cNvSpPr txBox="1"/>
          <p:nvPr/>
        </p:nvSpPr>
        <p:spPr>
          <a:xfrm>
            <a:off x="268900" y="3127981"/>
            <a:ext cx="60924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https://arxiv.org/abs/2504.08528</a:t>
            </a:r>
          </a:p>
        </p:txBody>
      </p:sp>
      <p:pic>
        <p:nvPicPr>
          <p:cNvPr id="11" name="圖片 10">
            <a:extLst>
              <a:ext uri="{FF2B5EF4-FFF2-40B4-BE49-F238E27FC236}">
                <a16:creationId xmlns:a16="http://schemas.microsoft.com/office/drawing/2014/main" id="{BE5F97AF-EB1F-880E-7E98-3E7FEBCA4DD0}"/>
              </a:ext>
            </a:extLst>
          </p:cNvPr>
          <p:cNvPicPr>
            <a:picLocks noChangeAspect="1"/>
          </p:cNvPicPr>
          <p:nvPr/>
        </p:nvPicPr>
        <p:blipFill>
          <a:blip r:embed="rId4"/>
          <a:stretch>
            <a:fillRect/>
          </a:stretch>
        </p:blipFill>
        <p:spPr>
          <a:xfrm>
            <a:off x="268900" y="836888"/>
            <a:ext cx="6420324" cy="2267280"/>
          </a:xfrm>
          <a:prstGeom prst="rect">
            <a:avLst/>
          </a:prstGeom>
        </p:spPr>
      </p:pic>
      <p:pic>
        <p:nvPicPr>
          <p:cNvPr id="1026" name="Picture 2">
            <a:extLst>
              <a:ext uri="{FF2B5EF4-FFF2-40B4-BE49-F238E27FC236}">
                <a16:creationId xmlns:a16="http://schemas.microsoft.com/office/drawing/2014/main" id="{FD89975B-137B-7415-95B4-B839A07E7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729" y="3407821"/>
            <a:ext cx="3186666" cy="318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64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標題 1">
            <a:extLst>
              <a:ext uri="{FF2B5EF4-FFF2-40B4-BE49-F238E27FC236}">
                <a16:creationId xmlns:a16="http://schemas.microsoft.com/office/drawing/2014/main" id="{8F0FB937-9FC6-3617-A105-D50C61EEB416}"/>
              </a:ext>
            </a:extLst>
          </p:cNvPr>
          <p:cNvSpPr>
            <a:spLocks noGrp="1"/>
          </p:cNvSpPr>
          <p:nvPr>
            <p:ph type="ctrTitle"/>
          </p:nvPr>
        </p:nvSpPr>
        <p:spPr>
          <a:xfrm>
            <a:off x="1522030" y="1209220"/>
            <a:ext cx="9147940" cy="2337238"/>
          </a:xfrm>
        </p:spPr>
        <p:txBody>
          <a:bodyPr anchor="b">
            <a:normAutofit/>
          </a:bodyPr>
          <a:lstStyle/>
          <a:p>
            <a:r>
              <a:rPr lang="zh-TW" altLang="en-US" sz="5600">
                <a:solidFill>
                  <a:srgbClr val="FFFFFF"/>
                </a:solidFill>
                <a:latin typeface="微軟正黑體" panose="020B0604030504040204" pitchFamily="34" charset="-120"/>
                <a:ea typeface="微軟正黑體" panose="020B0604030504040204" pitchFamily="34" charset="-120"/>
              </a:rPr>
              <a:t>語音生成的基本單位是什麼？</a:t>
            </a:r>
          </a:p>
        </p:txBody>
      </p:sp>
      <p:sp>
        <p:nvSpPr>
          <p:cNvPr id="10"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16"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1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22" name="Straight Connector 2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E5E4FD04-F0AC-7BDD-3F43-8DDDEB8AC860}"/>
              </a:ext>
            </a:extLst>
          </p:cNvPr>
          <p:cNvSpPr txBox="1"/>
          <p:nvPr/>
        </p:nvSpPr>
        <p:spPr>
          <a:xfrm>
            <a:off x="4902288" y="3429000"/>
            <a:ext cx="3191126" cy="584775"/>
          </a:xfrm>
          <a:prstGeom prst="rect">
            <a:avLst/>
          </a:prstGeom>
          <a:noFill/>
        </p:spPr>
        <p:txBody>
          <a:bodyPr wrap="square" rtlCol="0">
            <a:spAutoFit/>
          </a:bodyPr>
          <a:lstStyle/>
          <a:p>
            <a:pPr algn="ctr"/>
            <a:r>
              <a:rPr lang="en-US" altLang="zh-TW" sz="3200" b="1" dirty="0">
                <a:solidFill>
                  <a:schemeClr val="bg1"/>
                </a:solidFill>
              </a:rPr>
              <a:t>(Speech Token)</a:t>
            </a:r>
            <a:endParaRPr lang="zh-TW" altLang="en-US" sz="3200" b="1" dirty="0">
              <a:solidFill>
                <a:schemeClr val="bg1"/>
              </a:solidFill>
            </a:endParaRPr>
          </a:p>
        </p:txBody>
      </p:sp>
    </p:spTree>
    <p:extLst>
      <p:ext uri="{BB962C8B-B14F-4D97-AF65-F5344CB8AC3E}">
        <p14:creationId xmlns:p14="http://schemas.microsoft.com/office/powerpoint/2010/main" val="6412058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6165AB-F33D-7430-E5F5-C83C2C402687}"/>
              </a:ext>
            </a:extLst>
          </p:cNvPr>
          <p:cNvSpPr>
            <a:spLocks noGrp="1"/>
          </p:cNvSpPr>
          <p:nvPr>
            <p:ph type="title"/>
          </p:nvPr>
        </p:nvSpPr>
        <p:spPr/>
        <p:txBody>
          <a:bodyPr/>
          <a:lstStyle/>
          <a:p>
            <a:r>
              <a:rPr lang="en-US" altLang="zh-TW" dirty="0"/>
              <a:t>What is a “token” in the context of speech?</a:t>
            </a:r>
            <a:endParaRPr lang="zh-TW" altLang="en-US" dirty="0"/>
          </a:p>
        </p:txBody>
      </p:sp>
      <p:sp>
        <p:nvSpPr>
          <p:cNvPr id="3" name="內容版面配置區 2">
            <a:extLst>
              <a:ext uri="{FF2B5EF4-FFF2-40B4-BE49-F238E27FC236}">
                <a16:creationId xmlns:a16="http://schemas.microsoft.com/office/drawing/2014/main" id="{02FE4C81-1559-1201-F846-BAA56987C717}"/>
              </a:ext>
            </a:extLst>
          </p:cNvPr>
          <p:cNvSpPr>
            <a:spLocks noGrp="1"/>
          </p:cNvSpPr>
          <p:nvPr>
            <p:ph sz="half" idx="1"/>
          </p:nvPr>
        </p:nvSpPr>
        <p:spPr/>
        <p:txBody>
          <a:bodyPr/>
          <a:lstStyle/>
          <a:p>
            <a:r>
              <a:rPr lang="en-US" altLang="zh-TW" dirty="0"/>
              <a:t>Text</a:t>
            </a:r>
            <a:endParaRPr lang="zh-TW" altLang="en-US" dirty="0"/>
          </a:p>
        </p:txBody>
      </p:sp>
      <p:sp>
        <p:nvSpPr>
          <p:cNvPr id="4" name="內容版面配置區 3">
            <a:extLst>
              <a:ext uri="{FF2B5EF4-FFF2-40B4-BE49-F238E27FC236}">
                <a16:creationId xmlns:a16="http://schemas.microsoft.com/office/drawing/2014/main" id="{E68B9E3A-E1CE-9B74-410D-F5DA57190584}"/>
              </a:ext>
            </a:extLst>
          </p:cNvPr>
          <p:cNvSpPr>
            <a:spLocks noGrp="1"/>
          </p:cNvSpPr>
          <p:nvPr>
            <p:ph sz="half" idx="2"/>
          </p:nvPr>
        </p:nvSpPr>
        <p:spPr/>
        <p:txBody>
          <a:bodyPr/>
          <a:lstStyle/>
          <a:p>
            <a:r>
              <a:rPr lang="en-US" altLang="zh-TW" dirty="0"/>
              <a:t>Speech</a:t>
            </a:r>
            <a:endParaRPr lang="zh-TW" altLang="en-US" dirty="0"/>
          </a:p>
        </p:txBody>
      </p:sp>
      <p:cxnSp>
        <p:nvCxnSpPr>
          <p:cNvPr id="21" name="直線單箭頭接點 20">
            <a:extLst>
              <a:ext uri="{FF2B5EF4-FFF2-40B4-BE49-F238E27FC236}">
                <a16:creationId xmlns:a16="http://schemas.microsoft.com/office/drawing/2014/main" id="{7336100B-23AB-9F28-7378-031946A523F1}"/>
              </a:ext>
            </a:extLst>
          </p:cNvPr>
          <p:cNvCxnSpPr>
            <a:cxnSpLocks/>
          </p:cNvCxnSpPr>
          <p:nvPr/>
        </p:nvCxnSpPr>
        <p:spPr>
          <a:xfrm>
            <a:off x="2181225" y="3399408"/>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D59F9DF8-C4DC-E592-5101-F8CE147C8E9E}"/>
              </a:ext>
            </a:extLst>
          </p:cNvPr>
          <p:cNvSpPr txBox="1"/>
          <p:nvPr/>
        </p:nvSpPr>
        <p:spPr>
          <a:xfrm>
            <a:off x="1981200" y="5453415"/>
            <a:ext cx="2762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 Sequence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6" name="群組 25">
            <a:extLst>
              <a:ext uri="{FF2B5EF4-FFF2-40B4-BE49-F238E27FC236}">
                <a16:creationId xmlns:a16="http://schemas.microsoft.com/office/drawing/2014/main" id="{B66D7516-4EF1-05EA-6807-C8BCCD602AC7}"/>
              </a:ext>
            </a:extLst>
          </p:cNvPr>
          <p:cNvGrpSpPr/>
          <p:nvPr/>
        </p:nvGrpSpPr>
        <p:grpSpPr>
          <a:xfrm>
            <a:off x="6315076" y="2713173"/>
            <a:ext cx="4410982" cy="734878"/>
            <a:chOff x="393073" y="5022255"/>
            <a:chExt cx="2117030" cy="878286"/>
          </a:xfrm>
        </p:grpSpPr>
        <p:pic>
          <p:nvPicPr>
            <p:cNvPr id="27"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2EEEA096-9A9F-FDE6-2354-3BDE45853BC3}"/>
                </a:ext>
              </a:extLst>
            </p:cNvPr>
            <p:cNvPicPr preferRelativeResize="0"/>
            <p:nvPr/>
          </p:nvPicPr>
          <p:blipFill rotWithShape="1">
            <a:blip r:embed="rId3">
              <a:alphaModFix/>
            </a:blip>
            <a:srcRect l="39924" t="74586" r="38724" b="15732"/>
            <a:stretch/>
          </p:blipFill>
          <p:spPr>
            <a:xfrm>
              <a:off x="393073" y="5022255"/>
              <a:ext cx="1347649" cy="809022"/>
            </a:xfrm>
            <a:prstGeom prst="rect">
              <a:avLst/>
            </a:prstGeom>
            <a:noFill/>
            <a:ln>
              <a:noFill/>
            </a:ln>
          </p:spPr>
        </p:pic>
        <p:pic>
          <p:nvPicPr>
            <p:cNvPr id="28"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C3101CC-EAAF-4027-4FD2-5613A30D8F67}"/>
                </a:ext>
              </a:extLst>
            </p:cNvPr>
            <p:cNvPicPr preferRelativeResize="0"/>
            <p:nvPr/>
          </p:nvPicPr>
          <p:blipFill rotWithShape="1">
            <a:blip r:embed="rId3">
              <a:alphaModFix/>
            </a:blip>
            <a:srcRect l="35083" t="84591" r="35071" b="1174"/>
            <a:stretch/>
          </p:blipFill>
          <p:spPr>
            <a:xfrm>
              <a:off x="1576011" y="5095308"/>
              <a:ext cx="934092" cy="805233"/>
            </a:xfrm>
            <a:prstGeom prst="rect">
              <a:avLst/>
            </a:prstGeom>
            <a:noFill/>
            <a:ln>
              <a:noFill/>
            </a:ln>
          </p:spPr>
        </p:pic>
      </p:grpSp>
      <p:sp>
        <p:nvSpPr>
          <p:cNvPr id="29" name="文字方塊 28">
            <a:extLst>
              <a:ext uri="{FF2B5EF4-FFF2-40B4-BE49-F238E27FC236}">
                <a16:creationId xmlns:a16="http://schemas.microsoft.com/office/drawing/2014/main" id="{0FDB1B88-9D59-BC88-B325-471189B23A37}"/>
              </a:ext>
            </a:extLst>
          </p:cNvPr>
          <p:cNvSpPr txBox="1"/>
          <p:nvPr/>
        </p:nvSpPr>
        <p:spPr>
          <a:xfrm>
            <a:off x="7259806" y="2445384"/>
            <a:ext cx="23867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Waveform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文字方塊 46">
            <a:extLst>
              <a:ext uri="{FF2B5EF4-FFF2-40B4-BE49-F238E27FC236}">
                <a16:creationId xmlns:a16="http://schemas.microsoft.com/office/drawing/2014/main" id="{AA4C4AB6-8CAF-291E-7182-12785A4D51D8}"/>
              </a:ext>
            </a:extLst>
          </p:cNvPr>
          <p:cNvSpPr txBox="1"/>
          <p:nvPr/>
        </p:nvSpPr>
        <p:spPr>
          <a:xfrm>
            <a:off x="7364398" y="5453414"/>
            <a:ext cx="2388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Token Sequence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文字方塊 47">
            <a:extLst>
              <a:ext uri="{FF2B5EF4-FFF2-40B4-BE49-F238E27FC236}">
                <a16:creationId xmlns:a16="http://schemas.microsoft.com/office/drawing/2014/main" id="{B63D7A77-9929-8F72-259E-820A55F1BB6B}"/>
              </a:ext>
            </a:extLst>
          </p:cNvPr>
          <p:cNvSpPr txBox="1"/>
          <p:nvPr/>
        </p:nvSpPr>
        <p:spPr>
          <a:xfrm>
            <a:off x="9517246" y="5909983"/>
            <a:ext cx="1504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a:t>
            </a:r>
            <a:endParaRPr kumimoji="0" lang="zh-TW" altLang="en-US"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084804AA-2E36-9260-C066-71F9BB2EB99D}"/>
              </a:ext>
            </a:extLst>
          </p:cNvPr>
          <p:cNvSpPr txBox="1"/>
          <p:nvPr/>
        </p:nvSpPr>
        <p:spPr>
          <a:xfrm>
            <a:off x="1370015" y="6024047"/>
            <a:ext cx="4117969" cy="369332"/>
          </a:xfrm>
          <a:prstGeom prst="rect">
            <a:avLst/>
          </a:prstGeom>
          <a:noFill/>
        </p:spPr>
        <p:txBody>
          <a:bodyPr wrap="square">
            <a:spAutoFit/>
          </a:bodyPr>
          <a:lstStyle/>
          <a:p>
            <a:pPr algn="ctr"/>
            <a:r>
              <a:rPr lang="zh-TW" altLang="en-US" dirty="0"/>
              <a:t>https://platform.openai.com/tokenizer</a:t>
            </a:r>
          </a:p>
        </p:txBody>
      </p:sp>
      <p:sp>
        <p:nvSpPr>
          <p:cNvPr id="20" name="文字方塊 19">
            <a:extLst>
              <a:ext uri="{FF2B5EF4-FFF2-40B4-BE49-F238E27FC236}">
                <a16:creationId xmlns:a16="http://schemas.microsoft.com/office/drawing/2014/main" id="{5A0A3BC5-D046-9924-DF6F-26295C279935}"/>
              </a:ext>
            </a:extLst>
          </p:cNvPr>
          <p:cNvSpPr txBox="1"/>
          <p:nvPr/>
        </p:nvSpPr>
        <p:spPr>
          <a:xfrm>
            <a:off x="1603375" y="2852232"/>
            <a:ext cx="3765549" cy="461665"/>
          </a:xfrm>
          <a:prstGeom prst="rect">
            <a:avLst/>
          </a:prstGeom>
          <a:noFill/>
        </p:spPr>
        <p:txBody>
          <a:bodyPr wrap="square">
            <a:spAutoFit/>
          </a:bodyPr>
          <a:lstStyle/>
          <a:p>
            <a:r>
              <a:rPr lang="zh-TW" altLang="en-US" sz="2400" dirty="0"/>
              <a:t>I want to learn generative AI</a:t>
            </a:r>
          </a:p>
        </p:txBody>
      </p:sp>
      <p:cxnSp>
        <p:nvCxnSpPr>
          <p:cNvPr id="22" name="直線單箭頭接點 21">
            <a:extLst>
              <a:ext uri="{FF2B5EF4-FFF2-40B4-BE49-F238E27FC236}">
                <a16:creationId xmlns:a16="http://schemas.microsoft.com/office/drawing/2014/main" id="{6815A996-3E57-A71F-D6CB-DBD07078C8F3}"/>
              </a:ext>
            </a:extLst>
          </p:cNvPr>
          <p:cNvCxnSpPr>
            <a:cxnSpLocks/>
          </p:cNvCxnSpPr>
          <p:nvPr/>
        </p:nvCxnSpPr>
        <p:spPr>
          <a:xfrm>
            <a:off x="1790700" y="3399408"/>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612FCC34-B56B-0521-367F-64898E17C2EE}"/>
              </a:ext>
            </a:extLst>
          </p:cNvPr>
          <p:cNvCxnSpPr>
            <a:cxnSpLocks/>
          </p:cNvCxnSpPr>
          <p:nvPr/>
        </p:nvCxnSpPr>
        <p:spPr>
          <a:xfrm>
            <a:off x="2657475" y="3399408"/>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791FF759-0DFD-CC0D-58A6-0701B92F9CB9}"/>
              </a:ext>
            </a:extLst>
          </p:cNvPr>
          <p:cNvCxnSpPr>
            <a:cxnSpLocks/>
          </p:cNvCxnSpPr>
          <p:nvPr/>
        </p:nvCxnSpPr>
        <p:spPr>
          <a:xfrm>
            <a:off x="3171825" y="3399408"/>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AE4C4E9F-AE82-1988-53EE-C3EB89074B60}"/>
              </a:ext>
            </a:extLst>
          </p:cNvPr>
          <p:cNvCxnSpPr>
            <a:cxnSpLocks/>
          </p:cNvCxnSpPr>
          <p:nvPr/>
        </p:nvCxnSpPr>
        <p:spPr>
          <a:xfrm>
            <a:off x="3971925" y="3399408"/>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6C09C019-B10C-3BC6-1F6E-007496C7002B}"/>
              </a:ext>
            </a:extLst>
          </p:cNvPr>
          <p:cNvCxnSpPr>
            <a:cxnSpLocks/>
          </p:cNvCxnSpPr>
          <p:nvPr/>
        </p:nvCxnSpPr>
        <p:spPr>
          <a:xfrm>
            <a:off x="4467225" y="3399408"/>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4C336F8-B095-EFE6-51D3-4FA3D9438F2F}"/>
              </a:ext>
            </a:extLst>
          </p:cNvPr>
          <p:cNvCxnSpPr>
            <a:cxnSpLocks/>
          </p:cNvCxnSpPr>
          <p:nvPr/>
        </p:nvCxnSpPr>
        <p:spPr>
          <a:xfrm>
            <a:off x="5038725" y="3399408"/>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73529B1E-7E1E-603D-4421-A715B475B1A7}"/>
              </a:ext>
            </a:extLst>
          </p:cNvPr>
          <p:cNvSpPr/>
          <p:nvPr/>
        </p:nvSpPr>
        <p:spPr>
          <a:xfrm>
            <a:off x="1625605" y="4848136"/>
            <a:ext cx="30479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52EA753B-04D9-67F3-A496-A1C33BD891A1}"/>
              </a:ext>
            </a:extLst>
          </p:cNvPr>
          <p:cNvSpPr/>
          <p:nvPr/>
        </p:nvSpPr>
        <p:spPr>
          <a:xfrm>
            <a:off x="2031995" y="4848136"/>
            <a:ext cx="30479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矩形: 圓角 37">
            <a:extLst>
              <a:ext uri="{FF2B5EF4-FFF2-40B4-BE49-F238E27FC236}">
                <a16:creationId xmlns:a16="http://schemas.microsoft.com/office/drawing/2014/main" id="{15AFCDA0-3617-125A-D6B7-FAA84C68E41F}"/>
              </a:ext>
            </a:extLst>
          </p:cNvPr>
          <p:cNvSpPr/>
          <p:nvPr/>
        </p:nvSpPr>
        <p:spPr>
          <a:xfrm>
            <a:off x="2501885" y="4848136"/>
            <a:ext cx="30479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矩形: 圓角 38">
            <a:extLst>
              <a:ext uri="{FF2B5EF4-FFF2-40B4-BE49-F238E27FC236}">
                <a16:creationId xmlns:a16="http://schemas.microsoft.com/office/drawing/2014/main" id="{34D59A94-B6FD-4063-D62C-151AB3A449F1}"/>
              </a:ext>
            </a:extLst>
          </p:cNvPr>
          <p:cNvSpPr/>
          <p:nvPr/>
        </p:nvSpPr>
        <p:spPr>
          <a:xfrm>
            <a:off x="3019400" y="4848136"/>
            <a:ext cx="304790" cy="36195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矩形: 圓角 40">
            <a:extLst>
              <a:ext uri="{FF2B5EF4-FFF2-40B4-BE49-F238E27FC236}">
                <a16:creationId xmlns:a16="http://schemas.microsoft.com/office/drawing/2014/main" id="{0C29AAB2-2ACE-418C-CE8D-5750A2EF4BBC}"/>
              </a:ext>
            </a:extLst>
          </p:cNvPr>
          <p:cNvSpPr/>
          <p:nvPr/>
        </p:nvSpPr>
        <p:spPr>
          <a:xfrm>
            <a:off x="3819473" y="4848136"/>
            <a:ext cx="304790"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E9BEA38B-2688-93AA-A6B7-59DF45FD560F}"/>
              </a:ext>
            </a:extLst>
          </p:cNvPr>
          <p:cNvSpPr/>
          <p:nvPr/>
        </p:nvSpPr>
        <p:spPr>
          <a:xfrm>
            <a:off x="4319472" y="4848136"/>
            <a:ext cx="304790" cy="361950"/>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12CE769F-FB74-D499-641D-C70DD15F8484}"/>
              </a:ext>
            </a:extLst>
          </p:cNvPr>
          <p:cNvSpPr/>
          <p:nvPr/>
        </p:nvSpPr>
        <p:spPr>
          <a:xfrm>
            <a:off x="4897263" y="4848136"/>
            <a:ext cx="304790" cy="361950"/>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0" name="直線接點 49">
            <a:extLst>
              <a:ext uri="{FF2B5EF4-FFF2-40B4-BE49-F238E27FC236}">
                <a16:creationId xmlns:a16="http://schemas.microsoft.com/office/drawing/2014/main" id="{AB779102-4A02-3809-1693-0FA6E6126A08}"/>
              </a:ext>
            </a:extLst>
          </p:cNvPr>
          <p:cNvCxnSpPr>
            <a:cxnSpLocks/>
          </p:cNvCxnSpPr>
          <p:nvPr/>
        </p:nvCxnSpPr>
        <p:spPr>
          <a:xfrm>
            <a:off x="3575050" y="3250397"/>
            <a:ext cx="685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C8C544BD-ACA8-70CD-4129-D4D321939F4C}"/>
              </a:ext>
            </a:extLst>
          </p:cNvPr>
          <p:cNvCxnSpPr>
            <a:cxnSpLocks/>
          </p:cNvCxnSpPr>
          <p:nvPr/>
        </p:nvCxnSpPr>
        <p:spPr>
          <a:xfrm>
            <a:off x="4267190" y="3250397"/>
            <a:ext cx="59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973F19E6-7A76-71AF-9F50-612BE0D11D94}"/>
              </a:ext>
            </a:extLst>
          </p:cNvPr>
          <p:cNvCxnSpPr>
            <a:cxnSpLocks/>
          </p:cNvCxnSpPr>
          <p:nvPr/>
        </p:nvCxnSpPr>
        <p:spPr>
          <a:xfrm>
            <a:off x="7268567" y="3448051"/>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0C15E704-AEBE-396C-204F-BDCA3BFF3653}"/>
              </a:ext>
            </a:extLst>
          </p:cNvPr>
          <p:cNvCxnSpPr>
            <a:cxnSpLocks/>
          </p:cNvCxnSpPr>
          <p:nvPr/>
        </p:nvCxnSpPr>
        <p:spPr>
          <a:xfrm>
            <a:off x="6670523" y="3448051"/>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11B62A27-9255-7D2D-4372-684A7B0DF921}"/>
              </a:ext>
            </a:extLst>
          </p:cNvPr>
          <p:cNvCxnSpPr>
            <a:cxnSpLocks/>
          </p:cNvCxnSpPr>
          <p:nvPr/>
        </p:nvCxnSpPr>
        <p:spPr>
          <a:xfrm>
            <a:off x="7866611" y="3448051"/>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a:extLst>
              <a:ext uri="{FF2B5EF4-FFF2-40B4-BE49-F238E27FC236}">
                <a16:creationId xmlns:a16="http://schemas.microsoft.com/office/drawing/2014/main" id="{4DBB4813-DF61-FEFE-A8E9-70A308C60E2A}"/>
              </a:ext>
            </a:extLst>
          </p:cNvPr>
          <p:cNvCxnSpPr>
            <a:cxnSpLocks/>
          </p:cNvCxnSpPr>
          <p:nvPr/>
        </p:nvCxnSpPr>
        <p:spPr>
          <a:xfrm>
            <a:off x="8464655" y="3448051"/>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DF844864-FE7D-9A2E-D460-8B36BAA4F61F}"/>
              </a:ext>
            </a:extLst>
          </p:cNvPr>
          <p:cNvCxnSpPr>
            <a:cxnSpLocks/>
          </p:cNvCxnSpPr>
          <p:nvPr/>
        </p:nvCxnSpPr>
        <p:spPr>
          <a:xfrm>
            <a:off x="9062699" y="3448051"/>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D2886ED1-2AA5-A4F7-A7D8-0EB52F224035}"/>
              </a:ext>
            </a:extLst>
          </p:cNvPr>
          <p:cNvCxnSpPr>
            <a:cxnSpLocks/>
          </p:cNvCxnSpPr>
          <p:nvPr/>
        </p:nvCxnSpPr>
        <p:spPr>
          <a:xfrm>
            <a:off x="9660743" y="3448051"/>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600D1CD1-C343-9D18-AF4C-B33509607211}"/>
              </a:ext>
            </a:extLst>
          </p:cNvPr>
          <p:cNvCxnSpPr>
            <a:cxnSpLocks/>
          </p:cNvCxnSpPr>
          <p:nvPr/>
        </p:nvCxnSpPr>
        <p:spPr>
          <a:xfrm>
            <a:off x="10258788" y="3448051"/>
            <a:ext cx="0" cy="1351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矩形: 圓角 68">
            <a:extLst>
              <a:ext uri="{FF2B5EF4-FFF2-40B4-BE49-F238E27FC236}">
                <a16:creationId xmlns:a16="http://schemas.microsoft.com/office/drawing/2014/main" id="{5F66CF7B-D7F8-11E1-ADBB-4457A34D7731}"/>
              </a:ext>
            </a:extLst>
          </p:cNvPr>
          <p:cNvSpPr/>
          <p:nvPr/>
        </p:nvSpPr>
        <p:spPr>
          <a:xfrm>
            <a:off x="6505428" y="4896779"/>
            <a:ext cx="304790" cy="36195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矩形: 圓角 69">
            <a:extLst>
              <a:ext uri="{FF2B5EF4-FFF2-40B4-BE49-F238E27FC236}">
                <a16:creationId xmlns:a16="http://schemas.microsoft.com/office/drawing/2014/main" id="{CD275C33-B529-27C6-83D3-D294B9FD1654}"/>
              </a:ext>
            </a:extLst>
          </p:cNvPr>
          <p:cNvSpPr/>
          <p:nvPr/>
        </p:nvSpPr>
        <p:spPr>
          <a:xfrm>
            <a:off x="7107411" y="4896779"/>
            <a:ext cx="304790" cy="36195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圓角 70">
            <a:extLst>
              <a:ext uri="{FF2B5EF4-FFF2-40B4-BE49-F238E27FC236}">
                <a16:creationId xmlns:a16="http://schemas.microsoft.com/office/drawing/2014/main" id="{488BEFE9-4B6C-0CA3-688C-2172E4F32EAB}"/>
              </a:ext>
            </a:extLst>
          </p:cNvPr>
          <p:cNvSpPr/>
          <p:nvPr/>
        </p:nvSpPr>
        <p:spPr>
          <a:xfrm>
            <a:off x="7709394" y="4896779"/>
            <a:ext cx="304790" cy="36195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2" name="矩形: 圓角 71">
            <a:extLst>
              <a:ext uri="{FF2B5EF4-FFF2-40B4-BE49-F238E27FC236}">
                <a16:creationId xmlns:a16="http://schemas.microsoft.com/office/drawing/2014/main" id="{17C1B719-4F78-E6F4-EEC5-5F99DEBE9C16}"/>
              </a:ext>
            </a:extLst>
          </p:cNvPr>
          <p:cNvSpPr/>
          <p:nvPr/>
        </p:nvSpPr>
        <p:spPr>
          <a:xfrm>
            <a:off x="8311377" y="4896779"/>
            <a:ext cx="304790" cy="36195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3" name="矩形: 圓角 72">
            <a:extLst>
              <a:ext uri="{FF2B5EF4-FFF2-40B4-BE49-F238E27FC236}">
                <a16:creationId xmlns:a16="http://schemas.microsoft.com/office/drawing/2014/main" id="{E0A1C6DF-AB2F-3B3C-4094-B58A29637E46}"/>
              </a:ext>
            </a:extLst>
          </p:cNvPr>
          <p:cNvSpPr/>
          <p:nvPr/>
        </p:nvSpPr>
        <p:spPr>
          <a:xfrm>
            <a:off x="8913360" y="4896779"/>
            <a:ext cx="304790" cy="36195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4" name="矩形: 圓角 73">
            <a:extLst>
              <a:ext uri="{FF2B5EF4-FFF2-40B4-BE49-F238E27FC236}">
                <a16:creationId xmlns:a16="http://schemas.microsoft.com/office/drawing/2014/main" id="{05950B8C-F81E-25E5-7DB7-F17A522900A4}"/>
              </a:ext>
            </a:extLst>
          </p:cNvPr>
          <p:cNvSpPr/>
          <p:nvPr/>
        </p:nvSpPr>
        <p:spPr>
          <a:xfrm>
            <a:off x="9515343" y="4896779"/>
            <a:ext cx="304790" cy="361950"/>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5" name="矩形: 圓角 74">
            <a:extLst>
              <a:ext uri="{FF2B5EF4-FFF2-40B4-BE49-F238E27FC236}">
                <a16:creationId xmlns:a16="http://schemas.microsoft.com/office/drawing/2014/main" id="{932BD6B4-B2E6-C0C6-17CA-6B2FDB869056}"/>
              </a:ext>
            </a:extLst>
          </p:cNvPr>
          <p:cNvSpPr/>
          <p:nvPr/>
        </p:nvSpPr>
        <p:spPr>
          <a:xfrm>
            <a:off x="10117326" y="4896779"/>
            <a:ext cx="304790" cy="361950"/>
          </a:xfrm>
          <a:prstGeom prst="round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766135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7" grpId="0"/>
      <p:bldP spid="48" grpId="0"/>
      <p:bldP spid="11" grpId="0"/>
      <p:bldP spid="36" grpId="0" animBg="1"/>
      <p:bldP spid="37" grpId="0" animBg="1"/>
      <p:bldP spid="38" grpId="0" animBg="1"/>
      <p:bldP spid="39" grpId="0" animBg="1"/>
      <p:bldP spid="41" grpId="0" animBg="1"/>
      <p:bldP spid="42" grpId="0" animBg="1"/>
      <p:bldP spid="43" grpId="0" animBg="1"/>
      <p:bldP spid="69" grpId="0" animBg="1"/>
      <p:bldP spid="70" grpId="0" animBg="1"/>
      <p:bldP spid="71" grpId="0" animBg="1"/>
      <p:bldP spid="72" grpId="0" animBg="1"/>
      <p:bldP spid="73" grpId="0" animBg="1"/>
      <p:bldP spid="74" grpId="0" animBg="1"/>
      <p:bldP spid="75"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1290</TotalTime>
  <Words>5351</Words>
  <Application>Microsoft Office PowerPoint</Application>
  <PresentationFormat>寬螢幕</PresentationFormat>
  <Paragraphs>1112</Paragraphs>
  <Slides>72</Slides>
  <Notes>38</Notes>
  <HiddenSlides>0</HiddenSlides>
  <MMClips>31</MMClips>
  <ScaleCrop>false</ScaleCrop>
  <HeadingPairs>
    <vt:vector size="6" baseType="variant">
      <vt:variant>
        <vt:lpstr>使用字型</vt:lpstr>
      </vt:variant>
      <vt:variant>
        <vt:i4>20</vt:i4>
      </vt:variant>
      <vt:variant>
        <vt:lpstr>佈景主題</vt:lpstr>
      </vt:variant>
      <vt:variant>
        <vt:i4>3</vt:i4>
      </vt:variant>
      <vt:variant>
        <vt:lpstr>投影片標題</vt:lpstr>
      </vt:variant>
      <vt:variant>
        <vt:i4>72</vt:i4>
      </vt:variant>
    </vt:vector>
  </HeadingPairs>
  <TitlesOfParts>
    <vt:vector size="95" baseType="lpstr">
      <vt:lpstr>inherit</vt:lpstr>
      <vt:lpstr>Lucida Grande</vt:lpstr>
      <vt:lpstr>NimbusRomNo9L-Medi</vt:lpstr>
      <vt:lpstr>Optimistic Text Normal</vt:lpstr>
      <vt:lpstr>Optimistic Text, Helvetica, Helvetica Neue, Arial, sans-serif</vt:lpstr>
      <vt:lpstr>season</vt:lpstr>
      <vt:lpstr>SFBX1440</vt:lpstr>
      <vt:lpstr>Söhne</vt:lpstr>
      <vt:lpstr>system-ui</vt:lpstr>
      <vt:lpstr>微軟正黑體</vt:lpstr>
      <vt:lpstr>新細明體</vt:lpstr>
      <vt:lpstr>Aptos</vt:lpstr>
      <vt:lpstr>Aptos Display</vt:lpstr>
      <vt:lpstr>Arial</vt:lpstr>
      <vt:lpstr>Calibri</vt:lpstr>
      <vt:lpstr>Calibri Light</vt:lpstr>
      <vt:lpstr>Cambria Math</vt:lpstr>
      <vt:lpstr>Goudy Old Style</vt:lpstr>
      <vt:lpstr>Roboto</vt:lpstr>
      <vt:lpstr>Segoe UI Historic</vt:lpstr>
      <vt:lpstr>Office 佈景主題</vt:lpstr>
      <vt:lpstr>1_Office 佈景主題</vt:lpstr>
      <vt:lpstr>2_Office 佈景主題</vt:lpstr>
      <vt:lpstr>可以聽和說的 語音語言模型</vt:lpstr>
      <vt:lpstr>Speech LLM</vt:lpstr>
      <vt:lpstr>Example </vt:lpstr>
      <vt:lpstr>Example </vt:lpstr>
      <vt:lpstr>PowerPoint 簡報</vt:lpstr>
      <vt:lpstr>PowerPoint 簡報</vt:lpstr>
      <vt:lpstr>How to Train Speech LLM</vt:lpstr>
      <vt:lpstr>語音生成的基本單位是什麼？</vt:lpstr>
      <vt:lpstr>What is a “token” in the context of speech?</vt:lpstr>
      <vt:lpstr>PowerPoint 簡報</vt:lpstr>
      <vt:lpstr>PowerPoint 簡報</vt:lpstr>
      <vt:lpstr>Various Types of Speech Tokenizers</vt:lpstr>
      <vt:lpstr>Overview paper about Speech Tokenization</vt:lpstr>
      <vt:lpstr>What is the best choice of tokens? </vt:lpstr>
      <vt:lpstr>PowerPoint 簡報</vt:lpstr>
      <vt:lpstr>PowerPoint 簡報</vt:lpstr>
      <vt:lpstr>PowerPoint 簡報</vt:lpstr>
      <vt:lpstr>PowerPoint 簡報</vt:lpstr>
      <vt:lpstr>PowerPoint 簡報</vt:lpstr>
      <vt:lpstr>Various Types of Speech Tokenizers</vt:lpstr>
      <vt:lpstr>Various Types of Speech Tokenizers</vt:lpstr>
      <vt:lpstr>Various Types of Speech Tokenizers</vt:lpstr>
      <vt:lpstr>Choice of Decoding Strategies</vt:lpstr>
      <vt:lpstr>Choice of Decoding Strategies</vt:lpstr>
      <vt:lpstr>Choice of Decoding Strategies</vt:lpstr>
      <vt:lpstr>Choice of Decoding Strategies</vt:lpstr>
      <vt:lpstr>PowerPoint 簡報</vt:lpstr>
      <vt:lpstr>PowerPoint 簡報</vt:lpstr>
      <vt:lpstr>Choice of Decoding Strategies</vt:lpstr>
      <vt:lpstr>Choice of Decoding Strategies</vt:lpstr>
      <vt:lpstr>Choice of Decoding Strategies</vt:lpstr>
      <vt:lpstr>Why discrete tokens? </vt:lpstr>
      <vt:lpstr>Why discrete tokens? </vt:lpstr>
      <vt:lpstr>Why discrete tokens? </vt:lpstr>
      <vt:lpstr>Why discrete tokens? </vt:lpstr>
      <vt:lpstr>Why discrete tokens? </vt:lpstr>
      <vt:lpstr>MELLE</vt:lpstr>
      <vt:lpstr>Good performance in Text-to-Speech (TTS)</vt:lpstr>
      <vt:lpstr>Pre-trained Speech LLM ……</vt:lpstr>
      <vt:lpstr>以文字模型作為語音模型的 Foundation Model</vt:lpstr>
      <vt:lpstr>Why is training solely on unlabeled speech data inefficient?</vt:lpstr>
      <vt:lpstr>Why is training solely on unlabeled speech data inefficient?</vt:lpstr>
      <vt:lpstr>Leveraging Text: Starting from Text LLM</vt:lpstr>
      <vt:lpstr>Leveraging Text: Starting from Text LLM</vt:lpstr>
      <vt:lpstr>Leveraging Text:  Speech-Text Hybrid Generation</vt:lpstr>
      <vt:lpstr>Leveraging Text:  Speech-Text Hybrid Generation</vt:lpstr>
      <vt:lpstr>Leveraging Text:  Speech-Text Hybrid Generation</vt:lpstr>
      <vt:lpstr>PowerPoint 簡報</vt:lpstr>
      <vt:lpstr>考慮文字的語音 Tokenization</vt:lpstr>
      <vt:lpstr>PowerPoint 簡報</vt:lpstr>
      <vt:lpstr>Can we have text-aligned speech representations?</vt:lpstr>
      <vt:lpstr>PowerPoint 簡報</vt:lpstr>
      <vt:lpstr>PowerPoint 簡報</vt:lpstr>
      <vt:lpstr>PowerPoint 簡報</vt:lpstr>
      <vt:lpstr>PowerPoint 簡報</vt:lpstr>
      <vt:lpstr>PowerPoint 簡報</vt:lpstr>
      <vt:lpstr>PowerPoint 簡報</vt:lpstr>
      <vt:lpstr>Training Speech LLM</vt:lpstr>
      <vt:lpstr>PowerPoint 簡報</vt:lpstr>
      <vt:lpstr>PowerPoint 簡報</vt:lpstr>
      <vt:lpstr>PowerPoint 簡報</vt:lpstr>
      <vt:lpstr>我們已經討論了很多生成語音的方式，然後怎麼訓練呢？</vt:lpstr>
      <vt:lpstr>How to Train Speech LLM</vt:lpstr>
      <vt:lpstr>How to Train Speech LLM</vt:lpstr>
      <vt:lpstr>Alignment with Feedback</vt:lpstr>
      <vt:lpstr>Alignment with Feedback</vt:lpstr>
      <vt:lpstr>Beyond the Turn-based Game</vt:lpstr>
      <vt:lpstr>Beyond the Turn-based Game</vt:lpstr>
      <vt:lpstr>Evaluation </vt:lpstr>
      <vt:lpstr>To Learn More</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Hung-yi Lee</dc:creator>
  <cp:lastModifiedBy>Hung-yi Lee</cp:lastModifiedBy>
  <cp:revision>92</cp:revision>
  <dcterms:created xsi:type="dcterms:W3CDTF">2025-05-04T17:23:45Z</dcterms:created>
  <dcterms:modified xsi:type="dcterms:W3CDTF">2025-05-24T19:04:05Z</dcterms:modified>
</cp:coreProperties>
</file>