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328" r:id="rId4"/>
    <p:sldId id="2771" r:id="rId5"/>
    <p:sldId id="319" r:id="rId6"/>
    <p:sldId id="277" r:id="rId7"/>
    <p:sldId id="318" r:id="rId8"/>
    <p:sldId id="2720" r:id="rId9"/>
    <p:sldId id="2722" r:id="rId10"/>
    <p:sldId id="2726" r:id="rId11"/>
    <p:sldId id="2741" r:id="rId12"/>
    <p:sldId id="2742" r:id="rId13"/>
    <p:sldId id="2723" r:id="rId14"/>
    <p:sldId id="2728" r:id="rId15"/>
    <p:sldId id="2725" r:id="rId16"/>
    <p:sldId id="2729" r:id="rId17"/>
    <p:sldId id="325" r:id="rId18"/>
    <p:sldId id="2731" r:id="rId19"/>
    <p:sldId id="303" r:id="rId20"/>
    <p:sldId id="2733" r:id="rId21"/>
    <p:sldId id="2732" r:id="rId22"/>
    <p:sldId id="2737" r:id="rId23"/>
    <p:sldId id="2734" r:id="rId24"/>
    <p:sldId id="2743" r:id="rId25"/>
    <p:sldId id="2744" r:id="rId26"/>
    <p:sldId id="392" r:id="rId27"/>
    <p:sldId id="2749" r:id="rId28"/>
    <p:sldId id="2751" r:id="rId29"/>
    <p:sldId id="2753" r:id="rId30"/>
    <p:sldId id="2739" r:id="rId31"/>
    <p:sldId id="278" r:id="rId32"/>
    <p:sldId id="2758" r:id="rId33"/>
    <p:sldId id="5426" r:id="rId34"/>
    <p:sldId id="2759" r:id="rId35"/>
    <p:sldId id="2760" r:id="rId36"/>
    <p:sldId id="2761" r:id="rId37"/>
    <p:sldId id="2762" r:id="rId38"/>
    <p:sldId id="2763" r:id="rId39"/>
    <p:sldId id="2765" r:id="rId40"/>
    <p:sldId id="2764" r:id="rId41"/>
    <p:sldId id="2766" r:id="rId42"/>
    <p:sldId id="2767" r:id="rId43"/>
    <p:sldId id="2768" r:id="rId44"/>
    <p:sldId id="279" r:id="rId45"/>
    <p:sldId id="2772" r:id="rId46"/>
    <p:sldId id="2769" r:id="rId47"/>
    <p:sldId id="5427" r:id="rId48"/>
    <p:sldId id="5428" r:id="rId49"/>
    <p:sldId id="5429" r:id="rId50"/>
    <p:sldId id="5430" r:id="rId51"/>
    <p:sldId id="5431" r:id="rId52"/>
    <p:sldId id="5433" r:id="rId53"/>
    <p:sldId id="5432" r:id="rId54"/>
    <p:sldId id="275" r:id="rId55"/>
    <p:sldId id="5435" r:id="rId56"/>
    <p:sldId id="5436" r:id="rId57"/>
    <p:sldId id="5442" r:id="rId58"/>
    <p:sldId id="5444" r:id="rId59"/>
    <p:sldId id="5445" r:id="rId60"/>
    <p:sldId id="5448" r:id="rId61"/>
    <p:sldId id="5434" r:id="rId62"/>
    <p:sldId id="5446" r:id="rId63"/>
    <p:sldId id="5443" r:id="rId64"/>
    <p:sldId id="5447" r:id="rId65"/>
    <p:sldId id="5425" r:id="rId6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82796" autoAdjust="0"/>
  </p:normalViewPr>
  <p:slideViewPr>
    <p:cSldViewPr snapToGrid="0">
      <p:cViewPr varScale="1">
        <p:scale>
          <a:sx n="51" d="100"/>
          <a:sy n="51" d="100"/>
        </p:scale>
        <p:origin x="744" y="7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91C63B-3466-46C4-A71A-2E21AE7C830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173EB4E-AECD-4B0F-A3DA-78FC66265371}">
      <dgm:prSet phldrT="[文字]" phldr="0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修改 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Inference 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過程</a:t>
          </a:r>
        </a:p>
      </dgm:t>
    </dgm:pt>
    <dgm:pt modelId="{7BA5CE67-8D1D-48A2-B8DC-5412335E5A22}" type="parTrans" cxnId="{3F3F3199-6BBA-4A5C-95E4-EEC015DF6ECE}">
      <dgm:prSet/>
      <dgm:spPr/>
      <dgm:t>
        <a:bodyPr/>
        <a:lstStyle/>
        <a:p>
          <a:endParaRPr lang="zh-TW" altLang="en-US"/>
        </a:p>
      </dgm:t>
    </dgm:pt>
    <dgm:pt modelId="{472BFBEC-735C-438D-904A-DD9BCB0E0DFE}" type="sibTrans" cxnId="{3F3F3199-6BBA-4A5C-95E4-EEC015DF6ECE}">
      <dgm:prSet/>
      <dgm:spPr/>
      <dgm:t>
        <a:bodyPr/>
        <a:lstStyle/>
        <a:p>
          <a:endParaRPr lang="zh-TW" altLang="en-US"/>
        </a:p>
      </dgm:t>
    </dgm:pt>
    <dgm:pt modelId="{81818454-568D-4E2A-AC82-E53B2374EF78}">
      <dgm:prSet phldrT="[文字]" phldr="0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修改 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Harness (Workflow) 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0337AC-548D-4FF6-8639-BD8785229AF6}" type="parTrans" cxnId="{C9C1B8B3-C5FB-4D36-9399-4C57B7DAA979}">
      <dgm:prSet/>
      <dgm:spPr/>
      <dgm:t>
        <a:bodyPr/>
        <a:lstStyle/>
        <a:p>
          <a:endParaRPr lang="zh-TW" altLang="en-US"/>
        </a:p>
      </dgm:t>
    </dgm:pt>
    <dgm:pt modelId="{92570863-26AA-4F53-AAC7-56E0362233EA}" type="sibTrans" cxnId="{C9C1B8B3-C5FB-4D36-9399-4C57B7DAA979}">
      <dgm:prSet/>
      <dgm:spPr/>
      <dgm:t>
        <a:bodyPr/>
        <a:lstStyle/>
        <a:p>
          <a:endParaRPr lang="zh-TW" altLang="en-US"/>
        </a:p>
      </dgm:t>
    </dgm:pt>
    <dgm:pt modelId="{C3FEB0FE-5061-4FDC-80A8-790E626D352D}">
      <dgm:prSet phldrT="[文字]" phldr="0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修改 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Model Parameters (Reasoning) 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64F50C-51F1-496C-943F-77755C844F49}" type="parTrans" cxnId="{381F8308-5F24-4E20-916E-5552DF4DC8C9}">
      <dgm:prSet/>
      <dgm:spPr/>
      <dgm:t>
        <a:bodyPr/>
        <a:lstStyle/>
        <a:p>
          <a:endParaRPr lang="zh-TW" altLang="en-US"/>
        </a:p>
      </dgm:t>
    </dgm:pt>
    <dgm:pt modelId="{F5E784AC-8F42-4957-AF02-861D836B201E}" type="sibTrans" cxnId="{381F8308-5F24-4E20-916E-5552DF4DC8C9}">
      <dgm:prSet/>
      <dgm:spPr/>
      <dgm:t>
        <a:bodyPr/>
        <a:lstStyle/>
        <a:p>
          <a:endParaRPr lang="zh-TW" altLang="en-US"/>
        </a:p>
      </dgm:t>
    </dgm:pt>
    <dgm:pt modelId="{F99B5243-EDF6-4AA5-9B0C-05374F5B965E}" type="pres">
      <dgm:prSet presAssocID="{B691C63B-3466-46C4-A71A-2E21AE7C830A}" presName="linear" presStyleCnt="0">
        <dgm:presLayoutVars>
          <dgm:animLvl val="lvl"/>
          <dgm:resizeHandles val="exact"/>
        </dgm:presLayoutVars>
      </dgm:prSet>
      <dgm:spPr/>
    </dgm:pt>
    <dgm:pt modelId="{898BD3C0-6420-480D-BD63-0A451687A6D0}" type="pres">
      <dgm:prSet presAssocID="{8173EB4E-AECD-4B0F-A3DA-78FC66265371}" presName="parentText" presStyleLbl="node1" presStyleIdx="0" presStyleCnt="3" custLinFactY="-708" custLinFactNeighborX="-46558" custLinFactNeighborY="-100000">
        <dgm:presLayoutVars>
          <dgm:chMax val="0"/>
          <dgm:bulletEnabled val="1"/>
        </dgm:presLayoutVars>
      </dgm:prSet>
      <dgm:spPr/>
    </dgm:pt>
    <dgm:pt modelId="{D986D8DE-4794-4F06-AD2E-12DC7E82653D}" type="pres">
      <dgm:prSet presAssocID="{472BFBEC-735C-438D-904A-DD9BCB0E0DFE}" presName="spacer" presStyleCnt="0"/>
      <dgm:spPr/>
    </dgm:pt>
    <dgm:pt modelId="{FB5B6668-43AF-46AF-AFC0-A01B384F279D}" type="pres">
      <dgm:prSet presAssocID="{81818454-568D-4E2A-AC82-E53B2374EF7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AD764D3-674D-4E00-AD42-3098D85C2F07}" type="pres">
      <dgm:prSet presAssocID="{92570863-26AA-4F53-AAC7-56E0362233EA}" presName="spacer" presStyleCnt="0"/>
      <dgm:spPr/>
    </dgm:pt>
    <dgm:pt modelId="{28D2E8B0-4210-489F-8B71-EDC9D0D665AE}" type="pres">
      <dgm:prSet presAssocID="{C3FEB0FE-5061-4FDC-80A8-790E626D352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81F8308-5F24-4E20-916E-5552DF4DC8C9}" srcId="{B691C63B-3466-46C4-A71A-2E21AE7C830A}" destId="{C3FEB0FE-5061-4FDC-80A8-790E626D352D}" srcOrd="2" destOrd="0" parTransId="{3564F50C-51F1-496C-943F-77755C844F49}" sibTransId="{F5E784AC-8F42-4957-AF02-861D836B201E}"/>
    <dgm:cxn modelId="{F6296612-C0AD-4CC5-B473-27832210546B}" type="presOf" srcId="{C3FEB0FE-5061-4FDC-80A8-790E626D352D}" destId="{28D2E8B0-4210-489F-8B71-EDC9D0D665AE}" srcOrd="0" destOrd="0" presId="urn:microsoft.com/office/officeart/2005/8/layout/vList2"/>
    <dgm:cxn modelId="{3F3F3199-6BBA-4A5C-95E4-EEC015DF6ECE}" srcId="{B691C63B-3466-46C4-A71A-2E21AE7C830A}" destId="{8173EB4E-AECD-4B0F-A3DA-78FC66265371}" srcOrd="0" destOrd="0" parTransId="{7BA5CE67-8D1D-48A2-B8DC-5412335E5A22}" sibTransId="{472BFBEC-735C-438D-904A-DD9BCB0E0DFE}"/>
    <dgm:cxn modelId="{EF9B5BB0-8040-44DE-8B40-95F51341C91D}" type="presOf" srcId="{8173EB4E-AECD-4B0F-A3DA-78FC66265371}" destId="{898BD3C0-6420-480D-BD63-0A451687A6D0}" srcOrd="0" destOrd="0" presId="urn:microsoft.com/office/officeart/2005/8/layout/vList2"/>
    <dgm:cxn modelId="{C9C1B8B3-C5FB-4D36-9399-4C57B7DAA979}" srcId="{B691C63B-3466-46C4-A71A-2E21AE7C830A}" destId="{81818454-568D-4E2A-AC82-E53B2374EF78}" srcOrd="1" destOrd="0" parTransId="{F80337AC-548D-4FF6-8639-BD8785229AF6}" sibTransId="{92570863-26AA-4F53-AAC7-56E0362233EA}"/>
    <dgm:cxn modelId="{584BEEE5-A416-4F86-8A6B-400EA1EBC217}" type="presOf" srcId="{B691C63B-3466-46C4-A71A-2E21AE7C830A}" destId="{F99B5243-EDF6-4AA5-9B0C-05374F5B965E}" srcOrd="0" destOrd="0" presId="urn:microsoft.com/office/officeart/2005/8/layout/vList2"/>
    <dgm:cxn modelId="{5D82C7EE-A901-4AC8-AEBC-6A83409A5892}" type="presOf" srcId="{81818454-568D-4E2A-AC82-E53B2374EF78}" destId="{FB5B6668-43AF-46AF-AFC0-A01B384F279D}" srcOrd="0" destOrd="0" presId="urn:microsoft.com/office/officeart/2005/8/layout/vList2"/>
    <dgm:cxn modelId="{5C544159-1B28-44F4-9F82-19BADD023C21}" type="presParOf" srcId="{F99B5243-EDF6-4AA5-9B0C-05374F5B965E}" destId="{898BD3C0-6420-480D-BD63-0A451687A6D0}" srcOrd="0" destOrd="0" presId="urn:microsoft.com/office/officeart/2005/8/layout/vList2"/>
    <dgm:cxn modelId="{161A080E-666F-490B-92C0-2D04917E920F}" type="presParOf" srcId="{F99B5243-EDF6-4AA5-9B0C-05374F5B965E}" destId="{D986D8DE-4794-4F06-AD2E-12DC7E82653D}" srcOrd="1" destOrd="0" presId="urn:microsoft.com/office/officeart/2005/8/layout/vList2"/>
    <dgm:cxn modelId="{7EB7CE98-3CA7-4FB4-952E-59097E74E13E}" type="presParOf" srcId="{F99B5243-EDF6-4AA5-9B0C-05374F5B965E}" destId="{FB5B6668-43AF-46AF-AFC0-A01B384F279D}" srcOrd="2" destOrd="0" presId="urn:microsoft.com/office/officeart/2005/8/layout/vList2"/>
    <dgm:cxn modelId="{C88561F3-D5AE-4CF1-B129-27482ABEE3AA}" type="presParOf" srcId="{F99B5243-EDF6-4AA5-9B0C-05374F5B965E}" destId="{8AD764D3-674D-4E00-AD42-3098D85C2F07}" srcOrd="3" destOrd="0" presId="urn:microsoft.com/office/officeart/2005/8/layout/vList2"/>
    <dgm:cxn modelId="{C3BAE3FE-1A36-4639-BF96-E65A6192FD39}" type="presParOf" srcId="{F99B5243-EDF6-4AA5-9B0C-05374F5B965E}" destId="{28D2E8B0-4210-489F-8B71-EDC9D0D665A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91C63B-3466-46C4-A71A-2E21AE7C830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173EB4E-AECD-4B0F-A3DA-78FC66265371}">
      <dgm:prSet phldrT="[文字]" phldr="0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修改 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Inference </a:t>
          </a: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過程</a:t>
          </a:r>
        </a:p>
      </dgm:t>
    </dgm:pt>
    <dgm:pt modelId="{7BA5CE67-8D1D-48A2-B8DC-5412335E5A22}" type="parTrans" cxnId="{3F3F3199-6BBA-4A5C-95E4-EEC015DF6ECE}">
      <dgm:prSet/>
      <dgm:spPr/>
      <dgm:t>
        <a:bodyPr/>
        <a:lstStyle/>
        <a:p>
          <a:endParaRPr lang="zh-TW" altLang="en-US"/>
        </a:p>
      </dgm:t>
    </dgm:pt>
    <dgm:pt modelId="{472BFBEC-735C-438D-904A-DD9BCB0E0DFE}" type="sibTrans" cxnId="{3F3F3199-6BBA-4A5C-95E4-EEC015DF6ECE}">
      <dgm:prSet/>
      <dgm:spPr/>
      <dgm:t>
        <a:bodyPr/>
        <a:lstStyle/>
        <a:p>
          <a:endParaRPr lang="zh-TW" altLang="en-US"/>
        </a:p>
      </dgm:t>
    </dgm:pt>
    <dgm:pt modelId="{81818454-568D-4E2A-AC82-E53B2374EF78}">
      <dgm:prSet phldrT="[文字]" phldr="0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修改 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Harness (Workflow) 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0337AC-548D-4FF6-8639-BD8785229AF6}" type="parTrans" cxnId="{C9C1B8B3-C5FB-4D36-9399-4C57B7DAA979}">
      <dgm:prSet/>
      <dgm:spPr/>
      <dgm:t>
        <a:bodyPr/>
        <a:lstStyle/>
        <a:p>
          <a:endParaRPr lang="zh-TW" altLang="en-US"/>
        </a:p>
      </dgm:t>
    </dgm:pt>
    <dgm:pt modelId="{92570863-26AA-4F53-AAC7-56E0362233EA}" type="sibTrans" cxnId="{C9C1B8B3-C5FB-4D36-9399-4C57B7DAA979}">
      <dgm:prSet/>
      <dgm:spPr/>
      <dgm:t>
        <a:bodyPr/>
        <a:lstStyle/>
        <a:p>
          <a:endParaRPr lang="zh-TW" altLang="en-US"/>
        </a:p>
      </dgm:t>
    </dgm:pt>
    <dgm:pt modelId="{C3FEB0FE-5061-4FDC-80A8-790E626D352D}">
      <dgm:prSet phldrT="[文字]" phldr="0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修改 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>Model Parameters (Reasoning) 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64F50C-51F1-496C-943F-77755C844F49}" type="parTrans" cxnId="{381F8308-5F24-4E20-916E-5552DF4DC8C9}">
      <dgm:prSet/>
      <dgm:spPr/>
      <dgm:t>
        <a:bodyPr/>
        <a:lstStyle/>
        <a:p>
          <a:endParaRPr lang="zh-TW" altLang="en-US"/>
        </a:p>
      </dgm:t>
    </dgm:pt>
    <dgm:pt modelId="{F5E784AC-8F42-4957-AF02-861D836B201E}" type="sibTrans" cxnId="{381F8308-5F24-4E20-916E-5552DF4DC8C9}">
      <dgm:prSet/>
      <dgm:spPr/>
      <dgm:t>
        <a:bodyPr/>
        <a:lstStyle/>
        <a:p>
          <a:endParaRPr lang="zh-TW" altLang="en-US"/>
        </a:p>
      </dgm:t>
    </dgm:pt>
    <dgm:pt modelId="{F99B5243-EDF6-4AA5-9B0C-05374F5B965E}" type="pres">
      <dgm:prSet presAssocID="{B691C63B-3466-46C4-A71A-2E21AE7C830A}" presName="linear" presStyleCnt="0">
        <dgm:presLayoutVars>
          <dgm:animLvl val="lvl"/>
          <dgm:resizeHandles val="exact"/>
        </dgm:presLayoutVars>
      </dgm:prSet>
      <dgm:spPr/>
    </dgm:pt>
    <dgm:pt modelId="{898BD3C0-6420-480D-BD63-0A451687A6D0}" type="pres">
      <dgm:prSet presAssocID="{8173EB4E-AECD-4B0F-A3DA-78FC66265371}" presName="parentText" presStyleLbl="node1" presStyleIdx="0" presStyleCnt="3" custLinFactY="-708" custLinFactNeighborX="-46558" custLinFactNeighborY="-100000">
        <dgm:presLayoutVars>
          <dgm:chMax val="0"/>
          <dgm:bulletEnabled val="1"/>
        </dgm:presLayoutVars>
      </dgm:prSet>
      <dgm:spPr/>
    </dgm:pt>
    <dgm:pt modelId="{D986D8DE-4794-4F06-AD2E-12DC7E82653D}" type="pres">
      <dgm:prSet presAssocID="{472BFBEC-735C-438D-904A-DD9BCB0E0DFE}" presName="spacer" presStyleCnt="0"/>
      <dgm:spPr/>
    </dgm:pt>
    <dgm:pt modelId="{FB5B6668-43AF-46AF-AFC0-A01B384F279D}" type="pres">
      <dgm:prSet presAssocID="{81818454-568D-4E2A-AC82-E53B2374EF7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AD764D3-674D-4E00-AD42-3098D85C2F07}" type="pres">
      <dgm:prSet presAssocID="{92570863-26AA-4F53-AAC7-56E0362233EA}" presName="spacer" presStyleCnt="0"/>
      <dgm:spPr/>
    </dgm:pt>
    <dgm:pt modelId="{28D2E8B0-4210-489F-8B71-EDC9D0D665AE}" type="pres">
      <dgm:prSet presAssocID="{C3FEB0FE-5061-4FDC-80A8-790E626D352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81F8308-5F24-4E20-916E-5552DF4DC8C9}" srcId="{B691C63B-3466-46C4-A71A-2E21AE7C830A}" destId="{C3FEB0FE-5061-4FDC-80A8-790E626D352D}" srcOrd="2" destOrd="0" parTransId="{3564F50C-51F1-496C-943F-77755C844F49}" sibTransId="{F5E784AC-8F42-4957-AF02-861D836B201E}"/>
    <dgm:cxn modelId="{F6296612-C0AD-4CC5-B473-27832210546B}" type="presOf" srcId="{C3FEB0FE-5061-4FDC-80A8-790E626D352D}" destId="{28D2E8B0-4210-489F-8B71-EDC9D0D665AE}" srcOrd="0" destOrd="0" presId="urn:microsoft.com/office/officeart/2005/8/layout/vList2"/>
    <dgm:cxn modelId="{3F3F3199-6BBA-4A5C-95E4-EEC015DF6ECE}" srcId="{B691C63B-3466-46C4-A71A-2E21AE7C830A}" destId="{8173EB4E-AECD-4B0F-A3DA-78FC66265371}" srcOrd="0" destOrd="0" parTransId="{7BA5CE67-8D1D-48A2-B8DC-5412335E5A22}" sibTransId="{472BFBEC-735C-438D-904A-DD9BCB0E0DFE}"/>
    <dgm:cxn modelId="{EF9B5BB0-8040-44DE-8B40-95F51341C91D}" type="presOf" srcId="{8173EB4E-AECD-4B0F-A3DA-78FC66265371}" destId="{898BD3C0-6420-480D-BD63-0A451687A6D0}" srcOrd="0" destOrd="0" presId="urn:microsoft.com/office/officeart/2005/8/layout/vList2"/>
    <dgm:cxn modelId="{C9C1B8B3-C5FB-4D36-9399-4C57B7DAA979}" srcId="{B691C63B-3466-46C4-A71A-2E21AE7C830A}" destId="{81818454-568D-4E2A-AC82-E53B2374EF78}" srcOrd="1" destOrd="0" parTransId="{F80337AC-548D-4FF6-8639-BD8785229AF6}" sibTransId="{92570863-26AA-4F53-AAC7-56E0362233EA}"/>
    <dgm:cxn modelId="{584BEEE5-A416-4F86-8A6B-400EA1EBC217}" type="presOf" srcId="{B691C63B-3466-46C4-A71A-2E21AE7C830A}" destId="{F99B5243-EDF6-4AA5-9B0C-05374F5B965E}" srcOrd="0" destOrd="0" presId="urn:microsoft.com/office/officeart/2005/8/layout/vList2"/>
    <dgm:cxn modelId="{5D82C7EE-A901-4AC8-AEBC-6A83409A5892}" type="presOf" srcId="{81818454-568D-4E2A-AC82-E53B2374EF78}" destId="{FB5B6668-43AF-46AF-AFC0-A01B384F279D}" srcOrd="0" destOrd="0" presId="urn:microsoft.com/office/officeart/2005/8/layout/vList2"/>
    <dgm:cxn modelId="{5C544159-1B28-44F4-9F82-19BADD023C21}" type="presParOf" srcId="{F99B5243-EDF6-4AA5-9B0C-05374F5B965E}" destId="{898BD3C0-6420-480D-BD63-0A451687A6D0}" srcOrd="0" destOrd="0" presId="urn:microsoft.com/office/officeart/2005/8/layout/vList2"/>
    <dgm:cxn modelId="{161A080E-666F-490B-92C0-2D04917E920F}" type="presParOf" srcId="{F99B5243-EDF6-4AA5-9B0C-05374F5B965E}" destId="{D986D8DE-4794-4F06-AD2E-12DC7E82653D}" srcOrd="1" destOrd="0" presId="urn:microsoft.com/office/officeart/2005/8/layout/vList2"/>
    <dgm:cxn modelId="{7EB7CE98-3CA7-4FB4-952E-59097E74E13E}" type="presParOf" srcId="{F99B5243-EDF6-4AA5-9B0C-05374F5B965E}" destId="{FB5B6668-43AF-46AF-AFC0-A01B384F279D}" srcOrd="2" destOrd="0" presId="urn:microsoft.com/office/officeart/2005/8/layout/vList2"/>
    <dgm:cxn modelId="{C88561F3-D5AE-4CF1-B129-27482ABEE3AA}" type="presParOf" srcId="{F99B5243-EDF6-4AA5-9B0C-05374F5B965E}" destId="{8AD764D3-674D-4E00-AD42-3098D85C2F07}" srcOrd="3" destOrd="0" presId="urn:microsoft.com/office/officeart/2005/8/layout/vList2"/>
    <dgm:cxn modelId="{C3BAE3FE-1A36-4639-BF96-E65A6192FD39}" type="presParOf" srcId="{F99B5243-EDF6-4AA5-9B0C-05374F5B965E}" destId="{28D2E8B0-4210-489F-8B71-EDC9D0D665A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BD3C0-6420-480D-BD63-0A451687A6D0}">
      <dsp:nvSpPr>
        <dsp:cNvPr id="0" name=""/>
        <dsp:cNvSpPr/>
      </dsp:nvSpPr>
      <dsp:spPr>
        <a:xfrm>
          <a:off x="0" y="0"/>
          <a:ext cx="10515600" cy="13642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修改 </a:t>
          </a:r>
          <a:r>
            <a:rPr lang="en-US" altLang="zh-TW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Inference </a:t>
          </a:r>
          <a:r>
            <a:rPr lang="zh-TW" altLang="en-US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過程</a:t>
          </a:r>
        </a:p>
      </dsp:txBody>
      <dsp:txXfrm>
        <a:off x="66596" y="66596"/>
        <a:ext cx="10382408" cy="1231028"/>
      </dsp:txXfrm>
    </dsp:sp>
    <dsp:sp modelId="{FB5B6668-43AF-46AF-AFC0-A01B384F279D}">
      <dsp:nvSpPr>
        <dsp:cNvPr id="0" name=""/>
        <dsp:cNvSpPr/>
      </dsp:nvSpPr>
      <dsp:spPr>
        <a:xfrm>
          <a:off x="0" y="1493559"/>
          <a:ext cx="10515600" cy="136422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修改 </a:t>
          </a:r>
          <a:r>
            <a:rPr lang="en-US" altLang="zh-TW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Harness (Workflow) </a:t>
          </a:r>
          <a:endParaRPr lang="zh-TW" altLang="en-US" sz="4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596" y="1560155"/>
        <a:ext cx="10382408" cy="1231028"/>
      </dsp:txXfrm>
    </dsp:sp>
    <dsp:sp modelId="{28D2E8B0-4210-489F-8B71-EDC9D0D665AE}">
      <dsp:nvSpPr>
        <dsp:cNvPr id="0" name=""/>
        <dsp:cNvSpPr/>
      </dsp:nvSpPr>
      <dsp:spPr>
        <a:xfrm>
          <a:off x="0" y="2984499"/>
          <a:ext cx="10515600" cy="136422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修改 </a:t>
          </a:r>
          <a:r>
            <a:rPr lang="en-US" altLang="zh-TW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Model Parameters (Reasoning) </a:t>
          </a:r>
          <a:endParaRPr lang="zh-TW" altLang="en-US" sz="4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596" y="3051095"/>
        <a:ext cx="10382408" cy="12310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BD3C0-6420-480D-BD63-0A451687A6D0}">
      <dsp:nvSpPr>
        <dsp:cNvPr id="0" name=""/>
        <dsp:cNvSpPr/>
      </dsp:nvSpPr>
      <dsp:spPr>
        <a:xfrm>
          <a:off x="0" y="0"/>
          <a:ext cx="10515600" cy="13642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修改 </a:t>
          </a:r>
          <a:r>
            <a:rPr lang="en-US" altLang="zh-TW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Inference </a:t>
          </a:r>
          <a:r>
            <a:rPr lang="zh-TW" altLang="en-US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過程</a:t>
          </a:r>
        </a:p>
      </dsp:txBody>
      <dsp:txXfrm>
        <a:off x="66596" y="66596"/>
        <a:ext cx="10382408" cy="1231028"/>
      </dsp:txXfrm>
    </dsp:sp>
    <dsp:sp modelId="{FB5B6668-43AF-46AF-AFC0-A01B384F279D}">
      <dsp:nvSpPr>
        <dsp:cNvPr id="0" name=""/>
        <dsp:cNvSpPr/>
      </dsp:nvSpPr>
      <dsp:spPr>
        <a:xfrm>
          <a:off x="0" y="1493559"/>
          <a:ext cx="10515600" cy="136422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修改 </a:t>
          </a:r>
          <a:r>
            <a:rPr lang="en-US" altLang="zh-TW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Harness (Workflow) </a:t>
          </a:r>
          <a:endParaRPr lang="zh-TW" altLang="en-US" sz="4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596" y="1560155"/>
        <a:ext cx="10382408" cy="1231028"/>
      </dsp:txXfrm>
    </dsp:sp>
    <dsp:sp modelId="{28D2E8B0-4210-489F-8B71-EDC9D0D665AE}">
      <dsp:nvSpPr>
        <dsp:cNvPr id="0" name=""/>
        <dsp:cNvSpPr/>
      </dsp:nvSpPr>
      <dsp:spPr>
        <a:xfrm>
          <a:off x="0" y="2984499"/>
          <a:ext cx="10515600" cy="136422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修改 </a:t>
          </a:r>
          <a:r>
            <a:rPr lang="en-US" altLang="zh-TW" sz="4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Model Parameters (Reasoning) </a:t>
          </a:r>
          <a:endParaRPr lang="zh-TW" altLang="en-US" sz="4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596" y="3051095"/>
        <a:ext cx="10382408" cy="1231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53516-7743-42BF-8E02-E3FDED9380E4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BA36D-929A-4DD6-9E03-BD6A933EDAB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106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c/69e1e9e4-1044-83aa-a9fc-18ac5cad657e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c/69e4604b-21e8-83a8-8537-f52fdda293d9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hatgpt.com/c/69e460a1-d84c-83a4-9c8c-a0f2440efc68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c/69e4606f-8b54-83a7-b573-be2997c61ac5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html/2602.09305v1" TargetMode="External"/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mit.edu/2025/cost-of-thinking-1119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c/69e460df-69b0-83a2-b1b9-d37bfb8ebdc2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TODO: </a:t>
            </a:r>
            <a:r>
              <a:rPr lang="zh-TW" altLang="en-US" dirty="0"/>
              <a:t>其實 </a:t>
            </a:r>
            <a:r>
              <a:rPr lang="en-US" altLang="zh-TW" dirty="0"/>
              <a:t>contrastive decoding </a:t>
            </a:r>
            <a:r>
              <a:rPr lang="zh-TW" altLang="en-US" dirty="0"/>
              <a:t>就是 </a:t>
            </a:r>
            <a:r>
              <a:rPr lang="en-US" altLang="zh-TW" dirty="0"/>
              <a:t>classifier free guidance </a:t>
            </a:r>
          </a:p>
          <a:p>
            <a:endParaRPr lang="en-US" altLang="zh-TW" dirty="0"/>
          </a:p>
          <a:p>
            <a:r>
              <a:rPr lang="en-US" altLang="zh-TW" dirty="0"/>
              <a:t>====</a:t>
            </a:r>
          </a:p>
          <a:p>
            <a:r>
              <a:rPr lang="en-US" altLang="zh-TW" dirty="0"/>
              <a:t>https://chatgpt.com/c/69e12f22-caf8-83a5-8bbe-2c9c6abdac2b</a:t>
            </a:r>
          </a:p>
          <a:p>
            <a:r>
              <a:rPr lang="en-US" altLang="zh-TW" dirty="0"/>
              <a:t>https://chatgpt.com/c/69e12f34-e710-83aa-a8d8-8aa2b73a0633</a:t>
            </a:r>
          </a:p>
          <a:p>
            <a:r>
              <a:rPr lang="en-US" altLang="zh-TW" dirty="0"/>
              <a:t>https://gemini.google.com/app/50fb460bf5f75874</a:t>
            </a:r>
          </a:p>
          <a:p>
            <a:r>
              <a:rPr lang="en-US" altLang="zh-TW" dirty="0"/>
              <a:t>https://gemini.google.com/app/bdee1f610d017100</a:t>
            </a:r>
          </a:p>
          <a:p>
            <a:r>
              <a:rPr lang="en-US" altLang="zh-TW" dirty="0"/>
              <a:t>====</a:t>
            </a:r>
          </a:p>
          <a:p>
            <a:r>
              <a:rPr lang="en-US" altLang="zh-TW" dirty="0"/>
              <a:t>LLM </a:t>
            </a:r>
            <a:r>
              <a:rPr lang="zh-TW" altLang="en-US" dirty="0"/>
              <a:t>的 </a:t>
            </a:r>
            <a:r>
              <a:rPr lang="en-US" altLang="zh-TW" dirty="0"/>
              <a:t>Self-Correction</a:t>
            </a:r>
            <a:r>
              <a:rPr lang="zh-TW" altLang="en-US" dirty="0"/>
              <a:t> 指的是甚麼</a:t>
            </a:r>
            <a:endParaRPr lang="en-US" altLang="zh-TW" dirty="0"/>
          </a:p>
          <a:p>
            <a:r>
              <a:rPr lang="zh-TW" altLang="en-US" dirty="0"/>
              <a:t>分成 </a:t>
            </a:r>
            <a:r>
              <a:rPr lang="en-US" altLang="zh-TW" dirty="0"/>
              <a:t>confidence estimation / correction </a:t>
            </a:r>
          </a:p>
          <a:p>
            <a:r>
              <a:rPr lang="zh-TW" altLang="en-US" dirty="0"/>
              <a:t>模型知不知道自己錯了，知道錯誤後能不能修改</a:t>
            </a:r>
            <a:endParaRPr lang="en-US" altLang="zh-TW" dirty="0"/>
          </a:p>
          <a:p>
            <a:pPr lvl="1"/>
            <a:r>
              <a:rPr lang="zh-TW" altLang="en-US" dirty="0"/>
              <a:t>手動修改</a:t>
            </a:r>
            <a:endParaRPr lang="en-US" altLang="zh-TW" dirty="0"/>
          </a:p>
          <a:p>
            <a:pPr lvl="1"/>
            <a:r>
              <a:rPr lang="en-US" altLang="zh-TW" dirty="0"/>
              <a:t>Workflow </a:t>
            </a:r>
            <a:r>
              <a:rPr lang="zh-TW" altLang="en-US" dirty="0"/>
              <a:t>修改</a:t>
            </a:r>
            <a:endParaRPr lang="en-US" altLang="zh-TW" dirty="0"/>
          </a:p>
          <a:p>
            <a:pPr lvl="1"/>
            <a:r>
              <a:rPr lang="zh-TW" altLang="en-US" dirty="0"/>
              <a:t>全自動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/>
              <a:t>reasoning 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30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優勢：幾乎不需額外運算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 err="1"/>
              <a:t>DoRA</a:t>
            </a:r>
            <a:r>
              <a:rPr lang="en-US" altLang="zh-TW" dirty="0"/>
              <a:t>:</a:t>
            </a:r>
            <a:r>
              <a:rPr lang="zh-TW" altLang="en-US" dirty="0"/>
              <a:t>作者還加了一個 </a:t>
            </a:r>
            <a:r>
              <a:rPr lang="en-US" altLang="zh-TW" b="1" dirty="0"/>
              <a:t>adaptive plausibility constraint</a:t>
            </a:r>
            <a:r>
              <a:rPr lang="zh-TW" altLang="en-US" dirty="0"/>
              <a:t>。</a:t>
            </a:r>
            <a:br>
              <a:rPr lang="zh-TW" altLang="en-US" dirty="0"/>
            </a:br>
            <a:r>
              <a:rPr lang="zh-TW" altLang="en-US" dirty="0"/>
              <a:t>做法是：只有那些在最後一層本來就夠 </a:t>
            </a:r>
            <a:r>
              <a:rPr lang="en-US" altLang="zh-TW" dirty="0"/>
              <a:t>plausible </a:t>
            </a:r>
            <a:r>
              <a:rPr lang="zh-TW" altLang="en-US" dirty="0"/>
              <a:t>的 </a:t>
            </a:r>
            <a:r>
              <a:rPr lang="en-US" altLang="zh-TW" dirty="0"/>
              <a:t>token</a:t>
            </a:r>
            <a:r>
              <a:rPr lang="zh-TW" altLang="en-US" dirty="0"/>
              <a:t>，才允許進入對比後的候選集合；如果某個 </a:t>
            </a:r>
            <a:r>
              <a:rPr lang="en-US" altLang="zh-TW" dirty="0"/>
              <a:t>token </a:t>
            </a:r>
            <a:r>
              <a:rPr lang="zh-TW" altLang="en-US" dirty="0"/>
              <a:t>在 </a:t>
            </a:r>
            <a:r>
              <a:rPr lang="en-US" altLang="zh-TW" dirty="0"/>
              <a:t>mature layer </a:t>
            </a:r>
            <a:r>
              <a:rPr lang="zh-TW" altLang="en-US" dirty="0"/>
              <a:t>本來機率就超低，就直接不考慮。這是為了避免：</a:t>
            </a:r>
          </a:p>
          <a:p>
            <a:r>
              <a:rPr lang="zh-TW" altLang="en-US" dirty="0"/>
              <a:t>一些本來非常不合理的 </a:t>
            </a:r>
            <a:r>
              <a:rPr lang="en-US" altLang="zh-TW" dirty="0"/>
              <a:t>token</a:t>
            </a:r>
            <a:r>
              <a:rPr lang="zh-TW" altLang="en-US" dirty="0"/>
              <a:t>，因為低機率區數值不穩，被對比後意外拉高 </a:t>
            </a:r>
          </a:p>
          <a:p>
            <a:r>
              <a:rPr lang="zh-TW" altLang="en-US" dirty="0"/>
              <a:t>或者模型對某個簡單 </a:t>
            </a:r>
            <a:r>
              <a:rPr lang="en-US" altLang="zh-TW" dirty="0"/>
              <a:t>token </a:t>
            </a:r>
            <a:r>
              <a:rPr lang="zh-TW" altLang="en-US" dirty="0"/>
              <a:t>本來就很有把握，但因為前後層差異小，反而被錯誤壓低 </a:t>
            </a:r>
          </a:p>
          <a:p>
            <a:r>
              <a:rPr lang="zh-TW" altLang="en-US" dirty="0"/>
              <a:t>所以它不是對全 </a:t>
            </a:r>
            <a:r>
              <a:rPr lang="en-US" altLang="zh-TW" dirty="0"/>
              <a:t>vocabulary </a:t>
            </a:r>
            <a:r>
              <a:rPr lang="zh-TW" altLang="en-US" dirty="0"/>
              <a:t>無差別地做 </a:t>
            </a:r>
            <a:r>
              <a:rPr lang="en-US" altLang="zh-TW" dirty="0"/>
              <a:t>contrast</a:t>
            </a:r>
            <a:r>
              <a:rPr lang="zh-TW" altLang="en-US" dirty="0"/>
              <a:t>，而是</a:t>
            </a:r>
            <a:r>
              <a:rPr lang="zh-TW" altLang="en-US" b="1" dirty="0"/>
              <a:t>先用 </a:t>
            </a:r>
            <a:r>
              <a:rPr lang="en-US" altLang="zh-TW" b="1" dirty="0"/>
              <a:t>mature layer </a:t>
            </a:r>
            <a:r>
              <a:rPr lang="zh-TW" altLang="en-US" b="1" dirty="0"/>
              <a:t>過濾 </a:t>
            </a:r>
            <a:r>
              <a:rPr lang="en-US" altLang="zh-TW" b="1" dirty="0"/>
              <a:t>plausible token</a:t>
            </a:r>
            <a:r>
              <a:rPr lang="zh-TW" altLang="en-US" b="1" dirty="0"/>
              <a:t>，再在這些 </a:t>
            </a:r>
            <a:r>
              <a:rPr lang="en-US" altLang="zh-TW" b="1" dirty="0"/>
              <a:t>token </a:t>
            </a:r>
            <a:r>
              <a:rPr lang="zh-TW" altLang="en-US" b="1" dirty="0"/>
              <a:t>裡做對比排序</a:t>
            </a:r>
            <a:r>
              <a:rPr lang="zh-TW" altLang="en-US" dirty="0"/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4310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Instructive Decoding (ID), ICLR 2024</a:t>
            </a:r>
            <a:r>
              <a:rPr lang="zh-TW" altLang="en-US" dirty="0"/>
              <a:t>：這其實是 </a:t>
            </a:r>
            <a:r>
              <a:rPr lang="en-US" altLang="zh-TW" dirty="0"/>
              <a:t>ICD </a:t>
            </a:r>
            <a:r>
              <a:rPr lang="zh-TW" altLang="en-US" dirty="0"/>
              <a:t>很接近的前身。它不是做 </a:t>
            </a:r>
            <a:r>
              <a:rPr lang="en-US" altLang="zh-TW" dirty="0"/>
              <a:t>VLM hallucination</a:t>
            </a:r>
            <a:r>
              <a:rPr lang="zh-TW" altLang="en-US" dirty="0"/>
              <a:t>，而是對 </a:t>
            </a:r>
            <a:r>
              <a:rPr lang="en-US" altLang="zh-TW" dirty="0"/>
              <a:t>instruction-tuned LLM </a:t>
            </a:r>
            <a:r>
              <a:rPr lang="zh-TW" altLang="en-US" dirty="0"/>
              <a:t>用 </a:t>
            </a:r>
            <a:r>
              <a:rPr lang="en-US" altLang="zh-TW" b="1" dirty="0"/>
              <a:t>original instruction vs. noisy instruction</a:t>
            </a:r>
            <a:r>
              <a:rPr lang="en-US" altLang="zh-TW" dirty="0"/>
              <a:t> </a:t>
            </a:r>
            <a:r>
              <a:rPr lang="zh-TW" altLang="en-US" dirty="0"/>
              <a:t>的 </a:t>
            </a:r>
            <a:r>
              <a:rPr lang="en-US" altLang="zh-TW" dirty="0"/>
              <a:t>logits </a:t>
            </a:r>
            <a:r>
              <a:rPr lang="zh-TW" altLang="en-US" dirty="0"/>
              <a:t>做 </a:t>
            </a:r>
            <a:r>
              <a:rPr lang="en-US" altLang="zh-TW" dirty="0"/>
              <a:t>contrast</a:t>
            </a:r>
            <a:r>
              <a:rPr lang="zh-TW" altLang="en-US" dirty="0"/>
              <a:t>，來改善 </a:t>
            </a:r>
            <a:r>
              <a:rPr lang="en-US" altLang="zh-TW" dirty="0"/>
              <a:t>instruction following</a:t>
            </a:r>
            <a:r>
              <a:rPr lang="zh-TW" altLang="en-US" dirty="0"/>
              <a:t>。論文自己就明講是「用 </a:t>
            </a:r>
            <a:r>
              <a:rPr lang="en-US" altLang="zh-TW" dirty="0"/>
              <a:t>manipulated/noisy instruction </a:t>
            </a:r>
            <a:r>
              <a:rPr lang="zh-TW" altLang="en-US" dirty="0"/>
              <a:t>產生的分布去修正 </a:t>
            </a:r>
            <a:r>
              <a:rPr lang="en-US" altLang="zh-TW" dirty="0"/>
              <a:t>next-token prediction</a:t>
            </a:r>
            <a:r>
              <a:rPr lang="zh-TW" altLang="en-US" dirty="0"/>
              <a:t>」。 </a:t>
            </a:r>
            <a:r>
              <a:rPr lang="en-US" altLang="zh-TW" b="1" dirty="0"/>
              <a:t>Mitigating Hallucinations in LVLMs with Instruction Contrastive Decoding (ICD), ACL Findings 2024</a:t>
            </a:r>
            <a:r>
              <a:rPr lang="zh-TW" altLang="en-US" dirty="0"/>
              <a:t>：你剛問的這篇，則把這個 </a:t>
            </a:r>
            <a:r>
              <a:rPr lang="en-US" altLang="zh-TW" dirty="0"/>
              <a:t>skeleton </a:t>
            </a:r>
            <a:r>
              <a:rPr lang="zh-TW" altLang="en-US" dirty="0"/>
              <a:t>搬到 </a:t>
            </a:r>
            <a:r>
              <a:rPr lang="en-US" altLang="zh-TW" dirty="0"/>
              <a:t>LVLM hallucination</a:t>
            </a:r>
            <a:r>
              <a:rPr lang="zh-TW" altLang="en-US" dirty="0"/>
              <a:t>，上的是 </a:t>
            </a:r>
            <a:r>
              <a:rPr lang="en-US" altLang="zh-TW" b="1" dirty="0"/>
              <a:t>standard instruction vs. disturbance instruction</a:t>
            </a:r>
            <a:r>
              <a:rPr lang="zh-TW" altLang="en-US" dirty="0"/>
              <a:t>，重點放在 </a:t>
            </a:r>
            <a:r>
              <a:rPr lang="en-US" altLang="zh-TW" dirty="0"/>
              <a:t>multimodal alignment </a:t>
            </a:r>
            <a:r>
              <a:rPr lang="zh-TW" altLang="en-US" dirty="0"/>
              <a:t>被 </a:t>
            </a:r>
            <a:r>
              <a:rPr lang="en-US" altLang="zh-TW" dirty="0"/>
              <a:t>instruction </a:t>
            </a:r>
            <a:r>
              <a:rPr lang="zh-TW" altLang="en-US" dirty="0"/>
              <a:t>擾動後放大的 </a:t>
            </a:r>
            <a:r>
              <a:rPr lang="en-US" altLang="zh-TW" dirty="0"/>
              <a:t>hallucination</a:t>
            </a:r>
            <a:r>
              <a:rPr lang="zh-TW" altLang="en-US" dirty="0"/>
              <a:t>。 </a:t>
            </a:r>
            <a:r>
              <a:rPr lang="en-US" altLang="zh-TW" b="1" dirty="0"/>
              <a:t>ROSE Doesn’t Do That, ACL Findings 2024</a:t>
            </a:r>
            <a:r>
              <a:rPr lang="zh-TW" altLang="en-US" dirty="0"/>
              <a:t>：這篇非常像 </a:t>
            </a:r>
            <a:r>
              <a:rPr lang="en-US" altLang="zh-TW" dirty="0"/>
              <a:t>ICD </a:t>
            </a:r>
            <a:r>
              <a:rPr lang="zh-TW" altLang="en-US" dirty="0"/>
              <a:t>的 </a:t>
            </a:r>
            <a:r>
              <a:rPr lang="en-US" altLang="zh-TW" dirty="0"/>
              <a:t>LLM safety </a:t>
            </a:r>
            <a:r>
              <a:rPr lang="zh-TW" altLang="en-US" dirty="0"/>
              <a:t>版。它用 </a:t>
            </a:r>
            <a:r>
              <a:rPr lang="en-US" altLang="zh-TW" b="1" dirty="0"/>
              <a:t>reverse prompts</a:t>
            </a:r>
            <a:r>
              <a:rPr lang="en-US" altLang="zh-TW" dirty="0"/>
              <a:t> </a:t>
            </a:r>
            <a:r>
              <a:rPr lang="zh-TW" altLang="en-US" dirty="0"/>
              <a:t>去誘發不想要的輸出，再在 </a:t>
            </a:r>
            <a:r>
              <a:rPr lang="en-US" altLang="zh-TW" dirty="0"/>
              <a:t>decoding </a:t>
            </a:r>
            <a:r>
              <a:rPr lang="zh-TW" altLang="en-US" dirty="0"/>
              <a:t>時把那部分壓掉。核心也是「先用壞 </a:t>
            </a:r>
            <a:r>
              <a:rPr lang="en-US" altLang="zh-TW" dirty="0"/>
              <a:t>prompt </a:t>
            </a:r>
            <a:r>
              <a:rPr lang="zh-TW" altLang="en-US" dirty="0"/>
              <a:t>顯影 </a:t>
            </a:r>
            <a:r>
              <a:rPr lang="en-US" altLang="zh-TW" dirty="0"/>
              <a:t>undesirable distribution</a:t>
            </a:r>
            <a:r>
              <a:rPr lang="zh-TW" altLang="en-US" dirty="0"/>
              <a:t>，再 </a:t>
            </a:r>
            <a:r>
              <a:rPr lang="en-US" altLang="zh-TW" dirty="0"/>
              <a:t>subtract</a:t>
            </a:r>
            <a:r>
              <a:rPr lang="zh-TW" altLang="en-US" dirty="0"/>
              <a:t>」。 </a:t>
            </a:r>
            <a:r>
              <a:rPr lang="en-US" altLang="zh-TW" b="1" dirty="0"/>
              <a:t>Adversarial Contrastive Decoding / Safety Alignment via Contrasting Safe and Harmful Distributions, AAAI 2026</a:t>
            </a:r>
            <a:r>
              <a:rPr lang="zh-TW" altLang="en-US" dirty="0"/>
              <a:t>：這篇可以看成 </a:t>
            </a:r>
            <a:r>
              <a:rPr lang="en-US" altLang="zh-TW" dirty="0"/>
              <a:t>ROSE </a:t>
            </a:r>
            <a:r>
              <a:rPr lang="zh-TW" altLang="en-US" dirty="0"/>
              <a:t>的進一步版本。它不再手工寫 </a:t>
            </a:r>
            <a:r>
              <a:rPr lang="en-US" altLang="zh-TW" dirty="0"/>
              <a:t>reverse prompt</a:t>
            </a:r>
            <a:r>
              <a:rPr lang="zh-TW" altLang="en-US" dirty="0"/>
              <a:t>，而是優化出兩個相反的 </a:t>
            </a:r>
            <a:r>
              <a:rPr lang="en-US" altLang="zh-TW" dirty="0"/>
              <a:t>soft system prompts</a:t>
            </a:r>
            <a:r>
              <a:rPr lang="zh-TW" altLang="en-US" dirty="0"/>
              <a:t>，分別是 </a:t>
            </a:r>
            <a:r>
              <a:rPr lang="en-US" altLang="zh-TW" dirty="0"/>
              <a:t>safeguarding prompt </a:t>
            </a:r>
            <a:r>
              <a:rPr lang="zh-TW" altLang="en-US" dirty="0"/>
              <a:t>和 </a:t>
            </a:r>
            <a:r>
              <a:rPr lang="en-US" altLang="zh-TW" dirty="0"/>
              <a:t>adversarial prompt</a:t>
            </a:r>
            <a:r>
              <a:rPr lang="zh-TW" altLang="en-US" dirty="0"/>
              <a:t>，再拿來做 </a:t>
            </a:r>
            <a:r>
              <a:rPr lang="en-US" altLang="zh-TW" dirty="0"/>
              <a:t>prompt-based contrastive decoding</a:t>
            </a:r>
            <a:r>
              <a:rPr lang="zh-TW" altLang="en-US" dirty="0"/>
              <a:t>。 </a:t>
            </a:r>
            <a:r>
              <a:rPr lang="en-US" altLang="zh-TW" b="1" dirty="0"/>
              <a:t>Improving Factuality by Contrastive Decoding with Factual and Hallucination Prompts (DFHP), Sensors 2024</a:t>
            </a:r>
            <a:r>
              <a:rPr lang="zh-TW" altLang="en-US" dirty="0"/>
              <a:t>：這篇也是同一家族，只是目標換成 </a:t>
            </a:r>
            <a:r>
              <a:rPr lang="en-US" altLang="zh-TW" dirty="0"/>
              <a:t>LLM factuality</a:t>
            </a:r>
            <a:r>
              <a:rPr lang="zh-TW" altLang="en-US" dirty="0"/>
              <a:t>。它明確使用 </a:t>
            </a:r>
            <a:r>
              <a:rPr lang="en-US" altLang="zh-TW" b="1" dirty="0"/>
              <a:t>factual prompts vs. hallucination prompts</a:t>
            </a:r>
            <a:r>
              <a:rPr lang="en-US" altLang="zh-TW" dirty="0"/>
              <a:t> </a:t>
            </a:r>
            <a:r>
              <a:rPr lang="zh-TW" altLang="en-US" dirty="0"/>
              <a:t>做 </a:t>
            </a:r>
            <a:r>
              <a:rPr lang="en-US" altLang="zh-TW" dirty="0"/>
              <a:t>contrastive decoding</a:t>
            </a:r>
            <a:r>
              <a:rPr lang="zh-TW" altLang="en-US" dirty="0"/>
              <a:t>，報告在 </a:t>
            </a:r>
            <a:r>
              <a:rPr lang="en-US" altLang="zh-TW" dirty="0" err="1"/>
              <a:t>TruthfulQA</a:t>
            </a:r>
            <a:r>
              <a:rPr lang="en-US" altLang="zh-TW" dirty="0"/>
              <a:t> </a:t>
            </a:r>
            <a:r>
              <a:rPr lang="zh-TW" altLang="en-US" dirty="0"/>
              <a:t>上提升 </a:t>
            </a:r>
            <a:r>
              <a:rPr lang="en-US" altLang="zh-TW" dirty="0"/>
              <a:t>factual accuracy</a:t>
            </a:r>
            <a:r>
              <a:rPr lang="zh-TW" altLang="en-US" dirty="0"/>
              <a:t>。 </a:t>
            </a:r>
            <a:r>
              <a:rPr lang="en-US" altLang="zh-TW" b="1" dirty="0" err="1"/>
              <a:t>PromptCD</a:t>
            </a:r>
            <a:r>
              <a:rPr lang="en-US" altLang="zh-TW" b="1" dirty="0"/>
              <a:t>, </a:t>
            </a:r>
            <a:r>
              <a:rPr lang="en-US" altLang="zh-TW" b="1" dirty="0" err="1"/>
              <a:t>arXiv</a:t>
            </a:r>
            <a:r>
              <a:rPr lang="en-US" altLang="zh-TW" b="1" dirty="0"/>
              <a:t> 2026</a:t>
            </a:r>
            <a:r>
              <a:rPr lang="zh-TW" altLang="en-US" dirty="0"/>
              <a:t>：這篇很值得注意，因為它幾乎把 </a:t>
            </a:r>
            <a:r>
              <a:rPr lang="en-US" altLang="zh-TW" dirty="0"/>
              <a:t>ICD/ROSE </a:t>
            </a:r>
            <a:r>
              <a:rPr lang="zh-TW" altLang="en-US" dirty="0"/>
              <a:t>這種思路抽象化成一般框架。它用 </a:t>
            </a:r>
            <a:r>
              <a:rPr lang="en-US" altLang="zh-TW" b="1" dirty="0"/>
              <a:t>paired positive and negative guiding prompts</a:t>
            </a:r>
            <a:r>
              <a:rPr lang="zh-TW" altLang="en-US" dirty="0"/>
              <a:t>，對 </a:t>
            </a:r>
            <a:r>
              <a:rPr lang="en-US" altLang="zh-TW" dirty="0"/>
              <a:t>LLM </a:t>
            </a:r>
            <a:r>
              <a:rPr lang="zh-TW" altLang="en-US" dirty="0"/>
              <a:t>做 </a:t>
            </a:r>
            <a:r>
              <a:rPr lang="en-US" altLang="zh-TW" dirty="0"/>
              <a:t>token-level probability contrast</a:t>
            </a:r>
            <a:r>
              <a:rPr lang="zh-TW" altLang="en-US" dirty="0"/>
              <a:t>，對 </a:t>
            </a:r>
            <a:r>
              <a:rPr lang="en-US" altLang="zh-TW" dirty="0"/>
              <a:t>VLM/VQA </a:t>
            </a:r>
            <a:r>
              <a:rPr lang="zh-TW" altLang="en-US" dirty="0"/>
              <a:t>則分析 </a:t>
            </a:r>
            <a:r>
              <a:rPr lang="en-US" altLang="zh-TW" b="1" dirty="0"/>
              <a:t>visual attention patterns</a:t>
            </a:r>
            <a:r>
              <a:rPr lang="en-US" altLang="zh-TW" dirty="0"/>
              <a:t> </a:t>
            </a:r>
            <a:r>
              <a:rPr lang="zh-TW" altLang="en-US" dirty="0"/>
              <a:t>的 </a:t>
            </a:r>
            <a:r>
              <a:rPr lang="en-US" altLang="zh-TW" dirty="0"/>
              <a:t>contrast</a:t>
            </a:r>
            <a:r>
              <a:rPr lang="zh-TW" altLang="en-US" dirty="0"/>
              <a:t>，主張這是一個可泛化到多種 </a:t>
            </a:r>
            <a:r>
              <a:rPr lang="en-US" altLang="zh-TW" dirty="0"/>
              <a:t>behavior control </a:t>
            </a:r>
            <a:r>
              <a:rPr lang="zh-TW" altLang="en-US" dirty="0"/>
              <a:t>的 </a:t>
            </a:r>
            <a:r>
              <a:rPr lang="en-US" altLang="zh-TW" dirty="0"/>
              <a:t>test-time </a:t>
            </a:r>
            <a:r>
              <a:rPr lang="zh-TW" altLang="en-US" dirty="0"/>
              <a:t>方法。 </a:t>
            </a:r>
            <a:r>
              <a:rPr lang="en-US" altLang="zh-TW" b="1" dirty="0"/>
              <a:t>Decoding by Perturbation (</a:t>
            </a:r>
            <a:r>
              <a:rPr lang="en-US" altLang="zh-TW" b="1" dirty="0" err="1"/>
              <a:t>DeP</a:t>
            </a:r>
            <a:r>
              <a:rPr lang="en-US" altLang="zh-TW" b="1" dirty="0"/>
              <a:t>), </a:t>
            </a:r>
            <a:r>
              <a:rPr lang="en-US" altLang="zh-TW" b="1" dirty="0" err="1"/>
              <a:t>arXiv</a:t>
            </a:r>
            <a:r>
              <a:rPr lang="en-US" altLang="zh-TW" b="1" dirty="0"/>
              <a:t> 2026-04-15 </a:t>
            </a:r>
            <a:r>
              <a:rPr lang="zh-TW" altLang="en-US" b="1" dirty="0"/>
              <a:t>左右的新作</a:t>
            </a:r>
            <a:r>
              <a:rPr lang="zh-TW" altLang="en-US" dirty="0"/>
              <a:t>：如果你只看 </a:t>
            </a:r>
            <a:r>
              <a:rPr lang="en-US" altLang="zh-TW" b="1" dirty="0"/>
              <a:t>multimodal hallucination</a:t>
            </a:r>
            <a:r>
              <a:rPr lang="zh-TW" altLang="en-US" dirty="0"/>
              <a:t>，這篇是目前我查到最像 </a:t>
            </a:r>
            <a:r>
              <a:rPr lang="en-US" altLang="zh-TW" dirty="0"/>
              <a:t>ICD </a:t>
            </a:r>
            <a:r>
              <a:rPr lang="zh-TW" altLang="en-US" dirty="0"/>
              <a:t>的新延伸。它把 </a:t>
            </a:r>
            <a:r>
              <a:rPr lang="en-US" altLang="zh-TW" dirty="0"/>
              <a:t>hallucination </a:t>
            </a:r>
            <a:r>
              <a:rPr lang="zh-TW" altLang="en-US" dirty="0"/>
              <a:t>視為 </a:t>
            </a:r>
            <a:r>
              <a:rPr lang="en-US" altLang="zh-TW" b="1" dirty="0"/>
              <a:t>visual grounding </a:t>
            </a:r>
            <a:r>
              <a:rPr lang="zh-TW" altLang="en-US" b="1" dirty="0"/>
              <a:t>對 </a:t>
            </a:r>
            <a:r>
              <a:rPr lang="en-US" altLang="zh-TW" b="1" dirty="0"/>
              <a:t>textual phrasing </a:t>
            </a:r>
            <a:r>
              <a:rPr lang="zh-TW" altLang="en-US" b="1" dirty="0"/>
              <a:t>的 </a:t>
            </a:r>
            <a:r>
              <a:rPr lang="en-US" altLang="zh-TW" b="1" dirty="0"/>
              <a:t>hypersensitivity</a:t>
            </a:r>
            <a:r>
              <a:rPr lang="zh-TW" altLang="en-US" dirty="0"/>
              <a:t>，在推理時動態產生多個 </a:t>
            </a:r>
            <a:r>
              <a:rPr lang="en-US" altLang="zh-TW" b="1" dirty="0"/>
              <a:t>semantics-preserving textual perturbations</a:t>
            </a:r>
            <a:r>
              <a:rPr lang="zh-TW" altLang="en-US" dirty="0"/>
              <a:t>，再用 </a:t>
            </a:r>
            <a:r>
              <a:rPr lang="en-US" altLang="zh-TW" dirty="0"/>
              <a:t>attention variance </a:t>
            </a:r>
            <a:r>
              <a:rPr lang="zh-TW" altLang="en-US" dirty="0"/>
              <a:t>和 </a:t>
            </a:r>
            <a:r>
              <a:rPr lang="en-US" altLang="zh-TW" dirty="0"/>
              <a:t>logit drift </a:t>
            </a:r>
            <a:r>
              <a:rPr lang="zh-TW" altLang="en-US" dirty="0"/>
              <a:t>去校正。和 </a:t>
            </a:r>
            <a:r>
              <a:rPr lang="en-US" altLang="zh-TW" dirty="0"/>
              <a:t>ICD </a:t>
            </a:r>
            <a:r>
              <a:rPr lang="zh-TW" altLang="en-US" dirty="0"/>
              <a:t>比起來，它不是單一 </a:t>
            </a:r>
            <a:r>
              <a:rPr lang="en-US" altLang="zh-TW" dirty="0"/>
              <a:t>disturbance instruction</a:t>
            </a:r>
            <a:r>
              <a:rPr lang="zh-TW" altLang="en-US" dirty="0"/>
              <a:t>，而是多擾動 </a:t>
            </a:r>
            <a:r>
              <a:rPr lang="en-US" altLang="zh-TW" dirty="0"/>
              <a:t>probe </a:t>
            </a:r>
            <a:r>
              <a:rPr lang="zh-TW" altLang="en-US" dirty="0"/>
              <a:t>的升級版。</a:t>
            </a:r>
            <a:endParaRPr lang="en-US" altLang="zh-TW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CTD 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與 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ACD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：關注連貫性與答案對齊</a:t>
            </a: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另一方面，提交至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ICLR 2026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 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CTD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Contrastive Thinking Decoding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針對推理模型（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LRMs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）的「答案階段（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Phase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）」與「思考階段（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Thinking Phase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）」經常發生邏輯脫鉤（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Drift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）的問題，提出了解決方案 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CTD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在單一模型內，透過對比原始的思考軌跡與刻意注入雜訊的參考軌跡，在答案生成階段進行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Token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級別的外推校正，有效減少了思考與最終答案之間的不一致性 。</a:t>
            </a: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此外，為了解決在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Logit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層級進行相減容易導致文本不連貫、語法支離破碎的弊病，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ACD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 Contrastive Decoding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創新地將對比操作深度下放至注意力層（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 Layer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ACD 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結合了自適應相減策略（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），利用注意力矩陣固有的平滑性與強大的上下文感知能力，在抑制不當特徵權重的同時，完美保留了語言生成的流暢度與自然度 。</a:t>
            </a: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dirty="0"/>
              <a:t>https://openreview.net/forum?id=czozyUMx2M</a:t>
            </a:r>
            <a:endParaRPr lang="zh-TW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391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Mitigating Hallucinations in Large Vision-Language Models with Instruction Contrastive Decoding</a:t>
            </a:r>
          </a:p>
          <a:p>
            <a:r>
              <a:rPr lang="en-US" altLang="zh-TW" dirty="0"/>
              <a:t>VCD (Leng et al., CVPR 2024 Highlight) — </a:t>
            </a:r>
            <a:r>
              <a:rPr lang="zh-TW" altLang="en-US" dirty="0"/>
              <a:t>對比原圖 </a:t>
            </a:r>
            <a:r>
              <a:rPr lang="en-US" altLang="zh-TW" dirty="0"/>
              <a:t>vs </a:t>
            </a:r>
            <a:r>
              <a:rPr lang="zh-TW" altLang="en-US" dirty="0"/>
              <a:t>加噪圖</a:t>
            </a:r>
            <a:br>
              <a:rPr lang="zh-TW" altLang="en-US" dirty="0"/>
            </a:b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5738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/>
              <a:t>Reducing Object Hallucination in Large Audio-Language Models via Audio-Aware Decoding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/>
              <a:t>https://arxiv.org/abs/2510.12851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/>
              <a:t>https://arxiv.org/abs/2603.09232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Nudging Hidden States: Training-Free Model Steering for Chain-of-Thought Reasoning in Large Audio-Language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/>
              <a:t>https://arxiv.org/abs/2603.14636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https://arxiv.org/abs/2604.10065 </a:t>
            </a:r>
            <a:r>
              <a:rPr lang="en-US" altLang="zh-TW" dirty="0"/>
              <a:t>RL</a:t>
            </a:r>
            <a:endParaRPr lang="zh-TW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3444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**最接近「不是改 </a:t>
            </a:r>
            <a:r>
              <a:rPr lang="en-US" altLang="zh-TW" dirty="0"/>
              <a:t>logit</a:t>
            </a:r>
            <a:r>
              <a:rPr lang="zh-TW" altLang="en-US" dirty="0"/>
              <a:t>」**的代表，我會先看 </a:t>
            </a:r>
            <a:r>
              <a:rPr lang="en-US" altLang="zh-TW" b="1" dirty="0"/>
              <a:t>ACG: Attention-space Contrastive Guidance</a:t>
            </a:r>
            <a:r>
              <a:rPr lang="zh-TW" altLang="en-US" dirty="0"/>
              <a:t>。它不是把 </a:t>
            </a:r>
            <a:r>
              <a:rPr lang="en-US" altLang="zh-TW" dirty="0"/>
              <a:t>correction </a:t>
            </a:r>
            <a:r>
              <a:rPr lang="zh-TW" altLang="en-US" dirty="0"/>
              <a:t>放在輸出層，而是明講在 </a:t>
            </a:r>
            <a:r>
              <a:rPr lang="en-US" altLang="zh-TW" b="1" dirty="0"/>
              <a:t>self-attention layers</a:t>
            </a:r>
            <a:r>
              <a:rPr lang="en-US" altLang="zh-TW" dirty="0"/>
              <a:t> </a:t>
            </a:r>
            <a:r>
              <a:rPr lang="zh-TW" altLang="en-US" dirty="0"/>
              <a:t>裡同時構造 </a:t>
            </a:r>
            <a:r>
              <a:rPr lang="en-US" altLang="zh-TW" dirty="0"/>
              <a:t>image-conditioned </a:t>
            </a:r>
            <a:r>
              <a:rPr lang="zh-TW" altLang="en-US" dirty="0"/>
              <a:t>和 </a:t>
            </a:r>
            <a:r>
              <a:rPr lang="en-US" altLang="zh-TW" dirty="0"/>
              <a:t>text-only </a:t>
            </a:r>
            <a:r>
              <a:rPr lang="zh-TW" altLang="en-US" dirty="0"/>
              <a:t>兩條 </a:t>
            </a:r>
            <a:r>
              <a:rPr lang="en-US" altLang="zh-TW" dirty="0"/>
              <a:t>attention path</a:t>
            </a:r>
            <a:r>
              <a:rPr lang="zh-TW" altLang="en-US" dirty="0"/>
              <a:t>，並且是 </a:t>
            </a:r>
            <a:r>
              <a:rPr lang="en-US" altLang="zh-TW" b="1" dirty="0"/>
              <a:t>operating on the attention output rather than the final logits</a:t>
            </a:r>
            <a:r>
              <a:rPr lang="zh-TW" altLang="en-US" dirty="0"/>
              <a:t>。它甚至特別把自己和傳統 </a:t>
            </a:r>
            <a:r>
              <a:rPr lang="en-US" altLang="zh-TW" dirty="0"/>
              <a:t>logit-level CD </a:t>
            </a:r>
            <a:r>
              <a:rPr lang="zh-TW" altLang="en-US" dirty="0"/>
              <a:t>分開來講。只是它的名字是 </a:t>
            </a:r>
            <a:r>
              <a:rPr lang="en-US" altLang="zh-TW" b="1" dirty="0"/>
              <a:t>contrastive guidance</a:t>
            </a:r>
            <a:r>
              <a:rPr lang="zh-TW" altLang="en-US" dirty="0"/>
              <a:t>，不是標題直接寫 </a:t>
            </a:r>
            <a:r>
              <a:rPr lang="en-US" altLang="zh-TW" dirty="0"/>
              <a:t>contrastive decoding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en-US" altLang="zh-TW" b="1" dirty="0"/>
              <a:t>ALW</a:t>
            </a:r>
            <a:r>
              <a:rPr lang="en-US" altLang="zh-TW" dirty="0"/>
              <a:t> </a:t>
            </a:r>
            <a:r>
              <a:rPr lang="zh-TW" altLang="en-US" dirty="0"/>
              <a:t>則是 </a:t>
            </a:r>
            <a:r>
              <a:rPr lang="en-US" altLang="zh-TW" dirty="0"/>
              <a:t>contrasting the </a:t>
            </a:r>
            <a:r>
              <a:rPr lang="en-US" altLang="zh-TW" b="1" dirty="0"/>
              <a:t>probability distributions across layers</a:t>
            </a:r>
            <a:r>
              <a:rPr lang="zh-TW" altLang="en-US" dirty="0"/>
              <a:t>。</a:t>
            </a:r>
            <a:r>
              <a:rPr lang="en-US" altLang="zh-TW" b="1" dirty="0" err="1"/>
              <a:t>ActLCD</a:t>
            </a:r>
            <a:r>
              <a:rPr lang="en-US" altLang="zh-TW" dirty="0"/>
              <a:t> </a:t>
            </a:r>
            <a:r>
              <a:rPr lang="zh-TW" altLang="en-US" dirty="0"/>
              <a:t>也是在 </a:t>
            </a:r>
            <a:r>
              <a:rPr lang="en-US" altLang="zh-TW" dirty="0"/>
              <a:t>layer contrast </a:t>
            </a:r>
            <a:r>
              <a:rPr lang="zh-TW" altLang="en-US" dirty="0"/>
              <a:t>的基礎上，動態決定何時套用那個 </a:t>
            </a:r>
            <a:r>
              <a:rPr lang="en-US" altLang="zh-TW" b="1" dirty="0"/>
              <a:t>logit / token probability</a:t>
            </a:r>
            <a:r>
              <a:rPr lang="en-US" altLang="zh-TW" dirty="0"/>
              <a:t> </a:t>
            </a:r>
            <a:r>
              <a:rPr lang="zh-TW" altLang="en-US" dirty="0"/>
              <a:t>對比公式。</a:t>
            </a:r>
            <a:endParaRPr lang="en-US" altLang="zh-TW" dirty="0"/>
          </a:p>
          <a:p>
            <a:r>
              <a:rPr lang="en-US" altLang="zh-TW" dirty="0"/>
              <a:t>The hidden life of tokens: Reducing hallucination of large vision-language models via visual information steering,</a:t>
            </a:r>
            <a:endParaRPr lang="zh-TW" altLang="en-US" dirty="0"/>
          </a:p>
          <a:p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此外，為了解決在 </a:t>
            </a:r>
            <a:r>
              <a:rPr lang="en-US" altLang="zh-TW" dirty="0"/>
              <a:t>Logit </a:t>
            </a:r>
            <a:r>
              <a:rPr lang="zh-TW" altLang="en-US" dirty="0"/>
              <a:t>層級進行相減容易導致文本不連貫、語法支離破碎的弊病，</a:t>
            </a:r>
            <a:r>
              <a:rPr lang="en-US" altLang="zh-TW" b="1" dirty="0"/>
              <a:t>ACD</a:t>
            </a:r>
            <a:r>
              <a:rPr lang="zh-TW" altLang="en-US" b="1" dirty="0"/>
              <a:t>（</a:t>
            </a:r>
            <a:r>
              <a:rPr lang="en-US" altLang="zh-TW" b="1" dirty="0"/>
              <a:t>Attention Contrastive Decoding</a:t>
            </a:r>
            <a:r>
              <a:rPr lang="zh-TW" altLang="en-US" b="1" dirty="0"/>
              <a:t>）</a:t>
            </a:r>
            <a:r>
              <a:rPr lang="zh-TW" altLang="en-US" dirty="0"/>
              <a:t> 創新地將對比操作深度下放至注意力層（</a:t>
            </a:r>
            <a:r>
              <a:rPr lang="en-US" altLang="zh-TW" dirty="0"/>
              <a:t>Attention Layer</a:t>
            </a:r>
            <a:r>
              <a:rPr lang="zh-TW" altLang="en-US" dirty="0"/>
              <a:t>）。</a:t>
            </a:r>
            <a:r>
              <a:rPr lang="en-US" altLang="zh-TW" dirty="0"/>
              <a:t>ACD </a:t>
            </a:r>
            <a:r>
              <a:rPr lang="zh-TW" altLang="en-US" dirty="0"/>
              <a:t>結合了自適應相減策略（</a:t>
            </a:r>
            <a:r>
              <a:rPr lang="en-US" altLang="zh-TW" dirty="0"/>
              <a:t>ASS</a:t>
            </a:r>
            <a:r>
              <a:rPr lang="zh-TW" altLang="en-US" dirty="0"/>
              <a:t>），利用注意力矩陣固有的平滑性與強大的上下文感知能力，在抑制不當特徵權重的同時，完美保留了語言生成的流暢度與自然度 。</a:t>
            </a:r>
            <a:endParaRPr lang="en-US" altLang="zh-TW" dirty="0"/>
          </a:p>
          <a:p>
            <a:r>
              <a:rPr lang="en-US" altLang="zh-TW" b="1" dirty="0"/>
              <a:t>Attention-Steerable Contrastive Decoding (ASCD</a:t>
            </a:r>
            <a:endParaRPr lang="zh-TW" altLang="en-US" dirty="0"/>
          </a:p>
          <a:p>
            <a:r>
              <a:rPr lang="en-US" altLang="zh-TW" dirty="0">
                <a:hlinkClick r:id="rId3"/>
              </a:rPr>
              <a:t>https://chatgpt.com/c/69e1e9e4-1044-83aa-a9fc-18ac5cad657e</a:t>
            </a:r>
            <a:endParaRPr lang="en-US" altLang="zh-TW" dirty="0"/>
          </a:p>
          <a:p>
            <a:r>
              <a:rPr lang="en-US" altLang="zh-TW" dirty="0"/>
              <a:t>https://chatgpt.com/c/69e1ea0a-7994-83a9-8ed8-426668eb1f5c</a:t>
            </a:r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829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45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 dirty="0"/>
              <a:t>https://chatgpt.com/c/69e461c0-481c-83a9-b73a-4b5d51d5bbdb</a:t>
            </a:r>
          </a:p>
          <a:p>
            <a:endParaRPr lang="en-US" altLang="zh-TW" b="1" dirty="0"/>
          </a:p>
          <a:p>
            <a:r>
              <a:rPr lang="en-US" altLang="zh-TW" b="1" dirty="0"/>
              <a:t>=====</a:t>
            </a:r>
          </a:p>
          <a:p>
            <a:endParaRPr lang="en-US" altLang="zh-TW" b="1" dirty="0"/>
          </a:p>
          <a:p>
            <a:r>
              <a:rPr lang="zh-TW" altLang="en-US" b="1" dirty="0"/>
              <a:t>判別能力高於生成能力（</a:t>
            </a:r>
            <a:r>
              <a:rPr lang="en-US" altLang="zh-TW" b="1" dirty="0"/>
              <a:t>Discrimination &gt; Generation</a:t>
            </a:r>
            <a:r>
              <a:rPr lang="zh-TW" altLang="en-US" b="1" dirty="0"/>
              <a:t>）</a:t>
            </a:r>
            <a:endParaRPr lang="zh-TW" altLang="en-US" b="1" dirty="0">
              <a:effectLst/>
            </a:endParaRPr>
          </a:p>
          <a:p>
            <a:r>
              <a:rPr lang="zh-TW" altLang="en-US" dirty="0"/>
              <a:t>這是一個在人類認知與機器學習中普遍存在的現象。一個人可能無法寫出諾貝爾獎級別的小說，但他通常具備欣賞和區分好小說與壞小說的能力。</a:t>
            </a:r>
            <a:endParaRPr lang="zh-TW" altLang="en-US" b="0" dirty="0">
              <a:effectLst/>
            </a:endParaRPr>
          </a:p>
          <a:p>
            <a:r>
              <a:rPr lang="zh-TW" altLang="en-US" dirty="0"/>
              <a:t>早期的關鍵研究，如 </a:t>
            </a:r>
            <a:r>
              <a:rPr lang="en-US" altLang="zh-TW" dirty="0"/>
              <a:t>MT-Bench </a:t>
            </a:r>
            <a:r>
              <a:rPr lang="zh-TW" altLang="en-US" dirty="0"/>
              <a:t>和 </a:t>
            </a:r>
            <a:r>
              <a:rPr lang="en-US" altLang="zh-TW" dirty="0"/>
              <a:t>Chatbot Arena </a:t>
            </a:r>
            <a:r>
              <a:rPr lang="zh-TW" altLang="en-US" dirty="0"/>
              <a:t>的論文 </a:t>
            </a:r>
            <a:r>
              <a:rPr lang="en-US" altLang="zh-TW" baseline="30000" dirty="0"/>
              <a:t>1</a:t>
            </a:r>
            <a:r>
              <a:rPr lang="zh-TW" altLang="en-US" dirty="0"/>
              <a:t>，通過大規模對比實驗發現，</a:t>
            </a:r>
            <a:r>
              <a:rPr lang="en-US" altLang="zh-TW" dirty="0"/>
              <a:t>GPT-4 </a:t>
            </a:r>
            <a:r>
              <a:rPr lang="zh-TW" altLang="en-US" dirty="0"/>
              <a:t>作為評審給出的分數與人類專家的一致性（</a:t>
            </a:r>
            <a:r>
              <a:rPr lang="en-US" altLang="zh-TW" dirty="0"/>
              <a:t>Agreement Rate</a:t>
            </a:r>
            <a:r>
              <a:rPr lang="zh-TW" altLang="en-US" dirty="0"/>
              <a:t>）極高。在受控的實驗環境下，</a:t>
            </a:r>
            <a:r>
              <a:rPr lang="en-US" altLang="zh-TW" dirty="0"/>
              <a:t>GPT-4 </a:t>
            </a:r>
            <a:r>
              <a:rPr lang="zh-TW" altLang="en-US" dirty="0"/>
              <a:t>與人類的一致性甚至可以達到 </a:t>
            </a:r>
            <a:r>
              <a:rPr lang="en-US" altLang="zh-TW" dirty="0"/>
              <a:t>80% </a:t>
            </a:r>
            <a:r>
              <a:rPr lang="zh-TW" altLang="en-US" dirty="0"/>
              <a:t>以上，這與兩個人類評審員之間的內部一致性（</a:t>
            </a:r>
            <a:r>
              <a:rPr lang="en-US" altLang="zh-TW" dirty="0"/>
              <a:t>Inter-annotator Agreement</a:t>
            </a:r>
            <a:r>
              <a:rPr lang="zh-TW" altLang="en-US" dirty="0"/>
              <a:t>）相當。這意味著，在統計意義上，使用強大的 </a:t>
            </a:r>
            <a:r>
              <a:rPr lang="en-US" altLang="zh-TW" dirty="0"/>
              <a:t>LLM </a:t>
            </a:r>
            <a:r>
              <a:rPr lang="zh-TW" altLang="en-US" dirty="0"/>
              <a:t>作為評審，其效果已接近於聘請一組合格的人類標註員，但成本僅為後者的千分之一 </a:t>
            </a:r>
            <a:r>
              <a:rPr lang="en-US" altLang="zh-TW" baseline="30000" dirty="0"/>
              <a:t>2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7073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 err="1"/>
              <a:t>CorrectBench</a:t>
            </a:r>
            <a:r>
              <a:rPr lang="en-US" altLang="zh-TW" dirty="0"/>
              <a:t> </a:t>
            </a:r>
            <a:r>
              <a:rPr lang="zh-TW" altLang="en-US" dirty="0"/>
              <a:t>把 </a:t>
            </a:r>
            <a:r>
              <a:rPr lang="en-US" altLang="zh-TW" dirty="0"/>
              <a:t>self-correction </a:t>
            </a:r>
            <a:r>
              <a:rPr lang="zh-TW" altLang="en-US" dirty="0"/>
              <a:t>分成 </a:t>
            </a:r>
            <a:r>
              <a:rPr lang="en-US" altLang="zh-TW" dirty="0"/>
              <a:t>intrinsic</a:t>
            </a:r>
            <a:r>
              <a:rPr lang="zh-TW" altLang="en-US" dirty="0"/>
              <a:t>、</a:t>
            </a:r>
            <a:r>
              <a:rPr lang="en-US" altLang="zh-TW" dirty="0"/>
              <a:t>external</a:t>
            </a:r>
            <a:r>
              <a:rPr lang="zh-TW" altLang="en-US" dirty="0"/>
              <a:t>、</a:t>
            </a:r>
            <a:r>
              <a:rPr lang="en-US" altLang="zh-TW" dirty="0"/>
              <a:t>fine-tuned </a:t>
            </a:r>
            <a:r>
              <a:rPr lang="zh-TW" altLang="en-US" dirty="0"/>
              <a:t>三類方法，跨 </a:t>
            </a:r>
            <a:r>
              <a:rPr lang="en-US" altLang="zh-TW" dirty="0"/>
              <a:t>commonsense reasoning</a:t>
            </a:r>
            <a:r>
              <a:rPr lang="zh-TW" altLang="en-US" dirty="0"/>
              <a:t>、</a:t>
            </a:r>
            <a:r>
              <a:rPr lang="en-US" altLang="zh-TW" dirty="0"/>
              <a:t>math reasoning</a:t>
            </a:r>
            <a:r>
              <a:rPr lang="zh-TW" altLang="en-US" dirty="0"/>
              <a:t>、</a:t>
            </a:r>
            <a:r>
              <a:rPr lang="en-US" altLang="zh-TW" dirty="0"/>
              <a:t>code generation </a:t>
            </a:r>
            <a:r>
              <a:rPr lang="zh-TW" altLang="en-US" dirty="0"/>
              <a:t>來比，結論是 </a:t>
            </a:r>
            <a:r>
              <a:rPr lang="en-US" altLang="zh-TW" dirty="0"/>
              <a:t>self-correction </a:t>
            </a:r>
            <a:r>
              <a:rPr lang="zh-TW" altLang="en-US" dirty="0"/>
              <a:t>確實能幫忙，但不同策略混用雖然更強，效率會變差；而像 </a:t>
            </a:r>
            <a:r>
              <a:rPr lang="en-US" altLang="zh-TW" dirty="0"/>
              <a:t>DeepSeek-R1 </a:t>
            </a:r>
            <a:r>
              <a:rPr lang="zh-TW" altLang="en-US" dirty="0"/>
              <a:t>這類 </a:t>
            </a:r>
            <a:r>
              <a:rPr lang="en-US" altLang="zh-TW" dirty="0"/>
              <a:t>reasoning LLM</a:t>
            </a:r>
            <a:r>
              <a:rPr lang="zh-TW" altLang="en-US" dirty="0"/>
              <a:t>，再疊更多 </a:t>
            </a:r>
            <a:r>
              <a:rPr lang="en-US" altLang="zh-TW" dirty="0"/>
              <a:t>self-correction </a:t>
            </a:r>
            <a:r>
              <a:rPr lang="zh-TW" altLang="en-US" dirty="0"/>
              <a:t>技巧，額外收益反而有限。</a:t>
            </a:r>
            <a:r>
              <a:rPr lang="en-US" altLang="zh-TW" b="1" dirty="0" err="1"/>
              <a:t>RefineBench</a:t>
            </a:r>
            <a:r>
              <a:rPr lang="en-US" altLang="zh-TW" dirty="0"/>
              <a:t> </a:t>
            </a:r>
            <a:r>
              <a:rPr lang="zh-TW" altLang="en-US" dirty="0"/>
              <a:t>更進一步，把任務從數學和 </a:t>
            </a:r>
            <a:r>
              <a:rPr lang="en-US" altLang="zh-TW" dirty="0"/>
              <a:t>code </a:t>
            </a:r>
            <a:r>
              <a:rPr lang="zh-TW" altLang="en-US" dirty="0"/>
              <a:t>這種可驗證 </a:t>
            </a:r>
            <a:r>
              <a:rPr lang="en-US" altLang="zh-TW" dirty="0"/>
              <a:t>setting </a:t>
            </a:r>
            <a:r>
              <a:rPr lang="zh-TW" altLang="en-US" dirty="0"/>
              <a:t>拉到 </a:t>
            </a:r>
            <a:r>
              <a:rPr lang="en-US" altLang="zh-TW" dirty="0"/>
              <a:t>11 </a:t>
            </a:r>
            <a:r>
              <a:rPr lang="zh-TW" altLang="en-US" dirty="0"/>
              <a:t>個更接近真實互動的 </a:t>
            </a:r>
            <a:r>
              <a:rPr lang="en-US" altLang="zh-TW" dirty="0"/>
              <a:t>domain</a:t>
            </a:r>
            <a:r>
              <a:rPr lang="zh-TW" altLang="en-US" dirty="0"/>
              <a:t>，結果相當刺眼：即使是 </a:t>
            </a:r>
            <a:r>
              <a:rPr lang="en-US" altLang="zh-TW" dirty="0"/>
              <a:t>Gemini 2.5 Pro </a:t>
            </a:r>
            <a:r>
              <a:rPr lang="zh-TW" altLang="en-US" dirty="0"/>
              <a:t>和 </a:t>
            </a:r>
            <a:r>
              <a:rPr lang="en-US" altLang="zh-TW" dirty="0"/>
              <a:t>GPT-5</a:t>
            </a:r>
            <a:r>
              <a:rPr lang="zh-TW" altLang="en-US" dirty="0"/>
              <a:t>，</a:t>
            </a:r>
            <a:r>
              <a:rPr lang="en-US" altLang="zh-TW" b="1" dirty="0"/>
              <a:t>self-refinement</a:t>
            </a:r>
            <a:r>
              <a:rPr lang="en-US" altLang="zh-TW" dirty="0"/>
              <a:t> </a:t>
            </a:r>
            <a:r>
              <a:rPr lang="zh-TW" altLang="en-US" dirty="0"/>
              <a:t>的表現也只算 </a:t>
            </a:r>
            <a:r>
              <a:rPr lang="en-US" altLang="zh-TW" dirty="0"/>
              <a:t>modest</a:t>
            </a:r>
            <a:r>
              <a:rPr lang="zh-TW" altLang="en-US" dirty="0"/>
              <a:t>，連續多輪 </a:t>
            </a:r>
            <a:r>
              <a:rPr lang="en-US" altLang="zh-TW" dirty="0"/>
              <a:t>refinement </a:t>
            </a:r>
            <a:r>
              <a:rPr lang="zh-TW" altLang="en-US" dirty="0"/>
              <a:t>通常不會一直變好；但如果給的是 </a:t>
            </a:r>
            <a:r>
              <a:rPr lang="en-US" altLang="zh-TW" b="1" dirty="0"/>
              <a:t>guided refinement</a:t>
            </a:r>
            <a:r>
              <a:rPr lang="zh-TW" altLang="en-US" dirty="0"/>
              <a:t>，模型又能快速修得很好。另一篇 </a:t>
            </a:r>
            <a:r>
              <a:rPr lang="en-US" altLang="zh-TW" b="1" dirty="0"/>
              <a:t>Self-Correcting Large Language Models: Generation vs. Multiple Choice</a:t>
            </a:r>
            <a:r>
              <a:rPr lang="en-US" altLang="zh-TW" dirty="0"/>
              <a:t> </a:t>
            </a:r>
            <a:r>
              <a:rPr lang="zh-TW" altLang="en-US" dirty="0"/>
              <a:t>則提醒，</a:t>
            </a:r>
            <a:r>
              <a:rPr lang="en-US" altLang="zh-TW" dirty="0"/>
              <a:t>self-correction </a:t>
            </a:r>
            <a:r>
              <a:rPr lang="zh-TW" altLang="en-US" dirty="0"/>
              <a:t>的行為也會被 </a:t>
            </a:r>
            <a:r>
              <a:rPr lang="en-US" altLang="zh-TW" dirty="0"/>
              <a:t>output space </a:t>
            </a:r>
            <a:r>
              <a:rPr lang="zh-TW" altLang="en-US" dirty="0"/>
              <a:t>影響，開放生成和多選題其實不是同一種 </a:t>
            </a:r>
            <a:r>
              <a:rPr lang="en-US" altLang="zh-TW" dirty="0"/>
              <a:t>refinement </a:t>
            </a:r>
            <a:r>
              <a:rPr lang="zh-TW" altLang="en-US" dirty="0"/>
              <a:t>問題。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1008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Claude-Sonnet-4, </a:t>
            </a:r>
            <a:r>
              <a:rPr lang="en-US" altLang="zh-TW" sz="1200" dirty="0" err="1"/>
              <a:t>gemini</a:t>
            </a:r>
            <a:endParaRPr lang="en-US" altLang="zh-TW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/>
              <a:t>RefineBench</a:t>
            </a:r>
            <a:r>
              <a:rPr lang="en-US" altLang="zh-TW" dirty="0"/>
              <a:t> </a:t>
            </a:r>
            <a:r>
              <a:rPr lang="zh-TW" altLang="en-US" dirty="0"/>
              <a:t>有 </a:t>
            </a:r>
            <a:r>
              <a:rPr lang="en-US" altLang="zh-TW" b="1" dirty="0"/>
              <a:t>1,000</a:t>
            </a:r>
            <a:r>
              <a:rPr lang="zh-TW" altLang="en-US" dirty="0"/>
              <a:t> 題、橫跨 </a:t>
            </a:r>
            <a:r>
              <a:rPr lang="en-US" altLang="zh-TW" b="1" dirty="0"/>
              <a:t>11 </a:t>
            </a:r>
            <a:r>
              <a:rPr lang="zh-TW" altLang="en-US" b="1" dirty="0"/>
              <a:t>個 </a:t>
            </a:r>
            <a:r>
              <a:rPr lang="en-US" altLang="zh-TW" b="1" dirty="0"/>
              <a:t>domain</a:t>
            </a:r>
            <a:r>
              <a:rPr lang="zh-TW" altLang="en-US" b="1" dirty="0"/>
              <a:t>、</a:t>
            </a:r>
            <a:r>
              <a:rPr lang="en-US" altLang="zh-TW" b="1" dirty="0"/>
              <a:t>239 </a:t>
            </a:r>
            <a:r>
              <a:rPr lang="zh-TW" altLang="en-US" b="1" dirty="0"/>
              <a:t>個 </a:t>
            </a:r>
            <a:r>
              <a:rPr lang="en-US" altLang="zh-TW" b="1" dirty="0"/>
              <a:t>subject</a:t>
            </a:r>
            <a:r>
              <a:rPr lang="zh-TW" altLang="en-US" dirty="0"/>
              <a:t>，每題配一組 </a:t>
            </a:r>
            <a:r>
              <a:rPr lang="en-US" altLang="zh-TW" dirty="0"/>
              <a:t>checklist</a:t>
            </a:r>
            <a:r>
              <a:rPr lang="zh-TW" altLang="en-US" dirty="0"/>
              <a:t>，總共有 </a:t>
            </a:r>
            <a:r>
              <a:rPr lang="en-US" altLang="zh-TW" b="1" dirty="0"/>
              <a:t>9,898</a:t>
            </a:r>
            <a:r>
              <a:rPr lang="zh-TW" altLang="en-US" dirty="0"/>
              <a:t> 個 </a:t>
            </a:r>
            <a:r>
              <a:rPr lang="en-US" altLang="zh-TW" dirty="0"/>
              <a:t>checklist item</a:t>
            </a:r>
            <a:r>
              <a:rPr lang="zh-TW" altLang="en-US" dirty="0"/>
              <a:t>，平均每題約 </a:t>
            </a:r>
            <a:r>
              <a:rPr lang="en-US" altLang="zh-TW" b="1" dirty="0"/>
              <a:t>9.9</a:t>
            </a:r>
            <a:r>
              <a:rPr lang="zh-TW" altLang="en-US" dirty="0"/>
              <a:t> 個 </a:t>
            </a:r>
            <a:r>
              <a:rPr lang="en-US" altLang="zh-TW" dirty="0"/>
              <a:t>binary criteria</a:t>
            </a:r>
            <a:r>
              <a:rPr lang="zh-TW" altLang="en-US" dirty="0"/>
              <a:t>。任務同時包含 </a:t>
            </a:r>
            <a:r>
              <a:rPr lang="en-US" altLang="zh-TW" b="1" dirty="0"/>
              <a:t>free-form</a:t>
            </a:r>
            <a:r>
              <a:rPr lang="en-US" altLang="zh-TW" dirty="0"/>
              <a:t> </a:t>
            </a:r>
            <a:r>
              <a:rPr lang="zh-TW" altLang="en-US" dirty="0"/>
              <a:t>與 </a:t>
            </a:r>
            <a:r>
              <a:rPr lang="en-US" altLang="zh-TW" b="1" dirty="0"/>
              <a:t>exact-match</a:t>
            </a:r>
            <a:r>
              <a:rPr lang="en-US" altLang="zh-TW" dirty="0"/>
              <a:t> </a:t>
            </a:r>
            <a:r>
              <a:rPr lang="zh-TW" altLang="en-US" dirty="0"/>
              <a:t>兩類，最大宗是 </a:t>
            </a:r>
            <a:r>
              <a:rPr lang="en-US" altLang="zh-TW" dirty="0"/>
              <a:t>Math</a:t>
            </a:r>
            <a:r>
              <a:rPr lang="zh-TW" altLang="en-US" dirty="0"/>
              <a:t>（</a:t>
            </a:r>
            <a:r>
              <a:rPr lang="en-US" altLang="zh-TW" dirty="0"/>
              <a:t>32%</a:t>
            </a:r>
            <a:r>
              <a:rPr lang="zh-TW" altLang="en-US" dirty="0"/>
              <a:t>），其次是 </a:t>
            </a:r>
            <a:r>
              <a:rPr lang="en-US" altLang="zh-TW" dirty="0"/>
              <a:t>Humanities / Social Science</a:t>
            </a:r>
            <a:r>
              <a:rPr lang="zh-TW" altLang="en-US" dirty="0"/>
              <a:t>（</a:t>
            </a:r>
            <a:r>
              <a:rPr lang="en-US" altLang="zh-TW" dirty="0"/>
              <a:t>19%</a:t>
            </a:r>
            <a:r>
              <a:rPr lang="zh-TW" altLang="en-US" dirty="0"/>
              <a:t>）與 </a:t>
            </a:r>
            <a:r>
              <a:rPr lang="en-US" altLang="zh-TW" dirty="0"/>
              <a:t>Law</a:t>
            </a:r>
            <a:r>
              <a:rPr lang="zh-TW" altLang="en-US" dirty="0"/>
              <a:t>（</a:t>
            </a:r>
            <a:r>
              <a:rPr lang="en-US" altLang="zh-TW" dirty="0"/>
              <a:t>14%</a:t>
            </a:r>
            <a:r>
              <a:rPr lang="zh-TW" altLang="en-US" dirty="0"/>
              <a:t>）。題目來源包括韓國多所大學的人文社科論述題、</a:t>
            </a:r>
            <a:r>
              <a:rPr lang="en-US" altLang="zh-TW" dirty="0"/>
              <a:t>California Bar Exam </a:t>
            </a:r>
            <a:r>
              <a:rPr lang="zh-TW" altLang="en-US" dirty="0"/>
              <a:t>的法律申論、</a:t>
            </a:r>
            <a:r>
              <a:rPr lang="en-US" altLang="zh-TW" dirty="0"/>
              <a:t>Stanford </a:t>
            </a:r>
            <a:r>
              <a:rPr lang="zh-TW" altLang="en-US" dirty="0"/>
              <a:t>的數學與統計題，以及 </a:t>
            </a:r>
            <a:r>
              <a:rPr lang="en-US" altLang="zh-TW" dirty="0"/>
              <a:t>Humanity’s Last Exam</a:t>
            </a:r>
            <a:r>
              <a:rPr lang="zh-TW" altLang="en-US" dirty="0"/>
              <a:t>。若原始題目含圖表或表格，作者會先把它們轉成文字描述，再人工確認。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3265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接下來的內容</a:t>
            </a:r>
            <a:r>
              <a:rPr lang="en-US" altLang="zh-TW" b="1" dirty="0"/>
              <a:t>:</a:t>
            </a:r>
          </a:p>
          <a:p>
            <a:r>
              <a:rPr lang="en-US" altLang="zh-TW" dirty="0"/>
              <a:t>Steering </a:t>
            </a:r>
          </a:p>
          <a:p>
            <a:pPr lvl="1"/>
            <a:r>
              <a:rPr lang="en-US" altLang="zh-TW" dirty="0">
                <a:hlinkClick r:id="rId3"/>
              </a:rPr>
              <a:t>https://chatgpt.com/c/69e4604b-21e8-83a8-8537-f52fdda293d9</a:t>
            </a:r>
            <a:endParaRPr lang="en-US" altLang="zh-TW" dirty="0"/>
          </a:p>
          <a:p>
            <a:pPr lvl="1"/>
            <a:r>
              <a:rPr lang="en-US" altLang="zh-TW" dirty="0">
                <a:hlinkClick r:id="rId4"/>
              </a:rPr>
              <a:t>https://chatgpt.com/c/69e460a1-d84c-83a4-9c8c-a0f2440efc68</a:t>
            </a:r>
            <a:endParaRPr lang="en-US" altLang="zh-TW" dirty="0"/>
          </a:p>
          <a:p>
            <a:endParaRPr lang="en-US" altLang="zh-TW" b="1" dirty="0"/>
          </a:p>
          <a:p>
            <a:endParaRPr lang="en-US" altLang="zh-TW" b="1" dirty="0"/>
          </a:p>
          <a:p>
            <a:endParaRPr lang="en-US" altLang="zh-TW" b="1" dirty="0"/>
          </a:p>
          <a:p>
            <a:r>
              <a:rPr lang="zh-TW" altLang="en-US" b="1" dirty="0"/>
              <a:t>生成式驗證器（</a:t>
            </a:r>
            <a:r>
              <a:rPr lang="en-US" altLang="zh-TW" b="1" dirty="0"/>
              <a:t>Generative Verifiers</a:t>
            </a:r>
            <a:r>
              <a:rPr lang="zh-TW" altLang="en-US" b="1" dirty="0"/>
              <a:t>）</a:t>
            </a:r>
            <a:r>
              <a:rPr lang="zh-TW" altLang="en-US" dirty="0"/>
              <a:t>：傳統驗證器只會打分，而生成式驗證器則會「寫出」驗證過程。例如，當模型得出「</a:t>
            </a:r>
            <a:r>
              <a:rPr lang="en-US" altLang="zh-TW" dirty="0"/>
              <a:t>X=5</a:t>
            </a:r>
            <a:r>
              <a:rPr lang="zh-TW" altLang="en-US" dirty="0"/>
              <a:t>」時，生成式驗證器會嘗試將 </a:t>
            </a:r>
            <a:r>
              <a:rPr lang="en-US" altLang="zh-TW" dirty="0"/>
              <a:t>X=5 </a:t>
            </a:r>
            <a:r>
              <a:rPr lang="zh-TW" altLang="en-US" dirty="0"/>
              <a:t>代入原方程進行反向驗證。研究顯示，這種「用推理來驗證推理」的方法（</a:t>
            </a:r>
            <a:r>
              <a:rPr lang="en-US" altLang="zh-TW" dirty="0"/>
              <a:t>Generative Verification</a:t>
            </a:r>
            <a:r>
              <a:rPr lang="zh-TW" altLang="en-US" dirty="0"/>
              <a:t>），比單純的判別式打分更準確，但也更昂貴。它模擬了人類在做完數學題後進行驗算的過程 。</a:t>
            </a:r>
            <a:r>
              <a:rPr lang="en-US" altLang="zh-TW" dirty="0"/>
              <a:t>https://arxiv.org/html/2504.01005v2</a:t>
            </a:r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672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LLM </a:t>
            </a:r>
            <a:r>
              <a:rPr lang="zh-TW" altLang="en-US" dirty="0"/>
              <a:t>的 </a:t>
            </a:r>
            <a:r>
              <a:rPr lang="en-US" altLang="zh-TW" dirty="0"/>
              <a:t>Self-Correction</a:t>
            </a:r>
            <a:r>
              <a:rPr lang="zh-TW" altLang="en-US" dirty="0"/>
              <a:t> 指的是甚麼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0920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https://chatgpt.com/c/69e4606f-8b54-83a7-b573-be2997c61ac5</a:t>
            </a:r>
            <a:endParaRPr lang="en-US" altLang="zh-TW" dirty="0"/>
          </a:p>
          <a:p>
            <a:r>
              <a:rPr lang="en-US" altLang="zh-TW" dirty="0"/>
              <a:t>Retract </a:t>
            </a:r>
          </a:p>
          <a:p>
            <a:r>
              <a:rPr lang="zh-TW" altLang="en-US" dirty="0"/>
              <a:t>這篇有 </a:t>
            </a:r>
            <a:r>
              <a:rPr lang="en-US" altLang="zh-TW" dirty="0"/>
              <a:t>fine-tune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565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4148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514E6-FDF5-F0D7-A00A-7C5E804E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879E4FF0-7982-33B1-26E5-C917BBC9D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14B6A2D0-189C-DB6E-9B07-D52D4619C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這條線後面又延伸出 </a:t>
            </a:r>
            <a:r>
              <a:rPr lang="en-US" altLang="zh-TW" b="1" dirty="0"/>
              <a:t>Double-Checker</a:t>
            </a:r>
            <a:r>
              <a:rPr lang="zh-TW" altLang="en-US" dirty="0"/>
              <a:t>、</a:t>
            </a:r>
            <a:r>
              <a:rPr lang="en-US" altLang="zh-TW" b="1" dirty="0" err="1"/>
              <a:t>ThinkTwice</a:t>
            </a:r>
            <a:r>
              <a:rPr lang="en-US" altLang="zh-TW" dirty="0"/>
              <a:t> </a:t>
            </a:r>
            <a:r>
              <a:rPr lang="zh-TW" altLang="en-US" dirty="0"/>
              <a:t>和 </a:t>
            </a:r>
            <a:r>
              <a:rPr lang="en-US" altLang="zh-TW" b="1" dirty="0"/>
              <a:t>Stepwise Think-Critique (STC)</a:t>
            </a:r>
            <a:r>
              <a:rPr lang="zh-TW" altLang="en-US" dirty="0"/>
              <a:t>：前者把 </a:t>
            </a:r>
            <a:r>
              <a:rPr lang="en-US" altLang="zh-TW" dirty="0"/>
              <a:t>long-</a:t>
            </a:r>
            <a:r>
              <a:rPr lang="en-US" altLang="zh-TW" dirty="0" err="1"/>
              <a:t>CoT</a:t>
            </a:r>
            <a:r>
              <a:rPr lang="en-US" altLang="zh-TW" dirty="0"/>
              <a:t> </a:t>
            </a:r>
            <a:r>
              <a:rPr lang="zh-TW" altLang="en-US" dirty="0"/>
              <a:t>模型微調成會顯式自我批判，後兩者則把「解題」和「修正」一起優化，甚至讓 </a:t>
            </a:r>
            <a:r>
              <a:rPr lang="en-US" altLang="zh-TW" dirty="0"/>
              <a:t>reasoning </a:t>
            </a:r>
            <a:r>
              <a:rPr lang="zh-TW" altLang="en-US" dirty="0"/>
              <a:t>與 </a:t>
            </a:r>
            <a:r>
              <a:rPr lang="en-US" altLang="zh-TW" dirty="0"/>
              <a:t>critique </a:t>
            </a:r>
            <a:r>
              <a:rPr lang="zh-TW" altLang="en-US" dirty="0"/>
              <a:t>在每一步交錯生成。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EB8BF10-D115-0578-129D-B4A627B1F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525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AAC45-02A2-A150-D63E-A6FC199F2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0A81B88-69BD-9B19-F8F8-21CE8EB0DA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20C952F3-00C1-B2BA-A1D2-A983205FA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這條線後面又延伸出 </a:t>
            </a:r>
            <a:r>
              <a:rPr lang="en-US" altLang="zh-TW" b="1" dirty="0"/>
              <a:t>Double-Checker</a:t>
            </a:r>
            <a:r>
              <a:rPr lang="zh-TW" altLang="en-US" dirty="0"/>
              <a:t>、</a:t>
            </a:r>
            <a:r>
              <a:rPr lang="en-US" altLang="zh-TW" b="1" dirty="0" err="1"/>
              <a:t>ThinkTwice</a:t>
            </a:r>
            <a:r>
              <a:rPr lang="en-US" altLang="zh-TW" dirty="0"/>
              <a:t> </a:t>
            </a:r>
            <a:r>
              <a:rPr lang="zh-TW" altLang="en-US" dirty="0"/>
              <a:t>和 </a:t>
            </a:r>
            <a:r>
              <a:rPr lang="en-US" altLang="zh-TW" b="1" dirty="0"/>
              <a:t>Stepwise Think-Critique (STC)</a:t>
            </a:r>
            <a:r>
              <a:rPr lang="zh-TW" altLang="en-US" dirty="0"/>
              <a:t>：前者把 </a:t>
            </a:r>
            <a:r>
              <a:rPr lang="en-US" altLang="zh-TW" dirty="0"/>
              <a:t>long-</a:t>
            </a:r>
            <a:r>
              <a:rPr lang="en-US" altLang="zh-TW" dirty="0" err="1"/>
              <a:t>CoT</a:t>
            </a:r>
            <a:r>
              <a:rPr lang="en-US" altLang="zh-TW" dirty="0"/>
              <a:t> </a:t>
            </a:r>
            <a:r>
              <a:rPr lang="zh-TW" altLang="en-US" dirty="0"/>
              <a:t>模型微調成會顯式自我批判，後兩者則把「解題」和「修正」一起優化，甚至讓 </a:t>
            </a:r>
            <a:r>
              <a:rPr lang="en-US" altLang="zh-TW" dirty="0"/>
              <a:t>reasoning </a:t>
            </a:r>
            <a:r>
              <a:rPr lang="zh-TW" altLang="en-US" dirty="0"/>
              <a:t>與 </a:t>
            </a:r>
            <a:r>
              <a:rPr lang="en-US" altLang="zh-TW" dirty="0"/>
              <a:t>critique </a:t>
            </a:r>
            <a:r>
              <a:rPr lang="zh-TW" altLang="en-US" dirty="0"/>
              <a:t>在每一步交錯生成。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5D5047A-31AD-1BA3-E150-379485752B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4618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是把「會自我修正」直接當成訓練目標。</a:t>
            </a:r>
            <a:r>
              <a:rPr lang="zh-TW" altLang="en-US" dirty="0"/>
              <a:t> 這裡最重要的兩篇是 </a:t>
            </a:r>
            <a:r>
              <a:rPr lang="en-US" altLang="zh-TW" b="1" dirty="0" err="1"/>
              <a:t>SCoRe</a:t>
            </a:r>
            <a:r>
              <a:rPr lang="en-US" altLang="zh-TW" dirty="0"/>
              <a:t> </a:t>
            </a:r>
            <a:r>
              <a:rPr lang="zh-TW" altLang="en-US" dirty="0"/>
              <a:t>和 </a:t>
            </a:r>
            <a:r>
              <a:rPr lang="en-US" altLang="zh-TW" b="1" dirty="0" err="1"/>
              <a:t>ReVISE</a:t>
            </a:r>
            <a:r>
              <a:rPr lang="zh-TW" altLang="en-US" dirty="0"/>
              <a:t>。</a:t>
            </a:r>
            <a:r>
              <a:rPr lang="en-US" altLang="zh-TW" dirty="0" err="1"/>
              <a:t>SCoRe</a:t>
            </a:r>
            <a:r>
              <a:rPr lang="en-US" altLang="zh-TW" dirty="0"/>
              <a:t> </a:t>
            </a:r>
            <a:r>
              <a:rPr lang="zh-TW" altLang="en-US" dirty="0"/>
              <a:t>是 </a:t>
            </a:r>
            <a:r>
              <a:rPr lang="en-US" altLang="zh-TW" dirty="0"/>
              <a:t>ICLR 2025 </a:t>
            </a:r>
            <a:r>
              <a:rPr lang="zh-TW" altLang="en-US" dirty="0"/>
              <a:t>論文，它直接指出單純用離線 </a:t>
            </a:r>
            <a:r>
              <a:rPr lang="en-US" altLang="zh-TW" dirty="0"/>
              <a:t>SFT </a:t>
            </a:r>
            <a:r>
              <a:rPr lang="zh-TW" altLang="en-US" dirty="0"/>
              <a:t>學 </a:t>
            </a:r>
            <a:r>
              <a:rPr lang="en-US" altLang="zh-TW" dirty="0"/>
              <a:t>correction trace </a:t>
            </a:r>
            <a:r>
              <a:rPr lang="zh-TW" altLang="en-US" dirty="0"/>
              <a:t>常會遇到兩個問題：</a:t>
            </a:r>
            <a:r>
              <a:rPr lang="en-US" altLang="zh-TW" b="1" dirty="0"/>
              <a:t>distribution mismatch</a:t>
            </a:r>
            <a:r>
              <a:rPr lang="en-US" altLang="zh-TW" dirty="0"/>
              <a:t> </a:t>
            </a:r>
            <a:r>
              <a:rPr lang="zh-TW" altLang="en-US" dirty="0"/>
              <a:t>和 </a:t>
            </a:r>
            <a:r>
              <a:rPr lang="en-US" altLang="zh-TW" b="1" dirty="0"/>
              <a:t>behavior collapse</a:t>
            </a:r>
            <a:r>
              <a:rPr lang="zh-TW" altLang="en-US" dirty="0"/>
              <a:t>，所以改用 </a:t>
            </a:r>
            <a:r>
              <a:rPr lang="en-US" altLang="zh-TW" dirty="0"/>
              <a:t>on-policy</a:t>
            </a:r>
            <a:r>
              <a:rPr lang="zh-TW" altLang="en-US" dirty="0"/>
              <a:t>、</a:t>
            </a:r>
            <a:r>
              <a:rPr lang="en-US" altLang="zh-TW" dirty="0"/>
              <a:t>multi-turn RL </a:t>
            </a:r>
            <a:r>
              <a:rPr lang="zh-TW" altLang="en-US" dirty="0"/>
              <a:t>來訓練 </a:t>
            </a:r>
            <a:r>
              <a:rPr lang="en-US" altLang="zh-TW" dirty="0"/>
              <a:t>self-correction</a:t>
            </a:r>
            <a:r>
              <a:rPr lang="zh-TW" altLang="en-US" dirty="0"/>
              <a:t>，在 </a:t>
            </a:r>
            <a:r>
              <a:rPr lang="en-US" altLang="zh-TW" dirty="0"/>
              <a:t>Gemini 1.0 Pro / 1.5 Flash </a:t>
            </a:r>
            <a:r>
              <a:rPr lang="zh-TW" altLang="en-US" dirty="0"/>
              <a:t>上回報了對 </a:t>
            </a:r>
            <a:r>
              <a:rPr lang="en-US" altLang="zh-TW" dirty="0"/>
              <a:t>MATH </a:t>
            </a:r>
            <a:r>
              <a:rPr lang="zh-TW" altLang="en-US" dirty="0"/>
              <a:t>與 </a:t>
            </a:r>
            <a:r>
              <a:rPr lang="en-US" altLang="zh-TW" dirty="0" err="1"/>
              <a:t>HumanEval</a:t>
            </a:r>
            <a:r>
              <a:rPr lang="en-US" altLang="zh-TW" dirty="0"/>
              <a:t> </a:t>
            </a:r>
            <a:r>
              <a:rPr lang="zh-TW" altLang="en-US" dirty="0"/>
              <a:t>的顯著 </a:t>
            </a:r>
            <a:r>
              <a:rPr lang="en-US" altLang="zh-TW" dirty="0"/>
              <a:t>self-correction </a:t>
            </a:r>
            <a:r>
              <a:rPr lang="zh-TW" altLang="en-US" dirty="0"/>
              <a:t>提升。</a:t>
            </a:r>
            <a:endParaRPr lang="en-US" altLang="zh-TW" dirty="0"/>
          </a:p>
          <a:p>
            <a:r>
              <a:rPr lang="en-US" altLang="zh-TW" dirty="0"/>
              <a:t>2025 </a:t>
            </a:r>
            <a:r>
              <a:rPr lang="zh-TW" altLang="en-US" dirty="0"/>
              <a:t>年的研究報告「透過強化學習訓練語言模型進行自我修正」（</a:t>
            </a:r>
            <a:r>
              <a:rPr lang="en-US" altLang="zh-TW" dirty="0" err="1"/>
              <a:t>SCoRe</a:t>
            </a:r>
            <a:r>
              <a:rPr lang="zh-TW" altLang="en-US" dirty="0"/>
              <a:t>）揭示了我們過去教導 </a:t>
            </a:r>
            <a:r>
              <a:rPr lang="en-US" altLang="zh-TW" dirty="0"/>
              <a:t>AI </a:t>
            </a:r>
            <a:r>
              <a:rPr lang="zh-TW" altLang="en-US" dirty="0"/>
              <a:t>自我修復的方法中存在的根本理論缺陷 </a:t>
            </a:r>
            <a:r>
              <a:rPr lang="en-US" altLang="zh-TW" baseline="30000" dirty="0"/>
              <a:t>1</a:t>
            </a:r>
            <a:r>
              <a:rPr lang="zh-TW" altLang="en-US" dirty="0"/>
              <a:t>。</a:t>
            </a:r>
            <a:r>
              <a:rPr lang="en-US" altLang="zh-TW" dirty="0"/>
              <a:t>https://arxiv.org/abs/2409.12917</a:t>
            </a:r>
            <a:endParaRPr lang="zh-TW" altLang="en-US" dirty="0"/>
          </a:p>
          <a:p>
            <a:r>
              <a:rPr lang="zh-TW" altLang="en-US" dirty="0"/>
              <a:t>模型可能會學會在其回答的第二步說「對不起，我錯了」，即便它第一步是對的，或者在承認錯誤後繼續犯同樣的錯誤。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9285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1" dirty="0"/>
              <a:t>System-2 </a:t>
            </a:r>
            <a:r>
              <a:rPr lang="zh-TW" altLang="en-US" b="1" dirty="0"/>
              <a:t>本質上是高級的學習：</a:t>
            </a:r>
            <a:r>
              <a:rPr lang="zh-TW" altLang="en-US" dirty="0"/>
              <a:t> 推理可以被重新概念化為「學習如何生成解決方案」。模型學到的不是答案，而是一個</a:t>
            </a:r>
            <a:r>
              <a:rPr lang="zh-TW" altLang="en-US" b="1" dirty="0"/>
              <a:t>啟發式函數（</a:t>
            </a:r>
            <a:r>
              <a:rPr lang="en-US" altLang="zh-TW" b="1" dirty="0"/>
              <a:t>Heuristic Function</a:t>
            </a:r>
            <a:r>
              <a:rPr lang="zh-TW" altLang="en-US" b="1" dirty="0"/>
              <a:t>）</a:t>
            </a:r>
            <a:r>
              <a:rPr lang="zh-TW" altLang="en-US" dirty="0"/>
              <a:t>，用來在巨大的解空間中搜索路徑 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2226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Overview: </a:t>
            </a:r>
            <a:r>
              <a:rPr lang="en-US" altLang="zh-TW" dirty="0">
                <a:hlinkClick r:id="rId3"/>
              </a:rPr>
              <a:t>https://arxiv.org/html/2602.09305v1</a:t>
            </a:r>
            <a:endParaRPr lang="en-US" altLang="zh-TW" dirty="0"/>
          </a:p>
          <a:p>
            <a:r>
              <a:rPr lang="en-US" altLang="zh-TW" b="1" dirty="0"/>
              <a:t>reward modeling </a:t>
            </a:r>
            <a:r>
              <a:rPr lang="zh-TW" altLang="en-US" b="1" dirty="0"/>
              <a:t>不是 </a:t>
            </a:r>
            <a:r>
              <a:rPr lang="en-US" altLang="zh-TW" b="1" dirty="0"/>
              <a:t>RL pipeline </a:t>
            </a:r>
            <a:r>
              <a:rPr lang="zh-TW" altLang="en-US" b="1" dirty="0"/>
              <a:t>裡的小零件，而是 </a:t>
            </a:r>
            <a:r>
              <a:rPr lang="en-US" altLang="zh-TW" b="1" dirty="0"/>
              <a:t>reasoning alignment </a:t>
            </a:r>
            <a:r>
              <a:rPr lang="zh-TW" altLang="en-US" b="1" dirty="0"/>
              <a:t>的核心。</a:t>
            </a:r>
            <a:br>
              <a:rPr lang="zh-TW" altLang="en-US" dirty="0"/>
            </a:br>
            <a:r>
              <a:rPr lang="zh-TW" altLang="en-US" dirty="0"/>
              <a:t>它決定模型學的是「真的會推理」，還是只學會了「拿高分的樣子」。作者把這整個問題整理成一個統一框架，叫 </a:t>
            </a:r>
            <a:r>
              <a:rPr lang="en-US" altLang="zh-TW" b="1" dirty="0"/>
              <a:t>RARL, Reasoning-Aligned Reinforcement Learning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5664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當前的推理模型（如 </a:t>
            </a:r>
            <a:r>
              <a:rPr lang="en-US" altLang="zh-TW" dirty="0"/>
              <a:t>o1, R1</a:t>
            </a:r>
            <a:r>
              <a:rPr lang="zh-TW" altLang="en-US" dirty="0"/>
              <a:t>）在處理複雜問題時展現出的**「思考成本」（</a:t>
            </a:r>
            <a:r>
              <a:rPr lang="en-US" altLang="zh-TW" dirty="0"/>
              <a:t>Cost of Thinking</a:t>
            </a:r>
            <a:r>
              <a:rPr lang="zh-TW" altLang="en-US" dirty="0"/>
              <a:t>）**與人類驚人地相似 </a:t>
            </a:r>
            <a:r>
              <a:rPr lang="en-US" altLang="zh-TW" baseline="30000" dirty="0"/>
              <a:t>1</a:t>
            </a:r>
            <a:r>
              <a:rPr lang="zh-TW" altLang="en-US" dirty="0"/>
              <a:t>。 研究人員對比了模型在不同難度問題上的處理時間（</a:t>
            </a:r>
            <a:r>
              <a:rPr lang="en-US" altLang="zh-TW" dirty="0"/>
              <a:t>Token </a:t>
            </a:r>
            <a:r>
              <a:rPr lang="zh-TW" altLang="en-US" dirty="0"/>
              <a:t>生成量）與人類受試者的反應時間。結果顯示兩者呈現高度的正相關性：人類需要花更多時間思考的問題，模型也傾向於生成更長的思維鏈。這表明，雖然底層架構（神經網絡 </a:t>
            </a:r>
            <a:r>
              <a:rPr lang="en-US" altLang="zh-TW" dirty="0"/>
              <a:t>vs </a:t>
            </a:r>
            <a:r>
              <a:rPr lang="zh-TW" altLang="en-US" dirty="0"/>
              <a:t>矽基芯片）截然不同，但在功能層面上，優化後的推理模型正在收斂於一種類似人類 </a:t>
            </a:r>
            <a:r>
              <a:rPr lang="en-US" altLang="zh-TW" dirty="0"/>
              <a:t>System 2 </a:t>
            </a:r>
            <a:r>
              <a:rPr lang="zh-TW" altLang="en-US" dirty="0"/>
              <a:t>的認知策略</a:t>
            </a:r>
            <a:r>
              <a:rPr lang="en-US" altLang="zh-TW" dirty="0"/>
              <a:t>——</a:t>
            </a:r>
            <a:r>
              <a:rPr lang="zh-TW" altLang="en-US" dirty="0"/>
              <a:t>即</a:t>
            </a:r>
            <a:r>
              <a:rPr lang="zh-TW" altLang="en-US" b="1" dirty="0"/>
              <a:t>通過時間換取準確性</a:t>
            </a:r>
            <a:r>
              <a:rPr lang="zh-TW" altLang="en-US" dirty="0"/>
              <a:t>。這也暗示了，任何智能系統在面對高熵問題時，可能都必須遵循某種普適的計算守恆定律：要降低錯誤率，必須增加處理深度。</a:t>
            </a:r>
            <a:endParaRPr lang="en-US" altLang="zh-TW" dirty="0"/>
          </a:p>
          <a:p>
            <a:r>
              <a:rPr lang="en-US" altLang="zh-TW" dirty="0">
                <a:hlinkClick r:id="rId3"/>
              </a:rPr>
              <a:t>https://news.mit.edu/2025/cost-of-thinking-1119</a:t>
            </a:r>
            <a:endParaRPr lang="en-US" altLang="zh-TW" dirty="0"/>
          </a:p>
          <a:p>
            <a:r>
              <a:rPr lang="en-US" altLang="zh-TW" b="1" dirty="0"/>
              <a:t>The cost of thinking is similar between large reasoning models and humans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77442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兩階段泛化電路」（</a:t>
            </a:r>
            <a:r>
              <a:rPr lang="en-US" altLang="zh-TW" dirty="0">
                <a:solidFill>
                  <a:srgbClr val="FF0000"/>
                </a:solidFill>
              </a:rPr>
              <a:t>Two-Stage Generalizing Circuit</a:t>
            </a:r>
            <a:r>
              <a:rPr lang="zh-TW" altLang="en-US" dirty="0">
                <a:solidFill>
                  <a:srgbClr val="FF0000"/>
                </a:solidFill>
              </a:rPr>
              <a:t>）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>
                <a:solidFill>
                  <a:srgbClr val="FF0000"/>
                </a:solidFill>
              </a:rPr>
              <a:t>https://chatgpt.com/c/69e47897-638c-83a6-aabb-3e0cfdc026d0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https://arxiv.org/abs/2502.04667</a:t>
            </a:r>
            <a:endParaRPr lang="zh-TW" altLang="en-US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66668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7629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修改了甚麼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62265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A9470-0E02-FDAB-5D5B-DA563563F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0279D0F-F460-5F54-BF7D-6CC9AE9C2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8D3E5793-BDFF-A753-D27C-DD2003A68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i="1" dirty="0"/>
              <a:t>The Debate on RLVR Reasoning Capability Boundary: Shrinkage, Expansion, or Both?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RL-PLUS: Countering Capability Boundary Collapse of LLMs in Reinforcement Learning with Hybrid-policy Optimization</a:t>
            </a:r>
            <a:endParaRPr lang="zh-TW" altLang="en-US" dirty="0"/>
          </a:p>
          <a:p>
            <a:endParaRPr lang="en-US" altLang="zh-TW" dirty="0"/>
          </a:p>
          <a:p>
            <a:r>
              <a:rPr lang="zh-TW" altLang="en-US" dirty="0"/>
              <a:t>悲觀派的論文</a:t>
            </a:r>
            <a:endParaRPr lang="en-US" altLang="zh-TW" dirty="0"/>
          </a:p>
          <a:p>
            <a:r>
              <a:rPr lang="en-US" altLang="zh-TW" dirty="0"/>
              <a:t>https://chatgpt.com/c/69e47830-c730-83a3-8edc-c337514d6085</a:t>
            </a:r>
          </a:p>
          <a:p>
            <a:r>
              <a:rPr lang="zh-TW" altLang="en-US" dirty="0"/>
              <a:t>本論文</a:t>
            </a:r>
            <a:endParaRPr lang="en-US" altLang="zh-TW" dirty="0"/>
          </a:p>
          <a:p>
            <a:r>
              <a:rPr lang="en-US" altLang="zh-TW" dirty="0"/>
              <a:t>https://chatgpt.com/c/69e4787a-56b8-83aa-9e3c-d25033f42c18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5F31C86-A0D5-9C2E-6691-BC6506F5DB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4649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60BC7-7EDB-4548-C202-DEC9EE4E3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2866891C-5E6A-6B20-922B-E99474E8CE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0105C8F-667A-E6C0-397A-8E62F490B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i="1" dirty="0"/>
              <a:t>The Debate on RLVR Reasoning Capability Boundary: Shrinkage, Expansion, or Both?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RL-PLUS: Countering Capability Boundary Collapse of LLMs in Reinforcement Learning with Hybrid-policy Optimization</a:t>
            </a:r>
            <a:endParaRPr lang="zh-TW" altLang="en-US" dirty="0"/>
          </a:p>
          <a:p>
            <a:endParaRPr lang="en-US" altLang="zh-TW" dirty="0"/>
          </a:p>
          <a:p>
            <a:r>
              <a:rPr lang="zh-TW" altLang="en-US" dirty="0"/>
              <a:t>悲觀派的論文</a:t>
            </a:r>
            <a:endParaRPr lang="en-US" altLang="zh-TW" dirty="0"/>
          </a:p>
          <a:p>
            <a:r>
              <a:rPr lang="en-US" altLang="zh-TW" dirty="0"/>
              <a:t>https://chatgpt.com/c/69e47830-c730-83a3-8edc-c337514d6085</a:t>
            </a:r>
          </a:p>
          <a:p>
            <a:r>
              <a:rPr lang="zh-TW" altLang="en-US" dirty="0"/>
              <a:t>本論文</a:t>
            </a:r>
            <a:endParaRPr lang="en-US" altLang="zh-TW" dirty="0"/>
          </a:p>
          <a:p>
            <a:r>
              <a:rPr lang="en-US" altLang="zh-TW" dirty="0"/>
              <a:t>https://chatgpt.com/c/69e4787a-56b8-83aa-9e3c-d25033f42c18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B70CC6C-6CB2-7538-336A-284758A7D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1739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i="1" dirty="0"/>
              <a:t>The Debate on RLVR Reasoning Capability Boundary: Shrinkage, Expansion, or Both?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RL-PLUS: Countering Capability Boundary Collapse of LLMs in Reinforcement Learning with Hybrid-policy Optimization</a:t>
            </a:r>
            <a:endParaRPr lang="zh-TW" altLang="en-US" dirty="0"/>
          </a:p>
          <a:p>
            <a:endParaRPr lang="en-US" altLang="zh-TW" dirty="0"/>
          </a:p>
          <a:p>
            <a:r>
              <a:rPr lang="en-US" altLang="zh-TW" dirty="0">
                <a:hlinkClick r:id="rId3"/>
              </a:rPr>
              <a:t>https://chatgpt.com/c/69e460df-69b0-83a2-b1b9-d37bfb8ebdc2</a:t>
            </a:r>
            <a:endParaRPr lang="en-US" altLang="zh-TW" dirty="0"/>
          </a:p>
          <a:p>
            <a:r>
              <a:rPr lang="zh-TW" altLang="en-US" dirty="0"/>
              <a:t>作者想回答兩個問題：</a:t>
            </a:r>
          </a:p>
          <a:p>
            <a:r>
              <a:rPr lang="zh-TW" altLang="en-US" b="1" dirty="0"/>
              <a:t>自我反思是不是 </a:t>
            </a:r>
            <a:r>
              <a:rPr lang="en-US" altLang="zh-TW" b="1" dirty="0"/>
              <a:t>RLVR </a:t>
            </a:r>
            <a:r>
              <a:rPr lang="zh-TW" altLang="en-US" b="1" dirty="0"/>
              <a:t>後才出現的 </a:t>
            </a:r>
            <a:r>
              <a:rPr lang="en-US" altLang="zh-TW" b="1" dirty="0"/>
              <a:t>emergent behavior</a:t>
            </a:r>
            <a:r>
              <a:rPr lang="zh-TW" altLang="en-US" b="1" dirty="0"/>
              <a:t>？</a:t>
            </a:r>
            <a:r>
              <a:rPr lang="en-US" altLang="zh-TW" dirty="0"/>
              <a:t> </a:t>
            </a:r>
          </a:p>
          <a:p>
            <a:r>
              <a:rPr lang="zh-TW" altLang="en-US" b="1" dirty="0"/>
              <a:t>能不能在不重新訓練的情況下，直接控制模型反思的程度</a:t>
            </a:r>
            <a:endParaRPr lang="zh-TW" altLang="en-US" dirty="0"/>
          </a:p>
          <a:p>
            <a:endParaRPr lang="zh-TW" altLang="en-US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悲觀派的論文</a:t>
            </a:r>
            <a:endParaRPr lang="en-US" altLang="zh-TW" dirty="0"/>
          </a:p>
          <a:p>
            <a:r>
              <a:rPr lang="en-US" altLang="zh-TW" dirty="0"/>
              <a:t>https://chatgpt.com/c/69e47830-c730-83a3-8edc-c337514d6085</a:t>
            </a:r>
          </a:p>
          <a:p>
            <a:r>
              <a:rPr lang="zh-TW" altLang="en-US" dirty="0"/>
              <a:t>本論文</a:t>
            </a:r>
            <a:endParaRPr lang="en-US" altLang="zh-TW" dirty="0"/>
          </a:p>
          <a:p>
            <a:r>
              <a:rPr lang="en-US" altLang="zh-TW" dirty="0"/>
              <a:t>https://chatgpt.com/c/69e4787a-56b8-83aa-9e3c-d25033f42c18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02470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57AEF-350C-1ED4-951D-D5E1ED53C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7451DB8-E62F-D9B3-250A-E006D3C76F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AD3EE8F-3824-30AB-36B2-B8DB5EB86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i="1" dirty="0"/>
              <a:t>The Debate on RLVR Reasoning Capability Boundary: Shrinkage, Expansion, or Both?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RL-PLUS: Countering Capability Boundary Collapse of LLMs in Reinforcement Learning with Hybrid-policy Optimization</a:t>
            </a:r>
            <a:endParaRPr lang="zh-TW" altLang="en-US" dirty="0"/>
          </a:p>
          <a:p>
            <a:endParaRPr lang="en-US" altLang="zh-TW" dirty="0"/>
          </a:p>
          <a:p>
            <a:r>
              <a:rPr lang="zh-TW" altLang="en-US" dirty="0"/>
              <a:t>悲觀派的論文</a:t>
            </a:r>
            <a:endParaRPr lang="en-US" altLang="zh-TW" dirty="0"/>
          </a:p>
          <a:p>
            <a:r>
              <a:rPr lang="en-US" altLang="zh-TW" dirty="0"/>
              <a:t>https://chatgpt.com/c/69e47830-c730-83a3-8edc-c337514d6085</a:t>
            </a:r>
          </a:p>
          <a:p>
            <a:r>
              <a:rPr lang="zh-TW" altLang="en-US" dirty="0"/>
              <a:t>本論文</a:t>
            </a:r>
            <a:endParaRPr lang="en-US" altLang="zh-TW" dirty="0"/>
          </a:p>
          <a:p>
            <a:r>
              <a:rPr lang="en-US" altLang="zh-TW" dirty="0"/>
              <a:t>https://chatgpt.com/c/69e4787a-56b8-83aa-9e3c-d25033f42c18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F5D54E3-9453-CC89-28AB-BF8B791EA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28001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9BAD8-C94E-3149-C12B-56395107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D5C78EB-B6F0-229D-1296-81A642CF08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B2B16026-AAA0-650D-718C-9FD03F426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修改了甚麼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C8B562F-FC5E-F325-335C-2153B76174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BA36D-929A-4DD6-9E03-BD6A933EDAB0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328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沒有講</a:t>
            </a:r>
            <a:r>
              <a:rPr lang="en-US" altLang="zh-TW" dirty="0"/>
              <a:t>:</a:t>
            </a:r>
          </a:p>
          <a:p>
            <a:r>
              <a:rPr lang="en-US" altLang="zh-TW" b="1" dirty="0"/>
              <a:t>Thinking by Subtraction (CCD)</a:t>
            </a:r>
            <a:r>
              <a:rPr lang="en-US" altLang="zh-TW" dirty="0"/>
              <a:t> </a:t>
            </a:r>
            <a:r>
              <a:rPr lang="en-US" altLang="zh-TW" i="1" dirty="0"/>
              <a:t>(arXiv:2602.18232)</a:t>
            </a:r>
            <a:r>
              <a:rPr lang="zh-TW" altLang="en-US" dirty="0"/>
              <a:t>：發現推理錯誤高度集中在「極少數的低信心 </a:t>
            </a:r>
            <a:r>
              <a:rPr lang="en-US" altLang="zh-TW" dirty="0"/>
              <a:t>tokens</a:t>
            </a:r>
            <a:r>
              <a:rPr lang="zh-TW" altLang="en-US" dirty="0"/>
              <a:t>」。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Contrastive Decoding</a:t>
            </a:r>
          </a:p>
          <a:p>
            <a:r>
              <a:rPr lang="zh-TW" altLang="en-US" dirty="0"/>
              <a:t>前面介紹</a:t>
            </a:r>
            <a:endParaRPr lang="en-US" altLang="zh-TW" dirty="0"/>
          </a:p>
          <a:p>
            <a:r>
              <a:rPr lang="en-US" altLang="zh-TW" dirty="0"/>
              <a:t>Two model / </a:t>
            </a:r>
            <a:r>
              <a:rPr lang="en-US" altLang="zh-TW" dirty="0" err="1"/>
              <a:t>DoLA</a:t>
            </a:r>
            <a:endParaRPr lang="en-US" altLang="zh-TW" dirty="0"/>
          </a:p>
          <a:p>
            <a:r>
              <a:rPr lang="en-US" altLang="zh-TW" dirty="0"/>
              <a:t>Input add noise</a:t>
            </a:r>
          </a:p>
          <a:p>
            <a:r>
              <a:rPr lang="en-US" altLang="zh-TW" dirty="0"/>
              <a:t>Multimodality </a:t>
            </a:r>
          </a:p>
          <a:p>
            <a:r>
              <a:rPr lang="en-US" altLang="zh-TW" dirty="0" err="1"/>
              <a:t>Struture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8754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大概念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5024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2442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B3076-B852-23F6-BB45-1713579B8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93971DDA-41F2-A0BD-E23B-6C91F9311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BFC94A6-32F0-9B85-CEBD-9974E78CC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A96414-7DE7-302A-1BFE-682F57C56F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072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6AAB-50CB-6E4E-302F-E8D0A56FD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2E5E79E-64D5-B684-B92A-8F1238B8A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9A0DBD2-2D1A-5CA5-D626-CBAD76578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15E1664-D4D6-FD31-A9A1-176A05801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3561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BA36D-929A-4DD6-9E03-BD6A933EDAB0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69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09103A-5D45-0501-D4A5-58137A569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960ED20-7187-BA69-467D-E1817F4F9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E7FDDA9-9C52-07F1-9022-ABF2A73F2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6978-7FB5-4B93-AE79-45D8D412564D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01E45B-FE46-5438-A396-68E97CB3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62FAABE-0018-4A32-D826-0B1D0732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14EEA-1C84-4399-B6EA-43E3DD4AD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6468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BC4254-9C0C-226B-B50C-5B1397F2E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700CDB3-A9D5-EFFD-E6B2-568A10BBB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41016F5-29EC-DB1C-539A-AF908419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6978-7FB5-4B93-AE79-45D8D412564D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EBCA35-DE1A-E470-B716-AB4CA9802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393639-DEFE-E164-02DC-5973B4E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14EEA-1C84-4399-B6EA-43E3DD4AD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329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0EB6355-EF41-334B-F342-E581B0D6C1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FB7A446-56CF-C302-42F9-942576E0B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0B3977-0047-B2C4-E8AC-481BC01A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6978-7FB5-4B93-AE79-45D8D412564D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7C71D3-609A-AB3A-CC85-EEAA8C58F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C88B8C-3CB5-2745-BAD4-619E8FA3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14EEA-1C84-4399-B6EA-43E3DD4AD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82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956E56-6288-AD4F-A03D-A59E8A3A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CC8000-89FF-CD42-00B2-9E5332B70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2E95317-3F24-1421-F9E9-B42460874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6978-7FB5-4B93-AE79-45D8D412564D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80D589-717A-4E20-F2AC-115D612C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26E35F-38FD-56FA-2DD8-767F3FFA2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14EEA-1C84-4399-B6EA-43E3DD4AD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16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51C6F3-79CE-E9EF-FB40-4D66D057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298B262-FA19-F72D-C422-794AB5EDB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ADB247-A461-D4F8-FF30-4DDB86F73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6978-7FB5-4B93-AE79-45D8D412564D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40A66C-7A80-6636-8B52-95F7C7196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FCCF3B-C40B-62F6-17AF-106CAC08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14EEA-1C84-4399-B6EA-43E3DD4AD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241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E6C03E-3CAA-F5D9-4D3F-BA406A45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561123-B3DC-D05B-91B6-05E6865F2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9C3B3A2-6C96-897F-6C18-584C77D1F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208B2FB-20AE-BEFE-EEDA-BB448D9A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6978-7FB5-4B93-AE79-45D8D412564D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31E8DC3-943F-E431-C5D2-3A3C0D12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EFB9CBD-6B8C-3024-024F-BC07A5547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14EEA-1C84-4399-B6EA-43E3DD4AD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006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D51A46-189F-A758-4DAD-B2A77211C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395B6BC-15A0-AFB7-86F4-19028E551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1F189AF-7AB5-A006-CC80-40548C925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BBE05C8-391A-7097-DE69-22FC90AA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346C48-C7FB-6EAA-F7B5-52027D07F4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D26287A-CDCF-B820-30D8-3BAA9A85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6978-7FB5-4B93-AE79-45D8D412564D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B7A867F-425F-4113-4D67-A5756DB1D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FE72D2D-3E49-6110-182E-ACB9EDDF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14EEA-1C84-4399-B6EA-43E3DD4AD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77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F4F5D3-4877-9016-9E6E-C4088AF8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BE8F561-3544-DE5A-D765-085F2178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6978-7FB5-4B93-AE79-45D8D412564D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019096C-1400-9EB3-50A5-93212BA73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7BC269C-54AA-93B5-002C-D0E602B5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14EEA-1C84-4399-B6EA-43E3DD4AD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544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7A65410-49EE-539C-476A-D62EC1433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6978-7FB5-4B93-AE79-45D8D412564D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8765A71-5E52-DF53-1A99-EE751BEC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A30F3EC-6DC5-B105-C98B-2B0260F8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14EEA-1C84-4399-B6EA-43E3DD4AD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202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D2E577-F531-7BD5-DEDB-3AE5509EF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F2CCDA-EA81-A81D-DE7E-4CCAE4143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566330A-07C4-7E1B-D99A-C8D038607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159DD15-CFAE-BC3B-16F6-9B47BA70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6978-7FB5-4B93-AE79-45D8D412564D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5F5C27A-CB6C-3A07-CD54-FF230E34A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0A98786-3066-AFFD-1A64-35A6AB2B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14EEA-1C84-4399-B6EA-43E3DD4AD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970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D5D590-9FFD-6D45-B289-2F34D9EE8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EF7BDCB-4504-F8F9-F653-1E89B94E5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283FD7-9A96-BD94-BAD4-6D24A8505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B82E5F8-61BF-4C86-8091-A58BDAF2F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6978-7FB5-4B93-AE79-45D8D412564D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F7B319E-EA04-12FA-3780-FCFD2BF3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919B098-6F5B-3794-98F3-F8E3390C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14EEA-1C84-4399-B6EA-43E3DD4AD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30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09F5A20-789C-70D1-3639-DA6D3EBA3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16BFAF9-1816-F525-EFDC-E3ED0F3CF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D646B38-4819-2306-D6DA-0BF6A1BC2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856978-7FB5-4B93-AE79-45D8D412564D}" type="datetimeFigureOut">
              <a:rPr lang="zh-TW" altLang="en-US" smtClean="0"/>
              <a:t>2026/4/24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3D759BC-7323-A33E-AF27-9C620C53B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19AB94-F37C-6746-0573-F18B1BE66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14EEA-1C84-4399-B6EA-43E3DD4ADB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35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74E0EDC-BB00-09FA-09DB-E7916ECA9B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030" y="1209220"/>
            <a:ext cx="9147940" cy="2337238"/>
          </a:xfrm>
        </p:spPr>
        <p:txBody>
          <a:bodyPr anchor="b">
            <a:normAutofit/>
          </a:bodyPr>
          <a:lstStyle/>
          <a:p>
            <a:r>
              <a:rPr lang="en-US" altLang="zh-TW" sz="8800" b="1" dirty="0">
                <a:solidFill>
                  <a:srgbClr val="FFFFFF"/>
                </a:solidFill>
              </a:rPr>
              <a:t>Self-Correction</a:t>
            </a:r>
            <a:endParaRPr lang="zh-TW" altLang="en-US" sz="8800" b="1" dirty="0">
              <a:solidFill>
                <a:srgbClr val="FFFFFF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75E69FA-447F-B24C-AA4A-D11CEBA126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030" y="3605577"/>
            <a:ext cx="9147940" cy="1324303"/>
          </a:xfrm>
        </p:spPr>
        <p:txBody>
          <a:bodyPr anchor="t">
            <a:normAutofit/>
          </a:bodyPr>
          <a:lstStyle/>
          <a:p>
            <a:endParaRPr lang="zh-TW" altLang="en-US" sz="2000">
              <a:solidFill>
                <a:srgbClr val="FFFFFF"/>
              </a:solidFill>
            </a:endParaRPr>
          </a:p>
        </p:txBody>
      </p:sp>
      <p:sp>
        <p:nvSpPr>
          <p:cNvPr id="10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87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6DCA62C6-7BF9-4156-5D87-628B59D5DB9A}"/>
              </a:ext>
            </a:extLst>
          </p:cNvPr>
          <p:cNvCxnSpPr>
            <a:cxnSpLocks/>
          </p:cNvCxnSpPr>
          <p:nvPr/>
        </p:nvCxnSpPr>
        <p:spPr>
          <a:xfrm flipV="1">
            <a:off x="1997087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43F063F1-10E0-E8CE-BF22-CAB0109E3CE3}"/>
              </a:ext>
            </a:extLst>
          </p:cNvPr>
          <p:cNvCxnSpPr>
            <a:cxnSpLocks/>
          </p:cNvCxnSpPr>
          <p:nvPr/>
        </p:nvCxnSpPr>
        <p:spPr>
          <a:xfrm flipV="1">
            <a:off x="4283087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C044E3A6-2036-8831-1193-F1D1E44501EC}"/>
              </a:ext>
            </a:extLst>
          </p:cNvPr>
          <p:cNvCxnSpPr>
            <a:cxnSpLocks/>
          </p:cNvCxnSpPr>
          <p:nvPr/>
        </p:nvCxnSpPr>
        <p:spPr>
          <a:xfrm flipV="1">
            <a:off x="834209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EDB599A-3B4A-9745-1D59-9B92591CEE91}"/>
              </a:ext>
            </a:extLst>
          </p:cNvPr>
          <p:cNvCxnSpPr>
            <a:cxnSpLocks/>
          </p:cNvCxnSpPr>
          <p:nvPr/>
        </p:nvCxnSpPr>
        <p:spPr>
          <a:xfrm flipV="1">
            <a:off x="3140087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FBB9CA7-9609-5324-25F2-77DED374D7A1}"/>
              </a:ext>
            </a:extLst>
          </p:cNvPr>
          <p:cNvSpPr/>
          <p:nvPr/>
        </p:nvSpPr>
        <p:spPr>
          <a:xfrm>
            <a:off x="325318" y="2341323"/>
            <a:ext cx="4532836" cy="1967949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57FECD1-08FD-E185-D1B9-82E0EE04F73F}"/>
              </a:ext>
            </a:extLst>
          </p:cNvPr>
          <p:cNvSpPr/>
          <p:nvPr/>
        </p:nvSpPr>
        <p:spPr>
          <a:xfrm>
            <a:off x="411220" y="3429000"/>
            <a:ext cx="4346684" cy="654995"/>
          </a:xfrm>
          <a:prstGeom prst="roundRect">
            <a:avLst>
              <a:gd name="adj" fmla="val 90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layer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34EDC4AE-F998-0F82-F379-96E94A830105}"/>
              </a:ext>
            </a:extLst>
          </p:cNvPr>
          <p:cNvSpPr/>
          <p:nvPr/>
        </p:nvSpPr>
        <p:spPr>
          <a:xfrm>
            <a:off x="656667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405BE03-C4E6-E142-60C5-F447B67AAEBE}"/>
              </a:ext>
            </a:extLst>
          </p:cNvPr>
          <p:cNvSpPr/>
          <p:nvPr/>
        </p:nvSpPr>
        <p:spPr>
          <a:xfrm>
            <a:off x="1822003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A032C0F-A39B-4DA0-030D-5BDC3C64D1D9}"/>
              </a:ext>
            </a:extLst>
          </p:cNvPr>
          <p:cNvSpPr/>
          <p:nvPr/>
        </p:nvSpPr>
        <p:spPr>
          <a:xfrm>
            <a:off x="2967461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9E4E377-F420-2083-E615-AB5937A533C5}"/>
              </a:ext>
            </a:extLst>
          </p:cNvPr>
          <p:cNvSpPr/>
          <p:nvPr/>
        </p:nvSpPr>
        <p:spPr>
          <a:xfrm>
            <a:off x="4112919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5301B84-373F-25FC-204B-9C38612262C6}"/>
              </a:ext>
            </a:extLst>
          </p:cNvPr>
          <p:cNvCxnSpPr>
            <a:cxnSpLocks/>
          </p:cNvCxnSpPr>
          <p:nvPr/>
        </p:nvCxnSpPr>
        <p:spPr>
          <a:xfrm flipV="1">
            <a:off x="1997087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53F73231-E999-AE77-149F-7EFE0065E12F}"/>
              </a:ext>
            </a:extLst>
          </p:cNvPr>
          <p:cNvCxnSpPr>
            <a:cxnSpLocks/>
          </p:cNvCxnSpPr>
          <p:nvPr/>
        </p:nvCxnSpPr>
        <p:spPr>
          <a:xfrm flipV="1">
            <a:off x="4283087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55F6826E-0FE1-A822-7264-C24FC59D1530}"/>
              </a:ext>
            </a:extLst>
          </p:cNvPr>
          <p:cNvCxnSpPr>
            <a:cxnSpLocks/>
          </p:cNvCxnSpPr>
          <p:nvPr/>
        </p:nvCxnSpPr>
        <p:spPr>
          <a:xfrm flipV="1">
            <a:off x="854087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2190B87-F96C-5F0A-E62C-F48F8B053FDE}"/>
              </a:ext>
            </a:extLst>
          </p:cNvPr>
          <p:cNvCxnSpPr>
            <a:cxnSpLocks/>
          </p:cNvCxnSpPr>
          <p:nvPr/>
        </p:nvCxnSpPr>
        <p:spPr>
          <a:xfrm flipV="1">
            <a:off x="3140087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77E20070-88E0-2BEE-9C30-F4D72B31D68E}"/>
              </a:ext>
            </a:extLst>
          </p:cNvPr>
          <p:cNvSpPr/>
          <p:nvPr/>
        </p:nvSpPr>
        <p:spPr>
          <a:xfrm>
            <a:off x="731259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3A22345-73EE-B7EB-06BD-D8B86C411E14}"/>
              </a:ext>
            </a:extLst>
          </p:cNvPr>
          <p:cNvSpPr/>
          <p:nvPr/>
        </p:nvSpPr>
        <p:spPr>
          <a:xfrm>
            <a:off x="1876413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3C2D48E9-91FB-BE62-7A86-9E08B21426DC}"/>
              </a:ext>
            </a:extLst>
          </p:cNvPr>
          <p:cNvSpPr/>
          <p:nvPr/>
        </p:nvSpPr>
        <p:spPr>
          <a:xfrm>
            <a:off x="3021567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7506E51-428B-8E65-3AD2-4E3BE9F26242}"/>
              </a:ext>
            </a:extLst>
          </p:cNvPr>
          <p:cNvSpPr/>
          <p:nvPr/>
        </p:nvSpPr>
        <p:spPr>
          <a:xfrm>
            <a:off x="4166721" y="2598613"/>
            <a:ext cx="246404" cy="477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31CCFFBF-87C2-9687-957F-6E2DA151EF8C}"/>
              </a:ext>
            </a:extLst>
          </p:cNvPr>
          <p:cNvCxnSpPr>
            <a:cxnSpLocks/>
          </p:cNvCxnSpPr>
          <p:nvPr/>
        </p:nvCxnSpPr>
        <p:spPr>
          <a:xfrm flipV="1">
            <a:off x="4339880" y="1872138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D7BD2E8E-7690-A021-5D0F-17026679D420}"/>
              </a:ext>
            </a:extLst>
          </p:cNvPr>
          <p:cNvCxnSpPr>
            <a:cxnSpLocks/>
          </p:cNvCxnSpPr>
          <p:nvPr/>
        </p:nvCxnSpPr>
        <p:spPr>
          <a:xfrm flipV="1">
            <a:off x="7903321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DC94BF56-CCA6-7F23-9167-F1DB184B6E93}"/>
              </a:ext>
            </a:extLst>
          </p:cNvPr>
          <p:cNvCxnSpPr>
            <a:cxnSpLocks/>
          </p:cNvCxnSpPr>
          <p:nvPr/>
        </p:nvCxnSpPr>
        <p:spPr>
          <a:xfrm flipV="1">
            <a:off x="10189321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A54B3FBD-0D8F-9F73-3EEE-9F4BDEB875FF}"/>
              </a:ext>
            </a:extLst>
          </p:cNvPr>
          <p:cNvCxnSpPr>
            <a:cxnSpLocks/>
          </p:cNvCxnSpPr>
          <p:nvPr/>
        </p:nvCxnSpPr>
        <p:spPr>
          <a:xfrm flipV="1">
            <a:off x="6740443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F9025BA-0BB7-5BCB-CC8F-5C49B8EDFC25}"/>
              </a:ext>
            </a:extLst>
          </p:cNvPr>
          <p:cNvCxnSpPr>
            <a:cxnSpLocks/>
          </p:cNvCxnSpPr>
          <p:nvPr/>
        </p:nvCxnSpPr>
        <p:spPr>
          <a:xfrm flipV="1">
            <a:off x="9046321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7CD7E98A-8C6D-881B-CF71-B1D600C4F383}"/>
              </a:ext>
            </a:extLst>
          </p:cNvPr>
          <p:cNvSpPr/>
          <p:nvPr/>
        </p:nvSpPr>
        <p:spPr>
          <a:xfrm>
            <a:off x="6231551" y="2341323"/>
            <a:ext cx="4532836" cy="1967949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71CA02E0-E892-5DFF-3B17-022FE52C76E9}"/>
              </a:ext>
            </a:extLst>
          </p:cNvPr>
          <p:cNvSpPr/>
          <p:nvPr/>
        </p:nvSpPr>
        <p:spPr>
          <a:xfrm>
            <a:off x="6317454" y="3429000"/>
            <a:ext cx="4339556" cy="654995"/>
          </a:xfrm>
          <a:prstGeom prst="roundRect">
            <a:avLst>
              <a:gd name="adj" fmla="val 90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layer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1F1934C7-326B-6554-8EB1-A9889D49775C}"/>
              </a:ext>
            </a:extLst>
          </p:cNvPr>
          <p:cNvSpPr/>
          <p:nvPr/>
        </p:nvSpPr>
        <p:spPr>
          <a:xfrm>
            <a:off x="6562901" y="4774938"/>
            <a:ext cx="360000" cy="34203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C788166A-9D77-02EB-C6E4-2A36517DA889}"/>
              </a:ext>
            </a:extLst>
          </p:cNvPr>
          <p:cNvSpPr/>
          <p:nvPr/>
        </p:nvSpPr>
        <p:spPr>
          <a:xfrm>
            <a:off x="7728237" y="4774938"/>
            <a:ext cx="360000" cy="34203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B7AB14B9-22DF-9461-8A99-1C2628C8CFA0}"/>
              </a:ext>
            </a:extLst>
          </p:cNvPr>
          <p:cNvSpPr/>
          <p:nvPr/>
        </p:nvSpPr>
        <p:spPr>
          <a:xfrm>
            <a:off x="8873695" y="4774938"/>
            <a:ext cx="360000" cy="34203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DC7C0EBD-FF19-BA11-5315-4B2ABD5DAE40}"/>
              </a:ext>
            </a:extLst>
          </p:cNvPr>
          <p:cNvCxnSpPr>
            <a:cxnSpLocks/>
          </p:cNvCxnSpPr>
          <p:nvPr/>
        </p:nvCxnSpPr>
        <p:spPr>
          <a:xfrm flipV="1">
            <a:off x="7903321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5383E16D-E053-97EE-05B7-DDE1E87E5B90}"/>
              </a:ext>
            </a:extLst>
          </p:cNvPr>
          <p:cNvCxnSpPr>
            <a:cxnSpLocks/>
          </p:cNvCxnSpPr>
          <p:nvPr/>
        </p:nvCxnSpPr>
        <p:spPr>
          <a:xfrm flipV="1">
            <a:off x="10189321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10D4205B-133F-FB84-9A52-CEECADB9350E}"/>
              </a:ext>
            </a:extLst>
          </p:cNvPr>
          <p:cNvCxnSpPr>
            <a:cxnSpLocks/>
          </p:cNvCxnSpPr>
          <p:nvPr/>
        </p:nvCxnSpPr>
        <p:spPr>
          <a:xfrm flipV="1">
            <a:off x="6760321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A34BE8A7-1ACF-AD92-36D1-CC1E010028F7}"/>
              </a:ext>
            </a:extLst>
          </p:cNvPr>
          <p:cNvCxnSpPr>
            <a:cxnSpLocks/>
          </p:cNvCxnSpPr>
          <p:nvPr/>
        </p:nvCxnSpPr>
        <p:spPr>
          <a:xfrm flipV="1">
            <a:off x="9046321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6F71FD20-1DF5-66D7-AA28-B0E77DDE712D}"/>
              </a:ext>
            </a:extLst>
          </p:cNvPr>
          <p:cNvSpPr/>
          <p:nvPr/>
        </p:nvSpPr>
        <p:spPr>
          <a:xfrm>
            <a:off x="6637493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FB2818B9-3795-0AE3-0676-E5A086FCFBE9}"/>
              </a:ext>
            </a:extLst>
          </p:cNvPr>
          <p:cNvSpPr/>
          <p:nvPr/>
        </p:nvSpPr>
        <p:spPr>
          <a:xfrm>
            <a:off x="7782647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DD984B2E-1DC8-BE5D-75BB-575B52E275AF}"/>
              </a:ext>
            </a:extLst>
          </p:cNvPr>
          <p:cNvSpPr/>
          <p:nvPr/>
        </p:nvSpPr>
        <p:spPr>
          <a:xfrm>
            <a:off x="8927801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116BA234-71D1-8FF2-E2E9-A9D2FBCC238B}"/>
              </a:ext>
            </a:extLst>
          </p:cNvPr>
          <p:cNvSpPr/>
          <p:nvPr/>
        </p:nvSpPr>
        <p:spPr>
          <a:xfrm>
            <a:off x="10072955" y="2598613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F198BF03-C9AC-0069-CCC2-6087385D6CA6}"/>
              </a:ext>
            </a:extLst>
          </p:cNvPr>
          <p:cNvSpPr/>
          <p:nvPr/>
        </p:nvSpPr>
        <p:spPr>
          <a:xfrm>
            <a:off x="10071840" y="1528843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842C4E79-D1E4-568F-59E1-76353F4AA251}"/>
              </a:ext>
            </a:extLst>
          </p:cNvPr>
          <p:cNvCxnSpPr>
            <a:cxnSpLocks/>
          </p:cNvCxnSpPr>
          <p:nvPr/>
        </p:nvCxnSpPr>
        <p:spPr>
          <a:xfrm flipV="1">
            <a:off x="10246114" y="1872138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AC2E3732-8D2A-26B0-87A6-80029D38DA36}"/>
              </a:ext>
            </a:extLst>
          </p:cNvPr>
          <p:cNvSpPr/>
          <p:nvPr/>
        </p:nvSpPr>
        <p:spPr>
          <a:xfrm>
            <a:off x="4170712" y="1528843"/>
            <a:ext cx="360000" cy="342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189E0EBF-3086-7C5B-2D91-BB118619E6A9}"/>
              </a:ext>
            </a:extLst>
          </p:cNvPr>
          <p:cNvSpPr/>
          <p:nvPr/>
        </p:nvSpPr>
        <p:spPr>
          <a:xfrm>
            <a:off x="9985004" y="4754546"/>
            <a:ext cx="360000" cy="34203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FB2C668C-7D68-0810-EC29-6D0284BD49F4}"/>
              </a:ext>
            </a:extLst>
          </p:cNvPr>
          <p:cNvSpPr txBox="1"/>
          <p:nvPr/>
        </p:nvSpPr>
        <p:spPr>
          <a:xfrm>
            <a:off x="2953149" y="39914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dirty="0">
                <a:effectLst/>
              </a:rPr>
              <a:t> </a:t>
            </a:r>
            <a:endParaRPr lang="zh-TW" altLang="en-US" dirty="0"/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7C95F9B9-C0F3-FF71-520B-ADF067920281}"/>
              </a:ext>
            </a:extLst>
          </p:cNvPr>
          <p:cNvSpPr txBox="1"/>
          <p:nvPr/>
        </p:nvSpPr>
        <p:spPr>
          <a:xfrm>
            <a:off x="6231551" y="5321033"/>
            <a:ext cx="567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製造出可能會答錯的狀態</a:t>
            </a: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1D717C66-CE96-6828-57EA-DADA7B3322FD}"/>
              </a:ext>
            </a:extLst>
          </p:cNvPr>
          <p:cNvSpPr txBox="1"/>
          <p:nvPr/>
        </p:nvSpPr>
        <p:spPr>
          <a:xfrm>
            <a:off x="10558728" y="5582643"/>
            <a:ext cx="163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(?)</a:t>
            </a:r>
            <a:endParaRPr lang="zh-TW" altLang="en-US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05F6D077-F66C-89F8-C134-6C14727D6AED}"/>
              </a:ext>
            </a:extLst>
          </p:cNvPr>
          <p:cNvSpPr/>
          <p:nvPr/>
        </p:nvSpPr>
        <p:spPr>
          <a:xfrm>
            <a:off x="1536368" y="5684712"/>
            <a:ext cx="246404" cy="477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8A290E64-4BE6-7949-75AF-59790167D515}"/>
              </a:ext>
            </a:extLst>
          </p:cNvPr>
          <p:cNvSpPr/>
          <p:nvPr/>
        </p:nvSpPr>
        <p:spPr>
          <a:xfrm>
            <a:off x="2874210" y="5684713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65A79EE-51A2-F135-A317-43DDDC63B24F}"/>
              </a:ext>
            </a:extLst>
          </p:cNvPr>
          <p:cNvSpPr/>
          <p:nvPr/>
        </p:nvSpPr>
        <p:spPr>
          <a:xfrm>
            <a:off x="4511500" y="5691853"/>
            <a:ext cx="246404" cy="4770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7C1C891-26DB-4198-B4D3-B855D4E43042}"/>
              </a:ext>
            </a:extLst>
          </p:cNvPr>
          <p:cNvSpPr txBox="1"/>
          <p:nvPr/>
        </p:nvSpPr>
        <p:spPr>
          <a:xfrm>
            <a:off x="1934126" y="5597353"/>
            <a:ext cx="78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DA54CABB-CD63-73E7-57CD-D4FC4C831925}"/>
              </a:ext>
            </a:extLst>
          </p:cNvPr>
          <p:cNvSpPr txBox="1"/>
          <p:nvPr/>
        </p:nvSpPr>
        <p:spPr>
          <a:xfrm>
            <a:off x="3464708" y="5637984"/>
            <a:ext cx="78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/>
              <a:t>=</a:t>
            </a:r>
            <a:endParaRPr lang="zh-TW" altLang="en-US" sz="3200" b="1" dirty="0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9791CC4A-D87D-6FB6-FFAC-62F2323266AD}"/>
              </a:ext>
            </a:extLst>
          </p:cNvPr>
          <p:cNvSpPr/>
          <p:nvPr/>
        </p:nvSpPr>
        <p:spPr>
          <a:xfrm>
            <a:off x="3627050" y="2582540"/>
            <a:ext cx="246404" cy="4770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487AD89B-CDA3-977C-82A6-F8F6A2D09291}"/>
              </a:ext>
            </a:extLst>
          </p:cNvPr>
          <p:cNvSpPr txBox="1"/>
          <p:nvPr/>
        </p:nvSpPr>
        <p:spPr>
          <a:xfrm>
            <a:off x="3778164" y="2575596"/>
            <a:ext cx="451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+</a:t>
            </a:r>
            <a:endParaRPr lang="zh-TW" altLang="en-US" sz="2800" b="1" dirty="0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3806EFA2-89BA-DD97-3F1D-DCB4D1C1C425}"/>
              </a:ext>
            </a:extLst>
          </p:cNvPr>
          <p:cNvSpPr txBox="1"/>
          <p:nvPr/>
        </p:nvSpPr>
        <p:spPr>
          <a:xfrm>
            <a:off x="411219" y="248673"/>
            <a:ext cx="5906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u="sng" dirty="0"/>
              <a:t>Contrastive Decoding </a:t>
            </a:r>
            <a:endParaRPr lang="zh-TW" altLang="en-US" sz="32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字方塊 72">
                <a:extLst>
                  <a:ext uri="{FF2B5EF4-FFF2-40B4-BE49-F238E27FC236}">
                    <a16:creationId xmlns:a16="http://schemas.microsoft.com/office/drawing/2014/main" id="{CE829636-4418-59E6-D950-99E3F581708F}"/>
                  </a:ext>
                </a:extLst>
              </p:cNvPr>
              <p:cNvSpPr txBox="1"/>
              <p:nvPr/>
            </p:nvSpPr>
            <p:spPr>
              <a:xfrm>
                <a:off x="834209" y="5738005"/>
                <a:ext cx="28753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3" name="文字方塊 72">
                <a:extLst>
                  <a:ext uri="{FF2B5EF4-FFF2-40B4-BE49-F238E27FC236}">
                    <a16:creationId xmlns:a16="http://schemas.microsoft.com/office/drawing/2014/main" id="{CE829636-4418-59E6-D950-99E3F5817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09" y="5738005"/>
                <a:ext cx="287533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群組 77">
            <a:extLst>
              <a:ext uri="{FF2B5EF4-FFF2-40B4-BE49-F238E27FC236}">
                <a16:creationId xmlns:a16="http://schemas.microsoft.com/office/drawing/2014/main" id="{86302649-CBA3-A69C-E995-F3A542984B49}"/>
              </a:ext>
            </a:extLst>
          </p:cNvPr>
          <p:cNvGrpSpPr/>
          <p:nvPr/>
        </p:nvGrpSpPr>
        <p:grpSpPr>
          <a:xfrm>
            <a:off x="926764" y="1292942"/>
            <a:ext cx="2510478" cy="498679"/>
            <a:chOff x="-35485" y="1239032"/>
            <a:chExt cx="2510478" cy="498679"/>
          </a:xfrm>
        </p:grpSpPr>
        <p:sp>
          <p:nvSpPr>
            <p:cNvPr id="74" name="矩形: 圓角 73">
              <a:extLst>
                <a:ext uri="{FF2B5EF4-FFF2-40B4-BE49-F238E27FC236}">
                  <a16:creationId xmlns:a16="http://schemas.microsoft.com/office/drawing/2014/main" id="{C343DE01-2CAB-686D-1C7C-CC1A86B0EA48}"/>
                </a:ext>
              </a:extLst>
            </p:cNvPr>
            <p:cNvSpPr/>
            <p:nvPr/>
          </p:nvSpPr>
          <p:spPr>
            <a:xfrm>
              <a:off x="1256063" y="1260672"/>
              <a:ext cx="246404" cy="47703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矩形: 圓角 74">
              <a:extLst>
                <a:ext uri="{FF2B5EF4-FFF2-40B4-BE49-F238E27FC236}">
                  <a16:creationId xmlns:a16="http://schemas.microsoft.com/office/drawing/2014/main" id="{ECD561EE-2E5B-17D7-E324-B5D4A78B8C91}"/>
                </a:ext>
              </a:extLst>
            </p:cNvPr>
            <p:cNvSpPr/>
            <p:nvPr/>
          </p:nvSpPr>
          <p:spPr>
            <a:xfrm>
              <a:off x="2228589" y="1260672"/>
              <a:ext cx="246404" cy="47703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字方塊 75">
                  <a:extLst>
                    <a:ext uri="{FF2B5EF4-FFF2-40B4-BE49-F238E27FC236}">
                      <a16:creationId xmlns:a16="http://schemas.microsoft.com/office/drawing/2014/main" id="{82711167-0D11-C7CD-65C1-F7FC448190B4}"/>
                    </a:ext>
                  </a:extLst>
                </p:cNvPr>
                <p:cNvSpPr txBox="1"/>
                <p:nvPr/>
              </p:nvSpPr>
              <p:spPr>
                <a:xfrm>
                  <a:off x="-35485" y="1280149"/>
                  <a:ext cx="122347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zh-TW" altLang="en-US" sz="280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76" name="文字方塊 75">
                  <a:extLst>
                    <a:ext uri="{FF2B5EF4-FFF2-40B4-BE49-F238E27FC236}">
                      <a16:creationId xmlns:a16="http://schemas.microsoft.com/office/drawing/2014/main" id="{82711167-0D11-C7CD-65C1-F7FC448190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5485" y="1280149"/>
                  <a:ext cx="1223476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B6628FCF-F0BB-8710-DED5-BC3B0B7BAEF6}"/>
                    </a:ext>
                  </a:extLst>
                </p:cNvPr>
                <p:cNvSpPr txBox="1"/>
                <p:nvPr/>
              </p:nvSpPr>
              <p:spPr>
                <a:xfrm>
                  <a:off x="1556675" y="1239032"/>
                  <a:ext cx="56714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8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28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B6628FCF-F0BB-8710-DED5-BC3B0B7BAE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6675" y="1239032"/>
                  <a:ext cx="567143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5FB60750-859D-471F-A499-557A1A221524}"/>
              </a:ext>
            </a:extLst>
          </p:cNvPr>
          <p:cNvCxnSpPr>
            <a:cxnSpLocks/>
          </p:cNvCxnSpPr>
          <p:nvPr/>
        </p:nvCxnSpPr>
        <p:spPr>
          <a:xfrm flipH="1" flipV="1">
            <a:off x="3021567" y="1928036"/>
            <a:ext cx="834669" cy="501019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735C9151-46E3-C97B-606B-079F18862795}"/>
              </a:ext>
            </a:extLst>
          </p:cNvPr>
          <p:cNvSpPr/>
          <p:nvPr/>
        </p:nvSpPr>
        <p:spPr>
          <a:xfrm>
            <a:off x="3464708" y="2480236"/>
            <a:ext cx="1078817" cy="705224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1102696-CF77-3F1B-DFFD-D6A06946513C}"/>
              </a:ext>
            </a:extLst>
          </p:cNvPr>
          <p:cNvSpPr txBox="1"/>
          <p:nvPr/>
        </p:nvSpPr>
        <p:spPr>
          <a:xfrm>
            <a:off x="9587483" y="954087"/>
            <a:ext cx="131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False</a:t>
            </a:r>
            <a:endParaRPr lang="zh-TW" altLang="en-US" sz="2400" dirty="0"/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4C74B537-9888-6C43-50C6-2E8A75735047}"/>
              </a:ext>
            </a:extLst>
          </p:cNvPr>
          <p:cNvSpPr/>
          <p:nvPr/>
        </p:nvSpPr>
        <p:spPr>
          <a:xfrm>
            <a:off x="4170550" y="1053059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1" name="直線接點 80">
            <a:extLst>
              <a:ext uri="{FF2B5EF4-FFF2-40B4-BE49-F238E27FC236}">
                <a16:creationId xmlns:a16="http://schemas.microsoft.com/office/drawing/2014/main" id="{2A38430D-D906-0329-785B-FB2FD37C8E2A}"/>
              </a:ext>
            </a:extLst>
          </p:cNvPr>
          <p:cNvCxnSpPr/>
          <p:nvPr/>
        </p:nvCxnSpPr>
        <p:spPr>
          <a:xfrm>
            <a:off x="4112919" y="1508385"/>
            <a:ext cx="521783" cy="3624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84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8" grpId="0" animBg="1"/>
      <p:bldP spid="63" grpId="0"/>
      <p:bldP spid="64" grpId="0"/>
      <p:bldP spid="65" grpId="0" animBg="1"/>
      <p:bldP spid="66" grpId="0" animBg="1"/>
      <p:bldP spid="67" grpId="0" animBg="1"/>
      <p:bldP spid="68" grpId="0"/>
      <p:bldP spid="69" grpId="0"/>
      <p:bldP spid="70" grpId="0" animBg="1"/>
      <p:bldP spid="71" grpId="0"/>
      <p:bldP spid="73" grpId="0"/>
      <p:bldP spid="82" grpId="0" animBg="1"/>
      <p:bldP spid="2" grpId="0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77A8E-18D5-A5BC-1956-355BDA43F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1B42F20A-EC3A-2313-33A5-4465ABA88F76}"/>
              </a:ext>
            </a:extLst>
          </p:cNvPr>
          <p:cNvCxnSpPr>
            <a:cxnSpLocks/>
          </p:cNvCxnSpPr>
          <p:nvPr/>
        </p:nvCxnSpPr>
        <p:spPr>
          <a:xfrm flipV="1">
            <a:off x="1997087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6CC39E42-F5D1-2351-4496-7128898894DB}"/>
              </a:ext>
            </a:extLst>
          </p:cNvPr>
          <p:cNvCxnSpPr>
            <a:cxnSpLocks/>
          </p:cNvCxnSpPr>
          <p:nvPr/>
        </p:nvCxnSpPr>
        <p:spPr>
          <a:xfrm flipV="1">
            <a:off x="4283087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A793D2E4-4004-9201-578D-C6082BA4DC75}"/>
              </a:ext>
            </a:extLst>
          </p:cNvPr>
          <p:cNvCxnSpPr>
            <a:cxnSpLocks/>
          </p:cNvCxnSpPr>
          <p:nvPr/>
        </p:nvCxnSpPr>
        <p:spPr>
          <a:xfrm flipV="1">
            <a:off x="834209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95D1DD3D-6CA2-4C81-8CDD-62AEB10225B5}"/>
              </a:ext>
            </a:extLst>
          </p:cNvPr>
          <p:cNvCxnSpPr>
            <a:cxnSpLocks/>
          </p:cNvCxnSpPr>
          <p:nvPr/>
        </p:nvCxnSpPr>
        <p:spPr>
          <a:xfrm flipV="1">
            <a:off x="3140087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950AEC1-B19C-E98B-DD9C-480976CC4F0B}"/>
              </a:ext>
            </a:extLst>
          </p:cNvPr>
          <p:cNvSpPr/>
          <p:nvPr/>
        </p:nvSpPr>
        <p:spPr>
          <a:xfrm>
            <a:off x="325318" y="2341323"/>
            <a:ext cx="5584106" cy="1967949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382EC2D-CB81-364C-7E52-9BC4933E0B9F}"/>
              </a:ext>
            </a:extLst>
          </p:cNvPr>
          <p:cNvSpPr/>
          <p:nvPr/>
        </p:nvSpPr>
        <p:spPr>
          <a:xfrm>
            <a:off x="411220" y="3429000"/>
            <a:ext cx="5379980" cy="654995"/>
          </a:xfrm>
          <a:prstGeom prst="roundRect">
            <a:avLst>
              <a:gd name="adj" fmla="val 90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layer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9A32495-F4AE-1263-D08D-ED06083BA87A}"/>
              </a:ext>
            </a:extLst>
          </p:cNvPr>
          <p:cNvSpPr/>
          <p:nvPr/>
        </p:nvSpPr>
        <p:spPr>
          <a:xfrm>
            <a:off x="656667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C9FCE2A-DE4E-5037-006A-B47B520141EF}"/>
              </a:ext>
            </a:extLst>
          </p:cNvPr>
          <p:cNvSpPr/>
          <p:nvPr/>
        </p:nvSpPr>
        <p:spPr>
          <a:xfrm>
            <a:off x="1822003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3414F8D-232A-23D3-690F-3DAECC39E496}"/>
              </a:ext>
            </a:extLst>
          </p:cNvPr>
          <p:cNvSpPr/>
          <p:nvPr/>
        </p:nvSpPr>
        <p:spPr>
          <a:xfrm>
            <a:off x="2967461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90367CE1-515F-69D2-3273-DFF9DED3E24F}"/>
              </a:ext>
            </a:extLst>
          </p:cNvPr>
          <p:cNvSpPr/>
          <p:nvPr/>
        </p:nvSpPr>
        <p:spPr>
          <a:xfrm>
            <a:off x="4112919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9D63C3E-5494-1472-6E72-A7DF4B1B3B9A}"/>
              </a:ext>
            </a:extLst>
          </p:cNvPr>
          <p:cNvCxnSpPr>
            <a:cxnSpLocks/>
          </p:cNvCxnSpPr>
          <p:nvPr/>
        </p:nvCxnSpPr>
        <p:spPr>
          <a:xfrm flipV="1">
            <a:off x="1997087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1B472812-EB10-75AC-A911-EB3C84BE4C39}"/>
              </a:ext>
            </a:extLst>
          </p:cNvPr>
          <p:cNvCxnSpPr>
            <a:cxnSpLocks/>
          </p:cNvCxnSpPr>
          <p:nvPr/>
        </p:nvCxnSpPr>
        <p:spPr>
          <a:xfrm flipV="1">
            <a:off x="4283087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B151CEA3-309F-0365-0DFC-3EB7A5A82487}"/>
              </a:ext>
            </a:extLst>
          </p:cNvPr>
          <p:cNvCxnSpPr>
            <a:cxnSpLocks/>
          </p:cNvCxnSpPr>
          <p:nvPr/>
        </p:nvCxnSpPr>
        <p:spPr>
          <a:xfrm flipV="1">
            <a:off x="854087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7517E53-A727-D322-5145-836125BDDFB8}"/>
              </a:ext>
            </a:extLst>
          </p:cNvPr>
          <p:cNvCxnSpPr>
            <a:cxnSpLocks/>
          </p:cNvCxnSpPr>
          <p:nvPr/>
        </p:nvCxnSpPr>
        <p:spPr>
          <a:xfrm flipV="1">
            <a:off x="3140087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B543115-F28C-DDD4-4D7B-0CFE716C78A8}"/>
              </a:ext>
            </a:extLst>
          </p:cNvPr>
          <p:cNvSpPr/>
          <p:nvPr/>
        </p:nvSpPr>
        <p:spPr>
          <a:xfrm>
            <a:off x="731259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E0194F2-EA5C-413C-5120-FFA7EDA1EB61}"/>
              </a:ext>
            </a:extLst>
          </p:cNvPr>
          <p:cNvSpPr/>
          <p:nvPr/>
        </p:nvSpPr>
        <p:spPr>
          <a:xfrm>
            <a:off x="1876413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2D693984-3526-E00C-72DD-0BC1EF0FED87}"/>
              </a:ext>
            </a:extLst>
          </p:cNvPr>
          <p:cNvSpPr/>
          <p:nvPr/>
        </p:nvSpPr>
        <p:spPr>
          <a:xfrm>
            <a:off x="3021567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0B32AB4A-2C3E-05E4-A345-7D2D064E66CF}"/>
              </a:ext>
            </a:extLst>
          </p:cNvPr>
          <p:cNvSpPr/>
          <p:nvPr/>
        </p:nvSpPr>
        <p:spPr>
          <a:xfrm>
            <a:off x="4166721" y="2598613"/>
            <a:ext cx="246404" cy="477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55CB672A-A5B3-4FB7-3C13-C68E50AD8DEF}"/>
              </a:ext>
            </a:extLst>
          </p:cNvPr>
          <p:cNvCxnSpPr>
            <a:cxnSpLocks/>
          </p:cNvCxnSpPr>
          <p:nvPr/>
        </p:nvCxnSpPr>
        <p:spPr>
          <a:xfrm flipV="1">
            <a:off x="4339880" y="1872138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4A81208B-B988-852F-C83D-4756D872E4A5}"/>
              </a:ext>
            </a:extLst>
          </p:cNvPr>
          <p:cNvCxnSpPr>
            <a:cxnSpLocks/>
          </p:cNvCxnSpPr>
          <p:nvPr/>
        </p:nvCxnSpPr>
        <p:spPr>
          <a:xfrm flipV="1">
            <a:off x="7903321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1C610378-711A-8E08-98B5-48387B73BDCF}"/>
              </a:ext>
            </a:extLst>
          </p:cNvPr>
          <p:cNvCxnSpPr>
            <a:cxnSpLocks/>
          </p:cNvCxnSpPr>
          <p:nvPr/>
        </p:nvCxnSpPr>
        <p:spPr>
          <a:xfrm flipV="1">
            <a:off x="10189321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E1010228-24AA-A5A7-3036-5DF6DF4D33DD}"/>
              </a:ext>
            </a:extLst>
          </p:cNvPr>
          <p:cNvCxnSpPr>
            <a:cxnSpLocks/>
          </p:cNvCxnSpPr>
          <p:nvPr/>
        </p:nvCxnSpPr>
        <p:spPr>
          <a:xfrm flipV="1">
            <a:off x="6740443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E3285DE7-843E-58CF-BFC8-9213478E6BF7}"/>
              </a:ext>
            </a:extLst>
          </p:cNvPr>
          <p:cNvCxnSpPr>
            <a:cxnSpLocks/>
          </p:cNvCxnSpPr>
          <p:nvPr/>
        </p:nvCxnSpPr>
        <p:spPr>
          <a:xfrm flipV="1">
            <a:off x="9046321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3D484824-ACC3-F38D-AEA5-6F2492F12AF3}"/>
              </a:ext>
            </a:extLst>
          </p:cNvPr>
          <p:cNvSpPr/>
          <p:nvPr/>
        </p:nvSpPr>
        <p:spPr>
          <a:xfrm>
            <a:off x="6231551" y="2341323"/>
            <a:ext cx="5583600" cy="1967949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CD92E19-79DB-8723-AADF-D8AED00A5D96}"/>
              </a:ext>
            </a:extLst>
          </p:cNvPr>
          <p:cNvSpPr/>
          <p:nvPr/>
        </p:nvSpPr>
        <p:spPr>
          <a:xfrm>
            <a:off x="6317454" y="3429000"/>
            <a:ext cx="5364000" cy="654995"/>
          </a:xfrm>
          <a:prstGeom prst="roundRect">
            <a:avLst>
              <a:gd name="adj" fmla="val 90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layer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956229F1-154B-FA6A-8A0F-22C0F847A3ED}"/>
              </a:ext>
            </a:extLst>
          </p:cNvPr>
          <p:cNvSpPr/>
          <p:nvPr/>
        </p:nvSpPr>
        <p:spPr>
          <a:xfrm>
            <a:off x="6562901" y="4774938"/>
            <a:ext cx="360000" cy="34203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1CA89074-44DC-CECC-E132-6CC94B3461C5}"/>
              </a:ext>
            </a:extLst>
          </p:cNvPr>
          <p:cNvSpPr/>
          <p:nvPr/>
        </p:nvSpPr>
        <p:spPr>
          <a:xfrm>
            <a:off x="7728237" y="4774938"/>
            <a:ext cx="360000" cy="34203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27726BDF-7C1E-8074-1422-0A9D9DD29525}"/>
              </a:ext>
            </a:extLst>
          </p:cNvPr>
          <p:cNvSpPr/>
          <p:nvPr/>
        </p:nvSpPr>
        <p:spPr>
          <a:xfrm>
            <a:off x="8873695" y="4774938"/>
            <a:ext cx="360000" cy="34203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D34509FD-3E0F-CE30-8D2A-1ADC73592F4D}"/>
              </a:ext>
            </a:extLst>
          </p:cNvPr>
          <p:cNvCxnSpPr>
            <a:cxnSpLocks/>
          </p:cNvCxnSpPr>
          <p:nvPr/>
        </p:nvCxnSpPr>
        <p:spPr>
          <a:xfrm flipV="1">
            <a:off x="7903321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FAA20A03-5087-3363-7060-BB451321B788}"/>
              </a:ext>
            </a:extLst>
          </p:cNvPr>
          <p:cNvCxnSpPr>
            <a:cxnSpLocks/>
          </p:cNvCxnSpPr>
          <p:nvPr/>
        </p:nvCxnSpPr>
        <p:spPr>
          <a:xfrm flipV="1">
            <a:off x="10189321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7DEC3D86-ACDC-5C0D-2892-3F89912DBD1E}"/>
              </a:ext>
            </a:extLst>
          </p:cNvPr>
          <p:cNvCxnSpPr>
            <a:cxnSpLocks/>
          </p:cNvCxnSpPr>
          <p:nvPr/>
        </p:nvCxnSpPr>
        <p:spPr>
          <a:xfrm flipV="1">
            <a:off x="6760321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0F0ADE52-BC30-890B-8B38-DA4CEA7AE146}"/>
              </a:ext>
            </a:extLst>
          </p:cNvPr>
          <p:cNvCxnSpPr>
            <a:cxnSpLocks/>
          </p:cNvCxnSpPr>
          <p:nvPr/>
        </p:nvCxnSpPr>
        <p:spPr>
          <a:xfrm flipV="1">
            <a:off x="9046321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6E118EDD-0C99-80B9-2F9C-85FA38AA0661}"/>
              </a:ext>
            </a:extLst>
          </p:cNvPr>
          <p:cNvSpPr/>
          <p:nvPr/>
        </p:nvSpPr>
        <p:spPr>
          <a:xfrm>
            <a:off x="6637493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3E0FD6C6-D772-FBDE-77FC-C03EC3208D62}"/>
              </a:ext>
            </a:extLst>
          </p:cNvPr>
          <p:cNvSpPr/>
          <p:nvPr/>
        </p:nvSpPr>
        <p:spPr>
          <a:xfrm>
            <a:off x="7782647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A68247C5-7226-00EC-AB92-3218FA389937}"/>
              </a:ext>
            </a:extLst>
          </p:cNvPr>
          <p:cNvSpPr/>
          <p:nvPr/>
        </p:nvSpPr>
        <p:spPr>
          <a:xfrm>
            <a:off x="8927801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46313BB9-C4AB-09C1-A4D2-D54E7F045096}"/>
              </a:ext>
            </a:extLst>
          </p:cNvPr>
          <p:cNvSpPr/>
          <p:nvPr/>
        </p:nvSpPr>
        <p:spPr>
          <a:xfrm>
            <a:off x="10072955" y="2598613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E8AB42C1-5F3D-5BE2-AAA9-4141B0E8B59B}"/>
              </a:ext>
            </a:extLst>
          </p:cNvPr>
          <p:cNvSpPr/>
          <p:nvPr/>
        </p:nvSpPr>
        <p:spPr>
          <a:xfrm>
            <a:off x="10071840" y="1528843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0F3ED90C-BF93-9311-6F3A-ECB4B1294564}"/>
              </a:ext>
            </a:extLst>
          </p:cNvPr>
          <p:cNvCxnSpPr>
            <a:cxnSpLocks/>
          </p:cNvCxnSpPr>
          <p:nvPr/>
        </p:nvCxnSpPr>
        <p:spPr>
          <a:xfrm flipV="1">
            <a:off x="10246114" y="1872138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1036B5A2-F350-4AD0-B33F-A0058B330C5A}"/>
              </a:ext>
            </a:extLst>
          </p:cNvPr>
          <p:cNvSpPr/>
          <p:nvPr/>
        </p:nvSpPr>
        <p:spPr>
          <a:xfrm>
            <a:off x="4170712" y="1528843"/>
            <a:ext cx="360000" cy="342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95D244F9-EE96-0DAB-49DB-423632A4BA43}"/>
              </a:ext>
            </a:extLst>
          </p:cNvPr>
          <p:cNvSpPr/>
          <p:nvPr/>
        </p:nvSpPr>
        <p:spPr>
          <a:xfrm>
            <a:off x="9985004" y="4754546"/>
            <a:ext cx="360000" cy="342039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F070A4B7-78DA-374E-5566-CF638372B069}"/>
              </a:ext>
            </a:extLst>
          </p:cNvPr>
          <p:cNvSpPr txBox="1"/>
          <p:nvPr/>
        </p:nvSpPr>
        <p:spPr>
          <a:xfrm>
            <a:off x="2953149" y="39914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dirty="0">
                <a:effectLst/>
              </a:rPr>
              <a:t> </a:t>
            </a:r>
            <a:endParaRPr lang="zh-TW" altLang="en-US" dirty="0"/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5D2037F6-7899-141F-8825-759D625B5F7B}"/>
              </a:ext>
            </a:extLst>
          </p:cNvPr>
          <p:cNvSpPr txBox="1"/>
          <p:nvPr/>
        </p:nvSpPr>
        <p:spPr>
          <a:xfrm>
            <a:off x="6231551" y="5321033"/>
            <a:ext cx="567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製造出可能會答錯的狀態</a:t>
            </a: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D7D09F48-1BFB-2DAC-471C-CBB0F13E1D6C}"/>
              </a:ext>
            </a:extLst>
          </p:cNvPr>
          <p:cNvSpPr txBox="1"/>
          <p:nvPr/>
        </p:nvSpPr>
        <p:spPr>
          <a:xfrm>
            <a:off x="10558728" y="5582643"/>
            <a:ext cx="163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(?)</a:t>
            </a:r>
            <a:endParaRPr lang="zh-TW" altLang="en-US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25440BB6-8B67-60D4-90DD-403A97802CC3}"/>
              </a:ext>
            </a:extLst>
          </p:cNvPr>
          <p:cNvSpPr/>
          <p:nvPr/>
        </p:nvSpPr>
        <p:spPr>
          <a:xfrm>
            <a:off x="1536368" y="5684712"/>
            <a:ext cx="246404" cy="477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65525CC9-3950-A8B7-4381-E30AE7809400}"/>
              </a:ext>
            </a:extLst>
          </p:cNvPr>
          <p:cNvSpPr/>
          <p:nvPr/>
        </p:nvSpPr>
        <p:spPr>
          <a:xfrm>
            <a:off x="2874210" y="5684713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836186FC-2F8D-3FD7-94CB-0B9400FEB0CB}"/>
              </a:ext>
            </a:extLst>
          </p:cNvPr>
          <p:cNvSpPr/>
          <p:nvPr/>
        </p:nvSpPr>
        <p:spPr>
          <a:xfrm>
            <a:off x="4511500" y="5691853"/>
            <a:ext cx="246404" cy="4770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0E5F7D01-C981-D000-029B-C3D00CF35C13}"/>
              </a:ext>
            </a:extLst>
          </p:cNvPr>
          <p:cNvSpPr txBox="1"/>
          <p:nvPr/>
        </p:nvSpPr>
        <p:spPr>
          <a:xfrm>
            <a:off x="1934126" y="5597353"/>
            <a:ext cx="78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D3C34D9C-70AE-24AC-AE31-ACB254AAC9EB}"/>
              </a:ext>
            </a:extLst>
          </p:cNvPr>
          <p:cNvSpPr txBox="1"/>
          <p:nvPr/>
        </p:nvSpPr>
        <p:spPr>
          <a:xfrm>
            <a:off x="3464708" y="5637984"/>
            <a:ext cx="78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/>
              <a:t>=</a:t>
            </a:r>
            <a:endParaRPr lang="zh-TW" altLang="en-US" sz="3200" b="1" dirty="0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1297FDA9-EB08-F110-28DA-368752E87102}"/>
              </a:ext>
            </a:extLst>
          </p:cNvPr>
          <p:cNvSpPr/>
          <p:nvPr/>
        </p:nvSpPr>
        <p:spPr>
          <a:xfrm>
            <a:off x="3627050" y="2582540"/>
            <a:ext cx="246404" cy="4770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495C66FC-DA4B-6224-7B91-C3B05FC1CB14}"/>
              </a:ext>
            </a:extLst>
          </p:cNvPr>
          <p:cNvSpPr txBox="1"/>
          <p:nvPr/>
        </p:nvSpPr>
        <p:spPr>
          <a:xfrm>
            <a:off x="3778164" y="2575596"/>
            <a:ext cx="451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+</a:t>
            </a:r>
            <a:endParaRPr lang="zh-TW" altLang="en-US" sz="2800" b="1" dirty="0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752FC1E5-327C-50BB-9C2C-F3F9958D61EB}"/>
              </a:ext>
            </a:extLst>
          </p:cNvPr>
          <p:cNvSpPr txBox="1"/>
          <p:nvPr/>
        </p:nvSpPr>
        <p:spPr>
          <a:xfrm>
            <a:off x="411219" y="248673"/>
            <a:ext cx="5906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u="sng" dirty="0"/>
              <a:t>Contrastive Decoding </a:t>
            </a:r>
            <a:endParaRPr lang="zh-TW" altLang="en-US" sz="32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字方塊 72">
                <a:extLst>
                  <a:ext uri="{FF2B5EF4-FFF2-40B4-BE49-F238E27FC236}">
                    <a16:creationId xmlns:a16="http://schemas.microsoft.com/office/drawing/2014/main" id="{5864037D-C017-73A0-4C5F-5416C267D6CF}"/>
                  </a:ext>
                </a:extLst>
              </p:cNvPr>
              <p:cNvSpPr txBox="1"/>
              <p:nvPr/>
            </p:nvSpPr>
            <p:spPr>
              <a:xfrm>
                <a:off x="834209" y="5738005"/>
                <a:ext cx="28753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3" name="文字方塊 72">
                <a:extLst>
                  <a:ext uri="{FF2B5EF4-FFF2-40B4-BE49-F238E27FC236}">
                    <a16:creationId xmlns:a16="http://schemas.microsoft.com/office/drawing/2014/main" id="{CE829636-4418-59E6-D950-99E3F5817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09" y="5738005"/>
                <a:ext cx="287533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E322BC49-F93E-5B65-BE4B-2A4D5315E144}"/>
              </a:ext>
            </a:extLst>
          </p:cNvPr>
          <p:cNvSpPr/>
          <p:nvPr/>
        </p:nvSpPr>
        <p:spPr>
          <a:xfrm>
            <a:off x="3464708" y="2480236"/>
            <a:ext cx="1078817" cy="705224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F9656362-2370-A20B-3FC7-7F0E965AE92F}"/>
              </a:ext>
            </a:extLst>
          </p:cNvPr>
          <p:cNvSpPr/>
          <p:nvPr/>
        </p:nvSpPr>
        <p:spPr>
          <a:xfrm>
            <a:off x="4170550" y="1053059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1" name="直線接點 80">
            <a:extLst>
              <a:ext uri="{FF2B5EF4-FFF2-40B4-BE49-F238E27FC236}">
                <a16:creationId xmlns:a16="http://schemas.microsoft.com/office/drawing/2014/main" id="{7BCEBDA8-9AEB-4630-D6D7-58367E449488}"/>
              </a:ext>
            </a:extLst>
          </p:cNvPr>
          <p:cNvCxnSpPr/>
          <p:nvPr/>
        </p:nvCxnSpPr>
        <p:spPr>
          <a:xfrm>
            <a:off x="4112919" y="1508385"/>
            <a:ext cx="521783" cy="3624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3C1F9FDE-3146-5D07-7BD7-C30F98942103}"/>
              </a:ext>
            </a:extLst>
          </p:cNvPr>
          <p:cNvSpPr/>
          <p:nvPr/>
        </p:nvSpPr>
        <p:spPr>
          <a:xfrm>
            <a:off x="5224228" y="4814674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4914FF21-6CBF-4A97-5FFF-E26DA99F7012}"/>
              </a:ext>
            </a:extLst>
          </p:cNvPr>
          <p:cNvCxnSpPr>
            <a:cxnSpLocks/>
          </p:cNvCxnSpPr>
          <p:nvPr/>
        </p:nvCxnSpPr>
        <p:spPr>
          <a:xfrm flipV="1">
            <a:off x="5396699" y="4419743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8C7711DD-27D7-193F-DF57-1348D8D9DE9E}"/>
              </a:ext>
            </a:extLst>
          </p:cNvPr>
          <p:cNvCxnSpPr>
            <a:cxnSpLocks/>
          </p:cNvCxnSpPr>
          <p:nvPr/>
        </p:nvCxnSpPr>
        <p:spPr>
          <a:xfrm flipV="1">
            <a:off x="5393995" y="3132993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1BB82AC8-941F-B0C4-437D-AF62659B5253}"/>
              </a:ext>
            </a:extLst>
          </p:cNvPr>
          <p:cNvSpPr/>
          <p:nvPr/>
        </p:nvSpPr>
        <p:spPr>
          <a:xfrm>
            <a:off x="5277629" y="2587120"/>
            <a:ext cx="246404" cy="477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41244CDB-6AC0-0F44-45BD-9F5F4D13DA82}"/>
              </a:ext>
            </a:extLst>
          </p:cNvPr>
          <p:cNvSpPr/>
          <p:nvPr/>
        </p:nvSpPr>
        <p:spPr>
          <a:xfrm>
            <a:off x="4737958" y="2571047"/>
            <a:ext cx="246404" cy="4770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C118D6C9-61BE-501B-C228-F0D218A05BC7}"/>
              </a:ext>
            </a:extLst>
          </p:cNvPr>
          <p:cNvSpPr txBox="1"/>
          <p:nvPr/>
        </p:nvSpPr>
        <p:spPr>
          <a:xfrm>
            <a:off x="4889072" y="2564103"/>
            <a:ext cx="451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+</a:t>
            </a:r>
            <a:endParaRPr lang="zh-TW" altLang="en-US" sz="2800" b="1" dirty="0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A75B9CBB-F583-F4C8-1497-0C8D1722A71A}"/>
              </a:ext>
            </a:extLst>
          </p:cNvPr>
          <p:cNvSpPr/>
          <p:nvPr/>
        </p:nvSpPr>
        <p:spPr>
          <a:xfrm>
            <a:off x="4575616" y="2468743"/>
            <a:ext cx="1078817" cy="705224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0911D199-851E-546C-6946-D369F05362B0}"/>
              </a:ext>
            </a:extLst>
          </p:cNvPr>
          <p:cNvCxnSpPr>
            <a:cxnSpLocks/>
          </p:cNvCxnSpPr>
          <p:nvPr/>
        </p:nvCxnSpPr>
        <p:spPr>
          <a:xfrm flipV="1">
            <a:off x="5378770" y="1893154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9BA7883D-6A45-236A-8D4F-59B85DF985B3}"/>
              </a:ext>
            </a:extLst>
          </p:cNvPr>
          <p:cNvSpPr/>
          <p:nvPr/>
        </p:nvSpPr>
        <p:spPr>
          <a:xfrm>
            <a:off x="5209602" y="1549859"/>
            <a:ext cx="360000" cy="342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7860D472-FCF8-917B-432C-D526D6423963}"/>
              </a:ext>
            </a:extLst>
          </p:cNvPr>
          <p:cNvSpPr/>
          <p:nvPr/>
        </p:nvSpPr>
        <p:spPr>
          <a:xfrm>
            <a:off x="5209440" y="1074075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855290F5-8FC8-3A82-89D2-3E9C0D1A6CB8}"/>
              </a:ext>
            </a:extLst>
          </p:cNvPr>
          <p:cNvCxnSpPr/>
          <p:nvPr/>
        </p:nvCxnSpPr>
        <p:spPr>
          <a:xfrm>
            <a:off x="5151809" y="1529401"/>
            <a:ext cx="521783" cy="3624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8870BDF8-2E1B-765A-F8AF-9F36EFB538D4}"/>
              </a:ext>
            </a:extLst>
          </p:cNvPr>
          <p:cNvSpPr/>
          <p:nvPr/>
        </p:nvSpPr>
        <p:spPr>
          <a:xfrm>
            <a:off x="11111215" y="4766016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1" name="直線單箭頭接點 60">
            <a:extLst>
              <a:ext uri="{FF2B5EF4-FFF2-40B4-BE49-F238E27FC236}">
                <a16:creationId xmlns:a16="http://schemas.microsoft.com/office/drawing/2014/main" id="{E4213B71-091D-3604-1FF3-7DB9525A5CF5}"/>
              </a:ext>
            </a:extLst>
          </p:cNvPr>
          <p:cNvCxnSpPr>
            <a:cxnSpLocks/>
          </p:cNvCxnSpPr>
          <p:nvPr/>
        </p:nvCxnSpPr>
        <p:spPr>
          <a:xfrm flipV="1">
            <a:off x="11283686" y="4371085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23991433-1924-C73C-FC4E-3D8104FAAD2C}"/>
              </a:ext>
            </a:extLst>
          </p:cNvPr>
          <p:cNvCxnSpPr>
            <a:cxnSpLocks/>
          </p:cNvCxnSpPr>
          <p:nvPr/>
        </p:nvCxnSpPr>
        <p:spPr>
          <a:xfrm flipV="1">
            <a:off x="11283359" y="3135941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B6E459E1-EBD8-7574-C035-1199E13CD6AC}"/>
              </a:ext>
            </a:extLst>
          </p:cNvPr>
          <p:cNvSpPr/>
          <p:nvPr/>
        </p:nvSpPr>
        <p:spPr>
          <a:xfrm>
            <a:off x="11166993" y="2590068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3742BD48-234E-059B-902F-1315869F0CC8}"/>
              </a:ext>
            </a:extLst>
          </p:cNvPr>
          <p:cNvSpPr/>
          <p:nvPr/>
        </p:nvSpPr>
        <p:spPr>
          <a:xfrm>
            <a:off x="11120158" y="1520298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500E7D65-9FA6-954F-6CC9-46F75DB7D73B}"/>
              </a:ext>
            </a:extLst>
          </p:cNvPr>
          <p:cNvCxnSpPr>
            <a:cxnSpLocks/>
          </p:cNvCxnSpPr>
          <p:nvPr/>
        </p:nvCxnSpPr>
        <p:spPr>
          <a:xfrm flipV="1">
            <a:off x="11294432" y="1863593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F9080B9B-9137-3BC0-16E2-C1EF8C900CB7}"/>
              </a:ext>
            </a:extLst>
          </p:cNvPr>
          <p:cNvSpPr txBox="1"/>
          <p:nvPr/>
        </p:nvSpPr>
        <p:spPr>
          <a:xfrm>
            <a:off x="10635801" y="945542"/>
            <a:ext cx="131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False</a:t>
            </a:r>
            <a:endParaRPr lang="zh-TW" altLang="en-US" sz="2400" dirty="0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04016CCC-1219-C20A-F5CC-9A4CA0C9A01B}"/>
              </a:ext>
            </a:extLst>
          </p:cNvPr>
          <p:cNvSpPr txBox="1"/>
          <p:nvPr/>
        </p:nvSpPr>
        <p:spPr>
          <a:xfrm>
            <a:off x="6248330" y="272896"/>
            <a:ext cx="53634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優點：沒有改變模型參數</a:t>
            </a:r>
            <a:endParaRPr lang="en-US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缺點：額外運算</a:t>
            </a:r>
          </a:p>
        </p:txBody>
      </p:sp>
    </p:spTree>
    <p:extLst>
      <p:ext uri="{BB962C8B-B14F-4D97-AF65-F5344CB8AC3E}">
        <p14:creationId xmlns:p14="http://schemas.microsoft.com/office/powerpoint/2010/main" val="72647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/>
      <p:bldP spid="69" grpId="0"/>
      <p:bldP spid="73" grpId="0"/>
      <p:bldP spid="3" grpId="0" animBg="1"/>
      <p:bldP spid="34" grpId="0" animBg="1"/>
      <p:bldP spid="40" grpId="0" animBg="1"/>
      <p:bldP spid="45" grpId="0"/>
      <p:bldP spid="50" grpId="0" animBg="1"/>
      <p:bldP spid="53" grpId="0" animBg="1"/>
      <p:bldP spid="55" grpId="0" animBg="1"/>
      <p:bldP spid="59" grpId="0" animBg="1"/>
      <p:bldP spid="83" grpId="0" animBg="1"/>
      <p:bldP spid="84" grpId="0" animBg="1"/>
      <p:bldP spid="86" grpId="0"/>
      <p:bldP spid="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BA77D-C5C9-E24D-62DE-A55AA5B7C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45BE05B8-E866-AF3B-047A-2F61C07DD4E6}"/>
              </a:ext>
            </a:extLst>
          </p:cNvPr>
          <p:cNvCxnSpPr>
            <a:cxnSpLocks/>
          </p:cNvCxnSpPr>
          <p:nvPr/>
        </p:nvCxnSpPr>
        <p:spPr>
          <a:xfrm flipV="1">
            <a:off x="1997087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70A8B222-6457-CD6F-03EC-2E6041067ED8}"/>
              </a:ext>
            </a:extLst>
          </p:cNvPr>
          <p:cNvCxnSpPr>
            <a:cxnSpLocks/>
          </p:cNvCxnSpPr>
          <p:nvPr/>
        </p:nvCxnSpPr>
        <p:spPr>
          <a:xfrm flipV="1">
            <a:off x="4283087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F65F50F5-A8D8-1C56-ACB1-4C8318ECD030}"/>
              </a:ext>
            </a:extLst>
          </p:cNvPr>
          <p:cNvCxnSpPr>
            <a:cxnSpLocks/>
          </p:cNvCxnSpPr>
          <p:nvPr/>
        </p:nvCxnSpPr>
        <p:spPr>
          <a:xfrm flipV="1">
            <a:off x="834209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9158863F-B2D3-3127-2556-3354CA114A15}"/>
              </a:ext>
            </a:extLst>
          </p:cNvPr>
          <p:cNvCxnSpPr>
            <a:cxnSpLocks/>
          </p:cNvCxnSpPr>
          <p:nvPr/>
        </p:nvCxnSpPr>
        <p:spPr>
          <a:xfrm flipV="1">
            <a:off x="3140087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CF0225FE-94D6-71EC-644B-94D1D8CB511F}"/>
              </a:ext>
            </a:extLst>
          </p:cNvPr>
          <p:cNvSpPr/>
          <p:nvPr/>
        </p:nvSpPr>
        <p:spPr>
          <a:xfrm>
            <a:off x="325318" y="2341323"/>
            <a:ext cx="4532836" cy="1967949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4B5CD98-1645-2C3D-86A6-A97293968B29}"/>
              </a:ext>
            </a:extLst>
          </p:cNvPr>
          <p:cNvSpPr/>
          <p:nvPr/>
        </p:nvSpPr>
        <p:spPr>
          <a:xfrm>
            <a:off x="411220" y="3429000"/>
            <a:ext cx="4346684" cy="654995"/>
          </a:xfrm>
          <a:prstGeom prst="roundRect">
            <a:avLst>
              <a:gd name="adj" fmla="val 90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layer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6092DECC-B572-FB35-0D3C-8B9F023BD5F2}"/>
              </a:ext>
            </a:extLst>
          </p:cNvPr>
          <p:cNvSpPr/>
          <p:nvPr/>
        </p:nvSpPr>
        <p:spPr>
          <a:xfrm>
            <a:off x="656667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60FB48F-C544-9BAC-3FC4-797A19A8D510}"/>
              </a:ext>
            </a:extLst>
          </p:cNvPr>
          <p:cNvSpPr/>
          <p:nvPr/>
        </p:nvSpPr>
        <p:spPr>
          <a:xfrm>
            <a:off x="1822003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67E333B-CC9A-88F0-3752-C5BC01E21329}"/>
              </a:ext>
            </a:extLst>
          </p:cNvPr>
          <p:cNvSpPr/>
          <p:nvPr/>
        </p:nvSpPr>
        <p:spPr>
          <a:xfrm>
            <a:off x="2967461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2A96A9B-7E67-DFE1-2B3E-BFE56D473809}"/>
              </a:ext>
            </a:extLst>
          </p:cNvPr>
          <p:cNvSpPr/>
          <p:nvPr/>
        </p:nvSpPr>
        <p:spPr>
          <a:xfrm>
            <a:off x="4112919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4FE49F3A-B57B-F989-456C-9FC6C53A0E88}"/>
              </a:ext>
            </a:extLst>
          </p:cNvPr>
          <p:cNvCxnSpPr>
            <a:cxnSpLocks/>
          </p:cNvCxnSpPr>
          <p:nvPr/>
        </p:nvCxnSpPr>
        <p:spPr>
          <a:xfrm flipV="1">
            <a:off x="1997087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1A6522DE-C91B-ED5C-61FD-3591AF575D1F}"/>
              </a:ext>
            </a:extLst>
          </p:cNvPr>
          <p:cNvCxnSpPr>
            <a:cxnSpLocks/>
          </p:cNvCxnSpPr>
          <p:nvPr/>
        </p:nvCxnSpPr>
        <p:spPr>
          <a:xfrm flipV="1">
            <a:off x="4283087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C8533BAA-505A-D21E-1BF2-D2BC0820A23E}"/>
              </a:ext>
            </a:extLst>
          </p:cNvPr>
          <p:cNvCxnSpPr>
            <a:cxnSpLocks/>
          </p:cNvCxnSpPr>
          <p:nvPr/>
        </p:nvCxnSpPr>
        <p:spPr>
          <a:xfrm flipV="1">
            <a:off x="854087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4ABC54B2-2C48-EB0F-2B4F-F0D31130E96A}"/>
              </a:ext>
            </a:extLst>
          </p:cNvPr>
          <p:cNvCxnSpPr>
            <a:cxnSpLocks/>
          </p:cNvCxnSpPr>
          <p:nvPr/>
        </p:nvCxnSpPr>
        <p:spPr>
          <a:xfrm flipV="1">
            <a:off x="3140087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E16D5412-BE90-8439-3499-0B979C95D6A3}"/>
              </a:ext>
            </a:extLst>
          </p:cNvPr>
          <p:cNvSpPr/>
          <p:nvPr/>
        </p:nvSpPr>
        <p:spPr>
          <a:xfrm>
            <a:off x="731259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82D54D64-AB5B-9167-F013-638A56D29EB5}"/>
              </a:ext>
            </a:extLst>
          </p:cNvPr>
          <p:cNvSpPr/>
          <p:nvPr/>
        </p:nvSpPr>
        <p:spPr>
          <a:xfrm>
            <a:off x="1876413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402BB9E-5C8B-ADE5-D5E9-99E658797DA5}"/>
              </a:ext>
            </a:extLst>
          </p:cNvPr>
          <p:cNvSpPr/>
          <p:nvPr/>
        </p:nvSpPr>
        <p:spPr>
          <a:xfrm>
            <a:off x="3021567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19B90DCB-54CB-F1E1-8411-3D9338A0FA20}"/>
              </a:ext>
            </a:extLst>
          </p:cNvPr>
          <p:cNvSpPr/>
          <p:nvPr/>
        </p:nvSpPr>
        <p:spPr>
          <a:xfrm>
            <a:off x="4166721" y="2598613"/>
            <a:ext cx="246404" cy="477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35432D68-3A8A-5B26-9214-D4DD82ECD9ED}"/>
              </a:ext>
            </a:extLst>
          </p:cNvPr>
          <p:cNvCxnSpPr>
            <a:cxnSpLocks/>
          </p:cNvCxnSpPr>
          <p:nvPr/>
        </p:nvCxnSpPr>
        <p:spPr>
          <a:xfrm flipV="1">
            <a:off x="4339880" y="1872138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9863391F-187B-93FC-E1D3-B31B1B2D5B73}"/>
              </a:ext>
            </a:extLst>
          </p:cNvPr>
          <p:cNvCxnSpPr>
            <a:cxnSpLocks/>
          </p:cNvCxnSpPr>
          <p:nvPr/>
        </p:nvCxnSpPr>
        <p:spPr>
          <a:xfrm flipV="1">
            <a:off x="7903321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2452DFBB-EF73-1352-AEAD-D7746E8CE531}"/>
              </a:ext>
            </a:extLst>
          </p:cNvPr>
          <p:cNvCxnSpPr>
            <a:cxnSpLocks/>
          </p:cNvCxnSpPr>
          <p:nvPr/>
        </p:nvCxnSpPr>
        <p:spPr>
          <a:xfrm flipV="1">
            <a:off x="10189321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3815C83C-794D-9F77-855F-EEE5F4C8DF92}"/>
              </a:ext>
            </a:extLst>
          </p:cNvPr>
          <p:cNvCxnSpPr>
            <a:cxnSpLocks/>
          </p:cNvCxnSpPr>
          <p:nvPr/>
        </p:nvCxnSpPr>
        <p:spPr>
          <a:xfrm flipV="1">
            <a:off x="6740443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048EBCDA-11B9-63D8-E882-A41CFAF17663}"/>
              </a:ext>
            </a:extLst>
          </p:cNvPr>
          <p:cNvCxnSpPr>
            <a:cxnSpLocks/>
          </p:cNvCxnSpPr>
          <p:nvPr/>
        </p:nvCxnSpPr>
        <p:spPr>
          <a:xfrm flipV="1">
            <a:off x="9046321" y="439454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63E47F77-6150-F185-4B27-E1D564374476}"/>
              </a:ext>
            </a:extLst>
          </p:cNvPr>
          <p:cNvSpPr/>
          <p:nvPr/>
        </p:nvSpPr>
        <p:spPr>
          <a:xfrm>
            <a:off x="6231551" y="2341323"/>
            <a:ext cx="4532836" cy="1967949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62EDD98-4105-6334-3FA3-00210C557BED}"/>
              </a:ext>
            </a:extLst>
          </p:cNvPr>
          <p:cNvSpPr/>
          <p:nvPr/>
        </p:nvSpPr>
        <p:spPr>
          <a:xfrm>
            <a:off x="6317454" y="3429000"/>
            <a:ext cx="4339556" cy="654995"/>
          </a:xfrm>
          <a:prstGeom prst="roundRect">
            <a:avLst>
              <a:gd name="adj" fmla="val 90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layer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6F931F71-86E8-26E7-657A-CDBB16F02F38}"/>
              </a:ext>
            </a:extLst>
          </p:cNvPr>
          <p:cNvSpPr/>
          <p:nvPr/>
        </p:nvSpPr>
        <p:spPr>
          <a:xfrm>
            <a:off x="6562901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B0581EB-D42C-DB69-2EC8-5C85570FF670}"/>
              </a:ext>
            </a:extLst>
          </p:cNvPr>
          <p:cNvSpPr/>
          <p:nvPr/>
        </p:nvSpPr>
        <p:spPr>
          <a:xfrm>
            <a:off x="7728237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CBB0081B-ECE1-B88E-8AD7-587996D1729A}"/>
              </a:ext>
            </a:extLst>
          </p:cNvPr>
          <p:cNvSpPr/>
          <p:nvPr/>
        </p:nvSpPr>
        <p:spPr>
          <a:xfrm>
            <a:off x="8873695" y="47749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42D47218-4D26-DCBE-016A-B44E2F8EB44E}"/>
              </a:ext>
            </a:extLst>
          </p:cNvPr>
          <p:cNvCxnSpPr>
            <a:cxnSpLocks/>
          </p:cNvCxnSpPr>
          <p:nvPr/>
        </p:nvCxnSpPr>
        <p:spPr>
          <a:xfrm flipV="1">
            <a:off x="7903321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217ABDC6-996E-C263-CCAC-C039B16181EB}"/>
              </a:ext>
            </a:extLst>
          </p:cNvPr>
          <p:cNvCxnSpPr>
            <a:cxnSpLocks/>
          </p:cNvCxnSpPr>
          <p:nvPr/>
        </p:nvCxnSpPr>
        <p:spPr>
          <a:xfrm flipV="1">
            <a:off x="10189321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3ECD9EE8-65CB-EE74-9514-1BAE47B61058}"/>
              </a:ext>
            </a:extLst>
          </p:cNvPr>
          <p:cNvCxnSpPr>
            <a:cxnSpLocks/>
          </p:cNvCxnSpPr>
          <p:nvPr/>
        </p:nvCxnSpPr>
        <p:spPr>
          <a:xfrm flipV="1">
            <a:off x="6760321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C6D2414F-182B-C998-CF21-46EE81B4DF54}"/>
              </a:ext>
            </a:extLst>
          </p:cNvPr>
          <p:cNvCxnSpPr>
            <a:cxnSpLocks/>
          </p:cNvCxnSpPr>
          <p:nvPr/>
        </p:nvCxnSpPr>
        <p:spPr>
          <a:xfrm flipV="1">
            <a:off x="9046321" y="314448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534D7C28-9ECB-1C15-6510-EDBF3AC940FC}"/>
              </a:ext>
            </a:extLst>
          </p:cNvPr>
          <p:cNvSpPr/>
          <p:nvPr/>
        </p:nvSpPr>
        <p:spPr>
          <a:xfrm>
            <a:off x="6637493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9B0DED2F-2497-6582-1AB0-BA639F7F94A4}"/>
              </a:ext>
            </a:extLst>
          </p:cNvPr>
          <p:cNvSpPr/>
          <p:nvPr/>
        </p:nvSpPr>
        <p:spPr>
          <a:xfrm>
            <a:off x="7782647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1CD17454-508B-66DA-D72C-6FE82D9B94EB}"/>
              </a:ext>
            </a:extLst>
          </p:cNvPr>
          <p:cNvSpPr/>
          <p:nvPr/>
        </p:nvSpPr>
        <p:spPr>
          <a:xfrm>
            <a:off x="8927801" y="259861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09FB4431-8073-2177-EAC9-6958C9D16497}"/>
              </a:ext>
            </a:extLst>
          </p:cNvPr>
          <p:cNvSpPr/>
          <p:nvPr/>
        </p:nvSpPr>
        <p:spPr>
          <a:xfrm>
            <a:off x="10072955" y="2598613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CFC2B3BF-CE51-BB0C-C4A6-0941FA0DE181}"/>
              </a:ext>
            </a:extLst>
          </p:cNvPr>
          <p:cNvSpPr/>
          <p:nvPr/>
        </p:nvSpPr>
        <p:spPr>
          <a:xfrm>
            <a:off x="10071840" y="1528843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0F85B952-8C4D-FF29-24B0-6C14598A44AD}"/>
              </a:ext>
            </a:extLst>
          </p:cNvPr>
          <p:cNvCxnSpPr>
            <a:cxnSpLocks/>
          </p:cNvCxnSpPr>
          <p:nvPr/>
        </p:nvCxnSpPr>
        <p:spPr>
          <a:xfrm flipV="1">
            <a:off x="10246114" y="1872138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2BC87DF1-22BF-9574-390B-2544C40E201B}"/>
              </a:ext>
            </a:extLst>
          </p:cNvPr>
          <p:cNvSpPr/>
          <p:nvPr/>
        </p:nvSpPr>
        <p:spPr>
          <a:xfrm>
            <a:off x="4170712" y="1528843"/>
            <a:ext cx="360000" cy="342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5FF1F94B-0144-C360-999F-7E050F42646E}"/>
              </a:ext>
            </a:extLst>
          </p:cNvPr>
          <p:cNvSpPr/>
          <p:nvPr/>
        </p:nvSpPr>
        <p:spPr>
          <a:xfrm>
            <a:off x="9985004" y="475454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CAA59420-AD6A-9268-8E9F-9F4417CBA392}"/>
              </a:ext>
            </a:extLst>
          </p:cNvPr>
          <p:cNvSpPr txBox="1"/>
          <p:nvPr/>
        </p:nvSpPr>
        <p:spPr>
          <a:xfrm>
            <a:off x="2953149" y="39914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dirty="0">
                <a:effectLst/>
              </a:rPr>
              <a:t> </a:t>
            </a:r>
            <a:endParaRPr lang="zh-TW" altLang="en-US" dirty="0"/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0BBC1A9C-111A-B6E1-020D-F037D57D6B85}"/>
              </a:ext>
            </a:extLst>
          </p:cNvPr>
          <p:cNvSpPr txBox="1"/>
          <p:nvPr/>
        </p:nvSpPr>
        <p:spPr>
          <a:xfrm>
            <a:off x="6231551" y="5321033"/>
            <a:ext cx="567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製造出可能會答錯的狀態</a:t>
            </a: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21BEC835-4D20-66ED-4A29-F2D8BDDBD0E6}"/>
              </a:ext>
            </a:extLst>
          </p:cNvPr>
          <p:cNvSpPr txBox="1"/>
          <p:nvPr/>
        </p:nvSpPr>
        <p:spPr>
          <a:xfrm>
            <a:off x="10558728" y="5582643"/>
            <a:ext cx="163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(?)</a:t>
            </a:r>
            <a:endParaRPr lang="zh-TW" altLang="en-US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CF413ECD-C16B-9D38-DEAE-55B83BC24B9D}"/>
              </a:ext>
            </a:extLst>
          </p:cNvPr>
          <p:cNvSpPr/>
          <p:nvPr/>
        </p:nvSpPr>
        <p:spPr>
          <a:xfrm>
            <a:off x="1536368" y="5684712"/>
            <a:ext cx="246404" cy="477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005EC461-CDE2-8032-1A45-55CF5183D986}"/>
              </a:ext>
            </a:extLst>
          </p:cNvPr>
          <p:cNvSpPr/>
          <p:nvPr/>
        </p:nvSpPr>
        <p:spPr>
          <a:xfrm>
            <a:off x="2874210" y="5684713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A09E264A-DC83-67BA-8EA9-04016C6E0509}"/>
              </a:ext>
            </a:extLst>
          </p:cNvPr>
          <p:cNvSpPr/>
          <p:nvPr/>
        </p:nvSpPr>
        <p:spPr>
          <a:xfrm>
            <a:off x="4511500" y="5691853"/>
            <a:ext cx="246404" cy="4770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8CF39BDF-1E4B-F963-01D1-18DBB0C59715}"/>
              </a:ext>
            </a:extLst>
          </p:cNvPr>
          <p:cNvSpPr txBox="1"/>
          <p:nvPr/>
        </p:nvSpPr>
        <p:spPr>
          <a:xfrm>
            <a:off x="1934126" y="5597353"/>
            <a:ext cx="78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619FBDD2-C572-138A-1482-E45BC76622C1}"/>
              </a:ext>
            </a:extLst>
          </p:cNvPr>
          <p:cNvSpPr txBox="1"/>
          <p:nvPr/>
        </p:nvSpPr>
        <p:spPr>
          <a:xfrm>
            <a:off x="3464708" y="5637984"/>
            <a:ext cx="78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/>
              <a:t>=</a:t>
            </a:r>
            <a:endParaRPr lang="zh-TW" altLang="en-US" sz="3200" b="1" dirty="0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A25B530-CD5F-B2FF-31F3-70DC02CE56EE}"/>
              </a:ext>
            </a:extLst>
          </p:cNvPr>
          <p:cNvSpPr/>
          <p:nvPr/>
        </p:nvSpPr>
        <p:spPr>
          <a:xfrm>
            <a:off x="3627050" y="2582540"/>
            <a:ext cx="246404" cy="4770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E1A18F3D-919E-D91E-8BCE-9F04D5B70AF5}"/>
              </a:ext>
            </a:extLst>
          </p:cNvPr>
          <p:cNvSpPr txBox="1"/>
          <p:nvPr/>
        </p:nvSpPr>
        <p:spPr>
          <a:xfrm>
            <a:off x="3778164" y="2575596"/>
            <a:ext cx="451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+</a:t>
            </a:r>
            <a:endParaRPr lang="zh-TW" altLang="en-US" sz="2800" b="1" dirty="0"/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9F536C83-2EE4-CC03-588F-95C7D826D9D8}"/>
              </a:ext>
            </a:extLst>
          </p:cNvPr>
          <p:cNvSpPr txBox="1"/>
          <p:nvPr/>
        </p:nvSpPr>
        <p:spPr>
          <a:xfrm>
            <a:off x="411219" y="248673"/>
            <a:ext cx="5906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u="sng" dirty="0"/>
              <a:t>Contrastive Decoding </a:t>
            </a:r>
            <a:endParaRPr lang="zh-TW" altLang="en-US" sz="32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字方塊 72">
                <a:extLst>
                  <a:ext uri="{FF2B5EF4-FFF2-40B4-BE49-F238E27FC236}">
                    <a16:creationId xmlns:a16="http://schemas.microsoft.com/office/drawing/2014/main" id="{69825667-513E-D174-7F1B-06214ABDF243}"/>
                  </a:ext>
                </a:extLst>
              </p:cNvPr>
              <p:cNvSpPr txBox="1"/>
              <p:nvPr/>
            </p:nvSpPr>
            <p:spPr>
              <a:xfrm>
                <a:off x="834209" y="5738005"/>
                <a:ext cx="28753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80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3" name="文字方塊 72">
                <a:extLst>
                  <a:ext uri="{FF2B5EF4-FFF2-40B4-BE49-F238E27FC236}">
                    <a16:creationId xmlns:a16="http://schemas.microsoft.com/office/drawing/2014/main" id="{CE829636-4418-59E6-D950-99E3F5817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09" y="5738005"/>
                <a:ext cx="2875339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群組 77">
            <a:extLst>
              <a:ext uri="{FF2B5EF4-FFF2-40B4-BE49-F238E27FC236}">
                <a16:creationId xmlns:a16="http://schemas.microsoft.com/office/drawing/2014/main" id="{225EFB65-D959-D71B-F930-252D8532756C}"/>
              </a:ext>
            </a:extLst>
          </p:cNvPr>
          <p:cNvGrpSpPr/>
          <p:nvPr/>
        </p:nvGrpSpPr>
        <p:grpSpPr>
          <a:xfrm>
            <a:off x="926764" y="1292942"/>
            <a:ext cx="2510478" cy="498679"/>
            <a:chOff x="-35485" y="1239032"/>
            <a:chExt cx="2510478" cy="498679"/>
          </a:xfrm>
        </p:grpSpPr>
        <p:sp>
          <p:nvSpPr>
            <p:cNvPr id="74" name="矩形: 圓角 73">
              <a:extLst>
                <a:ext uri="{FF2B5EF4-FFF2-40B4-BE49-F238E27FC236}">
                  <a16:creationId xmlns:a16="http://schemas.microsoft.com/office/drawing/2014/main" id="{BE6F1186-8D90-D306-F7DB-DE031482B0E8}"/>
                </a:ext>
              </a:extLst>
            </p:cNvPr>
            <p:cNvSpPr/>
            <p:nvPr/>
          </p:nvSpPr>
          <p:spPr>
            <a:xfrm>
              <a:off x="1256063" y="1260672"/>
              <a:ext cx="246404" cy="47703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5" name="矩形: 圓角 74">
              <a:extLst>
                <a:ext uri="{FF2B5EF4-FFF2-40B4-BE49-F238E27FC236}">
                  <a16:creationId xmlns:a16="http://schemas.microsoft.com/office/drawing/2014/main" id="{63D5EFD2-198E-C1BF-09D2-E27617550016}"/>
                </a:ext>
              </a:extLst>
            </p:cNvPr>
            <p:cNvSpPr/>
            <p:nvPr/>
          </p:nvSpPr>
          <p:spPr>
            <a:xfrm>
              <a:off x="2228589" y="1260672"/>
              <a:ext cx="246404" cy="47703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文字方塊 75">
                  <a:extLst>
                    <a:ext uri="{FF2B5EF4-FFF2-40B4-BE49-F238E27FC236}">
                      <a16:creationId xmlns:a16="http://schemas.microsoft.com/office/drawing/2014/main" id="{BBADBD62-ADBF-3708-B103-1B269A157883}"/>
                    </a:ext>
                  </a:extLst>
                </p:cNvPr>
                <p:cNvSpPr txBox="1"/>
                <p:nvPr/>
              </p:nvSpPr>
              <p:spPr>
                <a:xfrm>
                  <a:off x="-35485" y="1280149"/>
                  <a:ext cx="1223476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zh-TW" altLang="en-US" sz="280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76" name="文字方塊 75">
                  <a:extLst>
                    <a:ext uri="{FF2B5EF4-FFF2-40B4-BE49-F238E27FC236}">
                      <a16:creationId xmlns:a16="http://schemas.microsoft.com/office/drawing/2014/main" id="{82711167-0D11-C7CD-65C1-F7FC448190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5485" y="1280149"/>
                  <a:ext cx="1223476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41CB0B25-23D2-FAE4-CC15-29CBEF488044}"/>
                    </a:ext>
                  </a:extLst>
                </p:cNvPr>
                <p:cNvSpPr txBox="1"/>
                <p:nvPr/>
              </p:nvSpPr>
              <p:spPr>
                <a:xfrm>
                  <a:off x="1556675" y="1239032"/>
                  <a:ext cx="56714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8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28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zh-TW" altLang="en-US" sz="2800" dirty="0"/>
                </a:p>
              </p:txBody>
            </p:sp>
          </mc:Choice>
          <mc:Fallback xmlns="">
            <p:sp>
              <p:nvSpPr>
                <p:cNvPr id="77" name="文字方塊 76">
                  <a:extLst>
                    <a:ext uri="{FF2B5EF4-FFF2-40B4-BE49-F238E27FC236}">
                      <a16:creationId xmlns:a16="http://schemas.microsoft.com/office/drawing/2014/main" id="{B6628FCF-F0BB-8710-DED5-BC3B0B7BAE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6675" y="1239032"/>
                  <a:ext cx="567143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8C6DA01D-8EE2-DCCA-C2C6-B827F430C8DE}"/>
              </a:ext>
            </a:extLst>
          </p:cNvPr>
          <p:cNvCxnSpPr>
            <a:cxnSpLocks/>
          </p:cNvCxnSpPr>
          <p:nvPr/>
        </p:nvCxnSpPr>
        <p:spPr>
          <a:xfrm flipH="1" flipV="1">
            <a:off x="3021567" y="1928036"/>
            <a:ext cx="834669" cy="501019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023893ED-EE8C-18C0-C4C0-8B2104368520}"/>
              </a:ext>
            </a:extLst>
          </p:cNvPr>
          <p:cNvSpPr/>
          <p:nvPr/>
        </p:nvSpPr>
        <p:spPr>
          <a:xfrm>
            <a:off x="3464708" y="2480236"/>
            <a:ext cx="1078817" cy="705224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8F1F941-CCC8-92DE-E75A-E95E4E003845}"/>
              </a:ext>
            </a:extLst>
          </p:cNvPr>
          <p:cNvSpPr txBox="1"/>
          <p:nvPr/>
        </p:nvSpPr>
        <p:spPr>
          <a:xfrm>
            <a:off x="9587483" y="954087"/>
            <a:ext cx="131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False</a:t>
            </a:r>
            <a:endParaRPr lang="zh-TW" altLang="en-US" sz="2400" dirty="0"/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8C8CFDC7-1F19-2E8B-C42C-C03D2795A350}"/>
              </a:ext>
            </a:extLst>
          </p:cNvPr>
          <p:cNvSpPr/>
          <p:nvPr/>
        </p:nvSpPr>
        <p:spPr>
          <a:xfrm>
            <a:off x="4170550" y="1053059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1" name="直線接點 80">
            <a:extLst>
              <a:ext uri="{FF2B5EF4-FFF2-40B4-BE49-F238E27FC236}">
                <a16:creationId xmlns:a16="http://schemas.microsoft.com/office/drawing/2014/main" id="{AE9D95D1-7FD2-5F0B-2969-D544066CA7CC}"/>
              </a:ext>
            </a:extLst>
          </p:cNvPr>
          <p:cNvCxnSpPr/>
          <p:nvPr/>
        </p:nvCxnSpPr>
        <p:spPr>
          <a:xfrm>
            <a:off x="4112919" y="1508385"/>
            <a:ext cx="521783" cy="3624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群組 7">
            <a:extLst>
              <a:ext uri="{FF2B5EF4-FFF2-40B4-BE49-F238E27FC236}">
                <a16:creationId xmlns:a16="http://schemas.microsoft.com/office/drawing/2014/main" id="{282E67F2-088C-5706-3417-77CEC5D28A71}"/>
              </a:ext>
            </a:extLst>
          </p:cNvPr>
          <p:cNvGrpSpPr/>
          <p:nvPr/>
        </p:nvGrpSpPr>
        <p:grpSpPr>
          <a:xfrm>
            <a:off x="5416729" y="1077485"/>
            <a:ext cx="1080000" cy="720000"/>
            <a:chOff x="10684794" y="3329532"/>
            <a:chExt cx="1828800" cy="930986"/>
          </a:xfrm>
          <a:solidFill>
            <a:schemeClr val="tx2">
              <a:lumMod val="10000"/>
              <a:lumOff val="90000"/>
            </a:schemeClr>
          </a:solidFill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B944D399-BD8F-4FE1-9EBF-07BE92EA9AC3}"/>
                </a:ext>
              </a:extLst>
            </p:cNvPr>
            <p:cNvGrpSpPr/>
            <p:nvPr/>
          </p:nvGrpSpPr>
          <p:grpSpPr>
            <a:xfrm>
              <a:off x="10806153" y="3329532"/>
              <a:ext cx="1489913" cy="908899"/>
              <a:chOff x="6264327" y="1877409"/>
              <a:chExt cx="1489913" cy="908899"/>
            </a:xfrm>
            <a:grpFill/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34BE7AA9-80FE-1DE6-F3DE-D668A00D2526}"/>
                  </a:ext>
                </a:extLst>
              </p:cNvPr>
              <p:cNvSpPr/>
              <p:nvPr/>
            </p:nvSpPr>
            <p:spPr>
              <a:xfrm>
                <a:off x="6264327" y="2641860"/>
                <a:ext cx="180000" cy="14444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68295FA7-FFC9-10A3-69F7-C0077B3600AD}"/>
                  </a:ext>
                </a:extLst>
              </p:cNvPr>
              <p:cNvSpPr/>
              <p:nvPr/>
            </p:nvSpPr>
            <p:spPr>
              <a:xfrm>
                <a:off x="6581652" y="1877409"/>
                <a:ext cx="180000" cy="900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FB736A7B-2234-93AF-49E2-BAC85EED3DA0}"/>
                  </a:ext>
                </a:extLst>
              </p:cNvPr>
              <p:cNvSpPr/>
              <p:nvPr/>
            </p:nvSpPr>
            <p:spPr>
              <a:xfrm>
                <a:off x="6919283" y="2409679"/>
                <a:ext cx="180000" cy="360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F580B251-B58B-B65E-0537-F6071E8132B1}"/>
                  </a:ext>
                </a:extLst>
              </p:cNvPr>
              <p:cNvSpPr/>
              <p:nvPr/>
            </p:nvSpPr>
            <p:spPr>
              <a:xfrm>
                <a:off x="7246761" y="2418954"/>
                <a:ext cx="180000" cy="36735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F31A29F7-F84F-5BA5-5980-103E6E93DA9C}"/>
                  </a:ext>
                </a:extLst>
              </p:cNvPr>
              <p:cNvSpPr/>
              <p:nvPr/>
            </p:nvSpPr>
            <p:spPr>
              <a:xfrm>
                <a:off x="7574240" y="2607804"/>
                <a:ext cx="180000" cy="178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0A9B8D1E-83A8-F260-860F-9F8B15545B93}"/>
                </a:ext>
              </a:extLst>
            </p:cNvPr>
            <p:cNvCxnSpPr/>
            <p:nvPr/>
          </p:nvCxnSpPr>
          <p:spPr>
            <a:xfrm>
              <a:off x="10684794" y="4260518"/>
              <a:ext cx="182880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1FD78685-9C5B-2241-E51F-6358F1A63BCF}"/>
              </a:ext>
            </a:extLst>
          </p:cNvPr>
          <p:cNvGrpSpPr/>
          <p:nvPr/>
        </p:nvGrpSpPr>
        <p:grpSpPr>
          <a:xfrm flipH="1">
            <a:off x="7847928" y="1141195"/>
            <a:ext cx="1080000" cy="720000"/>
            <a:chOff x="10684794" y="3329532"/>
            <a:chExt cx="1828800" cy="930986"/>
          </a:xfrm>
          <a:solidFill>
            <a:schemeClr val="accent3">
              <a:lumMod val="20000"/>
              <a:lumOff val="80000"/>
            </a:schemeClr>
          </a:solidFill>
        </p:grpSpPr>
        <p:grpSp>
          <p:nvGrpSpPr>
            <p:cNvPr id="45" name="群組 44">
              <a:extLst>
                <a:ext uri="{FF2B5EF4-FFF2-40B4-BE49-F238E27FC236}">
                  <a16:creationId xmlns:a16="http://schemas.microsoft.com/office/drawing/2014/main" id="{AB1C2C1A-8DA2-FA33-28DA-F8777BBBC5FD}"/>
                </a:ext>
              </a:extLst>
            </p:cNvPr>
            <p:cNvGrpSpPr/>
            <p:nvPr/>
          </p:nvGrpSpPr>
          <p:grpSpPr>
            <a:xfrm>
              <a:off x="10806153" y="3329532"/>
              <a:ext cx="1489913" cy="908899"/>
              <a:chOff x="6264327" y="1877409"/>
              <a:chExt cx="1489913" cy="908899"/>
            </a:xfrm>
            <a:grpFill/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E23D2A37-0F64-DBF0-3DB0-6770E85A3D96}"/>
                  </a:ext>
                </a:extLst>
              </p:cNvPr>
              <p:cNvSpPr/>
              <p:nvPr/>
            </p:nvSpPr>
            <p:spPr>
              <a:xfrm>
                <a:off x="6264327" y="2641860"/>
                <a:ext cx="180000" cy="14444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843BA26B-01AC-FFFE-30D3-E49E82EFE95D}"/>
                  </a:ext>
                </a:extLst>
              </p:cNvPr>
              <p:cNvSpPr/>
              <p:nvPr/>
            </p:nvSpPr>
            <p:spPr>
              <a:xfrm>
                <a:off x="6581652" y="1877409"/>
                <a:ext cx="180000" cy="900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D67F726C-1F97-D59F-08B9-18C0B31ABBB3}"/>
                  </a:ext>
                </a:extLst>
              </p:cNvPr>
              <p:cNvSpPr/>
              <p:nvPr/>
            </p:nvSpPr>
            <p:spPr>
              <a:xfrm>
                <a:off x="6919283" y="2409679"/>
                <a:ext cx="180000" cy="3600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B7889098-7446-EB55-0F40-49D0B20C28E3}"/>
                  </a:ext>
                </a:extLst>
              </p:cNvPr>
              <p:cNvSpPr/>
              <p:nvPr/>
            </p:nvSpPr>
            <p:spPr>
              <a:xfrm>
                <a:off x="7246761" y="2418954"/>
                <a:ext cx="180000" cy="36735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586478DB-0212-5FC5-1056-EB0CD2B92066}"/>
                  </a:ext>
                </a:extLst>
              </p:cNvPr>
              <p:cNvSpPr/>
              <p:nvPr/>
            </p:nvSpPr>
            <p:spPr>
              <a:xfrm>
                <a:off x="7574240" y="2607804"/>
                <a:ext cx="180000" cy="17850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598F13F8-E463-56A3-ADAA-7812A8E27889}"/>
                </a:ext>
              </a:extLst>
            </p:cNvPr>
            <p:cNvCxnSpPr/>
            <p:nvPr/>
          </p:nvCxnSpPr>
          <p:spPr>
            <a:xfrm>
              <a:off x="10684794" y="4260518"/>
              <a:ext cx="182880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直線單箭頭接點 88">
            <a:extLst>
              <a:ext uri="{FF2B5EF4-FFF2-40B4-BE49-F238E27FC236}">
                <a16:creationId xmlns:a16="http://schemas.microsoft.com/office/drawing/2014/main" id="{BDBD1FC1-31BD-C413-77C7-C2F474EA81DD}"/>
              </a:ext>
            </a:extLst>
          </p:cNvPr>
          <p:cNvCxnSpPr>
            <a:cxnSpLocks/>
          </p:cNvCxnSpPr>
          <p:nvPr/>
        </p:nvCxnSpPr>
        <p:spPr>
          <a:xfrm flipH="1" flipV="1">
            <a:off x="8668862" y="1928036"/>
            <a:ext cx="1410082" cy="86280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C8828D40-A10C-2169-2480-F3EF41D7DD1C}"/>
              </a:ext>
            </a:extLst>
          </p:cNvPr>
          <p:cNvCxnSpPr>
            <a:cxnSpLocks/>
          </p:cNvCxnSpPr>
          <p:nvPr/>
        </p:nvCxnSpPr>
        <p:spPr>
          <a:xfrm flipV="1">
            <a:off x="4419017" y="1984169"/>
            <a:ext cx="1466399" cy="844641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8FA9616D-48FE-4AF8-749F-2432ED8800BD}"/>
              </a:ext>
            </a:extLst>
          </p:cNvPr>
          <p:cNvSpPr txBox="1"/>
          <p:nvPr/>
        </p:nvSpPr>
        <p:spPr>
          <a:xfrm>
            <a:off x="5397211" y="502429"/>
            <a:ext cx="1165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logit</a:t>
            </a:r>
            <a:endParaRPr lang="zh-TW" altLang="en-US" sz="2400" dirty="0"/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A16A452E-A6E9-0C85-336F-DDF2C6FF6FE7}"/>
              </a:ext>
            </a:extLst>
          </p:cNvPr>
          <p:cNvSpPr txBox="1"/>
          <p:nvPr/>
        </p:nvSpPr>
        <p:spPr>
          <a:xfrm>
            <a:off x="7708005" y="483966"/>
            <a:ext cx="1165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logit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5526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B6CB560-51D1-5329-EC1D-2F861CEB2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2" y="1690688"/>
            <a:ext cx="8898255" cy="490048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1614564-F777-BC06-C054-5523294F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Contrastive Decoding 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28158AB-7030-FC64-205B-6A44800DB906}"/>
              </a:ext>
            </a:extLst>
          </p:cNvPr>
          <p:cNvSpPr txBox="1"/>
          <p:nvPr/>
        </p:nvSpPr>
        <p:spPr>
          <a:xfrm>
            <a:off x="838200" y="1321356"/>
            <a:ext cx="3486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https://arxiv.org/abs/2210.15097</a:t>
            </a:r>
          </a:p>
        </p:txBody>
      </p:sp>
    </p:spTree>
    <p:extLst>
      <p:ext uri="{BB962C8B-B14F-4D97-AF65-F5344CB8AC3E}">
        <p14:creationId xmlns:p14="http://schemas.microsoft.com/office/powerpoint/2010/main" val="332619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1DE8D379-7C5D-6844-D118-67C9D5499AE6}"/>
              </a:ext>
            </a:extLst>
          </p:cNvPr>
          <p:cNvSpPr txBox="1"/>
          <p:nvPr/>
        </p:nvSpPr>
        <p:spPr>
          <a:xfrm>
            <a:off x="238484" y="18206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https://arxiv.org/abs/2309.03883</a:t>
            </a:r>
            <a:endParaRPr lang="zh-TW" altLang="en-US" dirty="0"/>
          </a:p>
        </p:txBody>
      </p: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F98506F2-E8C7-E042-38A9-302117CB0672}"/>
              </a:ext>
            </a:extLst>
          </p:cNvPr>
          <p:cNvCxnSpPr>
            <a:cxnSpLocks/>
          </p:cNvCxnSpPr>
          <p:nvPr/>
        </p:nvCxnSpPr>
        <p:spPr>
          <a:xfrm flipV="1">
            <a:off x="6114546" y="2623795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C50E384F-5DD3-E579-9B38-DB8FDCC0A2FF}"/>
              </a:ext>
            </a:extLst>
          </p:cNvPr>
          <p:cNvCxnSpPr>
            <a:cxnSpLocks/>
          </p:cNvCxnSpPr>
          <p:nvPr/>
        </p:nvCxnSpPr>
        <p:spPr>
          <a:xfrm flipV="1">
            <a:off x="7491596" y="2623795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250DA8C7-D82D-6620-B59A-55B590E33098}"/>
              </a:ext>
            </a:extLst>
          </p:cNvPr>
          <p:cNvCxnSpPr>
            <a:cxnSpLocks/>
          </p:cNvCxnSpPr>
          <p:nvPr/>
        </p:nvCxnSpPr>
        <p:spPr>
          <a:xfrm flipV="1">
            <a:off x="8868648" y="2623795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8A396DED-9633-D996-726F-547BE3935DC5}"/>
              </a:ext>
            </a:extLst>
          </p:cNvPr>
          <p:cNvSpPr/>
          <p:nvPr/>
        </p:nvSpPr>
        <p:spPr>
          <a:xfrm>
            <a:off x="5971783" y="2099871"/>
            <a:ext cx="285525" cy="50400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8F889259-EF0C-5EAB-04D2-81450063BA66}"/>
              </a:ext>
            </a:extLst>
          </p:cNvPr>
          <p:cNvSpPr/>
          <p:nvPr/>
        </p:nvSpPr>
        <p:spPr>
          <a:xfrm>
            <a:off x="7348833" y="2099871"/>
            <a:ext cx="285525" cy="50400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7756A77C-B375-BEC6-3D37-62466E35631B}"/>
              </a:ext>
            </a:extLst>
          </p:cNvPr>
          <p:cNvSpPr/>
          <p:nvPr/>
        </p:nvSpPr>
        <p:spPr>
          <a:xfrm>
            <a:off x="8725885" y="2099871"/>
            <a:ext cx="285525" cy="50400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C1A232D0-5561-1733-0D96-82CD5A49437D}"/>
              </a:ext>
            </a:extLst>
          </p:cNvPr>
          <p:cNvCxnSpPr>
            <a:cxnSpLocks/>
          </p:cNvCxnSpPr>
          <p:nvPr/>
        </p:nvCxnSpPr>
        <p:spPr>
          <a:xfrm flipV="1">
            <a:off x="6127240" y="1735258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69E68ABF-A5EB-DABE-147A-C0880184BD54}"/>
              </a:ext>
            </a:extLst>
          </p:cNvPr>
          <p:cNvCxnSpPr>
            <a:cxnSpLocks/>
          </p:cNvCxnSpPr>
          <p:nvPr/>
        </p:nvCxnSpPr>
        <p:spPr>
          <a:xfrm flipV="1">
            <a:off x="7504290" y="1735258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3A54D633-14AA-32F9-B657-57D3F448FAA3}"/>
              </a:ext>
            </a:extLst>
          </p:cNvPr>
          <p:cNvCxnSpPr>
            <a:cxnSpLocks/>
          </p:cNvCxnSpPr>
          <p:nvPr/>
        </p:nvCxnSpPr>
        <p:spPr>
          <a:xfrm flipV="1">
            <a:off x="8881342" y="1735258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53971FBC-6A83-3CCA-D91F-282329A08DB8}"/>
              </a:ext>
            </a:extLst>
          </p:cNvPr>
          <p:cNvSpPr/>
          <p:nvPr/>
        </p:nvSpPr>
        <p:spPr>
          <a:xfrm>
            <a:off x="5545926" y="1219280"/>
            <a:ext cx="3783925" cy="504000"/>
          </a:xfrm>
          <a:prstGeom prst="roundRect">
            <a:avLst>
              <a:gd name="adj" fmla="val 12473"/>
            </a:avLst>
          </a:prstGeom>
          <a:solidFill>
            <a:srgbClr val="0E2841">
              <a:lumMod val="10000"/>
              <a:lumOff val="9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Layer L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11D6577F-0D9F-D1B5-A625-AD85961C073B}"/>
              </a:ext>
            </a:extLst>
          </p:cNvPr>
          <p:cNvCxnSpPr>
            <a:cxnSpLocks/>
          </p:cNvCxnSpPr>
          <p:nvPr/>
        </p:nvCxnSpPr>
        <p:spPr>
          <a:xfrm flipV="1">
            <a:off x="6113040" y="807829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56DD8088-8140-2446-0BDC-F3EFD7588F3F}"/>
              </a:ext>
            </a:extLst>
          </p:cNvPr>
          <p:cNvCxnSpPr>
            <a:cxnSpLocks/>
          </p:cNvCxnSpPr>
          <p:nvPr/>
        </p:nvCxnSpPr>
        <p:spPr>
          <a:xfrm flipV="1">
            <a:off x="7490090" y="807829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E71C819E-ECE0-B747-3A3F-CF7D6F9A1B66}"/>
              </a:ext>
            </a:extLst>
          </p:cNvPr>
          <p:cNvCxnSpPr>
            <a:cxnSpLocks/>
          </p:cNvCxnSpPr>
          <p:nvPr/>
        </p:nvCxnSpPr>
        <p:spPr>
          <a:xfrm flipV="1">
            <a:off x="8867142" y="807829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B52B74BD-481A-B539-66F4-60207E4C497E}"/>
              </a:ext>
            </a:extLst>
          </p:cNvPr>
          <p:cNvSpPr/>
          <p:nvPr/>
        </p:nvSpPr>
        <p:spPr>
          <a:xfrm>
            <a:off x="5970277" y="283905"/>
            <a:ext cx="285525" cy="504000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12D3DE2F-B3FC-C85D-D5F6-4AC62EC710D0}"/>
              </a:ext>
            </a:extLst>
          </p:cNvPr>
          <p:cNvSpPr/>
          <p:nvPr/>
        </p:nvSpPr>
        <p:spPr>
          <a:xfrm>
            <a:off x="7347327" y="283905"/>
            <a:ext cx="285525" cy="504000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44246B14-EC58-7012-930F-0EE4E2416AD1}"/>
              </a:ext>
            </a:extLst>
          </p:cNvPr>
          <p:cNvSpPr/>
          <p:nvPr/>
        </p:nvSpPr>
        <p:spPr>
          <a:xfrm>
            <a:off x="8724379" y="283905"/>
            <a:ext cx="285525" cy="504000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2E40537A-86A2-D810-139B-0FC1D2843995}"/>
              </a:ext>
            </a:extLst>
          </p:cNvPr>
          <p:cNvSpPr/>
          <p:nvPr/>
        </p:nvSpPr>
        <p:spPr>
          <a:xfrm>
            <a:off x="5545926" y="3053296"/>
            <a:ext cx="3783924" cy="504000"/>
          </a:xfrm>
          <a:prstGeom prst="roundRect">
            <a:avLst>
              <a:gd name="adj" fmla="val 12473"/>
            </a:avLst>
          </a:prstGeom>
          <a:solidFill>
            <a:srgbClr val="0E2841">
              <a:lumMod val="10000"/>
              <a:lumOff val="9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Layer L-1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D27A4D8E-EC85-DBA4-57DB-30F1DB31A557}"/>
              </a:ext>
            </a:extLst>
          </p:cNvPr>
          <p:cNvSpPr/>
          <p:nvPr/>
        </p:nvSpPr>
        <p:spPr>
          <a:xfrm>
            <a:off x="8655371" y="229831"/>
            <a:ext cx="423537" cy="6582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3DA2AB97-F1A5-38F9-3160-8F62D459A525}"/>
              </a:ext>
            </a:extLst>
          </p:cNvPr>
          <p:cNvSpPr/>
          <p:nvPr/>
        </p:nvSpPr>
        <p:spPr>
          <a:xfrm>
            <a:off x="8655371" y="2006852"/>
            <a:ext cx="423537" cy="6582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531CDEFF-2382-E44B-354F-7001B1210E2D}"/>
              </a:ext>
            </a:extLst>
          </p:cNvPr>
          <p:cNvSpPr/>
          <p:nvPr/>
        </p:nvSpPr>
        <p:spPr>
          <a:xfrm>
            <a:off x="5596501" y="5162956"/>
            <a:ext cx="3688809" cy="504000"/>
          </a:xfrm>
          <a:prstGeom prst="roundRect">
            <a:avLst>
              <a:gd name="adj" fmla="val 12473"/>
            </a:avLst>
          </a:prstGeom>
          <a:solidFill>
            <a:srgbClr val="0E2841">
              <a:lumMod val="10000"/>
              <a:lumOff val="9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Layer 1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D33C36E2-83F9-6733-2156-F28A8D4C7A25}"/>
              </a:ext>
            </a:extLst>
          </p:cNvPr>
          <p:cNvSpPr txBox="1"/>
          <p:nvPr/>
        </p:nvSpPr>
        <p:spPr>
          <a:xfrm>
            <a:off x="4919309" y="6195551"/>
            <a:ext cx="50371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法文</a:t>
            </a:r>
            <a:r>
              <a:rPr kumimoji="0" lang="en-US" altLang="zh-TW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“fleur”</a:t>
            </a:r>
            <a:r>
              <a:rPr kumimoji="0" lang="zh-TW" altLang="en-US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的中文翻譯是</a:t>
            </a:r>
          </a:p>
        </p:txBody>
      </p: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2D9CF161-5D7F-29D5-5D4E-4376A6232FF2}"/>
              </a:ext>
            </a:extLst>
          </p:cNvPr>
          <p:cNvCxnSpPr>
            <a:cxnSpLocks/>
          </p:cNvCxnSpPr>
          <p:nvPr/>
        </p:nvCxnSpPr>
        <p:spPr>
          <a:xfrm flipV="1">
            <a:off x="7490090" y="5691160"/>
            <a:ext cx="0" cy="479952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D7BFE56F-77BA-0FBE-CE3D-C4E42BBA10F5}"/>
              </a:ext>
            </a:extLst>
          </p:cNvPr>
          <p:cNvCxnSpPr>
            <a:cxnSpLocks/>
          </p:cNvCxnSpPr>
          <p:nvPr/>
        </p:nvCxnSpPr>
        <p:spPr>
          <a:xfrm flipV="1">
            <a:off x="6113040" y="4771068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ABC95208-95B9-53CD-F3B2-C65E13A87DE7}"/>
              </a:ext>
            </a:extLst>
          </p:cNvPr>
          <p:cNvCxnSpPr>
            <a:cxnSpLocks/>
          </p:cNvCxnSpPr>
          <p:nvPr/>
        </p:nvCxnSpPr>
        <p:spPr>
          <a:xfrm flipV="1">
            <a:off x="7490090" y="4771068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20C74CBB-5A1D-9C48-0D5B-00DB988104E7}"/>
              </a:ext>
            </a:extLst>
          </p:cNvPr>
          <p:cNvCxnSpPr>
            <a:cxnSpLocks/>
          </p:cNvCxnSpPr>
          <p:nvPr/>
        </p:nvCxnSpPr>
        <p:spPr>
          <a:xfrm flipV="1">
            <a:off x="8867142" y="4771068"/>
            <a:ext cx="0" cy="36000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67CEAC63-80FC-8660-FF2E-FFA6426E3701}"/>
              </a:ext>
            </a:extLst>
          </p:cNvPr>
          <p:cNvSpPr/>
          <p:nvPr/>
        </p:nvSpPr>
        <p:spPr>
          <a:xfrm>
            <a:off x="5970277" y="4247144"/>
            <a:ext cx="285525" cy="50400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516247D1-6C58-D46E-D2B2-DB51BC4D961A}"/>
              </a:ext>
            </a:extLst>
          </p:cNvPr>
          <p:cNvSpPr/>
          <p:nvPr/>
        </p:nvSpPr>
        <p:spPr>
          <a:xfrm>
            <a:off x="7347327" y="4247144"/>
            <a:ext cx="285525" cy="50400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9FE12773-A339-E07E-9C10-403408BAAEF2}"/>
              </a:ext>
            </a:extLst>
          </p:cNvPr>
          <p:cNvSpPr/>
          <p:nvPr/>
        </p:nvSpPr>
        <p:spPr>
          <a:xfrm>
            <a:off x="8724379" y="4247144"/>
            <a:ext cx="285525" cy="50400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5C5C73FC-A06B-49E7-8D40-A18CE54460DA}"/>
              </a:ext>
            </a:extLst>
          </p:cNvPr>
          <p:cNvSpPr/>
          <p:nvPr/>
        </p:nvSpPr>
        <p:spPr>
          <a:xfrm>
            <a:off x="8653865" y="4154125"/>
            <a:ext cx="423537" cy="65829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5FB5E84B-8F75-021B-1357-CA1F004CAFC4}"/>
              </a:ext>
            </a:extLst>
          </p:cNvPr>
          <p:cNvSpPr txBox="1"/>
          <p:nvPr/>
        </p:nvSpPr>
        <p:spPr>
          <a:xfrm rot="5400000">
            <a:off x="7157403" y="3690836"/>
            <a:ext cx="815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TW" sz="2800" b="1" dirty="0">
                <a:solidFill>
                  <a:prstClr val="black"/>
                </a:solidFill>
                <a:latin typeface="Calibri" panose="020F0502020204030204"/>
              </a:rPr>
              <a:t>……</a:t>
            </a:r>
            <a:endParaRPr lang="zh-TW" altLang="en-US" sz="2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0ADEEE9F-2708-80AF-BC56-50BAD3F4CFF6}"/>
              </a:ext>
            </a:extLst>
          </p:cNvPr>
          <p:cNvSpPr/>
          <p:nvPr/>
        </p:nvSpPr>
        <p:spPr>
          <a:xfrm>
            <a:off x="9760630" y="90802"/>
            <a:ext cx="937343" cy="936354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LM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head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2" name="文字方塊 91">
            <a:extLst>
              <a:ext uri="{FF2B5EF4-FFF2-40B4-BE49-F238E27FC236}">
                <a16:creationId xmlns:a16="http://schemas.microsoft.com/office/drawing/2014/main" id="{2B9C1BB7-ED61-D18B-FB49-3FAA7B6FD3BF}"/>
              </a:ext>
            </a:extLst>
          </p:cNvPr>
          <p:cNvSpPr txBox="1"/>
          <p:nvPr/>
        </p:nvSpPr>
        <p:spPr>
          <a:xfrm>
            <a:off x="11255478" y="328145"/>
            <a:ext cx="73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</a:t>
            </a:r>
          </a:p>
        </p:txBody>
      </p:sp>
      <p:cxnSp>
        <p:nvCxnSpPr>
          <p:cNvPr id="93" name="直線單箭頭接點 92">
            <a:extLst>
              <a:ext uri="{FF2B5EF4-FFF2-40B4-BE49-F238E27FC236}">
                <a16:creationId xmlns:a16="http://schemas.microsoft.com/office/drawing/2014/main" id="{6B20CDF0-8804-C10E-B26E-AD94CF2A1971}"/>
              </a:ext>
            </a:extLst>
          </p:cNvPr>
          <p:cNvCxnSpPr>
            <a:cxnSpLocks/>
          </p:cNvCxnSpPr>
          <p:nvPr/>
        </p:nvCxnSpPr>
        <p:spPr>
          <a:xfrm>
            <a:off x="9145848" y="542353"/>
            <a:ext cx="564907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4" name="直線單箭頭接點 93">
            <a:extLst>
              <a:ext uri="{FF2B5EF4-FFF2-40B4-BE49-F238E27FC236}">
                <a16:creationId xmlns:a16="http://schemas.microsoft.com/office/drawing/2014/main" id="{8CE7E183-CD6A-BCEB-C283-9A5C74878F6C}"/>
              </a:ext>
            </a:extLst>
          </p:cNvPr>
          <p:cNvCxnSpPr>
            <a:cxnSpLocks/>
          </p:cNvCxnSpPr>
          <p:nvPr/>
        </p:nvCxnSpPr>
        <p:spPr>
          <a:xfrm>
            <a:off x="10721964" y="542353"/>
            <a:ext cx="564907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ABE9F00D-0DD0-74DF-41F2-C4E9681A1FAB}"/>
              </a:ext>
            </a:extLst>
          </p:cNvPr>
          <p:cNvSpPr/>
          <p:nvPr/>
        </p:nvSpPr>
        <p:spPr>
          <a:xfrm>
            <a:off x="9760630" y="1889122"/>
            <a:ext cx="937343" cy="936354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LM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head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96" name="直線單箭頭接點 95">
            <a:extLst>
              <a:ext uri="{FF2B5EF4-FFF2-40B4-BE49-F238E27FC236}">
                <a16:creationId xmlns:a16="http://schemas.microsoft.com/office/drawing/2014/main" id="{2A0C5FD8-89BC-523E-8653-7071836B5B5A}"/>
              </a:ext>
            </a:extLst>
          </p:cNvPr>
          <p:cNvCxnSpPr>
            <a:cxnSpLocks/>
          </p:cNvCxnSpPr>
          <p:nvPr/>
        </p:nvCxnSpPr>
        <p:spPr>
          <a:xfrm>
            <a:off x="9145848" y="2340673"/>
            <a:ext cx="564907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7" name="直線單箭頭接點 96">
            <a:extLst>
              <a:ext uri="{FF2B5EF4-FFF2-40B4-BE49-F238E27FC236}">
                <a16:creationId xmlns:a16="http://schemas.microsoft.com/office/drawing/2014/main" id="{A59ED7CD-3144-6DD7-EB67-0BDE00DF5B51}"/>
              </a:ext>
            </a:extLst>
          </p:cNvPr>
          <p:cNvCxnSpPr>
            <a:cxnSpLocks/>
          </p:cNvCxnSpPr>
          <p:nvPr/>
        </p:nvCxnSpPr>
        <p:spPr>
          <a:xfrm flipV="1">
            <a:off x="10721964" y="2336000"/>
            <a:ext cx="355611" cy="4673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51B46954-6442-18EC-B6B9-352C169D7FA8}"/>
              </a:ext>
            </a:extLst>
          </p:cNvPr>
          <p:cNvSpPr/>
          <p:nvPr/>
        </p:nvSpPr>
        <p:spPr>
          <a:xfrm>
            <a:off x="9760630" y="3951976"/>
            <a:ext cx="937343" cy="936354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LM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head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99" name="直線單箭頭接點 98">
            <a:extLst>
              <a:ext uri="{FF2B5EF4-FFF2-40B4-BE49-F238E27FC236}">
                <a16:creationId xmlns:a16="http://schemas.microsoft.com/office/drawing/2014/main" id="{E50CCC21-0C0A-0749-594E-2D4572279900}"/>
              </a:ext>
            </a:extLst>
          </p:cNvPr>
          <p:cNvCxnSpPr>
            <a:cxnSpLocks/>
          </p:cNvCxnSpPr>
          <p:nvPr/>
        </p:nvCxnSpPr>
        <p:spPr>
          <a:xfrm>
            <a:off x="9145848" y="4403527"/>
            <a:ext cx="564907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0" name="直線單箭頭接點 99">
            <a:extLst>
              <a:ext uri="{FF2B5EF4-FFF2-40B4-BE49-F238E27FC236}">
                <a16:creationId xmlns:a16="http://schemas.microsoft.com/office/drawing/2014/main" id="{3ED64174-978B-3762-C72C-47F0E31D629C}"/>
              </a:ext>
            </a:extLst>
          </p:cNvPr>
          <p:cNvCxnSpPr>
            <a:cxnSpLocks/>
          </p:cNvCxnSpPr>
          <p:nvPr/>
        </p:nvCxnSpPr>
        <p:spPr>
          <a:xfrm>
            <a:off x="10721964" y="4403527"/>
            <a:ext cx="355611" cy="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100D4150-01A4-6010-CD7A-431641D63028}"/>
              </a:ext>
            </a:extLst>
          </p:cNvPr>
          <p:cNvSpPr txBox="1"/>
          <p:nvPr/>
        </p:nvSpPr>
        <p:spPr>
          <a:xfrm>
            <a:off x="11072538" y="2095258"/>
            <a:ext cx="114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flower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4F0D4D9F-4030-E0F0-7C28-9C8AF53E51CE}"/>
              </a:ext>
            </a:extLst>
          </p:cNvPr>
          <p:cNvSpPr txBox="1"/>
          <p:nvPr/>
        </p:nvSpPr>
        <p:spPr>
          <a:xfrm>
            <a:off x="11091878" y="4172694"/>
            <a:ext cx="114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flower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690295BE-8049-5116-7071-BE605ACFA364}"/>
              </a:ext>
            </a:extLst>
          </p:cNvPr>
          <p:cNvSpPr txBox="1"/>
          <p:nvPr/>
        </p:nvSpPr>
        <p:spPr>
          <a:xfrm>
            <a:off x="432884" y="5498142"/>
            <a:ext cx="4450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https://arxiv.org/abs/2001.09309</a:t>
            </a: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https://www.lesswrong.com/posts/AcKRB8wDpdaN6v6ru/interpreting-gpt-the-logit-lens</a:t>
            </a: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536C4A35-E848-4869-3914-05ACA49B2C44}"/>
              </a:ext>
            </a:extLst>
          </p:cNvPr>
          <p:cNvSpPr txBox="1"/>
          <p:nvPr/>
        </p:nvSpPr>
        <p:spPr>
          <a:xfrm>
            <a:off x="257475" y="128902"/>
            <a:ext cx="30191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u="sng" dirty="0"/>
              <a:t>Decoding by Contrasting Layers (</a:t>
            </a:r>
            <a:r>
              <a:rPr lang="en-US" altLang="zh-TW" sz="3200" b="1" u="sng" dirty="0" err="1"/>
              <a:t>DoLa</a:t>
            </a:r>
            <a:r>
              <a:rPr lang="en-US" altLang="zh-TW" sz="3200" b="1" u="sng" dirty="0"/>
              <a:t>)</a:t>
            </a:r>
            <a:endParaRPr lang="zh-TW" altLang="en-US" sz="3200" b="1" u="sng" dirty="0"/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82AB166A-0B14-B68F-68B9-343CC5047905}"/>
              </a:ext>
            </a:extLst>
          </p:cNvPr>
          <p:cNvSpPr txBox="1"/>
          <p:nvPr/>
        </p:nvSpPr>
        <p:spPr>
          <a:xfrm>
            <a:off x="432884" y="4812421"/>
            <a:ext cx="1883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u="sng" dirty="0"/>
              <a:t>Logit lens </a:t>
            </a:r>
            <a:endParaRPr lang="zh-TW" alt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31302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9" grpId="0" animBg="1"/>
      <p:bldP spid="95" grpId="0" animBg="1"/>
      <p:bldP spid="98" grpId="0" animBg="1"/>
      <p:bldP spid="101" grpId="0"/>
      <p:bldP spid="1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EE8633-6F1E-B08D-F6CC-E4B22411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Decoding by Contrasting Layers (</a:t>
            </a:r>
            <a:r>
              <a:rPr lang="en-US" altLang="zh-TW" dirty="0" err="1"/>
              <a:t>DoLa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8707C90-8EE4-5ACD-4087-C2D83C70AB2D}"/>
              </a:ext>
            </a:extLst>
          </p:cNvPr>
          <p:cNvSpPr txBox="1"/>
          <p:nvPr/>
        </p:nvSpPr>
        <p:spPr>
          <a:xfrm>
            <a:off x="8305800" y="13213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https://arxiv.org/abs/2309.03883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CB11FF6-1AD9-17AB-2544-4DE3706A3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080" y="1772050"/>
            <a:ext cx="8625840" cy="47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1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26EF74-5E6F-2E88-0FAB-243FC2ABE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Layer Contrastive Decoding (</a:t>
            </a:r>
            <a:r>
              <a:rPr lang="en-US" altLang="zh-TW" dirty="0" err="1"/>
              <a:t>LayerCD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22AC892-9608-44E6-28B8-BBDC636B4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72" y="1690688"/>
            <a:ext cx="10240628" cy="480218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2191579-122F-FCBC-4E43-937EC56C7D8B}"/>
              </a:ext>
            </a:extLst>
          </p:cNvPr>
          <p:cNvSpPr txBox="1"/>
          <p:nvPr/>
        </p:nvSpPr>
        <p:spPr>
          <a:xfrm>
            <a:off x="8305800" y="12869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https://arxiv.org/abs/2509.25177</a:t>
            </a:r>
          </a:p>
        </p:txBody>
      </p:sp>
    </p:spTree>
    <p:extLst>
      <p:ext uri="{BB962C8B-B14F-4D97-AF65-F5344CB8AC3E}">
        <p14:creationId xmlns:p14="http://schemas.microsoft.com/office/powerpoint/2010/main" val="343570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EE6A95-ED68-CA6A-A00F-1DD695FA7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Instruction Contrastive Decoding (ICD)</a:t>
            </a:r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A9CE134-4237-F48D-9881-FD0E43A97714}"/>
              </a:ext>
            </a:extLst>
          </p:cNvPr>
          <p:cNvSpPr/>
          <p:nvPr/>
        </p:nvSpPr>
        <p:spPr>
          <a:xfrm>
            <a:off x="6639380" y="1500188"/>
            <a:ext cx="1544154" cy="36000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1CEE601-0E87-FC4B-D38A-FDBE3AFAC99F}"/>
              </a:ext>
            </a:extLst>
          </p:cNvPr>
          <p:cNvSpPr/>
          <p:nvPr/>
        </p:nvSpPr>
        <p:spPr>
          <a:xfrm>
            <a:off x="2114364" y="2261335"/>
            <a:ext cx="6069170" cy="726522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21F7A3B-D95C-938C-3518-A5E2ABC1B839}"/>
              </a:ext>
            </a:extLst>
          </p:cNvPr>
          <p:cNvSpPr/>
          <p:nvPr/>
        </p:nvSpPr>
        <p:spPr>
          <a:xfrm>
            <a:off x="2114364" y="3510144"/>
            <a:ext cx="2150486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07ECFC9D-F3D5-2554-7C8D-04F9BE50B5F4}"/>
              </a:ext>
            </a:extLst>
          </p:cNvPr>
          <p:cNvCxnSpPr>
            <a:cxnSpLocks/>
          </p:cNvCxnSpPr>
          <p:nvPr/>
        </p:nvCxnSpPr>
        <p:spPr>
          <a:xfrm flipV="1">
            <a:off x="3210394" y="3065632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8A71D561-0E09-64E7-EE98-AA8FD34C9AA6}"/>
              </a:ext>
            </a:extLst>
          </p:cNvPr>
          <p:cNvCxnSpPr>
            <a:cxnSpLocks/>
          </p:cNvCxnSpPr>
          <p:nvPr/>
        </p:nvCxnSpPr>
        <p:spPr>
          <a:xfrm flipV="1">
            <a:off x="7451824" y="1901335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AC0D4D9-251F-3E40-F844-A71A36ADE878}"/>
              </a:ext>
            </a:extLst>
          </p:cNvPr>
          <p:cNvSpPr/>
          <p:nvPr/>
        </p:nvSpPr>
        <p:spPr>
          <a:xfrm>
            <a:off x="6639380" y="3972204"/>
            <a:ext cx="1544154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6750691-347C-D849-1F5F-F67801F13D1B}"/>
              </a:ext>
            </a:extLst>
          </p:cNvPr>
          <p:cNvSpPr/>
          <p:nvPr/>
        </p:nvSpPr>
        <p:spPr>
          <a:xfrm>
            <a:off x="2114364" y="4733351"/>
            <a:ext cx="6069170" cy="726522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10FAFB2E-EC46-B0E1-F14E-EDA67CC37BC7}"/>
              </a:ext>
            </a:extLst>
          </p:cNvPr>
          <p:cNvCxnSpPr>
            <a:cxnSpLocks/>
          </p:cNvCxnSpPr>
          <p:nvPr/>
        </p:nvCxnSpPr>
        <p:spPr>
          <a:xfrm flipV="1">
            <a:off x="7429611" y="4332204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F6EFFA30-96D0-16E0-322F-F6338BBDD0CA}"/>
              </a:ext>
            </a:extLst>
          </p:cNvPr>
          <p:cNvSpPr/>
          <p:nvPr/>
        </p:nvSpPr>
        <p:spPr>
          <a:xfrm>
            <a:off x="2135151" y="5909540"/>
            <a:ext cx="2150486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F04FC9B-F211-7E0F-5DD9-DC3ADB5B9EAD}"/>
              </a:ext>
            </a:extLst>
          </p:cNvPr>
          <p:cNvCxnSpPr>
            <a:cxnSpLocks/>
          </p:cNvCxnSpPr>
          <p:nvPr/>
        </p:nvCxnSpPr>
        <p:spPr>
          <a:xfrm flipV="1">
            <a:off x="3231181" y="5465028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EE584CF-EC5E-BFAC-8538-774F952A5A05}"/>
              </a:ext>
            </a:extLst>
          </p:cNvPr>
          <p:cNvSpPr/>
          <p:nvPr/>
        </p:nvSpPr>
        <p:spPr>
          <a:xfrm>
            <a:off x="4488894" y="5924419"/>
            <a:ext cx="2150486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降智咒語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07DA7094-635E-B2F1-D532-9F53E7242BB9}"/>
              </a:ext>
            </a:extLst>
          </p:cNvPr>
          <p:cNvCxnSpPr>
            <a:cxnSpLocks/>
          </p:cNvCxnSpPr>
          <p:nvPr/>
        </p:nvCxnSpPr>
        <p:spPr>
          <a:xfrm flipV="1">
            <a:off x="5584924" y="547990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C934CFC-4B03-FBD8-3218-F931A51D935D}"/>
              </a:ext>
            </a:extLst>
          </p:cNvPr>
          <p:cNvSpPr txBox="1"/>
          <p:nvPr/>
        </p:nvSpPr>
        <p:spPr>
          <a:xfrm>
            <a:off x="886977" y="1354560"/>
            <a:ext cx="6092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https://arxiv.org/abs/2311.00233</a:t>
            </a:r>
          </a:p>
          <a:p>
            <a:r>
              <a:rPr lang="zh-TW" altLang="en-US" dirty="0"/>
              <a:t>https://arxiv.org/abs/2403.18715</a:t>
            </a: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EFB2C62D-4211-22BC-50EA-6996F16AD41A}"/>
              </a:ext>
            </a:extLst>
          </p:cNvPr>
          <p:cNvCxnSpPr>
            <a:cxnSpLocks/>
          </p:cNvCxnSpPr>
          <p:nvPr/>
        </p:nvCxnSpPr>
        <p:spPr>
          <a:xfrm>
            <a:off x="9165729" y="2957584"/>
            <a:ext cx="6529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549978D4-215F-2142-5679-923862267855}"/>
              </a:ext>
            </a:extLst>
          </p:cNvPr>
          <p:cNvCxnSpPr>
            <a:cxnSpLocks/>
          </p:cNvCxnSpPr>
          <p:nvPr/>
        </p:nvCxnSpPr>
        <p:spPr>
          <a:xfrm>
            <a:off x="9165729" y="1690688"/>
            <a:ext cx="0" cy="246261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7D7EAFD6-1455-0C78-BAC1-CCD6804AFDC1}"/>
              </a:ext>
            </a:extLst>
          </p:cNvPr>
          <p:cNvCxnSpPr>
            <a:cxnSpLocks/>
          </p:cNvCxnSpPr>
          <p:nvPr/>
        </p:nvCxnSpPr>
        <p:spPr>
          <a:xfrm flipH="1">
            <a:off x="8221634" y="4153302"/>
            <a:ext cx="94409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B70DE2D7-EDE2-B47F-F238-D08BFB6CEE63}"/>
              </a:ext>
            </a:extLst>
          </p:cNvPr>
          <p:cNvCxnSpPr>
            <a:cxnSpLocks/>
          </p:cNvCxnSpPr>
          <p:nvPr/>
        </p:nvCxnSpPr>
        <p:spPr>
          <a:xfrm flipH="1">
            <a:off x="8221634" y="1666688"/>
            <a:ext cx="94409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15F1BC4C-49FB-DD0C-7870-B739E1E0AF91}"/>
              </a:ext>
            </a:extLst>
          </p:cNvPr>
          <p:cNvSpPr/>
          <p:nvPr/>
        </p:nvSpPr>
        <p:spPr>
          <a:xfrm>
            <a:off x="9858423" y="2757706"/>
            <a:ext cx="1544154" cy="36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7893E6B2-3754-5C58-2C11-A2A487A766A2}"/>
              </a:ext>
            </a:extLst>
          </p:cNvPr>
          <p:cNvCxnSpPr/>
          <p:nvPr/>
        </p:nvCxnSpPr>
        <p:spPr>
          <a:xfrm flipH="1">
            <a:off x="6731957" y="6091740"/>
            <a:ext cx="495411" cy="0"/>
          </a:xfrm>
          <a:prstGeom prst="straightConnector1">
            <a:avLst/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7E1AB8BD-ED6F-067C-5E21-73B9357E657D}"/>
              </a:ext>
            </a:extLst>
          </p:cNvPr>
          <p:cNvSpPr txBox="1"/>
          <p:nvPr/>
        </p:nvSpPr>
        <p:spPr>
          <a:xfrm>
            <a:off x="7077123" y="5873586"/>
            <a:ext cx="278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你都給錯的答案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970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  <p:bldP spid="37" grpId="0" animBg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5568B-19E7-BE58-CEEF-F6B6DD6BE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5AC984-ABF7-1A97-6745-7A2E6A667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Context-aware Decoding (CAD)</a:t>
            </a:r>
            <a:endParaRPr lang="zh-TW" altLang="en-US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2BCBBA8A-6EAB-31B7-5259-3C6BE421837B}"/>
              </a:ext>
            </a:extLst>
          </p:cNvPr>
          <p:cNvSpPr/>
          <p:nvPr/>
        </p:nvSpPr>
        <p:spPr>
          <a:xfrm>
            <a:off x="3537870" y="3514438"/>
            <a:ext cx="369188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Retrieved documents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15857A82-8145-24BA-A12C-8E8FFD58779E}"/>
              </a:ext>
            </a:extLst>
          </p:cNvPr>
          <p:cNvSpPr/>
          <p:nvPr/>
        </p:nvSpPr>
        <p:spPr>
          <a:xfrm>
            <a:off x="7566393" y="1500188"/>
            <a:ext cx="1544154" cy="36000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BD93FF7-7B89-9F7E-6CF7-2070AAACB745}"/>
              </a:ext>
            </a:extLst>
          </p:cNvPr>
          <p:cNvSpPr/>
          <p:nvPr/>
        </p:nvSpPr>
        <p:spPr>
          <a:xfrm>
            <a:off x="1227660" y="2261335"/>
            <a:ext cx="7882887" cy="726522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1D6BFD0-1F80-2507-D08A-58C07864869E}"/>
              </a:ext>
            </a:extLst>
          </p:cNvPr>
          <p:cNvSpPr/>
          <p:nvPr/>
        </p:nvSpPr>
        <p:spPr>
          <a:xfrm>
            <a:off x="1224907" y="3513512"/>
            <a:ext cx="2150486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query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27DD8E67-8939-9074-DCCF-E10C751E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3244"/>
            <a:ext cx="1023596" cy="102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語音泡泡: 圓角矩形 18">
            <a:extLst>
              <a:ext uri="{FF2B5EF4-FFF2-40B4-BE49-F238E27FC236}">
                <a16:creationId xmlns:a16="http://schemas.microsoft.com/office/drawing/2014/main" id="{BA5691BB-A671-43FF-1ED0-CD86FCF6061B}"/>
              </a:ext>
            </a:extLst>
          </p:cNvPr>
          <p:cNvSpPr/>
          <p:nvPr/>
        </p:nvSpPr>
        <p:spPr>
          <a:xfrm>
            <a:off x="1825583" y="1463647"/>
            <a:ext cx="3823620" cy="625132"/>
          </a:xfrm>
          <a:prstGeom prst="wedgeRoundRectCallout">
            <a:avLst>
              <a:gd name="adj1" fmla="val 60175"/>
              <a:gd name="adj2" fmla="val 4327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我知道答案，何勞 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RAG?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4B4FBD68-7A02-D816-D0D8-9168236D2792}"/>
              </a:ext>
            </a:extLst>
          </p:cNvPr>
          <p:cNvCxnSpPr>
            <a:cxnSpLocks/>
          </p:cNvCxnSpPr>
          <p:nvPr/>
        </p:nvCxnSpPr>
        <p:spPr>
          <a:xfrm flipV="1">
            <a:off x="2320937" y="3069000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C8602B6D-C692-1D6E-FB77-566AD36BC83F}"/>
              </a:ext>
            </a:extLst>
          </p:cNvPr>
          <p:cNvCxnSpPr>
            <a:cxnSpLocks/>
          </p:cNvCxnSpPr>
          <p:nvPr/>
        </p:nvCxnSpPr>
        <p:spPr>
          <a:xfrm flipV="1">
            <a:off x="5368937" y="3069000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DDF8289-6B00-6F14-C796-624A3EC6E0E0}"/>
              </a:ext>
            </a:extLst>
          </p:cNvPr>
          <p:cNvCxnSpPr>
            <a:cxnSpLocks/>
          </p:cNvCxnSpPr>
          <p:nvPr/>
        </p:nvCxnSpPr>
        <p:spPr>
          <a:xfrm flipV="1">
            <a:off x="8378837" y="1901335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8ED92782-CDD2-15F3-7CC5-3189308C04F7}"/>
              </a:ext>
            </a:extLst>
          </p:cNvPr>
          <p:cNvSpPr/>
          <p:nvPr/>
        </p:nvSpPr>
        <p:spPr>
          <a:xfrm>
            <a:off x="7566393" y="4290257"/>
            <a:ext cx="1544154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3A4B31B5-3260-0A55-75FC-DA76F10EC20E}"/>
              </a:ext>
            </a:extLst>
          </p:cNvPr>
          <p:cNvSpPr/>
          <p:nvPr/>
        </p:nvSpPr>
        <p:spPr>
          <a:xfrm>
            <a:off x="1227660" y="5051404"/>
            <a:ext cx="7882887" cy="726522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DF771968-7963-E6C9-874A-B21E4BEE0AAB}"/>
              </a:ext>
            </a:extLst>
          </p:cNvPr>
          <p:cNvSpPr/>
          <p:nvPr/>
        </p:nvSpPr>
        <p:spPr>
          <a:xfrm>
            <a:off x="1224907" y="6265481"/>
            <a:ext cx="2150486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query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D35C9D95-3BB5-812C-899B-50D41951E3D1}"/>
              </a:ext>
            </a:extLst>
          </p:cNvPr>
          <p:cNvCxnSpPr>
            <a:cxnSpLocks/>
          </p:cNvCxnSpPr>
          <p:nvPr/>
        </p:nvCxnSpPr>
        <p:spPr>
          <a:xfrm flipV="1">
            <a:off x="8356624" y="465025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9D88F7C7-8BA5-6C62-818A-C8970F9F0335}"/>
              </a:ext>
            </a:extLst>
          </p:cNvPr>
          <p:cNvCxnSpPr>
            <a:cxnSpLocks/>
          </p:cNvCxnSpPr>
          <p:nvPr/>
        </p:nvCxnSpPr>
        <p:spPr>
          <a:xfrm flipV="1">
            <a:off x="2320937" y="581602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D71E7273-6D11-3CF5-BE38-E7CDA85E3C56}"/>
              </a:ext>
            </a:extLst>
          </p:cNvPr>
          <p:cNvSpPr txBox="1"/>
          <p:nvPr/>
        </p:nvSpPr>
        <p:spPr>
          <a:xfrm>
            <a:off x="4625608" y="3873512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被忽視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4A6C3C28-A6EA-17DD-3AD3-1E4CE66B75EF}"/>
              </a:ext>
            </a:extLst>
          </p:cNvPr>
          <p:cNvCxnSpPr>
            <a:cxnSpLocks/>
          </p:cNvCxnSpPr>
          <p:nvPr/>
        </p:nvCxnSpPr>
        <p:spPr>
          <a:xfrm>
            <a:off x="9751088" y="2956674"/>
            <a:ext cx="6529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AEBA87C-1522-835D-6E9C-41803798AF6B}"/>
              </a:ext>
            </a:extLst>
          </p:cNvPr>
          <p:cNvCxnSpPr>
            <a:cxnSpLocks/>
          </p:cNvCxnSpPr>
          <p:nvPr/>
        </p:nvCxnSpPr>
        <p:spPr>
          <a:xfrm>
            <a:off x="9751088" y="1689778"/>
            <a:ext cx="0" cy="277824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BCF24FB3-DD2F-C05B-A497-CDE66732FC96}"/>
              </a:ext>
            </a:extLst>
          </p:cNvPr>
          <p:cNvCxnSpPr>
            <a:cxnSpLocks/>
          </p:cNvCxnSpPr>
          <p:nvPr/>
        </p:nvCxnSpPr>
        <p:spPr>
          <a:xfrm flipH="1">
            <a:off x="9110547" y="4468019"/>
            <a:ext cx="64054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DE80EED6-597B-EA63-FC89-B73A5B0C6E3C}"/>
              </a:ext>
            </a:extLst>
          </p:cNvPr>
          <p:cNvCxnSpPr>
            <a:cxnSpLocks/>
          </p:cNvCxnSpPr>
          <p:nvPr/>
        </p:nvCxnSpPr>
        <p:spPr>
          <a:xfrm flipH="1">
            <a:off x="9110547" y="1689778"/>
            <a:ext cx="640541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02D8D985-3DAD-9278-1970-F5994626C5D4}"/>
              </a:ext>
            </a:extLst>
          </p:cNvPr>
          <p:cNvSpPr/>
          <p:nvPr/>
        </p:nvSpPr>
        <p:spPr>
          <a:xfrm>
            <a:off x="10443782" y="2756796"/>
            <a:ext cx="1544154" cy="36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F8FB287-CD6D-3319-6664-581B645CE560}"/>
              </a:ext>
            </a:extLst>
          </p:cNvPr>
          <p:cNvSpPr txBox="1"/>
          <p:nvPr/>
        </p:nvSpPr>
        <p:spPr>
          <a:xfrm>
            <a:off x="3578392" y="6137114"/>
            <a:ext cx="5675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製造出可能會答錯的狀態</a:t>
            </a:r>
          </a:p>
        </p:txBody>
      </p:sp>
    </p:spTree>
    <p:extLst>
      <p:ext uri="{BB962C8B-B14F-4D97-AF65-F5344CB8AC3E}">
        <p14:creationId xmlns:p14="http://schemas.microsoft.com/office/powerpoint/2010/main" val="334986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6" grpId="0" animBg="1"/>
      <p:bldP spid="27" grpId="0" animBg="1"/>
      <p:bldP spid="5" grpId="0"/>
      <p:bldP spid="10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1873E3-6652-781A-A73A-B1EC39151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Context-aware Decoding (CAD)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82CFC1D-9820-FEA2-69A3-3E6F3AC73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013" y="1898879"/>
            <a:ext cx="8877787" cy="459399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017542E4-C779-87F6-6F22-D9834CB89DEA}"/>
              </a:ext>
            </a:extLst>
          </p:cNvPr>
          <p:cNvSpPr txBox="1"/>
          <p:nvPr/>
        </p:nvSpPr>
        <p:spPr>
          <a:xfrm>
            <a:off x="838200" y="14278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https://arxiv.org/abs/2305.14739</a:t>
            </a:r>
          </a:p>
        </p:txBody>
      </p:sp>
    </p:spTree>
    <p:extLst>
      <p:ext uri="{BB962C8B-B14F-4D97-AF65-F5344CB8AC3E}">
        <p14:creationId xmlns:p14="http://schemas.microsoft.com/office/powerpoint/2010/main" val="179123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FFC4DC-69A7-A2A9-320F-8C27224DA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Self-correction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F554F693-5E6D-2B73-2D17-122A6E8A083E}"/>
              </a:ext>
            </a:extLst>
          </p:cNvPr>
          <p:cNvSpPr/>
          <p:nvPr/>
        </p:nvSpPr>
        <p:spPr>
          <a:xfrm>
            <a:off x="2406039" y="3037252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8975309-A1CC-B263-CECE-40F6FCF41B09}"/>
              </a:ext>
            </a:extLst>
          </p:cNvPr>
          <p:cNvSpPr/>
          <p:nvPr/>
        </p:nvSpPr>
        <p:spPr>
          <a:xfrm>
            <a:off x="3829872" y="3037252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06148FDB-BAF0-7C4F-72C0-81A3B9DE41D8}"/>
              </a:ext>
            </a:extLst>
          </p:cNvPr>
          <p:cNvSpPr/>
          <p:nvPr/>
        </p:nvSpPr>
        <p:spPr>
          <a:xfrm>
            <a:off x="7959453" y="3037252"/>
            <a:ext cx="2803706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corrected 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D7891C1-837D-FAD5-D57F-FAF64BDF47BA}"/>
              </a:ext>
            </a:extLst>
          </p:cNvPr>
          <p:cNvSpPr/>
          <p:nvPr/>
        </p:nvSpPr>
        <p:spPr>
          <a:xfrm>
            <a:off x="5468414" y="2999152"/>
            <a:ext cx="2446231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error detection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2CD4524-43A2-36BC-2547-8E331B924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349" y="162501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BDE3B7A-4531-DBC4-B12C-81AA1E111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794" y="1587216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形 10" descr="困惑的人 以實心填滿">
            <a:extLst>
              <a:ext uri="{FF2B5EF4-FFF2-40B4-BE49-F238E27FC236}">
                <a16:creationId xmlns:a16="http://schemas.microsoft.com/office/drawing/2014/main" id="{E156B7DD-2631-3222-361B-806D772E99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1929" y="1649337"/>
            <a:ext cx="1219200" cy="1219200"/>
          </a:xfrm>
          <a:prstGeom prst="rect">
            <a:avLst/>
          </a:prstGeom>
        </p:spPr>
      </p:pic>
      <p:pic>
        <p:nvPicPr>
          <p:cNvPr id="13" name="圖形 12" descr="困惑的人 以實心填滿">
            <a:extLst>
              <a:ext uri="{FF2B5EF4-FFF2-40B4-BE49-F238E27FC236}">
                <a16:creationId xmlns:a16="http://schemas.microsoft.com/office/drawing/2014/main" id="{A93CD7EA-C6CE-3D4D-EAAA-1B8D395530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7431" y="1607986"/>
            <a:ext cx="1219200" cy="121920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7B20A08-DAD2-D3DF-9F13-25CBC188CB6F}"/>
              </a:ext>
            </a:extLst>
          </p:cNvPr>
          <p:cNvSpPr/>
          <p:nvPr/>
        </p:nvSpPr>
        <p:spPr>
          <a:xfrm>
            <a:off x="2437431" y="5684983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C54A377E-2DD4-0299-7B75-3218B0DD55BD}"/>
              </a:ext>
            </a:extLst>
          </p:cNvPr>
          <p:cNvSpPr/>
          <p:nvPr/>
        </p:nvSpPr>
        <p:spPr>
          <a:xfrm>
            <a:off x="3861264" y="5684983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B36AEBEA-85D0-C3DB-65A6-45396080F7E3}"/>
              </a:ext>
            </a:extLst>
          </p:cNvPr>
          <p:cNvSpPr/>
          <p:nvPr/>
        </p:nvSpPr>
        <p:spPr>
          <a:xfrm>
            <a:off x="7990845" y="5684983"/>
            <a:ext cx="2803706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corrected 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BBCC9DC-3C06-937E-6080-D3E129BC3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741" y="427274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9DEE7CF6-741C-3F11-2CD9-312EE2F0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86" y="423494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圖形 32" descr="困惑的人 以實心填滿">
            <a:extLst>
              <a:ext uri="{FF2B5EF4-FFF2-40B4-BE49-F238E27FC236}">
                <a16:creationId xmlns:a16="http://schemas.microsoft.com/office/drawing/2014/main" id="{4B943535-E606-5EDE-F404-CF6AB43B1C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8823" y="4255717"/>
            <a:ext cx="1219200" cy="1219200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94FAA3B2-2233-C161-71F4-6619B4824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2" y="427274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FAFB7CF9-31FE-6121-BEB3-B28539B4FB8A}"/>
              </a:ext>
            </a:extLst>
          </p:cNvPr>
          <p:cNvSpPr/>
          <p:nvPr/>
        </p:nvSpPr>
        <p:spPr>
          <a:xfrm>
            <a:off x="5475016" y="5684983"/>
            <a:ext cx="2446231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error detection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2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5" grpId="0" animBg="1"/>
      <p:bldP spid="26" grpId="0" animBg="1"/>
      <p:bldP spid="27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A5174AE5-BAB0-2D89-96ED-8812E3019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6" y="3228133"/>
            <a:ext cx="1999802" cy="109080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13CC7DE-0A87-EB71-3413-82372519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Context-aware Decoding</a:t>
            </a:r>
            <a:r>
              <a:rPr lang="zh-TW" altLang="en-US" dirty="0"/>
              <a:t> </a:t>
            </a:r>
            <a:r>
              <a:rPr lang="en-US" altLang="zh-TW" dirty="0"/>
              <a:t>for Image 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CC38B66-9144-70BA-4F58-5451A7A98F0B}"/>
              </a:ext>
            </a:extLst>
          </p:cNvPr>
          <p:cNvSpPr/>
          <p:nvPr/>
        </p:nvSpPr>
        <p:spPr>
          <a:xfrm>
            <a:off x="3537870" y="3514438"/>
            <a:ext cx="369188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圖中香蕉什麼顏色？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3ECB8863-9C2B-F378-1064-BA3830919EF2}"/>
              </a:ext>
            </a:extLst>
          </p:cNvPr>
          <p:cNvSpPr/>
          <p:nvPr/>
        </p:nvSpPr>
        <p:spPr>
          <a:xfrm>
            <a:off x="1227660" y="2261335"/>
            <a:ext cx="7882887" cy="726522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E6E0D4B5-3768-72A6-15EA-C496934AC44A}"/>
              </a:ext>
            </a:extLst>
          </p:cNvPr>
          <p:cNvCxnSpPr>
            <a:cxnSpLocks/>
          </p:cNvCxnSpPr>
          <p:nvPr/>
        </p:nvCxnSpPr>
        <p:spPr>
          <a:xfrm flipV="1">
            <a:off x="2320937" y="3069000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EACC819-A608-2F6A-C3E3-A1146EE19CB5}"/>
              </a:ext>
            </a:extLst>
          </p:cNvPr>
          <p:cNvCxnSpPr>
            <a:cxnSpLocks/>
          </p:cNvCxnSpPr>
          <p:nvPr/>
        </p:nvCxnSpPr>
        <p:spPr>
          <a:xfrm flipV="1">
            <a:off x="5368937" y="3069000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ABB0829C-8B9F-67C6-43CF-7FB5BFF91FA3}"/>
              </a:ext>
            </a:extLst>
          </p:cNvPr>
          <p:cNvCxnSpPr>
            <a:cxnSpLocks/>
          </p:cNvCxnSpPr>
          <p:nvPr/>
        </p:nvCxnSpPr>
        <p:spPr>
          <a:xfrm flipV="1">
            <a:off x="8378837" y="1901335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05E3821-3719-39FB-35B9-A213016A0885}"/>
              </a:ext>
            </a:extLst>
          </p:cNvPr>
          <p:cNvSpPr txBox="1"/>
          <p:nvPr/>
        </p:nvSpPr>
        <p:spPr>
          <a:xfrm>
            <a:off x="7864487" y="1427364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黑？黃？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D80DB6A-01B6-D31B-265F-CF0A1B82F853}"/>
              </a:ext>
            </a:extLst>
          </p:cNvPr>
          <p:cNvSpPr/>
          <p:nvPr/>
        </p:nvSpPr>
        <p:spPr>
          <a:xfrm>
            <a:off x="3537870" y="5778405"/>
            <a:ext cx="369188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圖中香蕉什麼顏色？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6EDFC16-9E0D-8D63-AF0B-A0D52940A61F}"/>
              </a:ext>
            </a:extLst>
          </p:cNvPr>
          <p:cNvSpPr/>
          <p:nvPr/>
        </p:nvSpPr>
        <p:spPr>
          <a:xfrm>
            <a:off x="1227660" y="4525302"/>
            <a:ext cx="7882887" cy="726522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B30406F5-FA14-C4C2-63DB-0C8EA8A2024F}"/>
              </a:ext>
            </a:extLst>
          </p:cNvPr>
          <p:cNvCxnSpPr>
            <a:cxnSpLocks/>
          </p:cNvCxnSpPr>
          <p:nvPr/>
        </p:nvCxnSpPr>
        <p:spPr>
          <a:xfrm flipV="1">
            <a:off x="2320937" y="533296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5CFA2886-6B88-B646-6FDA-B211F7D9A99F}"/>
              </a:ext>
            </a:extLst>
          </p:cNvPr>
          <p:cNvCxnSpPr>
            <a:cxnSpLocks/>
          </p:cNvCxnSpPr>
          <p:nvPr/>
        </p:nvCxnSpPr>
        <p:spPr>
          <a:xfrm flipV="1">
            <a:off x="5368937" y="533296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61EA1CCE-C87C-A83A-6CA7-0E7F48CEB7C9}"/>
              </a:ext>
            </a:extLst>
          </p:cNvPr>
          <p:cNvCxnSpPr>
            <a:cxnSpLocks/>
          </p:cNvCxnSpPr>
          <p:nvPr/>
        </p:nvCxnSpPr>
        <p:spPr>
          <a:xfrm flipV="1">
            <a:off x="8378837" y="4165302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BA3A3CC-2DB9-EB0E-2622-958B19FCA4E0}"/>
              </a:ext>
            </a:extLst>
          </p:cNvPr>
          <p:cNvSpPr txBox="1"/>
          <p:nvPr/>
        </p:nvSpPr>
        <p:spPr>
          <a:xfrm>
            <a:off x="7788287" y="3727323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黃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E5ADCA5-A8E9-EC75-C1DB-1407F2FFF466}"/>
              </a:ext>
            </a:extLst>
          </p:cNvPr>
          <p:cNvSpPr txBox="1"/>
          <p:nvPr/>
        </p:nvSpPr>
        <p:spPr>
          <a:xfrm>
            <a:off x="10991229" y="2738896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黑</a:t>
            </a: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30ECEE3-2750-928A-097F-DD7B330E1A52}"/>
              </a:ext>
            </a:extLst>
          </p:cNvPr>
          <p:cNvCxnSpPr>
            <a:cxnSpLocks/>
          </p:cNvCxnSpPr>
          <p:nvPr/>
        </p:nvCxnSpPr>
        <p:spPr>
          <a:xfrm>
            <a:off x="10311402" y="2957584"/>
            <a:ext cx="6529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56CE1CA-03A7-B355-7794-6FCF5EF02060}"/>
              </a:ext>
            </a:extLst>
          </p:cNvPr>
          <p:cNvCxnSpPr>
            <a:cxnSpLocks/>
          </p:cNvCxnSpPr>
          <p:nvPr/>
        </p:nvCxnSpPr>
        <p:spPr>
          <a:xfrm>
            <a:off x="10311402" y="1690688"/>
            <a:ext cx="0" cy="22096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BCAD4DB-2C93-F17B-143D-44CAE3676E85}"/>
              </a:ext>
            </a:extLst>
          </p:cNvPr>
          <p:cNvCxnSpPr>
            <a:cxnSpLocks/>
          </p:cNvCxnSpPr>
          <p:nvPr/>
        </p:nvCxnSpPr>
        <p:spPr>
          <a:xfrm flipH="1">
            <a:off x="8768578" y="3919350"/>
            <a:ext cx="154282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652A5C1E-CF88-D150-F95F-BD146CF59BF3}"/>
              </a:ext>
            </a:extLst>
          </p:cNvPr>
          <p:cNvCxnSpPr>
            <a:cxnSpLocks/>
          </p:cNvCxnSpPr>
          <p:nvPr/>
        </p:nvCxnSpPr>
        <p:spPr>
          <a:xfrm flipH="1">
            <a:off x="9148647" y="1666688"/>
            <a:ext cx="116275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圖片 35">
            <a:extLst>
              <a:ext uri="{FF2B5EF4-FFF2-40B4-BE49-F238E27FC236}">
                <a16:creationId xmlns:a16="http://schemas.microsoft.com/office/drawing/2014/main" id="{93C762F7-D450-B936-1180-9194D659C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39" y="5524511"/>
            <a:ext cx="1999799" cy="10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6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060DCA-44AB-F1ED-9BC3-43566956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Context-aware Decoding</a:t>
            </a:r>
            <a:r>
              <a:rPr lang="zh-TW" altLang="en-US" dirty="0"/>
              <a:t> </a:t>
            </a:r>
            <a:r>
              <a:rPr lang="en-US" altLang="zh-TW" dirty="0"/>
              <a:t>for Image 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A1C90C8-B683-9B2D-5015-08CA56AF6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6A0A457-AE5B-6BAB-F291-D7E511B35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537" y="1704735"/>
            <a:ext cx="8628925" cy="435133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FFB7FDC-05F5-74AA-3573-D32A7E4E0016}"/>
              </a:ext>
            </a:extLst>
          </p:cNvPr>
          <p:cNvSpPr txBox="1"/>
          <p:nvPr/>
        </p:nvSpPr>
        <p:spPr>
          <a:xfrm>
            <a:off x="838200" y="61235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https://arxiv.org/pdf/2311.16922</a:t>
            </a:r>
          </a:p>
        </p:txBody>
      </p:sp>
    </p:spTree>
    <p:extLst>
      <p:ext uri="{BB962C8B-B14F-4D97-AF65-F5344CB8AC3E}">
        <p14:creationId xmlns:p14="http://schemas.microsoft.com/office/powerpoint/2010/main" val="75356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BC7E-B21D-925F-60B4-E8EB91F36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047B36-F888-D72D-5AA5-F5D510FE4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02197F1-16DD-EBB9-AC7B-9D683F4515B7}"/>
              </a:ext>
            </a:extLst>
          </p:cNvPr>
          <p:cNvSpPr txBox="1"/>
          <p:nvPr/>
        </p:nvSpPr>
        <p:spPr>
          <a:xfrm>
            <a:off x="6931742" y="4943932"/>
            <a:ext cx="6091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https://arxiv.org/abs/2601.03500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25C00A4-F0ED-F61D-8979-0D623BF98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906" y="365125"/>
            <a:ext cx="9338187" cy="457880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0F5FB32-BA31-E25E-60DA-4E0032C5333E}"/>
              </a:ext>
            </a:extLst>
          </p:cNvPr>
          <p:cNvSpPr txBox="1"/>
          <p:nvPr/>
        </p:nvSpPr>
        <p:spPr>
          <a:xfrm>
            <a:off x="1426906" y="5684094"/>
            <a:ext cx="6548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/>
              <a:t>Remove the most salient visual evidence</a:t>
            </a:r>
            <a:endParaRPr lang="zh-TW" altLang="en-US" sz="28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D2F4B1F-980A-8999-9BFF-33F04529F1D9}"/>
              </a:ext>
            </a:extLst>
          </p:cNvPr>
          <p:cNvSpPr txBox="1"/>
          <p:nvPr/>
        </p:nvSpPr>
        <p:spPr>
          <a:xfrm>
            <a:off x="8308258" y="6207314"/>
            <a:ext cx="3738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https://arxiv.org/abs/2602.11737</a:t>
            </a:r>
          </a:p>
        </p:txBody>
      </p:sp>
    </p:spTree>
    <p:extLst>
      <p:ext uri="{BB962C8B-B14F-4D97-AF65-F5344CB8AC3E}">
        <p14:creationId xmlns:p14="http://schemas.microsoft.com/office/powerpoint/2010/main" val="229568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B6D7BCB2-752A-C3DC-0B00-7134E612F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43" y="1825624"/>
            <a:ext cx="9149914" cy="449438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3BD1D7D-2852-5CBB-E1A2-B53687A5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Audio-Aware Decoding 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0D42A2F-BACA-1223-0ADF-875B37DB37B6}"/>
              </a:ext>
            </a:extLst>
          </p:cNvPr>
          <p:cNvSpPr txBox="1"/>
          <p:nvPr/>
        </p:nvSpPr>
        <p:spPr>
          <a:xfrm>
            <a:off x="838200" y="14562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https://arxiv.org/pdf/2506.07233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B86EABB-4733-2B51-8BE0-2C0BC03C74AE}"/>
              </a:ext>
            </a:extLst>
          </p:cNvPr>
          <p:cNvSpPr txBox="1"/>
          <p:nvPr/>
        </p:nvSpPr>
        <p:spPr>
          <a:xfrm>
            <a:off x="8039100" y="365125"/>
            <a:ext cx="4152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More comparison</a:t>
            </a:r>
          </a:p>
          <a:p>
            <a:pPr lvl="0">
              <a:defRPr/>
            </a:pPr>
            <a:r>
              <a:rPr lang="en-US" altLang="zh-TW" dirty="0"/>
              <a:t>https://arxiv.org/abs/2603.09232</a:t>
            </a:r>
          </a:p>
          <a:p>
            <a:pPr lvl="0">
              <a:defRPr/>
            </a:pPr>
            <a:r>
              <a:rPr lang="en-US" altLang="zh-TW" dirty="0"/>
              <a:t>https://arxiv.org/abs/2603.14636</a:t>
            </a:r>
          </a:p>
        </p:txBody>
      </p:sp>
    </p:spTree>
    <p:extLst>
      <p:ext uri="{BB962C8B-B14F-4D97-AF65-F5344CB8AC3E}">
        <p14:creationId xmlns:p14="http://schemas.microsoft.com/office/powerpoint/2010/main" val="188042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E4BB5E-D3B7-F825-8C27-88492318A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Minimal Test-Time Intervention (MTI)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F25A93F-FFC1-C96C-659C-DFBD6DD427DD}"/>
              </a:ext>
            </a:extLst>
          </p:cNvPr>
          <p:cNvSpPr txBox="1"/>
          <p:nvPr/>
        </p:nvSpPr>
        <p:spPr>
          <a:xfrm>
            <a:off x="838200" y="1321356"/>
            <a:ext cx="6092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https://arxiv.org/pdf/2510.13940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31EDE09D-D74D-0343-ABAE-DEAA5E9832B6}"/>
              </a:ext>
            </a:extLst>
          </p:cNvPr>
          <p:cNvSpPr/>
          <p:nvPr/>
        </p:nvSpPr>
        <p:spPr>
          <a:xfrm>
            <a:off x="1734897" y="338047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6682C055-ED8B-47A8-7284-94C661D30328}"/>
              </a:ext>
            </a:extLst>
          </p:cNvPr>
          <p:cNvSpPr/>
          <p:nvPr/>
        </p:nvSpPr>
        <p:spPr>
          <a:xfrm>
            <a:off x="2900233" y="338047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B7220C3-9624-92B1-1309-835556083DC0}"/>
              </a:ext>
            </a:extLst>
          </p:cNvPr>
          <p:cNvSpPr/>
          <p:nvPr/>
        </p:nvSpPr>
        <p:spPr>
          <a:xfrm>
            <a:off x="4045691" y="338047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087EA1B-68B8-712F-57ED-921AFC9B6679}"/>
              </a:ext>
            </a:extLst>
          </p:cNvPr>
          <p:cNvSpPr/>
          <p:nvPr/>
        </p:nvSpPr>
        <p:spPr>
          <a:xfrm>
            <a:off x="5191149" y="338047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AE8E63C-AB7E-0924-9393-7793861ED6A3}"/>
              </a:ext>
            </a:extLst>
          </p:cNvPr>
          <p:cNvSpPr/>
          <p:nvPr/>
        </p:nvSpPr>
        <p:spPr>
          <a:xfrm>
            <a:off x="6710757" y="2238833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607D41AE-8532-C783-0E7A-3181F9FB956B}"/>
              </a:ext>
            </a:extLst>
          </p:cNvPr>
          <p:cNvSpPr/>
          <p:nvPr/>
        </p:nvSpPr>
        <p:spPr>
          <a:xfrm>
            <a:off x="7876093" y="2238833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7D3AE85-4E66-13A5-C93F-E4292A481844}"/>
              </a:ext>
            </a:extLst>
          </p:cNvPr>
          <p:cNvSpPr/>
          <p:nvPr/>
        </p:nvSpPr>
        <p:spPr>
          <a:xfrm>
            <a:off x="9021551" y="2238833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41F08DE-7C97-58FA-DD77-63F5003C580C}"/>
              </a:ext>
            </a:extLst>
          </p:cNvPr>
          <p:cNvSpPr/>
          <p:nvPr/>
        </p:nvSpPr>
        <p:spPr>
          <a:xfrm>
            <a:off x="10167009" y="2238833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601D39E-189F-B7B9-C8D4-C65A7622B6B2}"/>
              </a:ext>
            </a:extLst>
          </p:cNvPr>
          <p:cNvSpPr/>
          <p:nvPr/>
        </p:nvSpPr>
        <p:spPr>
          <a:xfrm>
            <a:off x="6710757" y="4562933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81B59C2-1B5C-F912-C08D-9352ABE8F260}"/>
              </a:ext>
            </a:extLst>
          </p:cNvPr>
          <p:cNvSpPr/>
          <p:nvPr/>
        </p:nvSpPr>
        <p:spPr>
          <a:xfrm>
            <a:off x="7876093" y="4562933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ED40E62-BC41-5D2A-2E3D-CF7426B00210}"/>
              </a:ext>
            </a:extLst>
          </p:cNvPr>
          <p:cNvSpPr/>
          <p:nvPr/>
        </p:nvSpPr>
        <p:spPr>
          <a:xfrm>
            <a:off x="9021551" y="4562933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DC983E2-B473-5068-FAE6-D2054DC9313B}"/>
              </a:ext>
            </a:extLst>
          </p:cNvPr>
          <p:cNvSpPr/>
          <p:nvPr/>
        </p:nvSpPr>
        <p:spPr>
          <a:xfrm>
            <a:off x="10167009" y="4562933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49E1100-7167-C399-02EE-23BBB0ACAEA6}"/>
              </a:ext>
            </a:extLst>
          </p:cNvPr>
          <p:cNvCxnSpPr/>
          <p:nvPr/>
        </p:nvCxnSpPr>
        <p:spPr>
          <a:xfrm flipV="1">
            <a:off x="5718810" y="2580872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B938EAA7-B566-E43A-BC8E-7604D6879F01}"/>
              </a:ext>
            </a:extLst>
          </p:cNvPr>
          <p:cNvCxnSpPr>
            <a:cxnSpLocks/>
          </p:cNvCxnSpPr>
          <p:nvPr/>
        </p:nvCxnSpPr>
        <p:spPr>
          <a:xfrm>
            <a:off x="5718810" y="3791096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2FAB7588-5F51-EED7-50B5-D6E92ECDDDD2}"/>
              </a:ext>
            </a:extLst>
          </p:cNvPr>
          <p:cNvSpPr/>
          <p:nvPr/>
        </p:nvSpPr>
        <p:spPr>
          <a:xfrm>
            <a:off x="6429736" y="1944355"/>
            <a:ext cx="922041" cy="321428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8BFE513-E2BC-8F1F-9C9F-1A59CF7EA2DC}"/>
              </a:ext>
            </a:extLst>
          </p:cNvPr>
          <p:cNvSpPr txBox="1"/>
          <p:nvPr/>
        </p:nvSpPr>
        <p:spPr>
          <a:xfrm>
            <a:off x="2900233" y="5379657"/>
            <a:ext cx="3785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這裡才需要用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contrastive decoding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仔細考慮</a:t>
            </a:r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442EAD10-981C-3481-5BD8-F7F8CBDF4B52}"/>
              </a:ext>
            </a:extLst>
          </p:cNvPr>
          <p:cNvCxnSpPr>
            <a:cxnSpLocks/>
          </p:cNvCxnSpPr>
          <p:nvPr/>
        </p:nvCxnSpPr>
        <p:spPr>
          <a:xfrm flipV="1">
            <a:off x="5565911" y="4846486"/>
            <a:ext cx="718775" cy="510173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6B0E016D-179E-DB91-4E0C-1351FFD49B71}"/>
              </a:ext>
            </a:extLst>
          </p:cNvPr>
          <p:cNvCxnSpPr>
            <a:cxnSpLocks/>
          </p:cNvCxnSpPr>
          <p:nvPr/>
        </p:nvCxnSpPr>
        <p:spPr>
          <a:xfrm>
            <a:off x="2186337" y="355149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B16CA687-7A9C-B7B7-370E-08E8BC4A0241}"/>
              </a:ext>
            </a:extLst>
          </p:cNvPr>
          <p:cNvCxnSpPr>
            <a:cxnSpLocks/>
          </p:cNvCxnSpPr>
          <p:nvPr/>
        </p:nvCxnSpPr>
        <p:spPr>
          <a:xfrm>
            <a:off x="3317383" y="3521594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DF6DAFEF-061A-C9AD-34E2-85DB72289DF8}"/>
              </a:ext>
            </a:extLst>
          </p:cNvPr>
          <p:cNvCxnSpPr>
            <a:cxnSpLocks/>
          </p:cNvCxnSpPr>
          <p:nvPr/>
        </p:nvCxnSpPr>
        <p:spPr>
          <a:xfrm>
            <a:off x="4479181" y="354884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3819E15F-E8B9-2F7E-DFC1-973C6E645429}"/>
              </a:ext>
            </a:extLst>
          </p:cNvPr>
          <p:cNvCxnSpPr>
            <a:cxnSpLocks/>
          </p:cNvCxnSpPr>
          <p:nvPr/>
        </p:nvCxnSpPr>
        <p:spPr>
          <a:xfrm>
            <a:off x="7146957" y="2409852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45163F6E-3513-D236-F9FD-603AA33DBD99}"/>
              </a:ext>
            </a:extLst>
          </p:cNvPr>
          <p:cNvCxnSpPr>
            <a:cxnSpLocks/>
          </p:cNvCxnSpPr>
          <p:nvPr/>
        </p:nvCxnSpPr>
        <p:spPr>
          <a:xfrm>
            <a:off x="8274193" y="2409852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053C801E-F73C-65C1-2CD2-630FB3B28775}"/>
              </a:ext>
            </a:extLst>
          </p:cNvPr>
          <p:cNvCxnSpPr>
            <a:cxnSpLocks/>
          </p:cNvCxnSpPr>
          <p:nvPr/>
        </p:nvCxnSpPr>
        <p:spPr>
          <a:xfrm>
            <a:off x="9463089" y="2409852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2E482B55-962D-4511-127C-1D98C78CE2B9}"/>
              </a:ext>
            </a:extLst>
          </p:cNvPr>
          <p:cNvCxnSpPr>
            <a:cxnSpLocks/>
          </p:cNvCxnSpPr>
          <p:nvPr/>
        </p:nvCxnSpPr>
        <p:spPr>
          <a:xfrm>
            <a:off x="7146957" y="4705404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FDFC69CC-D68E-10D1-1AEB-C40911919951}"/>
              </a:ext>
            </a:extLst>
          </p:cNvPr>
          <p:cNvCxnSpPr>
            <a:cxnSpLocks/>
          </p:cNvCxnSpPr>
          <p:nvPr/>
        </p:nvCxnSpPr>
        <p:spPr>
          <a:xfrm>
            <a:off x="8293243" y="4714902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3475DABD-4438-ACCD-907B-49132774F45D}"/>
              </a:ext>
            </a:extLst>
          </p:cNvPr>
          <p:cNvCxnSpPr>
            <a:cxnSpLocks/>
          </p:cNvCxnSpPr>
          <p:nvPr/>
        </p:nvCxnSpPr>
        <p:spPr>
          <a:xfrm>
            <a:off x="9457751" y="4695852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18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D1661466-0E57-FE29-897B-12B29C2566E6}"/>
              </a:ext>
            </a:extLst>
          </p:cNvPr>
          <p:cNvSpPr/>
          <p:nvPr/>
        </p:nvSpPr>
        <p:spPr>
          <a:xfrm>
            <a:off x="237059" y="1910057"/>
            <a:ext cx="5649282" cy="726522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2A9F520F-42B0-EF0B-DCC0-0C6354E29AE4}"/>
              </a:ext>
            </a:extLst>
          </p:cNvPr>
          <p:cNvSpPr/>
          <p:nvPr/>
        </p:nvSpPr>
        <p:spPr>
          <a:xfrm>
            <a:off x="237060" y="4622097"/>
            <a:ext cx="5649282" cy="726522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FAE8617B-610F-232E-9B71-14EBD4138627}"/>
              </a:ext>
            </a:extLst>
          </p:cNvPr>
          <p:cNvCxnSpPr>
            <a:cxnSpLocks/>
          </p:cNvCxnSpPr>
          <p:nvPr/>
        </p:nvCxnSpPr>
        <p:spPr>
          <a:xfrm flipV="1">
            <a:off x="1951534" y="2768972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B88B5BE-9C55-361A-FE14-5DDAEE61FD86}"/>
              </a:ext>
            </a:extLst>
          </p:cNvPr>
          <p:cNvSpPr/>
          <p:nvPr/>
        </p:nvSpPr>
        <p:spPr>
          <a:xfrm>
            <a:off x="228814" y="3196633"/>
            <a:ext cx="3163928" cy="2923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normal input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81F131A2-2A46-7541-7A32-04BE4EBE1627}"/>
              </a:ext>
            </a:extLst>
          </p:cNvPr>
          <p:cNvCxnSpPr>
            <a:cxnSpLocks/>
          </p:cNvCxnSpPr>
          <p:nvPr/>
        </p:nvCxnSpPr>
        <p:spPr>
          <a:xfrm flipV="1">
            <a:off x="1951534" y="5428595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0668928-0513-20C2-928F-94CE87E65572}"/>
              </a:ext>
            </a:extLst>
          </p:cNvPr>
          <p:cNvSpPr/>
          <p:nvPr/>
        </p:nvSpPr>
        <p:spPr>
          <a:xfrm>
            <a:off x="237059" y="5788595"/>
            <a:ext cx="3238781" cy="6001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no image, no audio, bad instruction, etc.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3B2DA141-1986-19F7-0AEE-BE195DC97E1F}"/>
              </a:ext>
            </a:extLst>
          </p:cNvPr>
          <p:cNvCxnSpPr>
            <a:cxnSpLocks/>
          </p:cNvCxnSpPr>
          <p:nvPr/>
        </p:nvCxnSpPr>
        <p:spPr>
          <a:xfrm flipV="1">
            <a:off x="3087936" y="1476513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6455F8FB-F09A-01F7-EEB7-06C9B01B55DC}"/>
              </a:ext>
            </a:extLst>
          </p:cNvPr>
          <p:cNvCxnSpPr>
            <a:cxnSpLocks/>
          </p:cNvCxnSpPr>
          <p:nvPr/>
        </p:nvCxnSpPr>
        <p:spPr>
          <a:xfrm flipV="1">
            <a:off x="3165292" y="420494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CB7B8FD-6759-C038-72F6-7E424687F9DD}"/>
              </a:ext>
            </a:extLst>
          </p:cNvPr>
          <p:cNvSpPr/>
          <p:nvPr/>
        </p:nvSpPr>
        <p:spPr>
          <a:xfrm>
            <a:off x="2897322" y="268778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24A6916-452D-9AFD-AAFB-14075F2C2FF2}"/>
              </a:ext>
            </a:extLst>
          </p:cNvPr>
          <p:cNvSpPr/>
          <p:nvPr/>
        </p:nvSpPr>
        <p:spPr>
          <a:xfrm>
            <a:off x="2897320" y="1050793"/>
            <a:ext cx="360000" cy="342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8D50181B-252E-94F3-1ADC-9562E9C80EF0}"/>
              </a:ext>
            </a:extLst>
          </p:cNvPr>
          <p:cNvCxnSpPr>
            <a:cxnSpLocks/>
          </p:cNvCxnSpPr>
          <p:nvPr/>
        </p:nvCxnSpPr>
        <p:spPr>
          <a:xfrm>
            <a:off x="3605734" y="436608"/>
            <a:ext cx="0" cy="3531934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96A0BA6C-65C3-B3F5-2DE0-9CAC17BD2F54}"/>
              </a:ext>
            </a:extLst>
          </p:cNvPr>
          <p:cNvCxnSpPr>
            <a:cxnSpLocks/>
          </p:cNvCxnSpPr>
          <p:nvPr/>
        </p:nvCxnSpPr>
        <p:spPr>
          <a:xfrm flipH="1">
            <a:off x="3257321" y="1210147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7B313B83-BBBE-E3EB-124C-1D0C88B86039}"/>
              </a:ext>
            </a:extLst>
          </p:cNvPr>
          <p:cNvCxnSpPr>
            <a:cxnSpLocks/>
          </p:cNvCxnSpPr>
          <p:nvPr/>
        </p:nvCxnSpPr>
        <p:spPr>
          <a:xfrm flipH="1">
            <a:off x="3285615" y="3976777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9D65987E-C281-536E-2393-A5887F6EF216}"/>
              </a:ext>
            </a:extLst>
          </p:cNvPr>
          <p:cNvCxnSpPr>
            <a:cxnSpLocks/>
          </p:cNvCxnSpPr>
          <p:nvPr/>
        </p:nvCxnSpPr>
        <p:spPr>
          <a:xfrm flipH="1">
            <a:off x="3257321" y="436608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40B76877-4E53-FA4C-0279-2F0B5EE4E4CC}"/>
              </a:ext>
            </a:extLst>
          </p:cNvPr>
          <p:cNvSpPr/>
          <p:nvPr/>
        </p:nvSpPr>
        <p:spPr>
          <a:xfrm>
            <a:off x="2991562" y="3805758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BE429BCD-9C45-99F4-BABB-BB484459777A}"/>
              </a:ext>
            </a:extLst>
          </p:cNvPr>
          <p:cNvCxnSpPr>
            <a:cxnSpLocks/>
          </p:cNvCxnSpPr>
          <p:nvPr/>
        </p:nvCxnSpPr>
        <p:spPr>
          <a:xfrm flipV="1">
            <a:off x="3987767" y="1490029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7FFDFDCC-D171-0A00-44BE-9422FED87F33}"/>
              </a:ext>
            </a:extLst>
          </p:cNvPr>
          <p:cNvCxnSpPr>
            <a:cxnSpLocks/>
          </p:cNvCxnSpPr>
          <p:nvPr/>
        </p:nvCxnSpPr>
        <p:spPr>
          <a:xfrm flipV="1">
            <a:off x="4065123" y="4218463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AD993C46-29FA-DCD7-FD65-BE7ABD8A0967}"/>
              </a:ext>
            </a:extLst>
          </p:cNvPr>
          <p:cNvSpPr/>
          <p:nvPr/>
        </p:nvSpPr>
        <p:spPr>
          <a:xfrm>
            <a:off x="3797153" y="282294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D8E8AA17-47B6-E37E-D94B-594BE2ED5252}"/>
              </a:ext>
            </a:extLst>
          </p:cNvPr>
          <p:cNvSpPr/>
          <p:nvPr/>
        </p:nvSpPr>
        <p:spPr>
          <a:xfrm>
            <a:off x="3797151" y="1064309"/>
            <a:ext cx="360000" cy="342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DB96CD0B-6841-DBCD-3532-C94E4C2E4372}"/>
              </a:ext>
            </a:extLst>
          </p:cNvPr>
          <p:cNvCxnSpPr>
            <a:cxnSpLocks/>
          </p:cNvCxnSpPr>
          <p:nvPr/>
        </p:nvCxnSpPr>
        <p:spPr>
          <a:xfrm>
            <a:off x="4505565" y="450124"/>
            <a:ext cx="0" cy="3531934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8CA4559D-BD8D-C895-C3A2-318E41A7B772}"/>
              </a:ext>
            </a:extLst>
          </p:cNvPr>
          <p:cNvCxnSpPr>
            <a:cxnSpLocks/>
          </p:cNvCxnSpPr>
          <p:nvPr/>
        </p:nvCxnSpPr>
        <p:spPr>
          <a:xfrm flipH="1">
            <a:off x="4157152" y="1223663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0AF0C8CE-E039-B627-578A-7A4EB3A18185}"/>
              </a:ext>
            </a:extLst>
          </p:cNvPr>
          <p:cNvCxnSpPr>
            <a:cxnSpLocks/>
          </p:cNvCxnSpPr>
          <p:nvPr/>
        </p:nvCxnSpPr>
        <p:spPr>
          <a:xfrm flipH="1">
            <a:off x="4185446" y="3990293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A8384964-9536-DBB9-8A60-74009D12D219}"/>
              </a:ext>
            </a:extLst>
          </p:cNvPr>
          <p:cNvCxnSpPr>
            <a:cxnSpLocks/>
          </p:cNvCxnSpPr>
          <p:nvPr/>
        </p:nvCxnSpPr>
        <p:spPr>
          <a:xfrm flipH="1">
            <a:off x="4157152" y="450124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AB39B914-C3B1-40F2-1BB2-D23FD5B67E2B}"/>
              </a:ext>
            </a:extLst>
          </p:cNvPr>
          <p:cNvSpPr/>
          <p:nvPr/>
        </p:nvSpPr>
        <p:spPr>
          <a:xfrm>
            <a:off x="3891393" y="3819274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1" name="直線單箭頭接點 90">
            <a:extLst>
              <a:ext uri="{FF2B5EF4-FFF2-40B4-BE49-F238E27FC236}">
                <a16:creationId xmlns:a16="http://schemas.microsoft.com/office/drawing/2014/main" id="{DF2CD4E3-FE66-C7A8-726E-18EC319C60DC}"/>
              </a:ext>
            </a:extLst>
          </p:cNvPr>
          <p:cNvCxnSpPr>
            <a:cxnSpLocks/>
          </p:cNvCxnSpPr>
          <p:nvPr/>
        </p:nvCxnSpPr>
        <p:spPr>
          <a:xfrm flipV="1">
            <a:off x="5474880" y="1517640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>
            <a:extLst>
              <a:ext uri="{FF2B5EF4-FFF2-40B4-BE49-F238E27FC236}">
                <a16:creationId xmlns:a16="http://schemas.microsoft.com/office/drawing/2014/main" id="{46E85FAC-5A81-ACE2-3E10-76B21FA92E25}"/>
              </a:ext>
            </a:extLst>
          </p:cNvPr>
          <p:cNvCxnSpPr>
            <a:cxnSpLocks/>
          </p:cNvCxnSpPr>
          <p:nvPr/>
        </p:nvCxnSpPr>
        <p:spPr>
          <a:xfrm flipV="1">
            <a:off x="5552236" y="4246074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FB770576-F7D3-C2F3-ECF1-A5F3BDD2D66E}"/>
              </a:ext>
            </a:extLst>
          </p:cNvPr>
          <p:cNvSpPr/>
          <p:nvPr/>
        </p:nvSpPr>
        <p:spPr>
          <a:xfrm>
            <a:off x="5284266" y="309905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C1119E5E-E913-9BD2-A941-CE3D282FBCDE}"/>
              </a:ext>
            </a:extLst>
          </p:cNvPr>
          <p:cNvSpPr/>
          <p:nvPr/>
        </p:nvSpPr>
        <p:spPr>
          <a:xfrm>
            <a:off x="5284264" y="1091920"/>
            <a:ext cx="360000" cy="342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5" name="直線接點 94">
            <a:extLst>
              <a:ext uri="{FF2B5EF4-FFF2-40B4-BE49-F238E27FC236}">
                <a16:creationId xmlns:a16="http://schemas.microsoft.com/office/drawing/2014/main" id="{61B9C944-8FEA-0285-FC61-64E3CA645486}"/>
              </a:ext>
            </a:extLst>
          </p:cNvPr>
          <p:cNvCxnSpPr>
            <a:cxnSpLocks/>
          </p:cNvCxnSpPr>
          <p:nvPr/>
        </p:nvCxnSpPr>
        <p:spPr>
          <a:xfrm>
            <a:off x="5992678" y="477735"/>
            <a:ext cx="0" cy="3531934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95">
            <a:extLst>
              <a:ext uri="{FF2B5EF4-FFF2-40B4-BE49-F238E27FC236}">
                <a16:creationId xmlns:a16="http://schemas.microsoft.com/office/drawing/2014/main" id="{77957EFD-0211-E1FD-83BA-AFC982DC5932}"/>
              </a:ext>
            </a:extLst>
          </p:cNvPr>
          <p:cNvCxnSpPr>
            <a:cxnSpLocks/>
          </p:cNvCxnSpPr>
          <p:nvPr/>
        </p:nvCxnSpPr>
        <p:spPr>
          <a:xfrm flipH="1">
            <a:off x="5644265" y="1251274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>
            <a:extLst>
              <a:ext uri="{FF2B5EF4-FFF2-40B4-BE49-F238E27FC236}">
                <a16:creationId xmlns:a16="http://schemas.microsoft.com/office/drawing/2014/main" id="{D0D7525F-9D68-CB97-B1FA-C4D428E5A55B}"/>
              </a:ext>
            </a:extLst>
          </p:cNvPr>
          <p:cNvCxnSpPr>
            <a:cxnSpLocks/>
          </p:cNvCxnSpPr>
          <p:nvPr/>
        </p:nvCxnSpPr>
        <p:spPr>
          <a:xfrm flipH="1">
            <a:off x="5672559" y="4017904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>
            <a:extLst>
              <a:ext uri="{FF2B5EF4-FFF2-40B4-BE49-F238E27FC236}">
                <a16:creationId xmlns:a16="http://schemas.microsoft.com/office/drawing/2014/main" id="{447FBCC1-36B7-8935-4963-EE89924DF2B1}"/>
              </a:ext>
            </a:extLst>
          </p:cNvPr>
          <p:cNvCxnSpPr>
            <a:cxnSpLocks/>
          </p:cNvCxnSpPr>
          <p:nvPr/>
        </p:nvCxnSpPr>
        <p:spPr>
          <a:xfrm flipH="1">
            <a:off x="5644265" y="477735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448980E8-ACA0-C6F8-B33B-3DC99FB576A3}"/>
              </a:ext>
            </a:extLst>
          </p:cNvPr>
          <p:cNvSpPr/>
          <p:nvPr/>
        </p:nvSpPr>
        <p:spPr>
          <a:xfrm>
            <a:off x="5378506" y="3846885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C2472BA1-66A8-6A00-5D7A-1A98FC1EE334}"/>
              </a:ext>
            </a:extLst>
          </p:cNvPr>
          <p:cNvSpPr txBox="1"/>
          <p:nvPr/>
        </p:nvSpPr>
        <p:spPr>
          <a:xfrm>
            <a:off x="4491592" y="3734217"/>
            <a:ext cx="872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DB5DB533-8550-1974-643A-15CCC8555E35}"/>
              </a:ext>
            </a:extLst>
          </p:cNvPr>
          <p:cNvSpPr txBox="1"/>
          <p:nvPr/>
        </p:nvSpPr>
        <p:spPr>
          <a:xfrm>
            <a:off x="4319395" y="972294"/>
            <a:ext cx="108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102" name="矩形: 圓角 101">
            <a:extLst>
              <a:ext uri="{FF2B5EF4-FFF2-40B4-BE49-F238E27FC236}">
                <a16:creationId xmlns:a16="http://schemas.microsoft.com/office/drawing/2014/main" id="{87213E80-9839-3E50-995C-5CB31CF3E448}"/>
              </a:ext>
            </a:extLst>
          </p:cNvPr>
          <p:cNvSpPr/>
          <p:nvPr/>
        </p:nvSpPr>
        <p:spPr>
          <a:xfrm>
            <a:off x="3836970" y="3149269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32314010-33F4-3F98-CED6-051C1F6F0A5F}"/>
              </a:ext>
            </a:extLst>
          </p:cNvPr>
          <p:cNvCxnSpPr>
            <a:cxnSpLocks/>
          </p:cNvCxnSpPr>
          <p:nvPr/>
        </p:nvCxnSpPr>
        <p:spPr>
          <a:xfrm flipV="1">
            <a:off x="4014290" y="2687601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矩形: 圓角 104">
            <a:extLst>
              <a:ext uri="{FF2B5EF4-FFF2-40B4-BE49-F238E27FC236}">
                <a16:creationId xmlns:a16="http://schemas.microsoft.com/office/drawing/2014/main" id="{F7CCB97B-6F58-68B8-9550-D98FB9736A82}"/>
              </a:ext>
            </a:extLst>
          </p:cNvPr>
          <p:cNvSpPr/>
          <p:nvPr/>
        </p:nvSpPr>
        <p:spPr>
          <a:xfrm>
            <a:off x="5345224" y="3130664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20229AC9-8C3D-0C2C-BBE2-26BC158A9936}"/>
              </a:ext>
            </a:extLst>
          </p:cNvPr>
          <p:cNvCxnSpPr>
            <a:cxnSpLocks/>
          </p:cNvCxnSpPr>
          <p:nvPr/>
        </p:nvCxnSpPr>
        <p:spPr>
          <a:xfrm flipV="1">
            <a:off x="5522544" y="266899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6CC499F5-384C-DE17-2D35-3E395796AABB}"/>
              </a:ext>
            </a:extLst>
          </p:cNvPr>
          <p:cNvSpPr/>
          <p:nvPr/>
        </p:nvSpPr>
        <p:spPr>
          <a:xfrm>
            <a:off x="3900667" y="5890263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8" name="直線單箭頭接點 107">
            <a:extLst>
              <a:ext uri="{FF2B5EF4-FFF2-40B4-BE49-F238E27FC236}">
                <a16:creationId xmlns:a16="http://schemas.microsoft.com/office/drawing/2014/main" id="{2828B1E3-A6A4-53A3-8ACA-57BD8CA1C5B0}"/>
              </a:ext>
            </a:extLst>
          </p:cNvPr>
          <p:cNvCxnSpPr>
            <a:cxnSpLocks/>
          </p:cNvCxnSpPr>
          <p:nvPr/>
        </p:nvCxnSpPr>
        <p:spPr>
          <a:xfrm flipV="1">
            <a:off x="4077987" y="5428595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矩形: 圓角 108">
            <a:extLst>
              <a:ext uri="{FF2B5EF4-FFF2-40B4-BE49-F238E27FC236}">
                <a16:creationId xmlns:a16="http://schemas.microsoft.com/office/drawing/2014/main" id="{22BFC96E-0A72-0819-B3D9-CBCCD070F5A2}"/>
              </a:ext>
            </a:extLst>
          </p:cNvPr>
          <p:cNvSpPr/>
          <p:nvPr/>
        </p:nvSpPr>
        <p:spPr>
          <a:xfrm>
            <a:off x="5459571" y="5890263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D9823AA1-FF91-FDB4-C8CF-5CFBE17C15E3}"/>
              </a:ext>
            </a:extLst>
          </p:cNvPr>
          <p:cNvCxnSpPr>
            <a:cxnSpLocks/>
          </p:cNvCxnSpPr>
          <p:nvPr/>
        </p:nvCxnSpPr>
        <p:spPr>
          <a:xfrm flipV="1">
            <a:off x="5636891" y="5428595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1F5D83A8-203D-13F7-301C-866462F0F349}"/>
              </a:ext>
            </a:extLst>
          </p:cNvPr>
          <p:cNvSpPr txBox="1"/>
          <p:nvPr/>
        </p:nvSpPr>
        <p:spPr>
          <a:xfrm>
            <a:off x="4336826" y="5793298"/>
            <a:ext cx="108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C93C0962-E1CE-7F85-FDBF-C530A89BBD31}"/>
              </a:ext>
            </a:extLst>
          </p:cNvPr>
          <p:cNvSpPr txBox="1"/>
          <p:nvPr/>
        </p:nvSpPr>
        <p:spPr>
          <a:xfrm>
            <a:off x="4355823" y="194287"/>
            <a:ext cx="108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……</a:t>
            </a:r>
            <a:endParaRPr lang="zh-TW" altLang="en-US" sz="2400" dirty="0"/>
          </a:p>
        </p:txBody>
      </p:sp>
      <p:sp>
        <p:nvSpPr>
          <p:cNvPr id="113" name="矩形: 圓角 112">
            <a:extLst>
              <a:ext uri="{FF2B5EF4-FFF2-40B4-BE49-F238E27FC236}">
                <a16:creationId xmlns:a16="http://schemas.microsoft.com/office/drawing/2014/main" id="{CE325D50-2E51-6FC5-871D-B0D71AB02738}"/>
              </a:ext>
            </a:extLst>
          </p:cNvPr>
          <p:cNvSpPr/>
          <p:nvPr/>
        </p:nvSpPr>
        <p:spPr>
          <a:xfrm>
            <a:off x="6276219" y="1916122"/>
            <a:ext cx="5649282" cy="726522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4" name="矩形: 圓角 113">
            <a:extLst>
              <a:ext uri="{FF2B5EF4-FFF2-40B4-BE49-F238E27FC236}">
                <a16:creationId xmlns:a16="http://schemas.microsoft.com/office/drawing/2014/main" id="{415ED74B-02E7-E98A-1EF7-B5BBBC8F0830}"/>
              </a:ext>
            </a:extLst>
          </p:cNvPr>
          <p:cNvSpPr/>
          <p:nvPr/>
        </p:nvSpPr>
        <p:spPr>
          <a:xfrm>
            <a:off x="6276220" y="4628162"/>
            <a:ext cx="5649282" cy="726522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15" name="直線單箭頭接點 114">
            <a:extLst>
              <a:ext uri="{FF2B5EF4-FFF2-40B4-BE49-F238E27FC236}">
                <a16:creationId xmlns:a16="http://schemas.microsoft.com/office/drawing/2014/main" id="{D00E4BC9-C0AE-5898-C2F7-B0EEDF65101F}"/>
              </a:ext>
            </a:extLst>
          </p:cNvPr>
          <p:cNvCxnSpPr>
            <a:cxnSpLocks/>
          </p:cNvCxnSpPr>
          <p:nvPr/>
        </p:nvCxnSpPr>
        <p:spPr>
          <a:xfrm flipV="1">
            <a:off x="7990694" y="277503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93DDEB8A-DCD4-344D-B0B0-71B810BD43BB}"/>
              </a:ext>
            </a:extLst>
          </p:cNvPr>
          <p:cNvSpPr/>
          <p:nvPr/>
        </p:nvSpPr>
        <p:spPr>
          <a:xfrm>
            <a:off x="6267974" y="3202698"/>
            <a:ext cx="3163928" cy="2923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normal input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17" name="直線單箭頭接點 116">
            <a:extLst>
              <a:ext uri="{FF2B5EF4-FFF2-40B4-BE49-F238E27FC236}">
                <a16:creationId xmlns:a16="http://schemas.microsoft.com/office/drawing/2014/main" id="{84B076EC-377D-8180-2EFB-B752D7F4EE49}"/>
              </a:ext>
            </a:extLst>
          </p:cNvPr>
          <p:cNvCxnSpPr>
            <a:cxnSpLocks/>
          </p:cNvCxnSpPr>
          <p:nvPr/>
        </p:nvCxnSpPr>
        <p:spPr>
          <a:xfrm flipV="1">
            <a:off x="7990694" y="5434660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EB0A539E-DB6A-735C-F915-B78471BCF5F3}"/>
              </a:ext>
            </a:extLst>
          </p:cNvPr>
          <p:cNvSpPr/>
          <p:nvPr/>
        </p:nvSpPr>
        <p:spPr>
          <a:xfrm>
            <a:off x="6276219" y="5794660"/>
            <a:ext cx="3238781" cy="6001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no image, no audio, bad instruction, etc.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19" name="直線單箭頭接點 118">
            <a:extLst>
              <a:ext uri="{FF2B5EF4-FFF2-40B4-BE49-F238E27FC236}">
                <a16:creationId xmlns:a16="http://schemas.microsoft.com/office/drawing/2014/main" id="{3A858EF6-EE34-A2E6-A21A-A02420CB5CEB}"/>
              </a:ext>
            </a:extLst>
          </p:cNvPr>
          <p:cNvCxnSpPr>
            <a:cxnSpLocks/>
          </p:cNvCxnSpPr>
          <p:nvPr/>
        </p:nvCxnSpPr>
        <p:spPr>
          <a:xfrm flipV="1">
            <a:off x="9103006" y="1457463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矩形: 圓角 121">
            <a:extLst>
              <a:ext uri="{FF2B5EF4-FFF2-40B4-BE49-F238E27FC236}">
                <a16:creationId xmlns:a16="http://schemas.microsoft.com/office/drawing/2014/main" id="{FDE5000E-69C3-0ED0-A85C-69248715DCAE}"/>
              </a:ext>
            </a:extLst>
          </p:cNvPr>
          <p:cNvSpPr/>
          <p:nvPr/>
        </p:nvSpPr>
        <p:spPr>
          <a:xfrm>
            <a:off x="8844771" y="1113738"/>
            <a:ext cx="2358647" cy="29332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A3DF4AB1-50B8-F599-93A3-F33637502AAF}"/>
              </a:ext>
            </a:extLst>
          </p:cNvPr>
          <p:cNvCxnSpPr>
            <a:cxnSpLocks/>
          </p:cNvCxnSpPr>
          <p:nvPr/>
        </p:nvCxnSpPr>
        <p:spPr>
          <a:xfrm flipV="1">
            <a:off x="11514040" y="1523705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直線單箭頭接點 137">
            <a:extLst>
              <a:ext uri="{FF2B5EF4-FFF2-40B4-BE49-F238E27FC236}">
                <a16:creationId xmlns:a16="http://schemas.microsoft.com/office/drawing/2014/main" id="{4C5B24ED-13D6-3099-2B9D-E03ED5C51AA4}"/>
              </a:ext>
            </a:extLst>
          </p:cNvPr>
          <p:cNvCxnSpPr>
            <a:cxnSpLocks/>
          </p:cNvCxnSpPr>
          <p:nvPr/>
        </p:nvCxnSpPr>
        <p:spPr>
          <a:xfrm flipV="1">
            <a:off x="11591396" y="4252139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矩形: 圓角 138">
            <a:extLst>
              <a:ext uri="{FF2B5EF4-FFF2-40B4-BE49-F238E27FC236}">
                <a16:creationId xmlns:a16="http://schemas.microsoft.com/office/drawing/2014/main" id="{929ECA49-8CBC-250A-1DE9-38871FBF589B}"/>
              </a:ext>
            </a:extLst>
          </p:cNvPr>
          <p:cNvSpPr/>
          <p:nvPr/>
        </p:nvSpPr>
        <p:spPr>
          <a:xfrm>
            <a:off x="11323426" y="315970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14B8A30B-2266-6AB1-211B-24D3ABD4B090}"/>
              </a:ext>
            </a:extLst>
          </p:cNvPr>
          <p:cNvSpPr/>
          <p:nvPr/>
        </p:nvSpPr>
        <p:spPr>
          <a:xfrm>
            <a:off x="11323424" y="1097985"/>
            <a:ext cx="360000" cy="342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1" name="直線接點 140">
            <a:extLst>
              <a:ext uri="{FF2B5EF4-FFF2-40B4-BE49-F238E27FC236}">
                <a16:creationId xmlns:a16="http://schemas.microsoft.com/office/drawing/2014/main" id="{F8D8F9A1-66BD-45BA-3577-26135B0FAA44}"/>
              </a:ext>
            </a:extLst>
          </p:cNvPr>
          <p:cNvCxnSpPr>
            <a:cxnSpLocks/>
          </p:cNvCxnSpPr>
          <p:nvPr/>
        </p:nvCxnSpPr>
        <p:spPr>
          <a:xfrm>
            <a:off x="12031838" y="483800"/>
            <a:ext cx="0" cy="3531934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直線接點 141">
            <a:extLst>
              <a:ext uri="{FF2B5EF4-FFF2-40B4-BE49-F238E27FC236}">
                <a16:creationId xmlns:a16="http://schemas.microsoft.com/office/drawing/2014/main" id="{08761785-94F5-74BC-8C66-092BCBDCDDA4}"/>
              </a:ext>
            </a:extLst>
          </p:cNvPr>
          <p:cNvCxnSpPr>
            <a:cxnSpLocks/>
          </p:cNvCxnSpPr>
          <p:nvPr/>
        </p:nvCxnSpPr>
        <p:spPr>
          <a:xfrm flipH="1">
            <a:off x="11683425" y="1257339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直線接點 142">
            <a:extLst>
              <a:ext uri="{FF2B5EF4-FFF2-40B4-BE49-F238E27FC236}">
                <a16:creationId xmlns:a16="http://schemas.microsoft.com/office/drawing/2014/main" id="{8BA3D186-0E82-6944-B23C-5B7BA9A63DED}"/>
              </a:ext>
            </a:extLst>
          </p:cNvPr>
          <p:cNvCxnSpPr>
            <a:cxnSpLocks/>
          </p:cNvCxnSpPr>
          <p:nvPr/>
        </p:nvCxnSpPr>
        <p:spPr>
          <a:xfrm flipH="1">
            <a:off x="11711719" y="4023969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直線接點 143">
            <a:extLst>
              <a:ext uri="{FF2B5EF4-FFF2-40B4-BE49-F238E27FC236}">
                <a16:creationId xmlns:a16="http://schemas.microsoft.com/office/drawing/2014/main" id="{E0B006F3-D64E-0EDB-7FBA-77BE4BE8A148}"/>
              </a:ext>
            </a:extLst>
          </p:cNvPr>
          <p:cNvCxnSpPr>
            <a:cxnSpLocks/>
          </p:cNvCxnSpPr>
          <p:nvPr/>
        </p:nvCxnSpPr>
        <p:spPr>
          <a:xfrm flipH="1">
            <a:off x="11683425" y="483800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矩形: 圓角 144">
            <a:extLst>
              <a:ext uri="{FF2B5EF4-FFF2-40B4-BE49-F238E27FC236}">
                <a16:creationId xmlns:a16="http://schemas.microsoft.com/office/drawing/2014/main" id="{B39FF7A2-428F-614B-0049-425DFCEBAB08}"/>
              </a:ext>
            </a:extLst>
          </p:cNvPr>
          <p:cNvSpPr/>
          <p:nvPr/>
        </p:nvSpPr>
        <p:spPr>
          <a:xfrm>
            <a:off x="11417666" y="3852950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9" name="直線單箭頭接點 148">
            <a:extLst>
              <a:ext uri="{FF2B5EF4-FFF2-40B4-BE49-F238E27FC236}">
                <a16:creationId xmlns:a16="http://schemas.microsoft.com/office/drawing/2014/main" id="{2728FE19-3A30-924E-545C-2BA4311BD35C}"/>
              </a:ext>
            </a:extLst>
          </p:cNvPr>
          <p:cNvCxnSpPr>
            <a:cxnSpLocks/>
          </p:cNvCxnSpPr>
          <p:nvPr/>
        </p:nvCxnSpPr>
        <p:spPr>
          <a:xfrm flipV="1">
            <a:off x="10674512" y="273624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矩形: 圓角 163">
            <a:extLst>
              <a:ext uri="{FF2B5EF4-FFF2-40B4-BE49-F238E27FC236}">
                <a16:creationId xmlns:a16="http://schemas.microsoft.com/office/drawing/2014/main" id="{AC45F695-9745-79C9-6D9F-6910F3F8BBD1}"/>
              </a:ext>
            </a:extLst>
          </p:cNvPr>
          <p:cNvSpPr/>
          <p:nvPr/>
        </p:nvSpPr>
        <p:spPr>
          <a:xfrm>
            <a:off x="9500139" y="3172034"/>
            <a:ext cx="2358647" cy="29332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5" name="直線單箭頭接點 164">
            <a:extLst>
              <a:ext uri="{FF2B5EF4-FFF2-40B4-BE49-F238E27FC236}">
                <a16:creationId xmlns:a16="http://schemas.microsoft.com/office/drawing/2014/main" id="{BD5CE96E-DA01-6F87-E2A3-524CF31A3E87}"/>
              </a:ext>
            </a:extLst>
          </p:cNvPr>
          <p:cNvCxnSpPr>
            <a:cxnSpLocks/>
          </p:cNvCxnSpPr>
          <p:nvPr/>
        </p:nvCxnSpPr>
        <p:spPr>
          <a:xfrm flipV="1">
            <a:off x="10760277" y="5395475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矩形: 圓角 165">
            <a:extLst>
              <a:ext uri="{FF2B5EF4-FFF2-40B4-BE49-F238E27FC236}">
                <a16:creationId xmlns:a16="http://schemas.microsoft.com/office/drawing/2014/main" id="{3E7DDC3A-32F7-4AA3-AA72-2E2FD644E3FB}"/>
              </a:ext>
            </a:extLst>
          </p:cNvPr>
          <p:cNvSpPr/>
          <p:nvPr/>
        </p:nvSpPr>
        <p:spPr>
          <a:xfrm>
            <a:off x="9585904" y="5831262"/>
            <a:ext cx="2358647" cy="29332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7" name="文字方塊 166">
            <a:extLst>
              <a:ext uri="{FF2B5EF4-FFF2-40B4-BE49-F238E27FC236}">
                <a16:creationId xmlns:a16="http://schemas.microsoft.com/office/drawing/2014/main" id="{6DB75F16-1E52-B9D1-E2A8-ED0C5ADD2718}"/>
              </a:ext>
            </a:extLst>
          </p:cNvPr>
          <p:cNvSpPr txBox="1"/>
          <p:nvPr/>
        </p:nvSpPr>
        <p:spPr>
          <a:xfrm>
            <a:off x="7690996" y="44452"/>
            <a:ext cx="2983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high entropy </a:t>
            </a:r>
          </a:p>
          <a:p>
            <a:pPr algn="r"/>
            <a:r>
              <a:rPr lang="en-US" altLang="zh-TW" sz="2400" dirty="0"/>
              <a:t>(low confidence)</a:t>
            </a:r>
            <a:endParaRPr lang="zh-TW" altLang="en-US" sz="2400" dirty="0"/>
          </a:p>
        </p:txBody>
      </p:sp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0C577E7B-1AE1-7287-E171-216BCE838997}"/>
              </a:ext>
            </a:extLst>
          </p:cNvPr>
          <p:cNvCxnSpPr/>
          <p:nvPr/>
        </p:nvCxnSpPr>
        <p:spPr>
          <a:xfrm>
            <a:off x="10674512" y="610817"/>
            <a:ext cx="648912" cy="5029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42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6" grpId="0" animBg="1"/>
      <p:bldP spid="17" grpId="0" animBg="1"/>
      <p:bldP spid="84" grpId="0" animBg="1"/>
      <p:bldP spid="85" grpId="0" animBg="1"/>
      <p:bldP spid="90" grpId="0" animBg="1"/>
      <p:bldP spid="93" grpId="0" animBg="1"/>
      <p:bldP spid="94" grpId="0" animBg="1"/>
      <p:bldP spid="99" grpId="0" animBg="1"/>
      <p:bldP spid="100" grpId="0"/>
      <p:bldP spid="101" grpId="0"/>
      <p:bldP spid="102" grpId="0" animBg="1"/>
      <p:bldP spid="105" grpId="0" animBg="1"/>
      <p:bldP spid="107" grpId="0" animBg="1"/>
      <p:bldP spid="109" grpId="0" animBg="1"/>
      <p:bldP spid="111" grpId="0"/>
      <p:bldP spid="112" grpId="0"/>
      <p:bldP spid="113" grpId="0" animBg="1"/>
      <p:bldP spid="114" grpId="0" animBg="1"/>
      <p:bldP spid="116" grpId="0" animBg="1"/>
      <p:bldP spid="118" grpId="0" animBg="1"/>
      <p:bldP spid="122" grpId="0" animBg="1"/>
      <p:bldP spid="139" grpId="0" animBg="1"/>
      <p:bldP spid="140" grpId="0" animBg="1"/>
      <p:bldP spid="145" grpId="0" animBg="1"/>
      <p:bldP spid="164" grpId="0" animBg="1"/>
      <p:bldP spid="166" grpId="0" animBg="1"/>
      <p:bldP spid="1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B85F4-20EC-563E-AD16-30CE82293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B449E2-3166-55EA-5AC6-A1068054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Recall: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跨對話的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KV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Cache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9C78F02-FAA1-61EE-59ED-6D0F16B1EA9D}"/>
              </a:ext>
            </a:extLst>
          </p:cNvPr>
          <p:cNvGrpSpPr/>
          <p:nvPr/>
        </p:nvGrpSpPr>
        <p:grpSpPr>
          <a:xfrm>
            <a:off x="2363150" y="1690688"/>
            <a:ext cx="373962" cy="1459050"/>
            <a:chOff x="1750564" y="1969950"/>
            <a:chExt cx="373962" cy="145905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177F2CA-DA56-62C0-AF82-1997E736D846}"/>
                </a:ext>
              </a:extLst>
            </p:cNvPr>
            <p:cNvSpPr/>
            <p:nvPr/>
          </p:nvSpPr>
          <p:spPr>
            <a:xfrm>
              <a:off x="1750564" y="2709000"/>
              <a:ext cx="373962" cy="72000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60095D8-C960-C5CF-3E12-9228546A7CCC}"/>
                </a:ext>
              </a:extLst>
            </p:cNvPr>
            <p:cNvSpPr/>
            <p:nvPr/>
          </p:nvSpPr>
          <p:spPr>
            <a:xfrm>
              <a:off x="1750564" y="1969950"/>
              <a:ext cx="373962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C50125D2-C73A-7912-E0ED-99C196950124}"/>
              </a:ext>
            </a:extLst>
          </p:cNvPr>
          <p:cNvSpPr txBox="1"/>
          <p:nvPr/>
        </p:nvSpPr>
        <p:spPr>
          <a:xfrm>
            <a:off x="2244313" y="3178313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6857287-D9F4-D5B2-A5AD-2314CB3B26EF}"/>
              </a:ext>
            </a:extLst>
          </p:cNvPr>
          <p:cNvGrpSpPr/>
          <p:nvPr/>
        </p:nvGrpSpPr>
        <p:grpSpPr>
          <a:xfrm>
            <a:off x="3524260" y="1690688"/>
            <a:ext cx="373962" cy="1459050"/>
            <a:chOff x="1750564" y="1969950"/>
            <a:chExt cx="373962" cy="145905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032F488-44F0-DA86-F151-1F51E8E3E3B9}"/>
                </a:ext>
              </a:extLst>
            </p:cNvPr>
            <p:cNvSpPr/>
            <p:nvPr/>
          </p:nvSpPr>
          <p:spPr>
            <a:xfrm>
              <a:off x="1750564" y="2709000"/>
              <a:ext cx="373962" cy="72000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462E48A-9EA1-6952-1DA3-093381924285}"/>
                </a:ext>
              </a:extLst>
            </p:cNvPr>
            <p:cNvSpPr/>
            <p:nvPr/>
          </p:nvSpPr>
          <p:spPr>
            <a:xfrm>
              <a:off x="1750564" y="1969950"/>
              <a:ext cx="373962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F4BA030-3447-73BF-7B47-49F313E7FAA8}"/>
              </a:ext>
            </a:extLst>
          </p:cNvPr>
          <p:cNvSpPr txBox="1"/>
          <p:nvPr/>
        </p:nvSpPr>
        <p:spPr>
          <a:xfrm>
            <a:off x="3405423" y="3178313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7CDD26D-EE0B-4DBE-2400-3146606ACEC6}"/>
              </a:ext>
            </a:extLst>
          </p:cNvPr>
          <p:cNvGrpSpPr/>
          <p:nvPr/>
        </p:nvGrpSpPr>
        <p:grpSpPr>
          <a:xfrm>
            <a:off x="4685370" y="1690688"/>
            <a:ext cx="373962" cy="1459050"/>
            <a:chOff x="1750564" y="1969950"/>
            <a:chExt cx="373962" cy="145905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6761E3D-7B64-B656-98BD-45D09E2A1C04}"/>
                </a:ext>
              </a:extLst>
            </p:cNvPr>
            <p:cNvSpPr/>
            <p:nvPr/>
          </p:nvSpPr>
          <p:spPr>
            <a:xfrm>
              <a:off x="1750564" y="2709000"/>
              <a:ext cx="373962" cy="72000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8731810-06A3-011B-A241-7B2DD31B3F38}"/>
                </a:ext>
              </a:extLst>
            </p:cNvPr>
            <p:cNvSpPr/>
            <p:nvPr/>
          </p:nvSpPr>
          <p:spPr>
            <a:xfrm>
              <a:off x="1750564" y="1969950"/>
              <a:ext cx="373962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2B7C217-B75C-34E2-20F4-4F1DD18D052C}"/>
              </a:ext>
            </a:extLst>
          </p:cNvPr>
          <p:cNvSpPr txBox="1"/>
          <p:nvPr/>
        </p:nvSpPr>
        <p:spPr>
          <a:xfrm>
            <a:off x="4566533" y="3178313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36FB35A1-BCA1-238F-027D-E74D0A8C014D}"/>
              </a:ext>
            </a:extLst>
          </p:cNvPr>
          <p:cNvGrpSpPr/>
          <p:nvPr/>
        </p:nvGrpSpPr>
        <p:grpSpPr>
          <a:xfrm>
            <a:off x="5827430" y="1690688"/>
            <a:ext cx="373962" cy="1459050"/>
            <a:chOff x="1750564" y="1969950"/>
            <a:chExt cx="373962" cy="145905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C7F6DFE-5C05-CE1F-5F03-A2B3B181C1CE}"/>
                </a:ext>
              </a:extLst>
            </p:cNvPr>
            <p:cNvSpPr/>
            <p:nvPr/>
          </p:nvSpPr>
          <p:spPr>
            <a:xfrm>
              <a:off x="1750564" y="2709000"/>
              <a:ext cx="373962" cy="72000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70A2935-A76B-1AD0-6A0D-D5C646817B09}"/>
                </a:ext>
              </a:extLst>
            </p:cNvPr>
            <p:cNvSpPr/>
            <p:nvPr/>
          </p:nvSpPr>
          <p:spPr>
            <a:xfrm>
              <a:off x="1750564" y="1969950"/>
              <a:ext cx="373962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4CA53D3-3A11-5067-EC05-186D0E4AA01B}"/>
              </a:ext>
            </a:extLst>
          </p:cNvPr>
          <p:cNvSpPr txBox="1"/>
          <p:nvPr/>
        </p:nvSpPr>
        <p:spPr>
          <a:xfrm>
            <a:off x="5727643" y="3178313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407B314-35EB-6141-8D25-61EDC8610118}"/>
              </a:ext>
            </a:extLst>
          </p:cNvPr>
          <p:cNvGrpSpPr/>
          <p:nvPr/>
        </p:nvGrpSpPr>
        <p:grpSpPr>
          <a:xfrm>
            <a:off x="7007590" y="1690688"/>
            <a:ext cx="373962" cy="1459050"/>
            <a:chOff x="1750564" y="1969950"/>
            <a:chExt cx="373962" cy="1459050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7346FAF-395A-6383-527C-8665802F8FB1}"/>
                </a:ext>
              </a:extLst>
            </p:cNvPr>
            <p:cNvSpPr/>
            <p:nvPr/>
          </p:nvSpPr>
          <p:spPr>
            <a:xfrm>
              <a:off x="1750564" y="2709000"/>
              <a:ext cx="373962" cy="72000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6ABC199-B76A-539C-FB01-BF028734B326}"/>
                </a:ext>
              </a:extLst>
            </p:cNvPr>
            <p:cNvSpPr/>
            <p:nvPr/>
          </p:nvSpPr>
          <p:spPr>
            <a:xfrm>
              <a:off x="1750564" y="1969950"/>
              <a:ext cx="373962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E7210E67-1DA6-48F5-C41E-673518167936}"/>
              </a:ext>
            </a:extLst>
          </p:cNvPr>
          <p:cNvSpPr txBox="1"/>
          <p:nvPr/>
        </p:nvSpPr>
        <p:spPr>
          <a:xfrm>
            <a:off x="6888753" y="3178313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BC4DBEB-41E4-6B1D-23D8-535B2C5D519B}"/>
              </a:ext>
            </a:extLst>
          </p:cNvPr>
          <p:cNvGrpSpPr/>
          <p:nvPr/>
        </p:nvGrpSpPr>
        <p:grpSpPr>
          <a:xfrm>
            <a:off x="8149650" y="1690688"/>
            <a:ext cx="373962" cy="1459050"/>
            <a:chOff x="1750564" y="1969950"/>
            <a:chExt cx="373962" cy="145905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EC3823D-99D6-E657-AD30-911C2B8D8E90}"/>
                </a:ext>
              </a:extLst>
            </p:cNvPr>
            <p:cNvSpPr/>
            <p:nvPr/>
          </p:nvSpPr>
          <p:spPr>
            <a:xfrm>
              <a:off x="1750564" y="2709000"/>
              <a:ext cx="373962" cy="72000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A3C792A-36EF-C48A-ED3D-BDB42118B9A0}"/>
                </a:ext>
              </a:extLst>
            </p:cNvPr>
            <p:cNvSpPr/>
            <p:nvPr/>
          </p:nvSpPr>
          <p:spPr>
            <a:xfrm>
              <a:off x="1750564" y="1969950"/>
              <a:ext cx="373962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FBF0479C-ADA8-92DA-98C9-8DFD5E5B8ADC}"/>
              </a:ext>
            </a:extLst>
          </p:cNvPr>
          <p:cNvSpPr txBox="1"/>
          <p:nvPr/>
        </p:nvSpPr>
        <p:spPr>
          <a:xfrm>
            <a:off x="8049863" y="3178313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7721523-B8D6-C638-D887-381075935744}"/>
              </a:ext>
            </a:extLst>
          </p:cNvPr>
          <p:cNvGrpSpPr/>
          <p:nvPr/>
        </p:nvGrpSpPr>
        <p:grpSpPr>
          <a:xfrm>
            <a:off x="9372600" y="1690688"/>
            <a:ext cx="373962" cy="1459050"/>
            <a:chOff x="1750564" y="1969950"/>
            <a:chExt cx="373962" cy="1459050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271755B-E242-1188-BF33-14B66873BAB5}"/>
                </a:ext>
              </a:extLst>
            </p:cNvPr>
            <p:cNvSpPr/>
            <p:nvPr/>
          </p:nvSpPr>
          <p:spPr>
            <a:xfrm>
              <a:off x="1750564" y="2709000"/>
              <a:ext cx="373962" cy="72000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6F2CB2B5-4D35-A9EA-10FA-E39926707408}"/>
                </a:ext>
              </a:extLst>
            </p:cNvPr>
            <p:cNvSpPr/>
            <p:nvPr/>
          </p:nvSpPr>
          <p:spPr>
            <a:xfrm>
              <a:off x="1750564" y="1969950"/>
              <a:ext cx="373962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8F4BDE71-4E2D-0CBA-AC30-157D2C5A0F0A}"/>
              </a:ext>
            </a:extLst>
          </p:cNvPr>
          <p:cNvSpPr txBox="1"/>
          <p:nvPr/>
        </p:nvSpPr>
        <p:spPr>
          <a:xfrm>
            <a:off x="9253763" y="3178313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</a:t>
            </a:r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7BA3EC31-30BE-7CCD-7259-BD770AE3F850}"/>
              </a:ext>
            </a:extLst>
          </p:cNvPr>
          <p:cNvGrpSpPr/>
          <p:nvPr/>
        </p:nvGrpSpPr>
        <p:grpSpPr>
          <a:xfrm>
            <a:off x="2372533" y="4231390"/>
            <a:ext cx="373962" cy="1459050"/>
            <a:chOff x="1750564" y="1969950"/>
            <a:chExt cx="373962" cy="1459050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D07AD35E-1D46-5D98-72C1-FB0210CB868B}"/>
                </a:ext>
              </a:extLst>
            </p:cNvPr>
            <p:cNvSpPr/>
            <p:nvPr/>
          </p:nvSpPr>
          <p:spPr>
            <a:xfrm>
              <a:off x="1750564" y="2709000"/>
              <a:ext cx="373962" cy="72000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69A2B3FD-4EAD-4F13-8BAE-A04BF73EC8FB}"/>
                </a:ext>
              </a:extLst>
            </p:cNvPr>
            <p:cNvSpPr/>
            <p:nvPr/>
          </p:nvSpPr>
          <p:spPr>
            <a:xfrm>
              <a:off x="1750564" y="1969950"/>
              <a:ext cx="373962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C2F4BAB5-5EC5-3220-E2C6-FEBF6980E4E7}"/>
              </a:ext>
            </a:extLst>
          </p:cNvPr>
          <p:cNvSpPr txBox="1"/>
          <p:nvPr/>
        </p:nvSpPr>
        <p:spPr>
          <a:xfrm>
            <a:off x="2253696" y="5719015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2B5B3EB4-E293-5593-DB9E-7451510B6262}"/>
              </a:ext>
            </a:extLst>
          </p:cNvPr>
          <p:cNvGrpSpPr/>
          <p:nvPr/>
        </p:nvGrpSpPr>
        <p:grpSpPr>
          <a:xfrm>
            <a:off x="3533643" y="4231390"/>
            <a:ext cx="373962" cy="1459050"/>
            <a:chOff x="1750564" y="1969950"/>
            <a:chExt cx="373962" cy="1459050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2CEE7330-551A-5042-1C48-78BDE26469A4}"/>
                </a:ext>
              </a:extLst>
            </p:cNvPr>
            <p:cNvSpPr/>
            <p:nvPr/>
          </p:nvSpPr>
          <p:spPr>
            <a:xfrm>
              <a:off x="1750564" y="2709000"/>
              <a:ext cx="373962" cy="72000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E662AF33-61C3-6D59-0106-76632872DA90}"/>
                </a:ext>
              </a:extLst>
            </p:cNvPr>
            <p:cNvSpPr/>
            <p:nvPr/>
          </p:nvSpPr>
          <p:spPr>
            <a:xfrm>
              <a:off x="1750564" y="1969950"/>
              <a:ext cx="373962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878D0529-F756-4A04-9486-5D5B28F220D5}"/>
              </a:ext>
            </a:extLst>
          </p:cNvPr>
          <p:cNvSpPr txBox="1"/>
          <p:nvPr/>
        </p:nvSpPr>
        <p:spPr>
          <a:xfrm>
            <a:off x="3414806" y="5719015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AFC67C9B-7FED-96AF-8422-C1AE33B81B43}"/>
              </a:ext>
            </a:extLst>
          </p:cNvPr>
          <p:cNvGrpSpPr/>
          <p:nvPr/>
        </p:nvGrpSpPr>
        <p:grpSpPr>
          <a:xfrm>
            <a:off x="4694753" y="4231390"/>
            <a:ext cx="373962" cy="1459050"/>
            <a:chOff x="1750564" y="1969950"/>
            <a:chExt cx="373962" cy="1459050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08CA83E2-1050-AD69-9AE1-A8A86A34CC11}"/>
                </a:ext>
              </a:extLst>
            </p:cNvPr>
            <p:cNvSpPr/>
            <p:nvPr/>
          </p:nvSpPr>
          <p:spPr>
            <a:xfrm>
              <a:off x="1750564" y="2709000"/>
              <a:ext cx="373962" cy="72000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9D06FD6C-4D6C-DCD1-AB79-61F87E565E1D}"/>
                </a:ext>
              </a:extLst>
            </p:cNvPr>
            <p:cNvSpPr/>
            <p:nvPr/>
          </p:nvSpPr>
          <p:spPr>
            <a:xfrm>
              <a:off x="1750564" y="1969950"/>
              <a:ext cx="373962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83A66A54-0145-8839-DE2C-267DA99C540B}"/>
              </a:ext>
            </a:extLst>
          </p:cNvPr>
          <p:cNvSpPr txBox="1"/>
          <p:nvPr/>
        </p:nvSpPr>
        <p:spPr>
          <a:xfrm>
            <a:off x="4575916" y="5719015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5B844693-D1B6-0891-358B-DC567195B9EC}"/>
              </a:ext>
            </a:extLst>
          </p:cNvPr>
          <p:cNvGrpSpPr/>
          <p:nvPr/>
        </p:nvGrpSpPr>
        <p:grpSpPr>
          <a:xfrm>
            <a:off x="5836813" y="4231390"/>
            <a:ext cx="373962" cy="1459050"/>
            <a:chOff x="1750564" y="1969950"/>
            <a:chExt cx="373962" cy="1459050"/>
          </a:xfrm>
        </p:grpSpPr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CF187FC2-3C5D-FFE6-0668-386B148763DD}"/>
                </a:ext>
              </a:extLst>
            </p:cNvPr>
            <p:cNvSpPr/>
            <p:nvPr/>
          </p:nvSpPr>
          <p:spPr>
            <a:xfrm>
              <a:off x="1750564" y="2709000"/>
              <a:ext cx="373962" cy="72000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8B53E12C-8116-B00B-82A3-AF092E86F918}"/>
                </a:ext>
              </a:extLst>
            </p:cNvPr>
            <p:cNvSpPr/>
            <p:nvPr/>
          </p:nvSpPr>
          <p:spPr>
            <a:xfrm>
              <a:off x="1750564" y="1969950"/>
              <a:ext cx="373962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A3838C09-53CF-BB0B-A68D-6990D5733266}"/>
              </a:ext>
            </a:extLst>
          </p:cNvPr>
          <p:cNvSpPr txBox="1"/>
          <p:nvPr/>
        </p:nvSpPr>
        <p:spPr>
          <a:xfrm>
            <a:off x="5737026" y="5719015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0A65EB6A-0362-986A-1E20-69E89D773B27}"/>
              </a:ext>
            </a:extLst>
          </p:cNvPr>
          <p:cNvGrpSpPr/>
          <p:nvPr/>
        </p:nvGrpSpPr>
        <p:grpSpPr>
          <a:xfrm>
            <a:off x="7016973" y="4231390"/>
            <a:ext cx="373962" cy="1459050"/>
            <a:chOff x="1750564" y="1969950"/>
            <a:chExt cx="373962" cy="1459050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0A139098-980F-0B2B-11D5-967631DC1AE3}"/>
                </a:ext>
              </a:extLst>
            </p:cNvPr>
            <p:cNvSpPr/>
            <p:nvPr/>
          </p:nvSpPr>
          <p:spPr>
            <a:xfrm>
              <a:off x="1750564" y="2709000"/>
              <a:ext cx="373962" cy="720000"/>
            </a:xfrm>
            <a:prstGeom prst="rect">
              <a:avLst/>
            </a:prstGeom>
            <a:gradFill rotWithShape="1">
              <a:gsLst>
                <a:gs pos="0">
                  <a:srgbClr val="FFC000">
                    <a:lumMod val="110000"/>
                    <a:satMod val="105000"/>
                    <a:tint val="67000"/>
                  </a:srgbClr>
                </a:gs>
                <a:gs pos="50000">
                  <a:srgbClr val="FFC000">
                    <a:lumMod val="105000"/>
                    <a:satMod val="103000"/>
                    <a:tint val="73000"/>
                  </a:srgbClr>
                </a:gs>
                <a:gs pos="100000">
                  <a:srgbClr val="FFC0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DB866723-B325-F2B2-FE3F-D38414E294D7}"/>
                </a:ext>
              </a:extLst>
            </p:cNvPr>
            <p:cNvSpPr/>
            <p:nvPr/>
          </p:nvSpPr>
          <p:spPr>
            <a:xfrm>
              <a:off x="1750564" y="1969950"/>
              <a:ext cx="373962" cy="72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6350" cap="flat" cmpd="sng" algn="ctr">
              <a:solidFill>
                <a:schemeClr val="tx2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AFA00DF3-64A5-41F5-8EBB-87A0566A6B48}"/>
              </a:ext>
            </a:extLst>
          </p:cNvPr>
          <p:cNvSpPr txBox="1"/>
          <p:nvPr/>
        </p:nvSpPr>
        <p:spPr>
          <a:xfrm>
            <a:off x="6898136" y="5719015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DCF592A3-1F05-B6CD-90B8-56DC67C0AEBE}"/>
              </a:ext>
            </a:extLst>
          </p:cNvPr>
          <p:cNvSpPr/>
          <p:nvPr/>
        </p:nvSpPr>
        <p:spPr>
          <a:xfrm>
            <a:off x="8159033" y="4970440"/>
            <a:ext cx="373962" cy="72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5BBDD475-BC1E-63D1-4AF7-CAED64565CA9}"/>
              </a:ext>
            </a:extLst>
          </p:cNvPr>
          <p:cNvSpPr/>
          <p:nvPr/>
        </p:nvSpPr>
        <p:spPr>
          <a:xfrm>
            <a:off x="8159033" y="4231390"/>
            <a:ext cx="373962" cy="720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63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D72E98FB-16C5-112D-892E-87CB7618C0B2}"/>
              </a:ext>
            </a:extLst>
          </p:cNvPr>
          <p:cNvSpPr txBox="1"/>
          <p:nvPr/>
        </p:nvSpPr>
        <p:spPr>
          <a:xfrm>
            <a:off x="8059246" y="5719015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</a:t>
            </a: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04B44D72-5997-ED24-7275-998E574BB335}"/>
              </a:ext>
            </a:extLst>
          </p:cNvPr>
          <p:cNvSpPr/>
          <p:nvPr/>
        </p:nvSpPr>
        <p:spPr>
          <a:xfrm>
            <a:off x="9381983" y="4970440"/>
            <a:ext cx="373962" cy="72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E65DCBAE-1ADF-DE82-43B5-743124AC8B64}"/>
              </a:ext>
            </a:extLst>
          </p:cNvPr>
          <p:cNvSpPr/>
          <p:nvPr/>
        </p:nvSpPr>
        <p:spPr>
          <a:xfrm>
            <a:off x="9381983" y="4231390"/>
            <a:ext cx="373962" cy="720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63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68594023-EBB8-7CA8-C34F-7B831B2BBE33}"/>
              </a:ext>
            </a:extLst>
          </p:cNvPr>
          <p:cNvSpPr txBox="1"/>
          <p:nvPr/>
        </p:nvSpPr>
        <p:spPr>
          <a:xfrm>
            <a:off x="9263146" y="5719015"/>
            <a:ext cx="61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</a:t>
            </a:r>
          </a:p>
        </p:txBody>
      </p: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0EDC1E31-F599-CED7-A0E7-8AE21971B636}"/>
              </a:ext>
            </a:extLst>
          </p:cNvPr>
          <p:cNvCxnSpPr/>
          <p:nvPr/>
        </p:nvCxnSpPr>
        <p:spPr>
          <a:xfrm>
            <a:off x="2552700" y="3639978"/>
            <a:ext cx="0" cy="3986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4665DCE7-21CE-D40A-B588-853B2E2FC1A3}"/>
              </a:ext>
            </a:extLst>
          </p:cNvPr>
          <p:cNvCxnSpPr/>
          <p:nvPr/>
        </p:nvCxnSpPr>
        <p:spPr>
          <a:xfrm>
            <a:off x="3714750" y="3639978"/>
            <a:ext cx="0" cy="3986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5E49C84B-25CE-7DEF-B667-4088CC731854}"/>
              </a:ext>
            </a:extLst>
          </p:cNvPr>
          <p:cNvSpPr txBox="1"/>
          <p:nvPr/>
        </p:nvSpPr>
        <p:spPr>
          <a:xfrm>
            <a:off x="1506037" y="3552509"/>
            <a:ext cx="106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Copy</a:t>
            </a:r>
            <a:endParaRPr lang="zh-TW" altLang="en-US" sz="2400" dirty="0"/>
          </a:p>
        </p:txBody>
      </p: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3FD93F38-3C28-CF9D-01BF-F011FCCBCB2C}"/>
              </a:ext>
            </a:extLst>
          </p:cNvPr>
          <p:cNvCxnSpPr/>
          <p:nvPr/>
        </p:nvCxnSpPr>
        <p:spPr>
          <a:xfrm>
            <a:off x="4881734" y="3639978"/>
            <a:ext cx="0" cy="3986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2794CA70-B2DF-5EAB-9190-7DA05F30AEB0}"/>
              </a:ext>
            </a:extLst>
          </p:cNvPr>
          <p:cNvCxnSpPr/>
          <p:nvPr/>
        </p:nvCxnSpPr>
        <p:spPr>
          <a:xfrm>
            <a:off x="6043784" y="3639978"/>
            <a:ext cx="0" cy="3986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>
            <a:extLst>
              <a:ext uri="{FF2B5EF4-FFF2-40B4-BE49-F238E27FC236}">
                <a16:creationId xmlns:a16="http://schemas.microsoft.com/office/drawing/2014/main" id="{F97A4955-704A-FFC6-CAD0-269BD8777D85}"/>
              </a:ext>
            </a:extLst>
          </p:cNvPr>
          <p:cNvCxnSpPr/>
          <p:nvPr/>
        </p:nvCxnSpPr>
        <p:spPr>
          <a:xfrm>
            <a:off x="7203954" y="3639978"/>
            <a:ext cx="0" cy="3986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A2237AE3-3137-CD0C-E71B-1D4E510655AE}"/>
              </a:ext>
            </a:extLst>
          </p:cNvPr>
          <p:cNvCxnSpPr/>
          <p:nvPr/>
        </p:nvCxnSpPr>
        <p:spPr>
          <a:xfrm>
            <a:off x="9559581" y="3688317"/>
            <a:ext cx="0" cy="3986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67DC2EF1-417C-F255-29C9-267D8BE49B92}"/>
              </a:ext>
            </a:extLst>
          </p:cNvPr>
          <p:cNvGrpSpPr/>
          <p:nvPr/>
        </p:nvGrpSpPr>
        <p:grpSpPr>
          <a:xfrm>
            <a:off x="9253763" y="3657600"/>
            <a:ext cx="611636" cy="209848"/>
            <a:chOff x="9253763" y="3668092"/>
            <a:chExt cx="611636" cy="209848"/>
          </a:xfrm>
        </p:grpSpPr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F44A750A-E7F1-6AC5-CB41-3F462FDB686D}"/>
                </a:ext>
              </a:extLst>
            </p:cNvPr>
            <p:cNvCxnSpPr/>
            <p:nvPr/>
          </p:nvCxnSpPr>
          <p:spPr>
            <a:xfrm>
              <a:off x="9253763" y="3668092"/>
              <a:ext cx="611636" cy="20984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>
              <a:extLst>
                <a:ext uri="{FF2B5EF4-FFF2-40B4-BE49-F238E27FC236}">
                  <a16:creationId xmlns:a16="http://schemas.microsoft.com/office/drawing/2014/main" id="{990CB869-2EC0-F437-280C-8CAFD18ED5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53763" y="3668092"/>
              <a:ext cx="611636" cy="20984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019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55" grpId="0"/>
      <p:bldP spid="59" grpId="0"/>
      <p:bldP spid="63" grpId="0"/>
      <p:bldP spid="67" grpId="0"/>
      <p:bldP spid="71" grpId="0"/>
      <p:bldP spid="73" grpId="0" animBg="1"/>
      <p:bldP spid="74" grpId="0" animBg="1"/>
      <p:bldP spid="75" grpId="0"/>
      <p:bldP spid="77" grpId="0" animBg="1"/>
      <p:bldP spid="78" grpId="0" animBg="1"/>
      <p:bldP spid="79" grpId="0"/>
      <p:bldP spid="8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7894E-F6C9-7C54-FA12-7F2EF6326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F908B865-F7A0-DA65-8F64-516FEEE90F8E}"/>
              </a:ext>
            </a:extLst>
          </p:cNvPr>
          <p:cNvSpPr/>
          <p:nvPr/>
        </p:nvSpPr>
        <p:spPr>
          <a:xfrm>
            <a:off x="2542153" y="1781784"/>
            <a:ext cx="5649282" cy="726522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942822DD-FF57-BCDF-71EB-10285FB7DCF9}"/>
              </a:ext>
            </a:extLst>
          </p:cNvPr>
          <p:cNvSpPr/>
          <p:nvPr/>
        </p:nvSpPr>
        <p:spPr>
          <a:xfrm>
            <a:off x="2542153" y="4493824"/>
            <a:ext cx="7363843" cy="726522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LLM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0337515D-7972-A1C5-164F-2566E3F929D7}"/>
              </a:ext>
            </a:extLst>
          </p:cNvPr>
          <p:cNvCxnSpPr>
            <a:cxnSpLocks/>
          </p:cNvCxnSpPr>
          <p:nvPr/>
        </p:nvCxnSpPr>
        <p:spPr>
          <a:xfrm flipV="1">
            <a:off x="4256628" y="2640699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568E585-5B92-5CAD-27F3-2B4BA12DF9B9}"/>
              </a:ext>
            </a:extLst>
          </p:cNvPr>
          <p:cNvSpPr/>
          <p:nvPr/>
        </p:nvSpPr>
        <p:spPr>
          <a:xfrm>
            <a:off x="2533908" y="3068360"/>
            <a:ext cx="3163928" cy="2923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normal input</a:t>
            </a:r>
            <a:endParaRPr lang="zh-TW" altLang="en-US" dirty="0">
              <a:solidFill>
                <a:schemeClr val="tx1"/>
              </a:solidFill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9C869FB7-5FD8-3D5F-5652-1100BBFA2D5F}"/>
              </a:ext>
            </a:extLst>
          </p:cNvPr>
          <p:cNvCxnSpPr>
            <a:cxnSpLocks/>
          </p:cNvCxnSpPr>
          <p:nvPr/>
        </p:nvCxnSpPr>
        <p:spPr>
          <a:xfrm flipV="1">
            <a:off x="4256628" y="5300322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EA9D0314-6CAF-5749-7F4E-2FBC8F0508B8}"/>
              </a:ext>
            </a:extLst>
          </p:cNvPr>
          <p:cNvCxnSpPr>
            <a:cxnSpLocks/>
          </p:cNvCxnSpPr>
          <p:nvPr/>
        </p:nvCxnSpPr>
        <p:spPr>
          <a:xfrm flipV="1">
            <a:off x="5368940" y="1323125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4C381F98-92B2-A4BA-252E-3D2A44BE021F}"/>
              </a:ext>
            </a:extLst>
          </p:cNvPr>
          <p:cNvSpPr/>
          <p:nvPr/>
        </p:nvSpPr>
        <p:spPr>
          <a:xfrm>
            <a:off x="5110705" y="979400"/>
            <a:ext cx="2358647" cy="29332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238A4779-FF7C-994B-FF25-EA2F5BBA9445}"/>
              </a:ext>
            </a:extLst>
          </p:cNvPr>
          <p:cNvCxnSpPr>
            <a:cxnSpLocks/>
          </p:cNvCxnSpPr>
          <p:nvPr/>
        </p:nvCxnSpPr>
        <p:spPr>
          <a:xfrm flipV="1">
            <a:off x="7779974" y="138936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A17AB963-673D-FACA-C93F-457E82C2C3BC}"/>
              </a:ext>
            </a:extLst>
          </p:cNvPr>
          <p:cNvSpPr/>
          <p:nvPr/>
        </p:nvSpPr>
        <p:spPr>
          <a:xfrm>
            <a:off x="7589358" y="963647"/>
            <a:ext cx="360000" cy="342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61960C70-C151-29ED-F2B2-F99F264DC1C2}"/>
              </a:ext>
            </a:extLst>
          </p:cNvPr>
          <p:cNvCxnSpPr>
            <a:cxnSpLocks/>
          </p:cNvCxnSpPr>
          <p:nvPr/>
        </p:nvCxnSpPr>
        <p:spPr>
          <a:xfrm flipV="1">
            <a:off x="6940446" y="2601909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6F88513B-0917-6974-31F0-337C347FA38E}"/>
              </a:ext>
            </a:extLst>
          </p:cNvPr>
          <p:cNvSpPr/>
          <p:nvPr/>
        </p:nvSpPr>
        <p:spPr>
          <a:xfrm>
            <a:off x="5766073" y="3037696"/>
            <a:ext cx="2358647" cy="29332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C26DC6B2-76B3-E747-1695-5C47AF126C7B}"/>
              </a:ext>
            </a:extLst>
          </p:cNvPr>
          <p:cNvCxnSpPr>
            <a:cxnSpLocks/>
          </p:cNvCxnSpPr>
          <p:nvPr/>
        </p:nvCxnSpPr>
        <p:spPr>
          <a:xfrm flipV="1">
            <a:off x="7026211" y="526113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33BF9446-B7FD-E0A5-FF75-A95C284EAA54}"/>
              </a:ext>
            </a:extLst>
          </p:cNvPr>
          <p:cNvSpPr/>
          <p:nvPr/>
        </p:nvSpPr>
        <p:spPr>
          <a:xfrm>
            <a:off x="5851838" y="5696924"/>
            <a:ext cx="2358647" cy="29332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5865F0E4-1660-51B2-9945-CAF64FDDAF2E}"/>
              </a:ext>
            </a:extLst>
          </p:cNvPr>
          <p:cNvSpPr/>
          <p:nvPr/>
        </p:nvSpPr>
        <p:spPr>
          <a:xfrm>
            <a:off x="2542153" y="5690024"/>
            <a:ext cx="3163928" cy="29234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normal input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58583EF2-2A3E-B49B-AF31-92744C330E17}"/>
              </a:ext>
            </a:extLst>
          </p:cNvPr>
          <p:cNvSpPr/>
          <p:nvPr/>
        </p:nvSpPr>
        <p:spPr>
          <a:xfrm>
            <a:off x="8314183" y="5690024"/>
            <a:ext cx="1591813" cy="60015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OUTPUT ERROR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C428D6E-74B4-B13A-3F4B-CD2192806BAD}"/>
              </a:ext>
            </a:extLst>
          </p:cNvPr>
          <p:cNvSpPr txBox="1"/>
          <p:nvPr/>
        </p:nvSpPr>
        <p:spPr>
          <a:xfrm>
            <a:off x="9912838" y="5690024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only two tokens</a:t>
            </a:r>
            <a:endParaRPr lang="zh-TW" altLang="en-US" sz="2400" dirty="0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04589807-2E9F-E2D1-249D-1DF84A1F7482}"/>
              </a:ext>
            </a:extLst>
          </p:cNvPr>
          <p:cNvCxnSpPr>
            <a:cxnSpLocks/>
          </p:cNvCxnSpPr>
          <p:nvPr/>
        </p:nvCxnSpPr>
        <p:spPr>
          <a:xfrm flipV="1">
            <a:off x="9107116" y="5277773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559BA29B-98FE-489E-F88C-EAA0A6BA7927}"/>
              </a:ext>
            </a:extLst>
          </p:cNvPr>
          <p:cNvCxnSpPr>
            <a:cxnSpLocks/>
          </p:cNvCxnSpPr>
          <p:nvPr/>
        </p:nvCxnSpPr>
        <p:spPr>
          <a:xfrm flipV="1">
            <a:off x="9381596" y="4172912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9DFD90C-EC3E-C5B0-3604-88ACB7C01F65}"/>
              </a:ext>
            </a:extLst>
          </p:cNvPr>
          <p:cNvSpPr/>
          <p:nvPr/>
        </p:nvSpPr>
        <p:spPr>
          <a:xfrm>
            <a:off x="9192640" y="3822861"/>
            <a:ext cx="360000" cy="3420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DA54478-FE84-D1D4-6445-6E7344703B91}"/>
              </a:ext>
            </a:extLst>
          </p:cNvPr>
          <p:cNvSpPr/>
          <p:nvPr/>
        </p:nvSpPr>
        <p:spPr>
          <a:xfrm>
            <a:off x="7589358" y="233641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E820C2D-36A7-2D91-015D-46CF7B21D6CE}"/>
              </a:ext>
            </a:extLst>
          </p:cNvPr>
          <p:cNvCxnSpPr>
            <a:cxnSpLocks/>
          </p:cNvCxnSpPr>
          <p:nvPr/>
        </p:nvCxnSpPr>
        <p:spPr>
          <a:xfrm>
            <a:off x="9912838" y="342211"/>
            <a:ext cx="0" cy="363541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F6E1CB3-A763-0181-4C54-A2660313792D}"/>
              </a:ext>
            </a:extLst>
          </p:cNvPr>
          <p:cNvCxnSpPr>
            <a:cxnSpLocks/>
          </p:cNvCxnSpPr>
          <p:nvPr/>
        </p:nvCxnSpPr>
        <p:spPr>
          <a:xfrm flipH="1">
            <a:off x="8124720" y="1115750"/>
            <a:ext cx="1759824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BD52DE3-5CAE-BA8B-6DAA-12757140B51A}"/>
              </a:ext>
            </a:extLst>
          </p:cNvPr>
          <p:cNvCxnSpPr>
            <a:cxnSpLocks/>
          </p:cNvCxnSpPr>
          <p:nvPr/>
        </p:nvCxnSpPr>
        <p:spPr>
          <a:xfrm flipH="1">
            <a:off x="9592719" y="3977630"/>
            <a:ext cx="320119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B424A16-901A-C60A-7AA6-FAB0397F0E9C}"/>
              </a:ext>
            </a:extLst>
          </p:cNvPr>
          <p:cNvCxnSpPr>
            <a:cxnSpLocks/>
          </p:cNvCxnSpPr>
          <p:nvPr/>
        </p:nvCxnSpPr>
        <p:spPr>
          <a:xfrm flipH="1">
            <a:off x="8037330" y="342211"/>
            <a:ext cx="1847214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79EF698-0E5D-18D6-7E47-7DA45CA37520}"/>
              </a:ext>
            </a:extLst>
          </p:cNvPr>
          <p:cNvSpPr txBox="1"/>
          <p:nvPr/>
        </p:nvSpPr>
        <p:spPr>
          <a:xfrm>
            <a:off x="4553354" y="3742841"/>
            <a:ext cx="1954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Cache Hit! </a:t>
            </a:r>
            <a:endParaRPr lang="zh-TW" altLang="en-US" sz="2400" dirty="0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3346CD08-4287-1E5C-8CF5-025EBFDCB2EB}"/>
              </a:ext>
            </a:extLst>
          </p:cNvPr>
          <p:cNvCxnSpPr>
            <a:cxnSpLocks/>
          </p:cNvCxnSpPr>
          <p:nvPr/>
        </p:nvCxnSpPr>
        <p:spPr>
          <a:xfrm>
            <a:off x="2400558" y="2426349"/>
            <a:ext cx="0" cy="206747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FAE5445B-A5BE-1BB8-6B23-CD9BFCE9BBAD}"/>
              </a:ext>
            </a:extLst>
          </p:cNvPr>
          <p:cNvCxnSpPr>
            <a:cxnSpLocks/>
          </p:cNvCxnSpPr>
          <p:nvPr/>
        </p:nvCxnSpPr>
        <p:spPr>
          <a:xfrm>
            <a:off x="8314183" y="2426349"/>
            <a:ext cx="0" cy="2067475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801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2" grpId="0" animBg="1"/>
      <p:bldP spid="3" grpId="0"/>
      <p:bldP spid="6" grpId="0" animBg="1"/>
      <p:bldP spid="7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22B1DA-8A01-CF95-A963-559500B1B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Minimal Test-Time Intervention (MTI)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66CF77E-FD64-6AA3-4E10-8D3B75BAC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4" y="2202778"/>
            <a:ext cx="5909288" cy="332716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B06F313-F251-07EB-60C9-3D1903BEF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297" y="2169204"/>
            <a:ext cx="6356703" cy="368424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64E8D44-1803-D313-7663-1D7342173203}"/>
              </a:ext>
            </a:extLst>
          </p:cNvPr>
          <p:cNvSpPr txBox="1"/>
          <p:nvPr/>
        </p:nvSpPr>
        <p:spPr>
          <a:xfrm>
            <a:off x="838200" y="1321356"/>
            <a:ext cx="6092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https://arxiv.org/pdf/2510.13940</a:t>
            </a: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67AF773E-0D4A-D79A-AFD5-B5F503746C45}"/>
              </a:ext>
            </a:extLst>
          </p:cNvPr>
          <p:cNvCxnSpPr>
            <a:cxnSpLocks/>
          </p:cNvCxnSpPr>
          <p:nvPr/>
        </p:nvCxnSpPr>
        <p:spPr>
          <a:xfrm flipH="1" flipV="1">
            <a:off x="1132114" y="5440236"/>
            <a:ext cx="463712" cy="5497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4945A32-8A79-EBC3-E826-B146E304144A}"/>
              </a:ext>
            </a:extLst>
          </p:cNvPr>
          <p:cNvSpPr txBox="1"/>
          <p:nvPr/>
        </p:nvSpPr>
        <p:spPr>
          <a:xfrm>
            <a:off x="1770561" y="5811198"/>
            <a:ext cx="515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contrastive decoding 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C123905B-1C70-3426-C18E-13FEF61607EB}"/>
              </a:ext>
            </a:extLst>
          </p:cNvPr>
          <p:cNvCxnSpPr>
            <a:cxnSpLocks/>
          </p:cNvCxnSpPr>
          <p:nvPr/>
        </p:nvCxnSpPr>
        <p:spPr>
          <a:xfrm>
            <a:off x="2343702" y="4633792"/>
            <a:ext cx="251132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3F3C259-D7A0-6421-CADC-1FF415B27775}"/>
              </a:ext>
            </a:extLst>
          </p:cNvPr>
          <p:cNvSpPr txBox="1"/>
          <p:nvPr/>
        </p:nvSpPr>
        <p:spPr>
          <a:xfrm>
            <a:off x="2229674" y="4121702"/>
            <a:ext cx="273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遠離壞的輸出</a:t>
            </a:r>
          </a:p>
        </p:txBody>
      </p:sp>
    </p:spTree>
    <p:extLst>
      <p:ext uri="{BB962C8B-B14F-4D97-AF65-F5344CB8AC3E}">
        <p14:creationId xmlns:p14="http://schemas.microsoft.com/office/powerpoint/2010/main" val="409387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1DE2A5-39AA-27DA-BA3D-710A140C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可以改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logit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以外的地方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0BBBC7B-1708-8CBD-3B4F-E6EEE7AB60E6}"/>
              </a:ext>
            </a:extLst>
          </p:cNvPr>
          <p:cNvSpPr txBox="1"/>
          <p:nvPr/>
        </p:nvSpPr>
        <p:spPr>
          <a:xfrm>
            <a:off x="6881327" y="180459"/>
            <a:ext cx="6100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source of image: </a:t>
            </a:r>
            <a:r>
              <a:rPr lang="zh-TW" altLang="en-US" dirty="0"/>
              <a:t>https://arxiv.org/pdf/2601.13707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951313D-1805-92C2-2C6D-DC10197D7E5E}"/>
              </a:ext>
            </a:extLst>
          </p:cNvPr>
          <p:cNvSpPr txBox="1"/>
          <p:nvPr/>
        </p:nvSpPr>
        <p:spPr>
          <a:xfrm>
            <a:off x="1315011" y="5911625"/>
            <a:ext cx="43195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VISTA</a:t>
            </a:r>
          </a:p>
          <a:p>
            <a:pPr algn="ctr"/>
            <a:r>
              <a:rPr lang="zh-TW" altLang="en-US" dirty="0"/>
              <a:t>https://arxiv.org/pdf/2502.03628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F6E195E-828D-F37F-51CF-BAE13F94B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523" y="1484591"/>
            <a:ext cx="4686954" cy="20386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3765BDE-D67D-1D9A-0360-96E929FF9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66" y="3621897"/>
            <a:ext cx="4782217" cy="219105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7649021-1B05-101D-DE68-89218AF08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463" y="3753040"/>
            <a:ext cx="4839375" cy="210531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2CD1E62-B379-C0CD-D96C-B309CB757E0F}"/>
              </a:ext>
            </a:extLst>
          </p:cNvPr>
          <p:cNvSpPr txBox="1"/>
          <p:nvPr/>
        </p:nvSpPr>
        <p:spPr>
          <a:xfrm>
            <a:off x="5865883" y="5902616"/>
            <a:ext cx="61626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dirty="0"/>
              <a:t>ACG</a:t>
            </a:r>
            <a:r>
              <a:rPr lang="en-US" altLang="zh-TW" dirty="0"/>
              <a:t> </a:t>
            </a:r>
          </a:p>
          <a:p>
            <a:pPr algn="ctr"/>
            <a:r>
              <a:rPr lang="zh-TW" altLang="en-US" dirty="0"/>
              <a:t>https://arxiv.org/pdf/2601.13707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E0C174C-4967-07AF-93C8-980245E374BF}"/>
              </a:ext>
            </a:extLst>
          </p:cNvPr>
          <p:cNvSpPr txBox="1"/>
          <p:nvPr/>
        </p:nvSpPr>
        <p:spPr>
          <a:xfrm>
            <a:off x="8439477" y="3088332"/>
            <a:ext cx="280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Most approaches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0833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2B53D5-7006-DFDD-3BFE-FA763FDE4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相關課程錄影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AC2E9B-DEBA-A8F3-48C2-64E394FBC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10" y="1742281"/>
            <a:ext cx="5805805" cy="354359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5CAC9C6-DA69-DA4B-5EDE-77003763EE5F}"/>
              </a:ext>
            </a:extLst>
          </p:cNvPr>
          <p:cNvSpPr txBox="1"/>
          <p:nvPr/>
        </p:nvSpPr>
        <p:spPr>
          <a:xfrm>
            <a:off x="1015910" y="558929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https://youtu.be/m7dUFlX-yQI?si=RPtyAmh3-2ICrgmW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993D490-FC3E-99D2-D135-645A5B21ED66}"/>
              </a:ext>
            </a:extLst>
          </p:cNvPr>
          <p:cNvSpPr txBox="1"/>
          <p:nvPr/>
        </p:nvSpPr>
        <p:spPr>
          <a:xfrm>
            <a:off x="5373915" y="603121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(2023)</a:t>
            </a:r>
            <a:endParaRPr lang="zh-TW" alt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90CB9A-D6D2-9A2E-4325-936F0C56C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93" y="2045698"/>
            <a:ext cx="3543597" cy="35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85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F3343C-4255-6DA1-F850-7D75CD17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Summary </a:t>
            </a:r>
            <a:endParaRPr lang="zh-TW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815CE86-ADC1-0CA8-5A7B-C5978278F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494685"/>
              </p:ext>
            </p:extLst>
          </p:nvPr>
        </p:nvGraphicFramePr>
        <p:xfrm>
          <a:off x="3271521" y="-20320"/>
          <a:ext cx="8920480" cy="6945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1199">
                  <a:extLst>
                    <a:ext uri="{9D8B030D-6E8A-4147-A177-3AD203B41FA5}">
                      <a16:colId xmlns:a16="http://schemas.microsoft.com/office/drawing/2014/main" val="2895162031"/>
                    </a:ext>
                  </a:extLst>
                </a:gridCol>
                <a:gridCol w="3729311">
                  <a:extLst>
                    <a:ext uri="{9D8B030D-6E8A-4147-A177-3AD203B41FA5}">
                      <a16:colId xmlns:a16="http://schemas.microsoft.com/office/drawing/2014/main" val="2393616917"/>
                    </a:ext>
                  </a:extLst>
                </a:gridCol>
                <a:gridCol w="1939970">
                  <a:extLst>
                    <a:ext uri="{9D8B030D-6E8A-4147-A177-3AD203B41FA5}">
                      <a16:colId xmlns:a16="http://schemas.microsoft.com/office/drawing/2014/main" val="2961240818"/>
                    </a:ext>
                  </a:extLst>
                </a:gridCol>
              </a:tblGrid>
              <a:tr h="344868">
                <a:tc>
                  <a:txBody>
                    <a:bodyPr/>
                    <a:lstStyle/>
                    <a:p>
                      <a:pPr algn="l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怎麼拿到錯誤結果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改哪裡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5695452"/>
                  </a:ext>
                </a:extLst>
              </a:tr>
              <a:tr h="499192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Contrastive Decoding (CD)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小模型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output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2814662"/>
                  </a:ext>
                </a:extLst>
              </a:tr>
              <a:tr h="603518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Decoding by Contrasting Layers (</a:t>
                      </a:r>
                      <a:r>
                        <a:rPr lang="en-US" altLang="zh-TW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DoLa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淺層用 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logit lens 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生成的結果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output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921795"/>
                  </a:ext>
                </a:extLst>
              </a:tr>
              <a:tr h="603518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Layer Contrastive Decoding (</a:t>
                      </a:r>
                      <a:r>
                        <a:rPr lang="en-US" altLang="zh-TW" dirty="0" err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LayerCD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用淺層的 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Image encoder layer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影像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output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3830161"/>
                  </a:ext>
                </a:extLst>
              </a:tr>
              <a:tr h="603518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Instruction Contrastive Decoding (ICD)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降智咒語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output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5466259"/>
                  </a:ext>
                </a:extLst>
              </a:tr>
              <a:tr h="620833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Context-aware Decoding (CAD)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拿掉 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Context (e.g., RAG 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中的 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Retrieved documents)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output</a:t>
                      </a:r>
                    </a:p>
                    <a:p>
                      <a:pPr algn="l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570614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Visual Contrastive Decoding (VCD)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000640"/>
                  </a:ext>
                </a:extLst>
              </a:tr>
              <a:tr h="601585">
                <a:tc vMerge="1">
                  <a:txBody>
                    <a:bodyPr/>
                    <a:lstStyle/>
                    <a:p>
                      <a:pPr algn="l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影像加雜訊、打亂 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Patch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、蓋住重要部分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output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868082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Audio-aware Decoding (AAD)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145521"/>
                  </a:ext>
                </a:extLst>
              </a:tr>
              <a:tr h="582338">
                <a:tc vMerge="1">
                  <a:txBody>
                    <a:bodyPr/>
                    <a:lstStyle/>
                    <a:p>
                      <a:pPr algn="l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移除聲音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output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9291787"/>
                  </a:ext>
                </a:extLst>
              </a:tr>
              <a:tr h="603518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Minimal Test-Time Intervention (MTI)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降智咒語，目標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減少算力消耗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output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4517743"/>
                  </a:ext>
                </a:extLst>
              </a:tr>
              <a:tr h="862169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Visual Information Steering with Token-logit Augmentation (VISTA)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移除影像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hidden representation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2081600"/>
                  </a:ext>
                </a:extLst>
              </a:tr>
              <a:tr h="603518"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Attention-space Contrastive Guidance (ACG)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計算 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Attention 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時不考慮影像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attention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0894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70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10B28-884F-CBA1-3084-348F55F11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64CB8E-B443-3B9D-70D1-9D8D50E4B4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修改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Harness (Workflow)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E3D6C19-9DDA-EB2D-AD0F-F98E6521D4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244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560C7764-FEA2-8640-3A13-D6BAA1FEDEA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Generation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Verification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560C7764-FEA2-8640-3A13-D6BAA1FEDE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: 圓角 3">
            <a:extLst>
              <a:ext uri="{FF2B5EF4-FFF2-40B4-BE49-F238E27FC236}">
                <a16:creationId xmlns:a16="http://schemas.microsoft.com/office/drawing/2014/main" id="{A1E75BAF-01A7-9D92-8A12-C82427D0A362}"/>
              </a:ext>
            </a:extLst>
          </p:cNvPr>
          <p:cNvSpPr/>
          <p:nvPr/>
        </p:nvSpPr>
        <p:spPr>
          <a:xfrm>
            <a:off x="335746" y="3258324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864469F0-EE61-ED3D-33CA-0097AAC78DCF}"/>
              </a:ext>
            </a:extLst>
          </p:cNvPr>
          <p:cNvSpPr/>
          <p:nvPr/>
        </p:nvSpPr>
        <p:spPr>
          <a:xfrm>
            <a:off x="1759579" y="3258324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8FE91076-986C-EDAD-634C-69FFB523962C}"/>
              </a:ext>
            </a:extLst>
          </p:cNvPr>
          <p:cNvSpPr/>
          <p:nvPr/>
        </p:nvSpPr>
        <p:spPr>
          <a:xfrm>
            <a:off x="9294972" y="3268050"/>
            <a:ext cx="2803706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corrected output?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7C275F3-C99B-7BDE-2FFC-A55C7B470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56" y="184608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5B700BF-315A-444B-6DF4-832D14C4E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4" y="188372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形 8" descr="困惑的人 以實心填滿">
            <a:extLst>
              <a:ext uri="{FF2B5EF4-FFF2-40B4-BE49-F238E27FC236}">
                <a16:creationId xmlns:a16="http://schemas.microsoft.com/office/drawing/2014/main" id="{7027C32B-9F24-574E-4D82-A0E7DEFD33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138" y="1829058"/>
            <a:ext cx="1219200" cy="1219200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ABA5B83-4454-9DA7-827F-C2D4FC10B0AE}"/>
              </a:ext>
            </a:extLst>
          </p:cNvPr>
          <p:cNvSpPr/>
          <p:nvPr/>
        </p:nvSpPr>
        <p:spPr>
          <a:xfrm>
            <a:off x="3363139" y="3258324"/>
            <a:ext cx="3356378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</a:t>
            </a:r>
            <a:r>
              <a:rPr kumimoji="0" lang="en-US" altLang="zh-TW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eflection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instruction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8A1B1C5-898A-83E7-7EF0-324AD906AAAE}"/>
              </a:ext>
            </a:extLst>
          </p:cNvPr>
          <p:cNvSpPr txBox="1"/>
          <p:nvPr/>
        </p:nvSpPr>
        <p:spPr>
          <a:xfrm>
            <a:off x="3884529" y="3811359"/>
            <a:ext cx="2731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再檢查一下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2795CED-C0CA-842D-07BE-2BB1FC522309}"/>
              </a:ext>
            </a:extLst>
          </p:cNvPr>
          <p:cNvSpPr txBox="1"/>
          <p:nvPr/>
        </p:nvSpPr>
        <p:spPr>
          <a:xfrm>
            <a:off x="1472643" y="4273024"/>
            <a:ext cx="7532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與問題、前面的答案無關，程式自動插入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9754CA1-4584-2962-440F-735571C5FFC6}"/>
              </a:ext>
            </a:extLst>
          </p:cNvPr>
          <p:cNvSpPr txBox="1"/>
          <p:nvPr/>
        </p:nvSpPr>
        <p:spPr>
          <a:xfrm>
            <a:off x="843993" y="4985079"/>
            <a:ext cx="900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批判比生成容易：我不用會寫小說也能判斷一部小說好不好看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35B1831E-5353-E19B-7B5E-A5CD0F837A29}"/>
              </a:ext>
            </a:extLst>
          </p:cNvPr>
          <p:cNvSpPr/>
          <p:nvPr/>
        </p:nvSpPr>
        <p:spPr>
          <a:xfrm>
            <a:off x="6778923" y="3273300"/>
            <a:ext cx="2456643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error detection?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0EA1057-62CA-3AD7-1B76-ED8DCF25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44" y="188372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B7747C78-EDA8-FC5F-3F29-2BBB5CC9B2A9}"/>
              </a:ext>
            </a:extLst>
          </p:cNvPr>
          <p:cNvSpPr txBox="1"/>
          <p:nvPr/>
        </p:nvSpPr>
        <p:spPr>
          <a:xfrm>
            <a:off x="843993" y="5685945"/>
            <a:ext cx="900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生成的過程無法回頭，有錯也無法修正。自動插入的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reflection instruction”</a:t>
            </a: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給模型 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機會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生成修正的的答案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90FADE-0B0D-5B7B-DD39-4E60C81EA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76" y="182905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07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3" grpId="0"/>
      <p:bldP spid="14" grpId="0"/>
      <p:bldP spid="15" grpId="0"/>
      <p:bldP spid="16" grpId="0" animBg="1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24D73-8A02-9197-4D84-1247633FD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1EFE93-15CC-A0B9-8C28-AF6199391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相關課程錄影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D4B6F98-6BEB-6A8D-47EC-E59B3C1ADD75}"/>
              </a:ext>
            </a:extLst>
          </p:cNvPr>
          <p:cNvSpPr txBox="1"/>
          <p:nvPr/>
        </p:nvSpPr>
        <p:spPr>
          <a:xfrm>
            <a:off x="3691333" y="6123543"/>
            <a:ext cx="7771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altLang="zh-TW" dirty="0">
                <a:solidFill>
                  <a:prstClr val="black"/>
                </a:solidFill>
              </a:rPr>
              <a:t>https://youtu.be/bJFtcwLSNxI?si=cjZTecajrM5O5fx0&amp;t=1083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1019002-711E-2E4D-32B1-2B8CF962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333" y="1365196"/>
            <a:ext cx="7311593" cy="465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3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C1EAC811-DE40-5FE3-9B4C-B1001320B2EC}"/>
              </a:ext>
            </a:extLst>
          </p:cNvPr>
          <p:cNvSpPr txBox="1"/>
          <p:nvPr/>
        </p:nvSpPr>
        <p:spPr>
          <a:xfrm>
            <a:off x="873760" y="504180"/>
            <a:ext cx="6522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/>
              <a:t>Can LLMs Correct Themselves? </a:t>
            </a:r>
          </a:p>
          <a:p>
            <a:r>
              <a:rPr lang="en-US" altLang="zh-TW" sz="2800" dirty="0"/>
              <a:t>A Benchmark of Self-Correction in LLMs</a:t>
            </a:r>
            <a:endParaRPr lang="zh-TW" altLang="en-US" sz="28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DD3F31E6-82DD-46E2-517A-DFC38A75F072}"/>
              </a:ext>
            </a:extLst>
          </p:cNvPr>
          <p:cNvSpPr txBox="1"/>
          <p:nvPr/>
        </p:nvSpPr>
        <p:spPr>
          <a:xfrm>
            <a:off x="8102600" y="9812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https://arxiv.org/pdf/2510.16062</a:t>
            </a:r>
            <a:endParaRPr lang="en-US" altLang="zh-TW" b="0" dirty="0">
              <a:effectLst/>
            </a:endParaRPr>
          </a:p>
        </p:txBody>
      </p:sp>
      <p:pic>
        <p:nvPicPr>
          <p:cNvPr id="7" name="圖片 6" descr="一張含有 文字, 行, 螢幕擷取畫面, 繪圖 的圖片&#10;&#10;AI 產生的內容可能不正確。">
            <a:extLst>
              <a:ext uri="{FF2B5EF4-FFF2-40B4-BE49-F238E27FC236}">
                <a16:creationId xmlns:a16="http://schemas.microsoft.com/office/drawing/2014/main" id="{FAD0FA97-D8B0-1974-82D7-F2FCE69BE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496" y="1473527"/>
            <a:ext cx="7611537" cy="2559463"/>
          </a:xfrm>
          <a:prstGeom prst="rect">
            <a:avLst/>
          </a:prstGeom>
        </p:spPr>
      </p:pic>
      <p:pic>
        <p:nvPicPr>
          <p:cNvPr id="8" name="圖片 7" descr="一張含有 行, 文字, 繪圖, 圖表 的圖片&#10;&#10;AI 產生的內容可能不正確。">
            <a:extLst>
              <a:ext uri="{FF2B5EF4-FFF2-40B4-BE49-F238E27FC236}">
                <a16:creationId xmlns:a16="http://schemas.microsoft.com/office/drawing/2014/main" id="{7DE8DEA9-31D1-FB2C-02D5-ED7C436DF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495" y="4163876"/>
            <a:ext cx="7611537" cy="2534004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A6F7F12-DABC-6970-D86C-1EDF03361525}"/>
              </a:ext>
            </a:extLst>
          </p:cNvPr>
          <p:cNvSpPr txBox="1"/>
          <p:nvPr/>
        </p:nvSpPr>
        <p:spPr>
          <a:xfrm>
            <a:off x="1654049" y="2491648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Internal</a:t>
            </a:r>
            <a:endParaRPr lang="zh-TW" altLang="en-US" sz="28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3DECBFA-A23E-CC24-4CC4-02A4DAD552B3}"/>
              </a:ext>
            </a:extLst>
          </p:cNvPr>
          <p:cNvSpPr txBox="1"/>
          <p:nvPr/>
        </p:nvSpPr>
        <p:spPr>
          <a:xfrm>
            <a:off x="1654049" y="4728854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External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72920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C94D6C-9A77-5E4E-1E89-BF4863E15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483322-5FF9-984D-E45F-426833419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E002784-0ADF-5C8D-6D2C-8FDD821538E8}"/>
              </a:ext>
            </a:extLst>
          </p:cNvPr>
          <p:cNvSpPr txBox="1"/>
          <p:nvPr/>
        </p:nvSpPr>
        <p:spPr>
          <a:xfrm>
            <a:off x="7884160" y="1388825"/>
            <a:ext cx="408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https://arxiv.org/pdf/2511.22173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48DA584-3295-7593-3E8C-26B4AA69554B}"/>
              </a:ext>
            </a:extLst>
          </p:cNvPr>
          <p:cNvSpPr txBox="1"/>
          <p:nvPr/>
        </p:nvSpPr>
        <p:spPr>
          <a:xfrm>
            <a:off x="995680" y="434718"/>
            <a:ext cx="75996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 err="1"/>
              <a:t>RefineBench</a:t>
            </a:r>
            <a:r>
              <a:rPr lang="en-US" altLang="zh-TW" sz="2800" dirty="0"/>
              <a:t>: Evaluating Refinement Capability of Language Models via Checklists</a:t>
            </a:r>
            <a:endParaRPr lang="zh-TW" altLang="en-US" sz="28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C495223-063D-9164-4EC5-9948389FF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86" y="1848426"/>
            <a:ext cx="10269314" cy="458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0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57D26EB-0E4A-8A62-664D-ADE868DC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進一步分析模型修正行為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160E746-A8A6-3EBA-68D9-282160437E3F}"/>
              </a:ext>
            </a:extLst>
          </p:cNvPr>
          <p:cNvSpPr/>
          <p:nvPr/>
        </p:nvSpPr>
        <p:spPr>
          <a:xfrm>
            <a:off x="1371368" y="3249000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04D1ABBD-62D0-DBC1-E1C5-0DFA54197578}"/>
              </a:ext>
            </a:extLst>
          </p:cNvPr>
          <p:cNvSpPr/>
          <p:nvPr/>
        </p:nvSpPr>
        <p:spPr>
          <a:xfrm>
            <a:off x="2795201" y="3249000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584F603-7819-CFAC-7370-80399BA9C10D}"/>
              </a:ext>
            </a:extLst>
          </p:cNvPr>
          <p:cNvSpPr/>
          <p:nvPr/>
        </p:nvSpPr>
        <p:spPr>
          <a:xfrm>
            <a:off x="7794369" y="3249000"/>
            <a:ext cx="2803706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corrected 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377B9DA-4F7A-CF73-FFE6-D7AA74BBE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678" y="183676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D7BAB83-28AA-5122-722E-7B59B24B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861" y="186467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形 8" descr="困惑的人 以實心填滿">
            <a:extLst>
              <a:ext uri="{FF2B5EF4-FFF2-40B4-BE49-F238E27FC236}">
                <a16:creationId xmlns:a16="http://schemas.microsoft.com/office/drawing/2014/main" id="{D45D0170-0FFD-D784-A87D-92662093A4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2760" y="1819734"/>
            <a:ext cx="1219200" cy="1219200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A55130F-4812-3338-84F8-AA22800D4B45}"/>
              </a:ext>
            </a:extLst>
          </p:cNvPr>
          <p:cNvSpPr/>
          <p:nvPr/>
        </p:nvSpPr>
        <p:spPr>
          <a:xfrm>
            <a:off x="4398761" y="3249000"/>
            <a:ext cx="3356378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</a:t>
            </a:r>
            <a:r>
              <a:rPr kumimoji="0" lang="en-US" altLang="zh-TW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eflection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instruction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1" name="圖形 10" descr="困惑的人 以實心填滿">
            <a:extLst>
              <a:ext uri="{FF2B5EF4-FFF2-40B4-BE49-F238E27FC236}">
                <a16:creationId xmlns:a16="http://schemas.microsoft.com/office/drawing/2014/main" id="{5124A62B-07C1-5575-9FC9-511866B10D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3410" y="1874399"/>
            <a:ext cx="1219200" cy="121920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48102B0-1EEF-4248-6FCE-D4B3EE901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006" y="3802035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3795B17C-8DCC-D195-1BD1-A5BB6057C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189" y="3802035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DFB4DC9-5D82-41BF-3F5A-766F378F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006" y="4574143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0E37A84B-8108-D199-6024-DFE63D45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189" y="4574142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974FCAA-134B-22B9-A7C8-6742C069C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005" y="5302804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180E168-1371-95F2-E048-B185C188B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188" y="5302804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A6DB48E5-B2B5-7467-4B3A-6F5DD53E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004" y="5999679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DB5BA90-A4DC-693B-205D-5E5BB7546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187" y="6018728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23435115-CAA5-1640-8388-463223078AE3}"/>
              </a:ext>
            </a:extLst>
          </p:cNvPr>
          <p:cNvSpPr txBox="1"/>
          <p:nvPr/>
        </p:nvSpPr>
        <p:spPr>
          <a:xfrm>
            <a:off x="7755139" y="8436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https://arxiv.org/pdf/2412.19513</a:t>
            </a:r>
          </a:p>
        </p:txBody>
      </p:sp>
    </p:spTree>
    <p:extLst>
      <p:ext uri="{BB962C8B-B14F-4D97-AF65-F5344CB8AC3E}">
        <p14:creationId xmlns:p14="http://schemas.microsoft.com/office/powerpoint/2010/main" val="186445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551BED-9E05-193A-5E2F-E45BA3E9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進一步分析模型修正行為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0894889-C33A-BCE8-A5A8-1005D71D68EF}"/>
              </a:ext>
            </a:extLst>
          </p:cNvPr>
          <p:cNvSpPr txBox="1"/>
          <p:nvPr/>
        </p:nvSpPr>
        <p:spPr>
          <a:xfrm>
            <a:off x="7755139" y="8436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https://arxiv.org/pdf/2412.19513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BB80ACB-88B3-96C6-679A-C71BEE895FD5}"/>
              </a:ext>
            </a:extLst>
          </p:cNvPr>
          <p:cNvSpPr txBox="1"/>
          <p:nvPr/>
        </p:nvSpPr>
        <p:spPr>
          <a:xfrm>
            <a:off x="1268696" y="2002333"/>
            <a:ext cx="3790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u="sng" dirty="0"/>
              <a:t>Confidence Level (CL)</a:t>
            </a:r>
            <a:endParaRPr lang="zh-TW" altLang="en-US" sz="2800" b="1" u="sng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F3D1596-1484-B5F7-C6BC-BDEAFD2990C9}"/>
              </a:ext>
            </a:extLst>
          </p:cNvPr>
          <p:cNvSpPr txBox="1"/>
          <p:nvPr/>
        </p:nvSpPr>
        <p:spPr>
          <a:xfrm>
            <a:off x="5859664" y="2035997"/>
            <a:ext cx="379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P(</a:t>
            </a:r>
            <a:r>
              <a:rPr lang="zh-TW" altLang="en-US" sz="2800" dirty="0"/>
              <a:t>                                  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788377D-39A7-2670-6202-842D4A0E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336" y="1984502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13DACC9-F64D-A2CF-0D6B-EF602C802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98" y="2002333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E2C56A41-735A-E915-DD30-BE570685564E}"/>
              </a:ext>
            </a:extLst>
          </p:cNvPr>
          <p:cNvCxnSpPr>
            <a:cxnSpLocks/>
          </p:cNvCxnSpPr>
          <p:nvPr/>
        </p:nvCxnSpPr>
        <p:spPr>
          <a:xfrm>
            <a:off x="7278889" y="2279774"/>
            <a:ext cx="4572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5131D9C-83E0-1C53-8C4B-0064DD1CF185}"/>
              </a:ext>
            </a:extLst>
          </p:cNvPr>
          <p:cNvSpPr txBox="1"/>
          <p:nvPr/>
        </p:nvSpPr>
        <p:spPr>
          <a:xfrm>
            <a:off x="1268696" y="3429000"/>
            <a:ext cx="3790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u="sng" dirty="0"/>
              <a:t>Critique Score (CS)</a:t>
            </a:r>
            <a:endParaRPr lang="zh-TW" altLang="en-US" sz="2800" b="1" u="sng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83E7482-DFE7-34AD-90A6-78ACE8CE614F}"/>
              </a:ext>
            </a:extLst>
          </p:cNvPr>
          <p:cNvSpPr txBox="1"/>
          <p:nvPr/>
        </p:nvSpPr>
        <p:spPr>
          <a:xfrm>
            <a:off x="5840614" y="3368273"/>
            <a:ext cx="379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P(</a:t>
            </a:r>
            <a:r>
              <a:rPr lang="zh-TW" altLang="en-US" sz="2800" dirty="0"/>
              <a:t>                                  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F26B2A21-042C-2305-8332-3162A7B79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48" y="3334609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1B8A8DBF-A31C-A40E-96D4-646630217A15}"/>
              </a:ext>
            </a:extLst>
          </p:cNvPr>
          <p:cNvCxnSpPr>
            <a:cxnSpLocks/>
          </p:cNvCxnSpPr>
          <p:nvPr/>
        </p:nvCxnSpPr>
        <p:spPr>
          <a:xfrm>
            <a:off x="7259839" y="3612050"/>
            <a:ext cx="4572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2">
            <a:extLst>
              <a:ext uri="{FF2B5EF4-FFF2-40B4-BE49-F238E27FC236}">
                <a16:creationId xmlns:a16="http://schemas.microsoft.com/office/drawing/2014/main" id="{DC747719-D59A-5ECE-BCA0-1C20131A5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85" y="3334608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2178892F-38EC-BB54-DD07-7FF12568BC1C}"/>
              </a:ext>
            </a:extLst>
          </p:cNvPr>
          <p:cNvSpPr txBox="1"/>
          <p:nvPr/>
        </p:nvSpPr>
        <p:spPr>
          <a:xfrm>
            <a:off x="1298455" y="4471439"/>
            <a:ext cx="4571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ACC1: </a:t>
            </a:r>
          </a:p>
          <a:p>
            <a:r>
              <a:rPr lang="en-US" altLang="zh-TW" sz="2800" dirty="0"/>
              <a:t>accuracy before correction</a:t>
            </a:r>
            <a:endParaRPr lang="zh-TW" altLang="en-US" sz="2800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383F2490-5CED-EA39-C348-C2EB6D8E27C8}"/>
              </a:ext>
            </a:extLst>
          </p:cNvPr>
          <p:cNvGrpSpPr/>
          <p:nvPr/>
        </p:nvGrpSpPr>
        <p:grpSpPr>
          <a:xfrm>
            <a:off x="6610350" y="4974786"/>
            <a:ext cx="5581650" cy="1188584"/>
            <a:chOff x="6096000" y="5045478"/>
            <a:chExt cx="5581650" cy="1188584"/>
          </a:xfrm>
        </p:grpSpPr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37B2DB75-4A55-4AEC-A8B5-580BEC81A96F}"/>
                </a:ext>
              </a:extLst>
            </p:cNvPr>
            <p:cNvSpPr txBox="1"/>
            <p:nvPr/>
          </p:nvSpPr>
          <p:spPr>
            <a:xfrm>
              <a:off x="6096000" y="5045478"/>
              <a:ext cx="11828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ACC2</a:t>
              </a:r>
              <a:endParaRPr lang="zh-TW" altLang="en-US" sz="2800" dirty="0"/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E315F0C8-0EF3-0585-6E95-9F9EDFC31DDB}"/>
                </a:ext>
              </a:extLst>
            </p:cNvPr>
            <p:cNvSpPr txBox="1"/>
            <p:nvPr/>
          </p:nvSpPr>
          <p:spPr>
            <a:xfrm>
              <a:off x="6852055" y="5047516"/>
              <a:ext cx="11828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dirty="0"/>
                <a:t>=</a:t>
              </a:r>
              <a:endParaRPr lang="zh-TW" altLang="en-US" sz="2800" dirty="0"/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7EB78AB9-62C9-E029-9CEB-C4B92BB25B46}"/>
                </a:ext>
              </a:extLst>
            </p:cNvPr>
            <p:cNvSpPr txBox="1"/>
            <p:nvPr/>
          </p:nvSpPr>
          <p:spPr>
            <a:xfrm>
              <a:off x="6096000" y="5710842"/>
              <a:ext cx="55816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ACC1 x </a:t>
              </a:r>
              <a:r>
                <a:rPr lang="en-US" altLang="zh-TW" sz="2800" b="1" dirty="0"/>
                <a:t>CL</a:t>
              </a:r>
              <a:r>
                <a:rPr lang="en-US" altLang="zh-TW" sz="2800" dirty="0"/>
                <a:t> + (1 – ACC1) x </a:t>
              </a:r>
              <a:r>
                <a:rPr lang="en-US" altLang="zh-TW" sz="2800" b="1" dirty="0"/>
                <a:t>CS </a:t>
              </a:r>
              <a:endParaRPr lang="zh-TW" altLang="en-US" sz="2800" b="1" dirty="0"/>
            </a:p>
          </p:txBody>
        </p:sp>
      </p:grp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421AB41-8A84-2445-FBED-709C74F26A6F}"/>
              </a:ext>
            </a:extLst>
          </p:cNvPr>
          <p:cNvSpPr txBox="1"/>
          <p:nvPr/>
        </p:nvSpPr>
        <p:spPr>
          <a:xfrm>
            <a:off x="1298455" y="5550712"/>
            <a:ext cx="4571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ACC2: </a:t>
            </a:r>
          </a:p>
          <a:p>
            <a:r>
              <a:rPr lang="en-US" altLang="zh-TW" sz="2800" dirty="0"/>
              <a:t>accuracy after correction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4567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/>
      <p:bldP spid="15" grpId="0"/>
      <p:bldP spid="21" grpId="0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CC1349-4DDA-8D80-2C98-0846EDBE6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2A2FF16-0AFB-417B-FAFC-90FC3AFCC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43" y="1825625"/>
            <a:ext cx="11362514" cy="407691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DAC004D-B9A1-81EB-D45D-3BD53C1512E0}"/>
              </a:ext>
            </a:extLst>
          </p:cNvPr>
          <p:cNvSpPr txBox="1"/>
          <p:nvPr/>
        </p:nvSpPr>
        <p:spPr>
          <a:xfrm>
            <a:off x="8517529" y="5902541"/>
            <a:ext cx="3683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https://arxiv.org/pdf/2412.19513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5D81B92-A257-D21F-66A8-BA9C5C11F6BC}"/>
              </a:ext>
            </a:extLst>
          </p:cNvPr>
          <p:cNvSpPr txBox="1"/>
          <p:nvPr/>
        </p:nvSpPr>
        <p:spPr>
          <a:xfrm>
            <a:off x="414743" y="221484"/>
            <a:ext cx="3790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u="sng" dirty="0"/>
              <a:t>Confidence Level (CL)</a:t>
            </a:r>
            <a:endParaRPr lang="zh-TW" altLang="en-US" sz="2800" b="1" u="sng" dirty="0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26E3A9C-7EB7-41F4-A106-64AB06E1299B}"/>
              </a:ext>
            </a:extLst>
          </p:cNvPr>
          <p:cNvGrpSpPr/>
          <p:nvPr/>
        </p:nvGrpSpPr>
        <p:grpSpPr>
          <a:xfrm>
            <a:off x="4383370" y="158569"/>
            <a:ext cx="3790950" cy="608376"/>
            <a:chOff x="5859664" y="1984502"/>
            <a:chExt cx="3790950" cy="608376"/>
          </a:xfrm>
        </p:grpSpPr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A3F9BCDF-9206-9BA2-3CD1-CA85005BEBAA}"/>
                </a:ext>
              </a:extLst>
            </p:cNvPr>
            <p:cNvSpPr txBox="1"/>
            <p:nvPr/>
          </p:nvSpPr>
          <p:spPr>
            <a:xfrm>
              <a:off x="5859664" y="2035997"/>
              <a:ext cx="37909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P(</a:t>
              </a:r>
              <a:r>
                <a:rPr lang="zh-TW" altLang="en-US" sz="2800" dirty="0"/>
                <a:t>                                  </a:t>
              </a:r>
              <a:r>
                <a:rPr lang="en-US" altLang="zh-TW" sz="2800" dirty="0"/>
                <a:t>)</a:t>
              </a:r>
              <a:endParaRPr lang="zh-TW" altLang="en-US" sz="2800" dirty="0"/>
            </a:p>
          </p:txBody>
        </p:sp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9AE093D3-B8E5-53FC-619B-7B1CD72F9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36" y="1984502"/>
              <a:ext cx="590545" cy="59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CDB4FD78-6E6E-5787-70DF-FB6A8722A8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8098" y="2002333"/>
              <a:ext cx="590545" cy="59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74B20DEE-B0CC-592E-DF74-179623FC4642}"/>
                </a:ext>
              </a:extLst>
            </p:cNvPr>
            <p:cNvCxnSpPr>
              <a:cxnSpLocks/>
            </p:cNvCxnSpPr>
            <p:nvPr/>
          </p:nvCxnSpPr>
          <p:spPr>
            <a:xfrm>
              <a:off x="7278889" y="2279774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79E57CD-E235-A8D0-BC1D-784B74BBA4E1}"/>
              </a:ext>
            </a:extLst>
          </p:cNvPr>
          <p:cNvSpPr txBox="1"/>
          <p:nvPr/>
        </p:nvSpPr>
        <p:spPr>
          <a:xfrm>
            <a:off x="414743" y="1027983"/>
            <a:ext cx="3790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u="sng" dirty="0"/>
              <a:t>Critique Score (CS)</a:t>
            </a:r>
            <a:endParaRPr lang="zh-TW" altLang="en-US" sz="2800" b="1" u="sng" dirty="0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01A2DB0F-A3A8-C83C-A810-15CE9652C568}"/>
              </a:ext>
            </a:extLst>
          </p:cNvPr>
          <p:cNvGrpSpPr/>
          <p:nvPr/>
        </p:nvGrpSpPr>
        <p:grpSpPr>
          <a:xfrm>
            <a:off x="4364320" y="933179"/>
            <a:ext cx="3790950" cy="590546"/>
            <a:chOff x="5840614" y="3334608"/>
            <a:chExt cx="3790950" cy="590546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99993BDD-9FBC-7A8C-B8C1-043F3AB09B58}"/>
                </a:ext>
              </a:extLst>
            </p:cNvPr>
            <p:cNvSpPr txBox="1"/>
            <p:nvPr/>
          </p:nvSpPr>
          <p:spPr>
            <a:xfrm>
              <a:off x="5840614" y="3368273"/>
              <a:ext cx="37909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P(</a:t>
              </a:r>
              <a:r>
                <a:rPr lang="zh-TW" altLang="en-US" sz="2800" dirty="0"/>
                <a:t>                                  </a:t>
              </a:r>
              <a:r>
                <a:rPr lang="en-US" altLang="zh-TW" sz="2800" dirty="0"/>
                <a:t>)</a:t>
              </a:r>
              <a:endParaRPr lang="zh-TW" altLang="en-US" sz="2800" dirty="0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AD0CD156-F357-8E7E-85C0-C52A9F35C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9048" y="3334609"/>
              <a:ext cx="590545" cy="59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02CF3105-7E61-89DE-3225-06E7C20A1C0A}"/>
                </a:ext>
              </a:extLst>
            </p:cNvPr>
            <p:cNvCxnSpPr>
              <a:cxnSpLocks/>
            </p:cNvCxnSpPr>
            <p:nvPr/>
          </p:nvCxnSpPr>
          <p:spPr>
            <a:xfrm>
              <a:off x="7259839" y="3612050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E1E299E0-A959-6BF5-2F5B-715A15364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285" y="3334608"/>
              <a:ext cx="590545" cy="59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250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860761-13CF-A751-A894-399268D23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Reflection Instruction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的用詞很重要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6AFFD0A1-ED4B-3FD3-7011-C567D83248E4}"/>
              </a:ext>
            </a:extLst>
          </p:cNvPr>
          <p:cNvSpPr/>
          <p:nvPr/>
        </p:nvSpPr>
        <p:spPr>
          <a:xfrm>
            <a:off x="1540054" y="3839550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560056C2-342B-5360-9123-22CFA7C45AD2}"/>
              </a:ext>
            </a:extLst>
          </p:cNvPr>
          <p:cNvSpPr/>
          <p:nvPr/>
        </p:nvSpPr>
        <p:spPr>
          <a:xfrm>
            <a:off x="2963887" y="3839550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68050C5-5316-3574-8FCA-2184A42EDA60}"/>
              </a:ext>
            </a:extLst>
          </p:cNvPr>
          <p:cNvSpPr/>
          <p:nvPr/>
        </p:nvSpPr>
        <p:spPr>
          <a:xfrm>
            <a:off x="7963055" y="3839550"/>
            <a:ext cx="2803706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corrected 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15EC77C-A6B3-DEC8-C2FF-E9A86B0DC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364" y="242731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20506BD-6FC8-09F7-C7AF-AB90210A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547" y="245522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形 8" descr="困惑的人 以實心填滿">
            <a:extLst>
              <a:ext uri="{FF2B5EF4-FFF2-40B4-BE49-F238E27FC236}">
                <a16:creationId xmlns:a16="http://schemas.microsoft.com/office/drawing/2014/main" id="{B91D144A-6EE0-2C3E-1514-69802AE4CE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1446" y="2410284"/>
            <a:ext cx="1219200" cy="1219200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DF2919D5-F76E-B59A-CFCC-F8C012B48A01}"/>
              </a:ext>
            </a:extLst>
          </p:cNvPr>
          <p:cNvSpPr/>
          <p:nvPr/>
        </p:nvSpPr>
        <p:spPr>
          <a:xfrm>
            <a:off x="4567447" y="3839550"/>
            <a:ext cx="3356378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</a:t>
            </a:r>
            <a:r>
              <a:rPr kumimoji="0" lang="en-US" altLang="zh-TW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eflection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instruction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F7795DB-B8E2-D598-9C12-F1C8F17CB76C}"/>
              </a:ext>
            </a:extLst>
          </p:cNvPr>
          <p:cNvSpPr txBox="1"/>
          <p:nvPr/>
        </p:nvSpPr>
        <p:spPr>
          <a:xfrm>
            <a:off x="8518861" y="1321356"/>
            <a:ext cx="453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https://arxiv.org/pdf/2412.19513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0639B5D-A34A-02D0-1A94-6E3B1F836AE7}"/>
              </a:ext>
            </a:extLst>
          </p:cNvPr>
          <p:cNvSpPr txBox="1"/>
          <p:nvPr/>
        </p:nvSpPr>
        <p:spPr>
          <a:xfrm>
            <a:off x="7281358" y="5407786"/>
            <a:ext cx="3718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這句話怎麼說可能會大幅影響模型的行為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6C8A7F8D-B135-EA1A-EC3B-10C45E1B84E8}"/>
              </a:ext>
            </a:extLst>
          </p:cNvPr>
          <p:cNvCxnSpPr>
            <a:cxnSpLocks/>
          </p:cNvCxnSpPr>
          <p:nvPr/>
        </p:nvCxnSpPr>
        <p:spPr>
          <a:xfrm>
            <a:off x="7451709" y="4805551"/>
            <a:ext cx="474461" cy="5875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F5DE75D5-41E5-6618-3936-172ED198410B}"/>
              </a:ext>
            </a:extLst>
          </p:cNvPr>
          <p:cNvSpPr txBox="1"/>
          <p:nvPr/>
        </p:nvSpPr>
        <p:spPr>
          <a:xfrm>
            <a:off x="4508041" y="4233927"/>
            <a:ext cx="3537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與問題、前面的答案無關，程式自動插入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91CE6EA-137F-48DA-BF83-5A8A5504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94" y="249955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B9708-2775-4DB8-E26C-9D0D94656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E69C62-9D92-A6ED-4AB8-EF169CC45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相關課程錄影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A3792E7-DC67-B3F5-252A-A5E1EA4A2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36" y="1567306"/>
            <a:ext cx="7160526" cy="455935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D46C5CA-A462-213B-5CEB-BE8147182344}"/>
              </a:ext>
            </a:extLst>
          </p:cNvPr>
          <p:cNvSpPr txBox="1"/>
          <p:nvPr/>
        </p:nvSpPr>
        <p:spPr>
          <a:xfrm>
            <a:off x="2499756" y="6234110"/>
            <a:ext cx="55684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https://youtu.be/bJFtcwLSNxI?si=EZyt2nPudfrq1LOv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F62B7C-3806-D9EB-9B0A-BEC26E77C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780" y="2203075"/>
            <a:ext cx="3372971" cy="337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0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0158A4-6F93-B40E-7B83-1B2EC4CD9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Reflection Instruction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的用詞很重要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2EDF250-AA51-86E1-44D7-81B734AF3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99" y="3299956"/>
            <a:ext cx="11320202" cy="225186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8D79806-84E9-AEEE-AA8C-E77522845B8E}"/>
              </a:ext>
            </a:extLst>
          </p:cNvPr>
          <p:cNvSpPr txBox="1"/>
          <p:nvPr/>
        </p:nvSpPr>
        <p:spPr>
          <a:xfrm>
            <a:off x="8518861" y="1321356"/>
            <a:ext cx="4533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https://arxiv.org/pdf/2412.19513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3426847-0AF7-C8A8-74BB-4839E5247FC6}"/>
              </a:ext>
            </a:extLst>
          </p:cNvPr>
          <p:cNvSpPr txBox="1"/>
          <p:nvPr/>
        </p:nvSpPr>
        <p:spPr>
          <a:xfrm>
            <a:off x="936340" y="1724352"/>
            <a:ext cx="75689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Reask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再做一次　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Confidence: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你應該是對的。給我最終答案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Critique: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你確定嗎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再好好想想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5618D4DD-9BE6-1A9A-DD82-AB3698CE6CF7}"/>
              </a:ext>
            </a:extLst>
          </p:cNvPr>
          <p:cNvGrpSpPr/>
          <p:nvPr/>
        </p:nvGrpSpPr>
        <p:grpSpPr>
          <a:xfrm>
            <a:off x="555960" y="5843300"/>
            <a:ext cx="3790950" cy="608376"/>
            <a:chOff x="5859664" y="1984502"/>
            <a:chExt cx="3790950" cy="608376"/>
          </a:xfrm>
        </p:grpSpPr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8E12AF87-7843-01B8-2343-EE7FB9F1F174}"/>
                </a:ext>
              </a:extLst>
            </p:cNvPr>
            <p:cNvSpPr txBox="1"/>
            <p:nvPr/>
          </p:nvSpPr>
          <p:spPr>
            <a:xfrm>
              <a:off x="5859664" y="2035997"/>
              <a:ext cx="37909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P(</a:t>
              </a:r>
              <a:r>
                <a:rPr lang="zh-TW" altLang="en-US" sz="2800" dirty="0"/>
                <a:t>                                  </a:t>
              </a:r>
              <a:r>
                <a:rPr lang="en-US" altLang="zh-TW" sz="2800" dirty="0"/>
                <a:t>)</a:t>
              </a:r>
              <a:endParaRPr lang="zh-TW" altLang="en-US" sz="2800" dirty="0"/>
            </a:p>
          </p:txBody>
        </p:sp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70B7F981-D857-2F21-5644-0B53A0850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336" y="1984502"/>
              <a:ext cx="590545" cy="59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993BC0B4-CB75-41F1-724B-67051EDDD8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8098" y="2002333"/>
              <a:ext cx="590545" cy="59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3A33A3E5-6D7A-6B79-BFE2-18DA1776C9D1}"/>
                </a:ext>
              </a:extLst>
            </p:cNvPr>
            <p:cNvCxnSpPr>
              <a:cxnSpLocks/>
            </p:cNvCxnSpPr>
            <p:nvPr/>
          </p:nvCxnSpPr>
          <p:spPr>
            <a:xfrm>
              <a:off x="7278889" y="2279774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9567A77-B6EF-7442-FB68-FA528E6FC6C9}"/>
              </a:ext>
            </a:extLst>
          </p:cNvPr>
          <p:cNvGrpSpPr/>
          <p:nvPr/>
        </p:nvGrpSpPr>
        <p:grpSpPr>
          <a:xfrm>
            <a:off x="4054142" y="5878965"/>
            <a:ext cx="3790950" cy="590546"/>
            <a:chOff x="5840614" y="3334608"/>
            <a:chExt cx="3790950" cy="590546"/>
          </a:xfrm>
        </p:grpSpPr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7C37D0FE-9B68-3FF2-4979-896535C65915}"/>
                </a:ext>
              </a:extLst>
            </p:cNvPr>
            <p:cNvSpPr txBox="1"/>
            <p:nvPr/>
          </p:nvSpPr>
          <p:spPr>
            <a:xfrm>
              <a:off x="5840614" y="3368273"/>
              <a:ext cx="37909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/>
                <a:t>P(</a:t>
              </a:r>
              <a:r>
                <a:rPr lang="zh-TW" altLang="en-US" sz="2800" dirty="0"/>
                <a:t>                                  </a:t>
              </a:r>
              <a:r>
                <a:rPr lang="en-US" altLang="zh-TW" sz="2800" dirty="0"/>
                <a:t>)</a:t>
              </a:r>
              <a:endParaRPr lang="zh-TW" altLang="en-US" sz="2800" dirty="0"/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5771532B-507A-F3E2-1428-8F642A3EC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9048" y="3334609"/>
              <a:ext cx="590545" cy="59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0130F542-5FDB-9AED-51C6-F4E2C80825E8}"/>
                </a:ext>
              </a:extLst>
            </p:cNvPr>
            <p:cNvCxnSpPr>
              <a:cxnSpLocks/>
            </p:cNvCxnSpPr>
            <p:nvPr/>
          </p:nvCxnSpPr>
          <p:spPr>
            <a:xfrm>
              <a:off x="7259839" y="3612050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983C31C-BADE-1ADB-585F-A1463CD85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285" y="3334608"/>
              <a:ext cx="590545" cy="590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3DF63A77-4DB9-449E-BFCA-2068E2AAE2DE}"/>
              </a:ext>
            </a:extLst>
          </p:cNvPr>
          <p:cNvCxnSpPr>
            <a:cxnSpLocks/>
          </p:cNvCxnSpPr>
          <p:nvPr/>
        </p:nvCxnSpPr>
        <p:spPr>
          <a:xfrm flipH="1">
            <a:off x="2432385" y="5443868"/>
            <a:ext cx="307878" cy="34297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338A64B5-A686-06AF-C49F-4D2669B63761}"/>
              </a:ext>
            </a:extLst>
          </p:cNvPr>
          <p:cNvCxnSpPr>
            <a:cxnSpLocks/>
          </p:cNvCxnSpPr>
          <p:nvPr/>
        </p:nvCxnSpPr>
        <p:spPr>
          <a:xfrm>
            <a:off x="4566874" y="5443868"/>
            <a:ext cx="307878" cy="34297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2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2C7826-F6A4-9E71-3057-17C91A52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Verification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真的划算嗎？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3DAE529-65B7-5573-B165-9EC08F71C5C8}"/>
              </a:ext>
            </a:extLst>
          </p:cNvPr>
          <p:cNvSpPr txBox="1"/>
          <p:nvPr/>
        </p:nvSpPr>
        <p:spPr>
          <a:xfrm>
            <a:off x="8077200" y="843240"/>
            <a:ext cx="356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https://arxiv.org/abs/2504.01005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25F3DFCB-86FF-A9E6-E25A-CC3763F05567}"/>
              </a:ext>
            </a:extLst>
          </p:cNvPr>
          <p:cNvSpPr/>
          <p:nvPr/>
        </p:nvSpPr>
        <p:spPr>
          <a:xfrm>
            <a:off x="1466618" y="3915750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71590FB-A681-C751-F127-2F1E1B3C2771}"/>
              </a:ext>
            </a:extLst>
          </p:cNvPr>
          <p:cNvSpPr/>
          <p:nvPr/>
        </p:nvSpPr>
        <p:spPr>
          <a:xfrm>
            <a:off x="2890451" y="3915750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58AEF22-699C-F7EF-1D1E-032B4BE575BE}"/>
              </a:ext>
            </a:extLst>
          </p:cNvPr>
          <p:cNvSpPr/>
          <p:nvPr/>
        </p:nvSpPr>
        <p:spPr>
          <a:xfrm>
            <a:off x="7889619" y="3915750"/>
            <a:ext cx="2803706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corrected 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42C0C51-CB25-015A-FFA3-CB6EACDC4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928" y="250351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93CCDDE-26BF-22C1-F46A-6D685D61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111" y="253142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形 10" descr="困惑的人 以實心填滿">
            <a:extLst>
              <a:ext uri="{FF2B5EF4-FFF2-40B4-BE49-F238E27FC236}">
                <a16:creationId xmlns:a16="http://schemas.microsoft.com/office/drawing/2014/main" id="{C12A674D-9B30-1529-1FFC-F5CCC99E1D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8010" y="2486484"/>
            <a:ext cx="1219200" cy="1219200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B57599E2-AC7B-2C2E-CDA1-5B16D55C2349}"/>
              </a:ext>
            </a:extLst>
          </p:cNvPr>
          <p:cNvSpPr/>
          <p:nvPr/>
        </p:nvSpPr>
        <p:spPr>
          <a:xfrm>
            <a:off x="4494011" y="3915750"/>
            <a:ext cx="3356378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</a:t>
            </a:r>
            <a:r>
              <a:rPr kumimoji="0" lang="en-US" altLang="zh-TW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eflection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instruction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426C02D-E022-F481-54DF-2DA7A19232DD}"/>
              </a:ext>
            </a:extLst>
          </p:cNvPr>
          <p:cNvSpPr txBox="1"/>
          <p:nvPr/>
        </p:nvSpPr>
        <p:spPr>
          <a:xfrm>
            <a:off x="6064694" y="4992288"/>
            <a:ext cx="3718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需要投資額外的運算，這個投資划算嗎？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C9B70B54-1FD1-3090-7536-20E7F180FBBD}"/>
              </a:ext>
            </a:extLst>
          </p:cNvPr>
          <p:cNvCxnSpPr>
            <a:cxnSpLocks/>
          </p:cNvCxnSpPr>
          <p:nvPr/>
        </p:nvCxnSpPr>
        <p:spPr>
          <a:xfrm flipV="1">
            <a:off x="8077200" y="4422625"/>
            <a:ext cx="652820" cy="422788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2C5B21-CD86-0DCD-B14E-C0599473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3142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02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3D23F-A504-0198-57E3-3A88D5EAA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54BB85-B22C-556C-F1E3-E826240F6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Verification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真的划算嗎？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2B35E0D-7EE9-1481-F9D2-D89D355AD599}"/>
              </a:ext>
            </a:extLst>
          </p:cNvPr>
          <p:cNvSpPr txBox="1"/>
          <p:nvPr/>
        </p:nvSpPr>
        <p:spPr>
          <a:xfrm>
            <a:off x="8077200" y="843240"/>
            <a:ext cx="356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https://arxiv.org/abs/2504.01005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27412D1-46B0-B2F3-B7E2-04D5130A9443}"/>
              </a:ext>
            </a:extLst>
          </p:cNvPr>
          <p:cNvSpPr/>
          <p:nvPr/>
        </p:nvSpPr>
        <p:spPr>
          <a:xfrm>
            <a:off x="1352318" y="3069000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41BB12D-814E-1A45-0333-C4BC7F1F9E85}"/>
              </a:ext>
            </a:extLst>
          </p:cNvPr>
          <p:cNvSpPr/>
          <p:nvPr/>
        </p:nvSpPr>
        <p:spPr>
          <a:xfrm>
            <a:off x="2776151" y="3069000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842E3C5-8747-BE00-0F9A-49BD9502811B}"/>
              </a:ext>
            </a:extLst>
          </p:cNvPr>
          <p:cNvSpPr/>
          <p:nvPr/>
        </p:nvSpPr>
        <p:spPr>
          <a:xfrm>
            <a:off x="7775319" y="3069000"/>
            <a:ext cx="2803706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corrected 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4E107C2-AB16-CBEE-9CE2-7F1B1E1EC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628" y="165676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6AEB87F-ED01-D8E2-6AB4-D78D25C03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811" y="168467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形 10" descr="困惑的人 以實心填滿">
            <a:extLst>
              <a:ext uri="{FF2B5EF4-FFF2-40B4-BE49-F238E27FC236}">
                <a16:creationId xmlns:a16="http://schemas.microsoft.com/office/drawing/2014/main" id="{29D79244-5D08-E640-9DBB-CAFBFA3891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3710" y="1639734"/>
            <a:ext cx="1219200" cy="1219200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774CFEA-7DE6-46DE-5E3A-B27174913B71}"/>
              </a:ext>
            </a:extLst>
          </p:cNvPr>
          <p:cNvSpPr/>
          <p:nvPr/>
        </p:nvSpPr>
        <p:spPr>
          <a:xfrm>
            <a:off x="4379711" y="3069000"/>
            <a:ext cx="3356378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</a:t>
            </a:r>
            <a:r>
              <a:rPr kumimoji="0" lang="en-US" altLang="zh-TW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eflection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instruction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9901EB91-BC1C-2E9D-8069-CB2AFF07918A}"/>
              </a:ext>
            </a:extLst>
          </p:cNvPr>
          <p:cNvSpPr/>
          <p:nvPr/>
        </p:nvSpPr>
        <p:spPr>
          <a:xfrm>
            <a:off x="1292912" y="4772612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BD09FDF1-5233-62F1-0EC1-B090E7030160}"/>
              </a:ext>
            </a:extLst>
          </p:cNvPr>
          <p:cNvSpPr/>
          <p:nvPr/>
        </p:nvSpPr>
        <p:spPr>
          <a:xfrm>
            <a:off x="2776151" y="3942154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kumimoji="0" lang="en-US" altLang="zh-TW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utput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393B5759-D79B-A1E0-F281-96887C24E91B}"/>
              </a:ext>
            </a:extLst>
          </p:cNvPr>
          <p:cNvSpPr/>
          <p:nvPr/>
        </p:nvSpPr>
        <p:spPr>
          <a:xfrm>
            <a:off x="2776151" y="4709112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kumimoji="0" lang="en-US" altLang="zh-TW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utput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C1B0F6F9-3EFB-E970-DB97-983FE4390E39}"/>
              </a:ext>
            </a:extLst>
          </p:cNvPr>
          <p:cNvSpPr/>
          <p:nvPr/>
        </p:nvSpPr>
        <p:spPr>
          <a:xfrm>
            <a:off x="2776151" y="5476070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kumimoji="0" lang="en-US" altLang="zh-TW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utput</a:t>
            </a: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94ECC49-D79E-28A9-A8A6-C180285F9B91}"/>
              </a:ext>
            </a:extLst>
          </p:cNvPr>
          <p:cNvSpPr txBox="1"/>
          <p:nvPr/>
        </p:nvSpPr>
        <p:spPr>
          <a:xfrm rot="5400000">
            <a:off x="3211942" y="6137324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61FBF5C-87AC-EFAD-BB1F-508A23144897}"/>
              </a:ext>
            </a:extLst>
          </p:cNvPr>
          <p:cNvSpPr txBox="1"/>
          <p:nvPr/>
        </p:nvSpPr>
        <p:spPr>
          <a:xfrm>
            <a:off x="5015816" y="4866082"/>
            <a:ext cx="1288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Majority Vote </a:t>
            </a:r>
            <a:endParaRPr lang="zh-TW" altLang="en-US" sz="2400" dirty="0"/>
          </a:p>
        </p:txBody>
      </p:sp>
      <p:sp>
        <p:nvSpPr>
          <p:cNvPr id="20" name="右大括弧 19">
            <a:extLst>
              <a:ext uri="{FF2B5EF4-FFF2-40B4-BE49-F238E27FC236}">
                <a16:creationId xmlns:a16="http://schemas.microsoft.com/office/drawing/2014/main" id="{085C57F1-2DE9-1423-84CB-8DCC2727B954}"/>
              </a:ext>
            </a:extLst>
          </p:cNvPr>
          <p:cNvSpPr/>
          <p:nvPr/>
        </p:nvSpPr>
        <p:spPr>
          <a:xfrm>
            <a:off x="4515317" y="3942154"/>
            <a:ext cx="386110" cy="2686050"/>
          </a:xfrm>
          <a:prstGeom prst="rightBrace">
            <a:avLst>
              <a:gd name="adj1" fmla="val 44515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D1EAFEC8-BDE1-A037-AEF4-1DC6C638B195}"/>
              </a:ext>
            </a:extLst>
          </p:cNvPr>
          <p:cNvSpPr/>
          <p:nvPr/>
        </p:nvSpPr>
        <p:spPr>
          <a:xfrm>
            <a:off x="2738051" y="2963809"/>
            <a:ext cx="7891849" cy="584088"/>
          </a:xfrm>
          <a:prstGeom prst="roundRect">
            <a:avLst>
              <a:gd name="adj" fmla="val 9638"/>
            </a:avLst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AC7B761C-837C-FD43-B0A5-4ACFA708B0A0}"/>
              </a:ext>
            </a:extLst>
          </p:cNvPr>
          <p:cNvSpPr/>
          <p:nvPr/>
        </p:nvSpPr>
        <p:spPr>
          <a:xfrm>
            <a:off x="2707636" y="3835958"/>
            <a:ext cx="3596408" cy="2855746"/>
          </a:xfrm>
          <a:prstGeom prst="roundRect">
            <a:avLst>
              <a:gd name="adj" fmla="val 9638"/>
            </a:avLst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532605A-0ADC-3C63-222D-B001B3DD777D}"/>
              </a:ext>
            </a:extLst>
          </p:cNvPr>
          <p:cNvSpPr txBox="1"/>
          <p:nvPr/>
        </p:nvSpPr>
        <p:spPr>
          <a:xfrm>
            <a:off x="7480300" y="4709112"/>
            <a:ext cx="330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假設兩邊使用一樣的運算量，哪一個比較好</a:t>
            </a: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FE7D7779-1664-2F07-9683-C18E4C406945}"/>
              </a:ext>
            </a:extLst>
          </p:cNvPr>
          <p:cNvCxnSpPr/>
          <p:nvPr/>
        </p:nvCxnSpPr>
        <p:spPr>
          <a:xfrm>
            <a:off x="6553200" y="5132612"/>
            <a:ext cx="9271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E55A7698-52EF-1014-4D12-2158E9BF747A}"/>
              </a:ext>
            </a:extLst>
          </p:cNvPr>
          <p:cNvCxnSpPr>
            <a:cxnSpLocks/>
          </p:cNvCxnSpPr>
          <p:nvPr/>
        </p:nvCxnSpPr>
        <p:spPr>
          <a:xfrm rot="5400000">
            <a:off x="8636000" y="4116612"/>
            <a:ext cx="927100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0EB7FC9E-8677-3CD3-AC2A-59380392F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66073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2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B06612-8E38-2DFC-4A0B-552D40FBE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Verification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真的划算嗎？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62BCE35-EA07-7385-169D-7A5193632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C063985-99A0-56BC-6F4D-D9D34EAE7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79" y="1613391"/>
            <a:ext cx="11307041" cy="477580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4671F62-6CED-F4DC-9C87-1193BB8BEF6B}"/>
              </a:ext>
            </a:extLst>
          </p:cNvPr>
          <p:cNvSpPr txBox="1"/>
          <p:nvPr/>
        </p:nvSpPr>
        <p:spPr>
          <a:xfrm>
            <a:off x="8077200" y="843240"/>
            <a:ext cx="356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https://arxiv.org/abs/2504.01005</a:t>
            </a:r>
          </a:p>
        </p:txBody>
      </p:sp>
    </p:spTree>
    <p:extLst>
      <p:ext uri="{BB962C8B-B14F-4D97-AF65-F5344CB8AC3E}">
        <p14:creationId xmlns:p14="http://schemas.microsoft.com/office/powerpoint/2010/main" val="336238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52296-4792-817B-30D5-2ECDAF99C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92AA38-0D90-EA72-3001-5E3AFE710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修改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Model Parameters (Reasoning)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0F33FCD-1031-581D-D9DB-F415A2EBB4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184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4EAC1222-1A6D-55DD-13C6-55836E110C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Workflow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dirty="0"/>
                  <a:t> Reasoning 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標題 1">
                <a:extLst>
                  <a:ext uri="{FF2B5EF4-FFF2-40B4-BE49-F238E27FC236}">
                    <a16:creationId xmlns:a16="http://schemas.microsoft.com/office/drawing/2014/main" id="{4EAC1222-1A6D-55DD-13C6-55836E110C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: 圓角 3">
            <a:extLst>
              <a:ext uri="{FF2B5EF4-FFF2-40B4-BE49-F238E27FC236}">
                <a16:creationId xmlns:a16="http://schemas.microsoft.com/office/drawing/2014/main" id="{7B27BF69-1F33-F34A-351E-48CDE4227972}"/>
              </a:ext>
            </a:extLst>
          </p:cNvPr>
          <p:cNvSpPr/>
          <p:nvPr/>
        </p:nvSpPr>
        <p:spPr>
          <a:xfrm>
            <a:off x="2596171" y="3377868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D541A7B-2CE7-6603-726F-8AF9814BDA53}"/>
              </a:ext>
            </a:extLst>
          </p:cNvPr>
          <p:cNvSpPr/>
          <p:nvPr/>
        </p:nvSpPr>
        <p:spPr>
          <a:xfrm>
            <a:off x="4020004" y="3377868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A3AE8FA6-7CC7-FD31-09D3-A95A95022126}"/>
              </a:ext>
            </a:extLst>
          </p:cNvPr>
          <p:cNvSpPr/>
          <p:nvPr/>
        </p:nvSpPr>
        <p:spPr>
          <a:xfrm>
            <a:off x="9019172" y="3377868"/>
            <a:ext cx="2803706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corrected 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D08A3E4-4012-DE29-2CBA-20311F9DC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81" y="196563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BFDA73A-2B92-3C14-DB94-B1CDA033C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664" y="199354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形 8" descr="困惑的人 以實心填滿">
            <a:extLst>
              <a:ext uri="{FF2B5EF4-FFF2-40B4-BE49-F238E27FC236}">
                <a16:creationId xmlns:a16="http://schemas.microsoft.com/office/drawing/2014/main" id="{BD8E17F1-E5BD-92D9-58A0-9CBF61FBB8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7563" y="1948602"/>
            <a:ext cx="1219200" cy="1219200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08777AB-A2FB-2449-0E4B-D3AFFE6A6AF9}"/>
              </a:ext>
            </a:extLst>
          </p:cNvPr>
          <p:cNvSpPr/>
          <p:nvPr/>
        </p:nvSpPr>
        <p:spPr>
          <a:xfrm>
            <a:off x="5623564" y="3377868"/>
            <a:ext cx="3356378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</a:t>
            </a:r>
            <a:r>
              <a:rPr kumimoji="0" lang="en-US" altLang="zh-TW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eflection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instruction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5CB0CBB4-1077-C22C-F98F-997A887E1FFD}"/>
              </a:ext>
            </a:extLst>
          </p:cNvPr>
          <p:cNvSpPr/>
          <p:nvPr/>
        </p:nvSpPr>
        <p:spPr>
          <a:xfrm>
            <a:off x="2627563" y="5672872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1F1C496-230A-E10B-1538-508691D50394}"/>
              </a:ext>
            </a:extLst>
          </p:cNvPr>
          <p:cNvSpPr/>
          <p:nvPr/>
        </p:nvSpPr>
        <p:spPr>
          <a:xfrm>
            <a:off x="4051396" y="5672872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2CC339E-C68D-5F18-F403-3DB5C6175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873" y="426063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形 14" descr="困惑的人 以實心填滿">
            <a:extLst>
              <a:ext uri="{FF2B5EF4-FFF2-40B4-BE49-F238E27FC236}">
                <a16:creationId xmlns:a16="http://schemas.microsoft.com/office/drawing/2014/main" id="{F2B1B535-E533-10CA-A181-3227EEDD26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58955" y="4243606"/>
            <a:ext cx="1219200" cy="1219200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0AEEFB5-3FBB-0574-281C-948358D5B10D}"/>
              </a:ext>
            </a:extLst>
          </p:cNvPr>
          <p:cNvSpPr/>
          <p:nvPr/>
        </p:nvSpPr>
        <p:spPr>
          <a:xfrm>
            <a:off x="5731156" y="5682598"/>
            <a:ext cx="2803706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corrected 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8A67431-7B45-BE43-1946-5433AFB83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48" y="4298271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85B8D471-334F-5304-8309-D35289CC9F69}"/>
              </a:ext>
            </a:extLst>
          </p:cNvPr>
          <p:cNvSpPr txBox="1"/>
          <p:nvPr/>
        </p:nvSpPr>
        <p:spPr>
          <a:xfrm>
            <a:off x="179290" y="2489862"/>
            <a:ext cx="2191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800" b="1" u="sng" dirty="0"/>
              <a:t>Workflow</a:t>
            </a:r>
            <a:endParaRPr lang="zh-TW" altLang="en-US" sz="2800" b="1" u="sng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B783779-FB6D-D4F0-9994-BC7BB3D76786}"/>
              </a:ext>
            </a:extLst>
          </p:cNvPr>
          <p:cNvSpPr txBox="1"/>
          <p:nvPr/>
        </p:nvSpPr>
        <p:spPr>
          <a:xfrm>
            <a:off x="299472" y="4384651"/>
            <a:ext cx="2191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800" b="1" u="sng" dirty="0"/>
              <a:t>Reasoning</a:t>
            </a:r>
            <a:endParaRPr lang="zh-TW" altLang="en-US" sz="2800" b="1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B5DE1E-8EA1-53F9-06D0-E539B341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897" y="196563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26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060971-1119-B362-7732-0B866F1E4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直接教模型自我修正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532A657F-42AA-F8E7-5848-BAD2EA4A27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正確知識 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自我修正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532A657F-42AA-F8E7-5848-BAD2EA4A27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9DF4631A-ED9E-1907-716F-CE4C0178BB13}"/>
              </a:ext>
            </a:extLst>
          </p:cNvPr>
          <p:cNvSpPr txBox="1"/>
          <p:nvPr/>
        </p:nvSpPr>
        <p:spPr>
          <a:xfrm>
            <a:off x="1104900" y="2418556"/>
            <a:ext cx="3695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https://arxiv.org/pdf/2505.16170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268E921-6F62-7B36-EF3B-CA0639F41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5125"/>
            <a:ext cx="5868831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8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5A02B-ACBD-CF8D-13A4-D154C2238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1C79F1D-85A9-B427-EADC-A7DE8C9FA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372" y="1212553"/>
            <a:ext cx="7970129" cy="509565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30DD469-B360-838A-485A-2C54513D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相關課程錄影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C41248C-1D06-509B-C796-6EA7BE633A0F}"/>
              </a:ext>
            </a:extLst>
          </p:cNvPr>
          <p:cNvSpPr txBox="1"/>
          <p:nvPr/>
        </p:nvSpPr>
        <p:spPr>
          <a:xfrm>
            <a:off x="5400691" y="6193909"/>
            <a:ext cx="6791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altLang="zh-TW" dirty="0">
                <a:solidFill>
                  <a:prstClr val="black"/>
                </a:solidFill>
              </a:rPr>
              <a:t>https://youtu.be/bJFtcwLSNxI?si=ocBy0Y5EuOmLrY3T&amp;t=2437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68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CD3E4-8FFD-3FA9-17E0-4E07C270A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258527-5F27-95C9-B9B6-B80A9AA7B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直接教模型自我修正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A78E1EC-00D9-7648-D740-8AB35CB13E66}"/>
              </a:ext>
            </a:extLst>
          </p:cNvPr>
          <p:cNvSpPr txBox="1"/>
          <p:nvPr/>
        </p:nvSpPr>
        <p:spPr>
          <a:xfrm>
            <a:off x="8210550" y="681037"/>
            <a:ext cx="373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 err="1"/>
              <a:t>ReVISE</a:t>
            </a:r>
            <a:endParaRPr lang="en-US" altLang="zh-TW" dirty="0"/>
          </a:p>
          <a:p>
            <a:r>
              <a:rPr lang="zh-TW" altLang="en-US" dirty="0"/>
              <a:t>https://arxiv.org/pdf/2502.14565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D974310-3DB8-7CF8-6E69-9B42F52ABB34}"/>
              </a:ext>
            </a:extLst>
          </p:cNvPr>
          <p:cNvSpPr/>
          <p:nvPr/>
        </p:nvSpPr>
        <p:spPr>
          <a:xfrm>
            <a:off x="1644799" y="2965173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815B02D-9B59-FA18-12BF-1D6FCF16B21C}"/>
              </a:ext>
            </a:extLst>
          </p:cNvPr>
          <p:cNvSpPr/>
          <p:nvPr/>
        </p:nvSpPr>
        <p:spPr>
          <a:xfrm>
            <a:off x="3068632" y="2965173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E1A61FC-11CF-4ACD-DB01-F838B76B84B2}"/>
              </a:ext>
            </a:extLst>
          </p:cNvPr>
          <p:cNvSpPr txBox="1"/>
          <p:nvPr/>
        </p:nvSpPr>
        <p:spPr>
          <a:xfrm>
            <a:off x="878864" y="1804696"/>
            <a:ext cx="630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Stage 1: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先教錯誤偵測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24E5DF3-4D7D-8883-80A0-BA45A8E2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5908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45008E3D-0121-9146-43EA-2D28752456A0}"/>
              </a:ext>
            </a:extLst>
          </p:cNvPr>
          <p:cNvCxnSpPr>
            <a:cxnSpLocks/>
          </p:cNvCxnSpPr>
          <p:nvPr/>
        </p:nvCxnSpPr>
        <p:spPr>
          <a:xfrm>
            <a:off x="4764058" y="3145173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CAAF0D45-1294-6934-8DEB-E40DB6E028DA}"/>
              </a:ext>
            </a:extLst>
          </p:cNvPr>
          <p:cNvCxnSpPr>
            <a:cxnSpLocks/>
          </p:cNvCxnSpPr>
          <p:nvPr/>
        </p:nvCxnSpPr>
        <p:spPr>
          <a:xfrm>
            <a:off x="6860564" y="3205616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6FC83CB5-7985-DAA9-5BFB-03474B405ED2}"/>
              </a:ext>
            </a:extLst>
          </p:cNvPr>
          <p:cNvSpPr txBox="1"/>
          <p:nvPr/>
        </p:nvSpPr>
        <p:spPr>
          <a:xfrm>
            <a:off x="9258974" y="2960717"/>
            <a:ext cx="161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[REFINE]</a:t>
            </a:r>
            <a:endParaRPr lang="zh-TW" altLang="en-US" sz="24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06AED99-1075-899E-0008-35718A10F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36" y="3545842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628CE851-73E4-7358-159D-A13A4BE27BEE}"/>
              </a:ext>
            </a:extLst>
          </p:cNvPr>
          <p:cNvSpPr/>
          <p:nvPr/>
        </p:nvSpPr>
        <p:spPr>
          <a:xfrm>
            <a:off x="1644799" y="4642471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18A9045-D43E-45E9-CA36-5D206D424EEF}"/>
              </a:ext>
            </a:extLst>
          </p:cNvPr>
          <p:cNvSpPr/>
          <p:nvPr/>
        </p:nvSpPr>
        <p:spPr>
          <a:xfrm>
            <a:off x="3068632" y="4642471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540189B-05CA-6FF8-C49F-65507E713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36387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F010248D-3542-2FFF-54AF-6CA82239EC37}"/>
              </a:ext>
            </a:extLst>
          </p:cNvPr>
          <p:cNvCxnSpPr>
            <a:cxnSpLocks/>
          </p:cNvCxnSpPr>
          <p:nvPr/>
        </p:nvCxnSpPr>
        <p:spPr>
          <a:xfrm>
            <a:off x="4764058" y="4822471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8EED75DE-392C-7FC6-FE68-89B79693072D}"/>
              </a:ext>
            </a:extLst>
          </p:cNvPr>
          <p:cNvCxnSpPr>
            <a:cxnSpLocks/>
          </p:cNvCxnSpPr>
          <p:nvPr/>
        </p:nvCxnSpPr>
        <p:spPr>
          <a:xfrm>
            <a:off x="6860564" y="4882914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9B95302-85C4-46CA-2622-FFD844215FAE}"/>
              </a:ext>
            </a:extLst>
          </p:cNvPr>
          <p:cNvSpPr txBox="1"/>
          <p:nvPr/>
        </p:nvSpPr>
        <p:spPr>
          <a:xfrm>
            <a:off x="9267825" y="4540806"/>
            <a:ext cx="161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[END]</a:t>
            </a:r>
            <a:endParaRPr lang="zh-TW" altLang="en-US" sz="2400" dirty="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DE28DA8-0862-3E0C-DAAA-398D7960F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35" y="5158412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D34D888-A48B-B9BC-BE27-81E9D0AB404B}"/>
              </a:ext>
            </a:extLst>
          </p:cNvPr>
          <p:cNvSpPr txBox="1"/>
          <p:nvPr/>
        </p:nvSpPr>
        <p:spPr>
          <a:xfrm>
            <a:off x="7558751" y="2960718"/>
            <a:ext cx="78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???</a:t>
            </a:r>
            <a:endParaRPr lang="zh-TW" altLang="en-US" sz="24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B3DF999-A655-4732-2A83-9E9CE1F927ED}"/>
              </a:ext>
            </a:extLst>
          </p:cNvPr>
          <p:cNvSpPr txBox="1"/>
          <p:nvPr/>
        </p:nvSpPr>
        <p:spPr>
          <a:xfrm>
            <a:off x="7589756" y="4599595"/>
            <a:ext cx="78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???</a:t>
            </a:r>
            <a:endParaRPr lang="zh-TW" altLang="en-US" sz="2400" dirty="0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3FDDDAF1-EC49-E7DE-0337-AB42B27BE042}"/>
              </a:ext>
            </a:extLst>
          </p:cNvPr>
          <p:cNvCxnSpPr>
            <a:cxnSpLocks/>
          </p:cNvCxnSpPr>
          <p:nvPr/>
        </p:nvCxnSpPr>
        <p:spPr>
          <a:xfrm>
            <a:off x="8273752" y="3191550"/>
            <a:ext cx="901849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98D58F2B-33D9-9C65-CF1F-E371627A08A8}"/>
              </a:ext>
            </a:extLst>
          </p:cNvPr>
          <p:cNvCxnSpPr>
            <a:cxnSpLocks/>
          </p:cNvCxnSpPr>
          <p:nvPr/>
        </p:nvCxnSpPr>
        <p:spPr>
          <a:xfrm>
            <a:off x="8267700" y="4822470"/>
            <a:ext cx="901849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120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4" grpId="0"/>
      <p:bldP spid="13" grpId="0" animBg="1"/>
      <p:bldP spid="14" grpId="0" animBg="1"/>
      <p:bldP spid="18" grpId="0"/>
      <p:bldP spid="21" grpId="0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7D7E1-1BD5-5AB1-835E-5C4AEA6ED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75F04A-435E-9FC3-4D27-F8097510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直接教模型自我修正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ABDDF2E-5979-F27F-BCD2-4D575073AEDE}"/>
              </a:ext>
            </a:extLst>
          </p:cNvPr>
          <p:cNvSpPr txBox="1"/>
          <p:nvPr/>
        </p:nvSpPr>
        <p:spPr>
          <a:xfrm>
            <a:off x="8210550" y="681037"/>
            <a:ext cx="373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 err="1"/>
              <a:t>ReVISE</a:t>
            </a:r>
            <a:endParaRPr lang="en-US" altLang="zh-TW" dirty="0"/>
          </a:p>
          <a:p>
            <a:r>
              <a:rPr lang="zh-TW" altLang="en-US" dirty="0"/>
              <a:t>https://arxiv.org/pdf/2502.14565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C966DA6-2F2E-5906-9842-85F02447DC69}"/>
              </a:ext>
            </a:extLst>
          </p:cNvPr>
          <p:cNvSpPr/>
          <p:nvPr/>
        </p:nvSpPr>
        <p:spPr>
          <a:xfrm>
            <a:off x="1644799" y="2965173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9CFAB692-7141-F00D-9304-98351D84177F}"/>
              </a:ext>
            </a:extLst>
          </p:cNvPr>
          <p:cNvSpPr/>
          <p:nvPr/>
        </p:nvSpPr>
        <p:spPr>
          <a:xfrm>
            <a:off x="3068632" y="2965173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3EBF30-1BB9-1ABF-C07F-F2265838A3F7}"/>
              </a:ext>
            </a:extLst>
          </p:cNvPr>
          <p:cNvSpPr txBox="1"/>
          <p:nvPr/>
        </p:nvSpPr>
        <p:spPr>
          <a:xfrm>
            <a:off x="878864" y="1804696"/>
            <a:ext cx="630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Stage 1: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先教錯誤偵測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F255A17-5BB4-F0F5-19A5-B51E9E10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5908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F6824C0-4884-B526-1D83-AE94F969EE25}"/>
              </a:ext>
            </a:extLst>
          </p:cNvPr>
          <p:cNvCxnSpPr>
            <a:cxnSpLocks/>
          </p:cNvCxnSpPr>
          <p:nvPr/>
        </p:nvCxnSpPr>
        <p:spPr>
          <a:xfrm>
            <a:off x="4764058" y="3145173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07C4EC3D-91C1-999A-D6C2-1F88710316E3}"/>
              </a:ext>
            </a:extLst>
          </p:cNvPr>
          <p:cNvCxnSpPr>
            <a:cxnSpLocks/>
          </p:cNvCxnSpPr>
          <p:nvPr/>
        </p:nvCxnSpPr>
        <p:spPr>
          <a:xfrm>
            <a:off x="6860564" y="3205616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C82B1803-4672-AFD8-81AE-9BFD1092BF22}"/>
              </a:ext>
            </a:extLst>
          </p:cNvPr>
          <p:cNvSpPr txBox="1"/>
          <p:nvPr/>
        </p:nvSpPr>
        <p:spPr>
          <a:xfrm>
            <a:off x="9258974" y="2960717"/>
            <a:ext cx="161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[REFINE]</a:t>
            </a:r>
            <a:endParaRPr lang="zh-TW" altLang="en-US" sz="24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4CEA7BE-6918-34A9-FBE3-01D67C5DA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36" y="3545842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115E065E-C0EC-3973-DB63-4F2EFC7E151E}"/>
              </a:ext>
            </a:extLst>
          </p:cNvPr>
          <p:cNvSpPr txBox="1"/>
          <p:nvPr/>
        </p:nvSpPr>
        <p:spPr>
          <a:xfrm>
            <a:off x="7558751" y="2960718"/>
            <a:ext cx="78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???</a:t>
            </a:r>
            <a:endParaRPr lang="zh-TW" altLang="en-US" sz="2400" dirty="0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E9B8B048-42A3-C810-BCAD-04D4B5FD0F68}"/>
              </a:ext>
            </a:extLst>
          </p:cNvPr>
          <p:cNvCxnSpPr>
            <a:cxnSpLocks/>
          </p:cNvCxnSpPr>
          <p:nvPr/>
        </p:nvCxnSpPr>
        <p:spPr>
          <a:xfrm>
            <a:off x="8273752" y="3191550"/>
            <a:ext cx="901849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1AE4B2E2-954F-097C-07FB-062BE3C681E9}"/>
              </a:ext>
            </a:extLst>
          </p:cNvPr>
          <p:cNvSpPr txBox="1"/>
          <p:nvPr/>
        </p:nvSpPr>
        <p:spPr>
          <a:xfrm>
            <a:off x="878864" y="4312427"/>
            <a:ext cx="3580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Stage 2: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再教錯誤修正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ABE6EA4-C657-3050-7F5C-2C3C1DB6C5A2}"/>
              </a:ext>
            </a:extLst>
          </p:cNvPr>
          <p:cNvSpPr/>
          <p:nvPr/>
        </p:nvSpPr>
        <p:spPr>
          <a:xfrm>
            <a:off x="1066204" y="5265054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3B7B1A54-466A-F787-167B-C2404450B0AF}"/>
              </a:ext>
            </a:extLst>
          </p:cNvPr>
          <p:cNvSpPr/>
          <p:nvPr/>
        </p:nvSpPr>
        <p:spPr>
          <a:xfrm>
            <a:off x="2490037" y="5265054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14B4EA77-F49B-7B9A-1B67-8FDBD78F5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69" y="469464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C6D1A4EB-F00F-9346-737A-D0776C0A678F}"/>
              </a:ext>
            </a:extLst>
          </p:cNvPr>
          <p:cNvCxnSpPr>
            <a:cxnSpLocks/>
          </p:cNvCxnSpPr>
          <p:nvPr/>
        </p:nvCxnSpPr>
        <p:spPr>
          <a:xfrm>
            <a:off x="5597727" y="5380729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127B019E-23ED-EAC2-3730-FEAC6DF4DBA9}"/>
              </a:ext>
            </a:extLst>
          </p:cNvPr>
          <p:cNvCxnSpPr>
            <a:cxnSpLocks/>
          </p:cNvCxnSpPr>
          <p:nvPr/>
        </p:nvCxnSpPr>
        <p:spPr>
          <a:xfrm>
            <a:off x="7694233" y="5441172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">
            <a:extLst>
              <a:ext uri="{FF2B5EF4-FFF2-40B4-BE49-F238E27FC236}">
                <a16:creationId xmlns:a16="http://schemas.microsoft.com/office/drawing/2014/main" id="{8FFB20D0-C4CE-137C-B71B-0768A26B0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41" y="5845723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E10B8995-13A1-4EE1-58EA-A57A776A4F22}"/>
              </a:ext>
            </a:extLst>
          </p:cNvPr>
          <p:cNvSpPr txBox="1"/>
          <p:nvPr/>
        </p:nvSpPr>
        <p:spPr>
          <a:xfrm>
            <a:off x="8392420" y="5196274"/>
            <a:ext cx="78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???</a:t>
            </a:r>
            <a:endParaRPr lang="zh-TW" altLang="en-US" sz="2400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0E82341-20BC-9BAC-7013-0EF1683B1A48}"/>
              </a:ext>
            </a:extLst>
          </p:cNvPr>
          <p:cNvSpPr txBox="1"/>
          <p:nvPr/>
        </p:nvSpPr>
        <p:spPr>
          <a:xfrm>
            <a:off x="4077717" y="5176121"/>
            <a:ext cx="161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[REFINE]</a:t>
            </a:r>
            <a:endParaRPr lang="zh-TW" altLang="en-US" sz="2400" dirty="0"/>
          </a:p>
        </p:txBody>
      </p: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0035C68B-37FA-6E4D-1574-F20BC48C502A}"/>
              </a:ext>
            </a:extLst>
          </p:cNvPr>
          <p:cNvCxnSpPr>
            <a:cxnSpLocks/>
          </p:cNvCxnSpPr>
          <p:nvPr/>
        </p:nvCxnSpPr>
        <p:spPr>
          <a:xfrm>
            <a:off x="9073852" y="5418829"/>
            <a:ext cx="901849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EAEF361-B46E-6875-038A-0C16B44793B3}"/>
              </a:ext>
            </a:extLst>
          </p:cNvPr>
          <p:cNvSpPr/>
          <p:nvPr/>
        </p:nvSpPr>
        <p:spPr>
          <a:xfrm>
            <a:off x="10068599" y="5103940"/>
            <a:ext cx="1799207" cy="6463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correct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17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24" grpId="0" animBg="1"/>
      <p:bldP spid="30" grpId="0"/>
      <p:bldP spid="31" grpId="0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10D516-B9B5-5B2F-B4B8-B40E24DA5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 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D6624D24-9C7F-D6D9-16AE-06AB560904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7590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982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F650EE-C18B-8B65-267F-1AEC4118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直接教模型自我修正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167C264-7EAB-D530-B2BB-5DDA4DD01309}"/>
              </a:ext>
            </a:extLst>
          </p:cNvPr>
          <p:cNvSpPr txBox="1"/>
          <p:nvPr/>
        </p:nvSpPr>
        <p:spPr>
          <a:xfrm>
            <a:off x="8439150" y="12041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https://arxiv.org/abs/2409.12917</a:t>
            </a:r>
            <a:endParaRPr lang="zh-TW" altLang="en-US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38DBB531-92DA-38D3-7DBE-7CFA14E930EA}"/>
              </a:ext>
            </a:extLst>
          </p:cNvPr>
          <p:cNvSpPr/>
          <p:nvPr/>
        </p:nvSpPr>
        <p:spPr>
          <a:xfrm>
            <a:off x="838200" y="2251859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A969B00-A345-5699-4CC6-99F732851044}"/>
              </a:ext>
            </a:extLst>
          </p:cNvPr>
          <p:cNvSpPr/>
          <p:nvPr/>
        </p:nvSpPr>
        <p:spPr>
          <a:xfrm>
            <a:off x="2262033" y="2251859"/>
            <a:ext cx="1544154" cy="360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F3363D2-FE92-FD22-6DF6-A13541C14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01" y="174577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44C6801-6E70-2EE8-FDA4-BED32C8DD3B0}"/>
              </a:ext>
            </a:extLst>
          </p:cNvPr>
          <p:cNvCxnSpPr>
            <a:cxnSpLocks/>
          </p:cNvCxnSpPr>
          <p:nvPr/>
        </p:nvCxnSpPr>
        <p:spPr>
          <a:xfrm>
            <a:off x="3957459" y="2431859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6AC4DEEB-250C-82C8-A23A-54E65915ADC3}"/>
              </a:ext>
            </a:extLst>
          </p:cNvPr>
          <p:cNvCxnSpPr>
            <a:cxnSpLocks/>
          </p:cNvCxnSpPr>
          <p:nvPr/>
        </p:nvCxnSpPr>
        <p:spPr>
          <a:xfrm>
            <a:off x="6053965" y="2492302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D9FF0AF-0235-F0FE-7314-804B3DA9DEDF}"/>
              </a:ext>
            </a:extLst>
          </p:cNvPr>
          <p:cNvSpPr txBox="1"/>
          <p:nvPr/>
        </p:nvSpPr>
        <p:spPr>
          <a:xfrm>
            <a:off x="8452375" y="2247403"/>
            <a:ext cx="161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[REFINE]</a:t>
            </a:r>
            <a:endParaRPr lang="zh-TW" altLang="en-US" sz="24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4E3E962-7DE9-605A-3AD4-140BCF1C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837" y="2611859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6560BD04-40B1-AF72-1770-A82D567AC87D}"/>
              </a:ext>
            </a:extLst>
          </p:cNvPr>
          <p:cNvSpPr txBox="1"/>
          <p:nvPr/>
        </p:nvSpPr>
        <p:spPr>
          <a:xfrm>
            <a:off x="6752152" y="2247404"/>
            <a:ext cx="783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???</a:t>
            </a:r>
            <a:endParaRPr lang="zh-TW" altLang="en-US" sz="2400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D961A76A-05EE-9442-6F95-9F886D11CAB6}"/>
              </a:ext>
            </a:extLst>
          </p:cNvPr>
          <p:cNvCxnSpPr>
            <a:cxnSpLocks/>
          </p:cNvCxnSpPr>
          <p:nvPr/>
        </p:nvCxnSpPr>
        <p:spPr>
          <a:xfrm>
            <a:off x="7467153" y="2478236"/>
            <a:ext cx="901849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599BCBE6-E004-4851-3431-557A03088144}"/>
              </a:ext>
            </a:extLst>
          </p:cNvPr>
          <p:cNvSpPr/>
          <p:nvPr/>
        </p:nvSpPr>
        <p:spPr>
          <a:xfrm>
            <a:off x="9891867" y="2168374"/>
            <a:ext cx="1799207" cy="6463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correct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5E48F49-5C61-C5DE-A5D4-E7925985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01" y="383587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F1768701-A668-782D-5339-D4E563D02CA5}"/>
              </a:ext>
            </a:extLst>
          </p:cNvPr>
          <p:cNvCxnSpPr>
            <a:cxnSpLocks/>
          </p:cNvCxnSpPr>
          <p:nvPr/>
        </p:nvCxnSpPr>
        <p:spPr>
          <a:xfrm>
            <a:off x="5289401" y="3067050"/>
            <a:ext cx="0" cy="66675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00CB9E9-8313-5BBF-B5F0-A2F585092066}"/>
              </a:ext>
            </a:extLst>
          </p:cNvPr>
          <p:cNvSpPr txBox="1"/>
          <p:nvPr/>
        </p:nvSpPr>
        <p:spPr>
          <a:xfrm>
            <a:off x="5449916" y="3138815"/>
            <a:ext cx="1452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Training</a:t>
            </a:r>
            <a:endParaRPr lang="zh-TW" altLang="en-US" sz="28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203FE27-900D-3006-4842-09CC6A0F7B4B}"/>
              </a:ext>
            </a:extLst>
          </p:cNvPr>
          <p:cNvSpPr txBox="1"/>
          <p:nvPr/>
        </p:nvSpPr>
        <p:spPr>
          <a:xfrm>
            <a:off x="5701202" y="4705647"/>
            <a:ext cx="145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Level-up!</a:t>
            </a:r>
            <a:endParaRPr lang="zh-TW" altLang="en-US" sz="24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F66E5FC-92D0-0A84-9A49-6429D16BBB8A}"/>
              </a:ext>
            </a:extLst>
          </p:cNvPr>
          <p:cNvSpPr txBox="1"/>
          <p:nvPr/>
        </p:nvSpPr>
        <p:spPr>
          <a:xfrm>
            <a:off x="588294" y="1484165"/>
            <a:ext cx="146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i="1" u="sng" dirty="0"/>
              <a:t>Training </a:t>
            </a:r>
            <a:endParaRPr lang="zh-TW" altLang="en-US" sz="2800" i="1" u="sng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33525C4-DA3C-793D-49CF-05545BDB15AC}"/>
              </a:ext>
            </a:extLst>
          </p:cNvPr>
          <p:cNvSpPr txBox="1"/>
          <p:nvPr/>
        </p:nvSpPr>
        <p:spPr>
          <a:xfrm>
            <a:off x="619221" y="3312655"/>
            <a:ext cx="190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i="1" u="sng" dirty="0"/>
              <a:t>Inference</a:t>
            </a:r>
            <a:endParaRPr lang="zh-TW" altLang="en-US" sz="2800" i="1" u="sng" dirty="0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0D2638B-4CE8-E0B1-D307-0F13629868DB}"/>
              </a:ext>
            </a:extLst>
          </p:cNvPr>
          <p:cNvSpPr/>
          <p:nvPr/>
        </p:nvSpPr>
        <p:spPr>
          <a:xfrm>
            <a:off x="2519858" y="4176671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BE5BDCB4-6C1C-81CA-C0BB-A4BDB7272D9F}"/>
              </a:ext>
            </a:extLst>
          </p:cNvPr>
          <p:cNvCxnSpPr>
            <a:cxnSpLocks/>
          </p:cNvCxnSpPr>
          <p:nvPr/>
        </p:nvCxnSpPr>
        <p:spPr>
          <a:xfrm>
            <a:off x="3957459" y="4356671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32E09DC-5899-001E-5E1E-F55E7AB95869}"/>
              </a:ext>
            </a:extLst>
          </p:cNvPr>
          <p:cNvCxnSpPr>
            <a:cxnSpLocks/>
          </p:cNvCxnSpPr>
          <p:nvPr/>
        </p:nvCxnSpPr>
        <p:spPr>
          <a:xfrm>
            <a:off x="6053965" y="4356671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AA982963-6461-D122-F62B-0CD3AC820201}"/>
              </a:ext>
            </a:extLst>
          </p:cNvPr>
          <p:cNvSpPr/>
          <p:nvPr/>
        </p:nvSpPr>
        <p:spPr>
          <a:xfrm>
            <a:off x="6908221" y="4214345"/>
            <a:ext cx="1544154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output'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56B9437-D92C-E439-CD43-64F624022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059" y="4410374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18321136-DC38-15DD-756B-3BC58D032DCF}"/>
              </a:ext>
            </a:extLst>
          </p:cNvPr>
          <p:cNvSpPr txBox="1"/>
          <p:nvPr/>
        </p:nvSpPr>
        <p:spPr>
          <a:xfrm>
            <a:off x="9066542" y="4493394"/>
            <a:ext cx="20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錯的不一樣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0BB4900B-13F0-D37C-3FE5-FA42060D6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801" y="521652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733A611D-F108-95A9-B445-DB34C2AFFC48}"/>
              </a:ext>
            </a:extLst>
          </p:cNvPr>
          <p:cNvSpPr/>
          <p:nvPr/>
        </p:nvSpPr>
        <p:spPr>
          <a:xfrm>
            <a:off x="838200" y="5709446"/>
            <a:ext cx="1288227" cy="360000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1EA297F9-31E6-5FEE-00CE-124358F61895}"/>
              </a:ext>
            </a:extLst>
          </p:cNvPr>
          <p:cNvCxnSpPr>
            <a:cxnSpLocks/>
          </p:cNvCxnSpPr>
          <p:nvPr/>
        </p:nvCxnSpPr>
        <p:spPr>
          <a:xfrm>
            <a:off x="3957459" y="5889446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3B45E1E1-3D25-17E2-9766-6B7449532FA5}"/>
              </a:ext>
            </a:extLst>
          </p:cNvPr>
          <p:cNvSpPr/>
          <p:nvPr/>
        </p:nvSpPr>
        <p:spPr>
          <a:xfrm>
            <a:off x="2280706" y="5674908"/>
            <a:ext cx="1544154" cy="36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output'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E8872666-9172-3A8B-2591-A63CDA949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44" y="5870937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01A5A6D2-EFD8-7247-C3CF-1CD46473151C}"/>
              </a:ext>
            </a:extLst>
          </p:cNvPr>
          <p:cNvCxnSpPr>
            <a:cxnSpLocks/>
          </p:cNvCxnSpPr>
          <p:nvPr/>
        </p:nvCxnSpPr>
        <p:spPr>
          <a:xfrm>
            <a:off x="6096000" y="5903258"/>
            <a:ext cx="6477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FB405933-33CE-72F5-73EE-A2B13B54FB96}"/>
              </a:ext>
            </a:extLst>
          </p:cNvPr>
          <p:cNvSpPr txBox="1"/>
          <p:nvPr/>
        </p:nvSpPr>
        <p:spPr>
          <a:xfrm>
            <a:off x="6940699" y="5687414"/>
            <a:ext cx="2125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%$%$#&amp;$</a:t>
            </a:r>
            <a:endParaRPr lang="zh-TW" altLang="en-US" sz="2400" dirty="0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956C342-0B16-136C-B697-C40E3D7AC4DB}"/>
              </a:ext>
            </a:extLst>
          </p:cNvPr>
          <p:cNvSpPr txBox="1"/>
          <p:nvPr/>
        </p:nvSpPr>
        <p:spPr>
          <a:xfrm>
            <a:off x="9094762" y="5687414"/>
            <a:ext cx="20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訓練時沒看過的狀態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967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 animBg="1"/>
      <p:bldP spid="28" grpId="0" animBg="1"/>
      <p:bldP spid="30" grpId="0"/>
      <p:bldP spid="34" grpId="0" animBg="1"/>
      <p:bldP spid="37" grpId="0" animBg="1"/>
      <p:bldP spid="40" grpId="0"/>
      <p:bldP spid="4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D5442-18CF-D66F-1276-C61C88069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BCE691-5850-D4BE-13ED-ECB577891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相關課程錄影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873C3F9-BA4F-D1CE-7231-C2F2600D2861}"/>
              </a:ext>
            </a:extLst>
          </p:cNvPr>
          <p:cNvSpPr txBox="1"/>
          <p:nvPr/>
        </p:nvSpPr>
        <p:spPr>
          <a:xfrm>
            <a:off x="4068816" y="6166690"/>
            <a:ext cx="8778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https://youtu.be/bJFtcwLSNxI?si=uBsl_Va4xArE6F2J&amp;t=3327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8C0B4E0-1DAD-1554-6F42-0B6605B52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4" y="1438495"/>
            <a:ext cx="7534275" cy="47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3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A13CC-0C2C-47ED-3D14-952287231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765495E-D263-A0E2-7D8A-F716F1936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Reinforcement Learning </a:t>
            </a:r>
            <a:endParaRPr lang="zh-TW" altLang="en-US" dirty="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61F95E6C-71BB-3905-E54F-9788EDBBF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34" y="30480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AF724C07-7559-560C-1403-91C34EE6E025}"/>
              </a:ext>
            </a:extLst>
          </p:cNvPr>
          <p:cNvCxnSpPr>
            <a:cxnSpLocks/>
          </p:cNvCxnSpPr>
          <p:nvPr/>
        </p:nvCxnSpPr>
        <p:spPr>
          <a:xfrm>
            <a:off x="2282672" y="3716594"/>
            <a:ext cx="901831" cy="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C57551BC-CC72-B2D4-6943-D12624070EE1}"/>
              </a:ext>
            </a:extLst>
          </p:cNvPr>
          <p:cNvSpPr/>
          <p:nvPr/>
        </p:nvSpPr>
        <p:spPr>
          <a:xfrm>
            <a:off x="1092943" y="3421322"/>
            <a:ext cx="1101698" cy="590544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input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4E38E6FB-6E21-26F3-7529-E3CE929C088C}"/>
              </a:ext>
            </a:extLst>
          </p:cNvPr>
          <p:cNvSpPr/>
          <p:nvPr/>
        </p:nvSpPr>
        <p:spPr>
          <a:xfrm>
            <a:off x="5584803" y="2457456"/>
            <a:ext cx="3559020" cy="590544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Reasoning Process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9455E83D-B5A6-5A96-D4AF-3212CA9105E2}"/>
              </a:ext>
            </a:extLst>
          </p:cNvPr>
          <p:cNvSpPr/>
          <p:nvPr/>
        </p:nvSpPr>
        <p:spPr>
          <a:xfrm>
            <a:off x="9261453" y="2457456"/>
            <a:ext cx="1219200" cy="590544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answer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79AFF23A-8E95-FEA2-6FAB-293DC9D61C16}"/>
              </a:ext>
            </a:extLst>
          </p:cNvPr>
          <p:cNvSpPr/>
          <p:nvPr/>
        </p:nvSpPr>
        <p:spPr>
          <a:xfrm>
            <a:off x="5584803" y="4587369"/>
            <a:ext cx="3559020" cy="590544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Reasoning Process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071403F8-097F-1C52-70D9-4C884945BD87}"/>
              </a:ext>
            </a:extLst>
          </p:cNvPr>
          <p:cNvSpPr/>
          <p:nvPr/>
        </p:nvSpPr>
        <p:spPr>
          <a:xfrm>
            <a:off x="9261453" y="4587369"/>
            <a:ext cx="1219200" cy="590544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answer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66B5EC05-870E-7192-1939-767236507BD0}"/>
              </a:ext>
            </a:extLst>
          </p:cNvPr>
          <p:cNvCxnSpPr>
            <a:cxnSpLocks/>
          </p:cNvCxnSpPr>
          <p:nvPr/>
        </p:nvCxnSpPr>
        <p:spPr>
          <a:xfrm flipV="1">
            <a:off x="4679635" y="2752728"/>
            <a:ext cx="787538" cy="904872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F7DFBA4C-7C20-9738-5B2C-4EE8EE645D74}"/>
              </a:ext>
            </a:extLst>
          </p:cNvPr>
          <p:cNvCxnSpPr>
            <a:cxnSpLocks/>
          </p:cNvCxnSpPr>
          <p:nvPr/>
        </p:nvCxnSpPr>
        <p:spPr>
          <a:xfrm>
            <a:off x="4679635" y="3814766"/>
            <a:ext cx="787538" cy="904872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42" name="Picture 2">
            <a:extLst>
              <a:ext uri="{FF2B5EF4-FFF2-40B4-BE49-F238E27FC236}">
                <a16:creationId xmlns:a16="http://schemas.microsoft.com/office/drawing/2014/main" id="{FD8E2DF4-C5C6-E9EA-C7DA-0BD0F3BF4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861" y="4587368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1C344FFB-7831-6362-8161-7336BD14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801" y="2444254"/>
            <a:ext cx="590545" cy="5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2717DC00-1EE4-D51C-D8C2-1945F547875F}"/>
              </a:ext>
            </a:extLst>
          </p:cNvPr>
          <p:cNvSpPr txBox="1"/>
          <p:nvPr/>
        </p:nvSpPr>
        <p:spPr>
          <a:xfrm>
            <a:off x="7364313" y="1446639"/>
            <a:ext cx="4244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dirty="0"/>
              <a:t>Reinforcement learning with verifiable reward (</a:t>
            </a:r>
            <a:r>
              <a:rPr lang="zh-TW" altLang="en-US" sz="2400" dirty="0"/>
              <a:t>RLVR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1FB21FB-5E03-930E-A004-42A26D31FC1D}"/>
              </a:ext>
            </a:extLst>
          </p:cNvPr>
          <p:cNvSpPr txBox="1"/>
          <p:nvPr/>
        </p:nvSpPr>
        <p:spPr>
          <a:xfrm>
            <a:off x="5664492" y="3542873"/>
            <a:ext cx="6958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發生甚麼事不重要，答案對就好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5F7DC603-7077-F9CB-52E3-B081C7AEFC2E}"/>
              </a:ext>
            </a:extLst>
          </p:cNvPr>
          <p:cNvCxnSpPr>
            <a:cxnSpLocks/>
          </p:cNvCxnSpPr>
          <p:nvPr/>
        </p:nvCxnSpPr>
        <p:spPr>
          <a:xfrm>
            <a:off x="7364313" y="3146172"/>
            <a:ext cx="0" cy="378078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ysDot"/>
            <a:miter lim="800000"/>
            <a:tailEnd type="triangle"/>
          </a:ln>
          <a:effectLst/>
        </p:spPr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244F63AD-2207-A7E0-AB84-81BAFC745D9B}"/>
              </a:ext>
            </a:extLst>
          </p:cNvPr>
          <p:cNvCxnSpPr>
            <a:cxnSpLocks/>
          </p:cNvCxnSpPr>
          <p:nvPr/>
        </p:nvCxnSpPr>
        <p:spPr>
          <a:xfrm flipV="1">
            <a:off x="7375326" y="4059111"/>
            <a:ext cx="0" cy="378078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ysDot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8132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7" grpId="0"/>
      <p:bldP spid="4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512AFE-7366-E7F0-78D3-F255E1FA7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Reinforcement Learning </a:t>
            </a:r>
            <a:endParaRPr lang="zh-TW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9CC130-1581-C00C-E81E-FE744EC5D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113" y="20955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E2C1147F-CDDF-E92E-6941-A4F8EBAA7A47}"/>
              </a:ext>
            </a:extLst>
          </p:cNvPr>
          <p:cNvCxnSpPr>
            <a:cxnSpLocks/>
          </p:cNvCxnSpPr>
          <p:nvPr/>
        </p:nvCxnSpPr>
        <p:spPr>
          <a:xfrm>
            <a:off x="2204251" y="2764094"/>
            <a:ext cx="901831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4BCB286-996F-4CBB-2959-6C388D01CA3A}"/>
              </a:ext>
            </a:extLst>
          </p:cNvPr>
          <p:cNvSpPr/>
          <p:nvPr/>
        </p:nvSpPr>
        <p:spPr>
          <a:xfrm>
            <a:off x="1014522" y="2468822"/>
            <a:ext cx="1101698" cy="5905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input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665F1543-EBEC-B8FA-8A9A-2FD9091486B0}"/>
              </a:ext>
            </a:extLst>
          </p:cNvPr>
          <p:cNvSpPr/>
          <p:nvPr/>
        </p:nvSpPr>
        <p:spPr>
          <a:xfrm>
            <a:off x="5560001" y="2409828"/>
            <a:ext cx="3559020" cy="5905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Reasoning Process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78BE443A-376E-6C68-5A51-25AFF507DC0D}"/>
              </a:ext>
            </a:extLst>
          </p:cNvPr>
          <p:cNvCxnSpPr>
            <a:cxnSpLocks/>
          </p:cNvCxnSpPr>
          <p:nvPr/>
        </p:nvCxnSpPr>
        <p:spPr>
          <a:xfrm>
            <a:off x="4601214" y="2705100"/>
            <a:ext cx="77088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7A78E58-DFA7-63EF-4EB1-7E6204B8CAC5}"/>
              </a:ext>
            </a:extLst>
          </p:cNvPr>
          <p:cNvSpPr/>
          <p:nvPr/>
        </p:nvSpPr>
        <p:spPr>
          <a:xfrm>
            <a:off x="1995162" y="4014784"/>
            <a:ext cx="2311171" cy="162728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6C5A74F-5B69-8C28-2FA9-2E06E9F2D299}"/>
              </a:ext>
            </a:extLst>
          </p:cNvPr>
          <p:cNvSpPr txBox="1"/>
          <p:nvPr/>
        </p:nvSpPr>
        <p:spPr>
          <a:xfrm>
            <a:off x="4666848" y="4082951"/>
            <a:ext cx="238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Verification</a:t>
            </a:r>
            <a:endParaRPr kumimoji="0" lang="zh-TW" alt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CCC93A5-B0E6-570C-7211-DF01FD5EBDF2}"/>
              </a:ext>
            </a:extLst>
          </p:cNvPr>
          <p:cNvSpPr txBox="1"/>
          <p:nvPr/>
        </p:nvSpPr>
        <p:spPr>
          <a:xfrm>
            <a:off x="4666848" y="4688309"/>
            <a:ext cx="238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“Let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me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check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the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answer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…”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D31B301-C751-7394-DCBC-A0D8208783DC}"/>
              </a:ext>
            </a:extLst>
          </p:cNvPr>
          <p:cNvSpPr txBox="1"/>
          <p:nvPr/>
        </p:nvSpPr>
        <p:spPr>
          <a:xfrm>
            <a:off x="1963183" y="4098826"/>
            <a:ext cx="238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Propose</a:t>
            </a:r>
            <a:endParaRPr kumimoji="0" lang="zh-TW" alt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FDA82F3-A23B-144A-0655-A8B523A3D1D3}"/>
              </a:ext>
            </a:extLst>
          </p:cNvPr>
          <p:cNvSpPr txBox="1"/>
          <p:nvPr/>
        </p:nvSpPr>
        <p:spPr>
          <a:xfrm>
            <a:off x="1963183" y="4716562"/>
            <a:ext cx="238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“Let’s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first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try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to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……”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AF076321-CD88-77C7-75E3-B26BB7F529F3}"/>
              </a:ext>
            </a:extLst>
          </p:cNvPr>
          <p:cNvSpPr txBox="1"/>
          <p:nvPr/>
        </p:nvSpPr>
        <p:spPr>
          <a:xfrm>
            <a:off x="7658875" y="4082951"/>
            <a:ext cx="238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Refine</a:t>
            </a:r>
            <a:endParaRPr kumimoji="0" lang="zh-TW" alt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8CFB076-E384-33A0-DB18-922C1B680BFE}"/>
              </a:ext>
            </a:extLst>
          </p:cNvPr>
          <p:cNvSpPr txBox="1"/>
          <p:nvPr/>
        </p:nvSpPr>
        <p:spPr>
          <a:xfrm>
            <a:off x="7425635" y="4703291"/>
            <a:ext cx="2923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“Let’s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try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different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approach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…”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15F5DBB-B217-680E-B4FB-B7B2E2133E72}"/>
              </a:ext>
            </a:extLst>
          </p:cNvPr>
          <p:cNvSpPr/>
          <p:nvPr/>
        </p:nvSpPr>
        <p:spPr>
          <a:xfrm>
            <a:off x="4647798" y="4014784"/>
            <a:ext cx="2419350" cy="162728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2E7810DE-16C7-7E99-A614-E181128C537C}"/>
              </a:ext>
            </a:extLst>
          </p:cNvPr>
          <p:cNvSpPr/>
          <p:nvPr/>
        </p:nvSpPr>
        <p:spPr>
          <a:xfrm>
            <a:off x="7421304" y="4014784"/>
            <a:ext cx="2890161" cy="162728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659D4CB-1235-53E1-45CB-B582C094F9D2}"/>
              </a:ext>
            </a:extLst>
          </p:cNvPr>
          <p:cNvSpPr txBox="1"/>
          <p:nvPr/>
        </p:nvSpPr>
        <p:spPr>
          <a:xfrm>
            <a:off x="10530388" y="4579066"/>
            <a:ext cx="82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新細明體" panose="02020500000000000000" pitchFamily="18" charset="-120"/>
                <a:cs typeface="+mn-cs"/>
              </a:rPr>
              <a:t>……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51FF25D3-FAED-09F2-BC04-932C0D549AC1}"/>
              </a:ext>
            </a:extLst>
          </p:cNvPr>
          <p:cNvSpPr/>
          <p:nvPr/>
        </p:nvSpPr>
        <p:spPr>
          <a:xfrm>
            <a:off x="9306922" y="2409828"/>
            <a:ext cx="1219200" cy="590544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answer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右大括弧 21">
            <a:extLst>
              <a:ext uri="{FF2B5EF4-FFF2-40B4-BE49-F238E27FC236}">
                <a16:creationId xmlns:a16="http://schemas.microsoft.com/office/drawing/2014/main" id="{CD5C0E76-C6A8-4ECA-0470-4157B40BF438}"/>
              </a:ext>
            </a:extLst>
          </p:cNvPr>
          <p:cNvSpPr/>
          <p:nvPr/>
        </p:nvSpPr>
        <p:spPr>
          <a:xfrm rot="16200000">
            <a:off x="5799447" y="-621754"/>
            <a:ext cx="551785" cy="8472254"/>
          </a:xfrm>
          <a:prstGeom prst="rightBrace">
            <a:avLst>
              <a:gd name="adj1" fmla="val 53648"/>
              <a:gd name="adj2" fmla="val 63634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26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7F416F-515E-78C4-17C4-E48626BF1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為什麼不一開始就做對？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98B51E1-ADAB-1ED0-6A08-36909D64DDF1}"/>
              </a:ext>
            </a:extLst>
          </p:cNvPr>
          <p:cNvSpPr txBox="1"/>
          <p:nvPr/>
        </p:nvSpPr>
        <p:spPr>
          <a:xfrm>
            <a:off x="2395773" y="63413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https://news.mit.edu/2025/cost-of-thinking-1119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3B024B4-AB42-2B9C-0F60-DDAEEE0A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926" y="365125"/>
            <a:ext cx="4226426" cy="634559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2299441-C4FE-DA6A-BEB6-AAD8D8F2A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10" y="2250059"/>
            <a:ext cx="970925" cy="97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194474FA-71D3-30BE-4229-473938B8E256}"/>
              </a:ext>
            </a:extLst>
          </p:cNvPr>
          <p:cNvCxnSpPr>
            <a:cxnSpLocks/>
          </p:cNvCxnSpPr>
          <p:nvPr/>
        </p:nvCxnSpPr>
        <p:spPr>
          <a:xfrm>
            <a:off x="1369750" y="2754572"/>
            <a:ext cx="46274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BD80E13-6534-9690-3896-EE3A537C8771}"/>
              </a:ext>
            </a:extLst>
          </p:cNvPr>
          <p:cNvSpPr/>
          <p:nvPr/>
        </p:nvSpPr>
        <p:spPr>
          <a:xfrm>
            <a:off x="180021" y="2459300"/>
            <a:ext cx="1101698" cy="5905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input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F94BB17B-EEC2-6EA2-642E-95AF57342971}"/>
              </a:ext>
            </a:extLst>
          </p:cNvPr>
          <p:cNvSpPr/>
          <p:nvPr/>
        </p:nvSpPr>
        <p:spPr>
          <a:xfrm>
            <a:off x="3509826" y="2510622"/>
            <a:ext cx="2002851" cy="5905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Reasoning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8845B980-E51D-8146-C7E8-80861BE9D95E}"/>
              </a:ext>
            </a:extLst>
          </p:cNvPr>
          <p:cNvCxnSpPr>
            <a:cxnSpLocks/>
          </p:cNvCxnSpPr>
          <p:nvPr/>
        </p:nvCxnSpPr>
        <p:spPr>
          <a:xfrm>
            <a:off x="2900285" y="2805894"/>
            <a:ext cx="51565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B43E2CA5-0D7E-C483-2D31-FC320D9EB263}"/>
              </a:ext>
            </a:extLst>
          </p:cNvPr>
          <p:cNvSpPr/>
          <p:nvPr/>
        </p:nvSpPr>
        <p:spPr>
          <a:xfrm>
            <a:off x="5606568" y="2510622"/>
            <a:ext cx="1219200" cy="590544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answer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D5F81D13-CCEE-442A-F72A-346FB7A9F6AD}"/>
              </a:ext>
            </a:extLst>
          </p:cNvPr>
          <p:cNvCxnSpPr>
            <a:cxnSpLocks/>
          </p:cNvCxnSpPr>
          <p:nvPr/>
        </p:nvCxnSpPr>
        <p:spPr>
          <a:xfrm>
            <a:off x="1369750" y="4842628"/>
            <a:ext cx="46274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5DD722D-EFDE-AD73-848C-2CBBD9B636F5}"/>
              </a:ext>
            </a:extLst>
          </p:cNvPr>
          <p:cNvSpPr/>
          <p:nvPr/>
        </p:nvSpPr>
        <p:spPr>
          <a:xfrm>
            <a:off x="180021" y="4547356"/>
            <a:ext cx="1101698" cy="5905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input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4CED0586-F547-ED4C-E0FB-615E7649E666}"/>
              </a:ext>
            </a:extLst>
          </p:cNvPr>
          <p:cNvSpPr/>
          <p:nvPr/>
        </p:nvSpPr>
        <p:spPr>
          <a:xfrm>
            <a:off x="3509826" y="4598678"/>
            <a:ext cx="2002851" cy="5905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Reasoning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3C7FB120-69D8-DD1A-84C9-B401D2EDC650}"/>
              </a:ext>
            </a:extLst>
          </p:cNvPr>
          <p:cNvCxnSpPr>
            <a:cxnSpLocks/>
          </p:cNvCxnSpPr>
          <p:nvPr/>
        </p:nvCxnSpPr>
        <p:spPr>
          <a:xfrm>
            <a:off x="2900285" y="4893950"/>
            <a:ext cx="51565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95E940AF-FA51-3EF8-7077-DB164164BE9F}"/>
              </a:ext>
            </a:extLst>
          </p:cNvPr>
          <p:cNvSpPr/>
          <p:nvPr/>
        </p:nvSpPr>
        <p:spPr>
          <a:xfrm>
            <a:off x="5606568" y="4598678"/>
            <a:ext cx="1219200" cy="590544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answer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8F4AC1E-2BF4-8B22-A829-CAE876B7130B}"/>
              </a:ext>
            </a:extLst>
          </p:cNvPr>
          <p:cNvSpPr txBox="1"/>
          <p:nvPr/>
        </p:nvSpPr>
        <p:spPr>
          <a:xfrm>
            <a:off x="3929566" y="3090131"/>
            <a:ext cx="124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token</a:t>
            </a:r>
            <a:endParaRPr lang="zh-TW" altLang="en-US" sz="28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C5053F7D-A8D2-B149-03E9-6CBC3C6DD9D2}"/>
              </a:ext>
            </a:extLst>
          </p:cNvPr>
          <p:cNvSpPr txBox="1"/>
          <p:nvPr/>
        </p:nvSpPr>
        <p:spPr>
          <a:xfrm>
            <a:off x="3929566" y="4028748"/>
            <a:ext cx="124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time</a:t>
            </a:r>
            <a:endParaRPr lang="zh-TW" altLang="en-US" sz="28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023509C-6887-75AF-2100-82265E500D06}"/>
              </a:ext>
            </a:extLst>
          </p:cNvPr>
          <p:cNvSpPr txBox="1"/>
          <p:nvPr/>
        </p:nvSpPr>
        <p:spPr>
          <a:xfrm>
            <a:off x="3929566" y="3563273"/>
            <a:ext cx="124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vs</a:t>
            </a:r>
            <a:endParaRPr lang="zh-TW" altLang="en-US" sz="2800" dirty="0"/>
          </a:p>
        </p:txBody>
      </p:sp>
      <p:pic>
        <p:nvPicPr>
          <p:cNvPr id="25" name="圖形 24" descr="困惑的人 以實心填滿">
            <a:extLst>
              <a:ext uri="{FF2B5EF4-FFF2-40B4-BE49-F238E27FC236}">
                <a16:creationId xmlns:a16="http://schemas.microsoft.com/office/drawing/2014/main" id="{71C0F4D3-0996-92E8-4BBD-E75C3F45AD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39846" y="420200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5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/>
      <p:bldP spid="23" grpId="0"/>
      <p:bldP spid="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398F9-7E27-C3ED-F75E-17D34FA1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為什麼不一開始就做對？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EF358D8-77D0-88D4-F231-376DF9F94C6D}"/>
              </a:ext>
            </a:extLst>
          </p:cNvPr>
          <p:cNvSpPr txBox="1"/>
          <p:nvPr/>
        </p:nvSpPr>
        <p:spPr>
          <a:xfrm>
            <a:off x="190500" y="2041028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E8B183B-82D5-1041-8FCF-504CA59C7AF9}"/>
              </a:ext>
            </a:extLst>
          </p:cNvPr>
          <p:cNvSpPr txBox="1"/>
          <p:nvPr/>
        </p:nvSpPr>
        <p:spPr>
          <a:xfrm>
            <a:off x="2905125" y="2041027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answer</a:t>
            </a:r>
            <a:endParaRPr lang="zh-TW" altLang="en-US" sz="2400" dirty="0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108D97B5-CFE0-4899-7729-2E6CF193221F}"/>
              </a:ext>
            </a:extLst>
          </p:cNvPr>
          <p:cNvCxnSpPr/>
          <p:nvPr/>
        </p:nvCxnSpPr>
        <p:spPr>
          <a:xfrm>
            <a:off x="1390650" y="2271860"/>
            <a:ext cx="13620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7570A8F2-B2FA-4EC3-9872-C3AAF3417E4D}"/>
              </a:ext>
            </a:extLst>
          </p:cNvPr>
          <p:cNvSpPr txBox="1"/>
          <p:nvPr/>
        </p:nvSpPr>
        <p:spPr>
          <a:xfrm>
            <a:off x="190500" y="4103195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input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25B133C-37F7-C18E-56C9-B7AAEE0F8950}"/>
              </a:ext>
            </a:extLst>
          </p:cNvPr>
          <p:cNvSpPr txBox="1"/>
          <p:nvPr/>
        </p:nvSpPr>
        <p:spPr>
          <a:xfrm>
            <a:off x="10410825" y="4103194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answer</a:t>
            </a:r>
            <a:endParaRPr lang="zh-TW" altLang="en-US" sz="2400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3EBD80CF-D90F-7A35-3845-9A3ED326FFB0}"/>
              </a:ext>
            </a:extLst>
          </p:cNvPr>
          <p:cNvCxnSpPr/>
          <p:nvPr/>
        </p:nvCxnSpPr>
        <p:spPr>
          <a:xfrm>
            <a:off x="1390650" y="4334027"/>
            <a:ext cx="13620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5335604-DBCA-4145-C705-8DE6E8E71A22}"/>
              </a:ext>
            </a:extLst>
          </p:cNvPr>
          <p:cNvSpPr txBox="1"/>
          <p:nvPr/>
        </p:nvSpPr>
        <p:spPr>
          <a:xfrm>
            <a:off x="2914650" y="4103195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1</a:t>
            </a:r>
            <a:endParaRPr lang="zh-TW" altLang="en-US" sz="2400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1F2CEC25-ACA7-9CBB-C572-7BB3DCEA14C2}"/>
              </a:ext>
            </a:extLst>
          </p:cNvPr>
          <p:cNvCxnSpPr/>
          <p:nvPr/>
        </p:nvCxnSpPr>
        <p:spPr>
          <a:xfrm>
            <a:off x="4105275" y="4334027"/>
            <a:ext cx="13620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EC99939-ADFE-6691-110B-65F3129F2E5C}"/>
              </a:ext>
            </a:extLst>
          </p:cNvPr>
          <p:cNvSpPr txBox="1"/>
          <p:nvPr/>
        </p:nvSpPr>
        <p:spPr>
          <a:xfrm>
            <a:off x="5448300" y="4103195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2</a:t>
            </a:r>
            <a:endParaRPr lang="zh-TW" altLang="en-US" sz="2400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84CCC415-6B8D-527C-4C95-945209DD9A3B}"/>
              </a:ext>
            </a:extLst>
          </p:cNvPr>
          <p:cNvCxnSpPr/>
          <p:nvPr/>
        </p:nvCxnSpPr>
        <p:spPr>
          <a:xfrm>
            <a:off x="8867775" y="4334026"/>
            <a:ext cx="13620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B93125E-C1D8-09C1-917E-4AFD56A37D25}"/>
              </a:ext>
            </a:extLst>
          </p:cNvPr>
          <p:cNvSpPr txBox="1"/>
          <p:nvPr/>
        </p:nvSpPr>
        <p:spPr>
          <a:xfrm>
            <a:off x="7667625" y="4103193"/>
            <a:ext cx="120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T</a:t>
            </a:r>
            <a:endParaRPr lang="zh-TW" altLang="en-US" sz="24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11D7405-60BF-623D-9D60-6FEF4993B86B}"/>
              </a:ext>
            </a:extLst>
          </p:cNvPr>
          <p:cNvSpPr txBox="1"/>
          <p:nvPr/>
        </p:nvSpPr>
        <p:spPr>
          <a:xfrm>
            <a:off x="6738938" y="4012408"/>
            <a:ext cx="85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0BD9288-9BB5-3F41-8DEF-29F37640270A}"/>
              </a:ext>
            </a:extLst>
          </p:cNvPr>
          <p:cNvSpPr txBox="1"/>
          <p:nvPr/>
        </p:nvSpPr>
        <p:spPr>
          <a:xfrm>
            <a:off x="1247775" y="4498573"/>
            <a:ext cx="150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K </a:t>
            </a:r>
            <a:endParaRPr lang="zh-TW" altLang="en-US" sz="28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1D35994-D846-CBDD-4F91-7FBBB8A54BF2}"/>
              </a:ext>
            </a:extLst>
          </p:cNvPr>
          <p:cNvSpPr txBox="1"/>
          <p:nvPr/>
        </p:nvSpPr>
        <p:spPr>
          <a:xfrm>
            <a:off x="4033837" y="4498573"/>
            <a:ext cx="150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K </a:t>
            </a:r>
            <a:endParaRPr lang="zh-TW" altLang="en-US" sz="28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59F568C-7ED1-C380-5F7F-ECAC3749EFD7}"/>
              </a:ext>
            </a:extLst>
          </p:cNvPr>
          <p:cNvSpPr txBox="1"/>
          <p:nvPr/>
        </p:nvSpPr>
        <p:spPr>
          <a:xfrm>
            <a:off x="8796337" y="4498573"/>
            <a:ext cx="150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K </a:t>
            </a:r>
            <a:endParaRPr lang="zh-TW" altLang="en-US" sz="28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DF43359-EBFB-034F-BC3F-7B5C25E5CFE6}"/>
              </a:ext>
            </a:extLst>
          </p:cNvPr>
          <p:cNvSpPr txBox="1"/>
          <p:nvPr/>
        </p:nvSpPr>
        <p:spPr>
          <a:xfrm>
            <a:off x="1409700" y="2466082"/>
            <a:ext cx="150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K</a:t>
            </a:r>
            <a:r>
              <a:rPr lang="en-US" altLang="zh-TW" sz="2800" baseline="30000" dirty="0"/>
              <a:t>T+1</a:t>
            </a:r>
            <a:r>
              <a:rPr lang="en-US" altLang="zh-TW" sz="2800" dirty="0"/>
              <a:t> </a:t>
            </a:r>
            <a:endParaRPr lang="zh-TW" altLang="en-US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B0E8FB-4CF6-87C8-5201-45A6B4846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845320"/>
            <a:ext cx="1919288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9DE0F3D3-D3CB-B40A-F66C-ECDCE57AC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49" y="5021793"/>
            <a:ext cx="483602" cy="4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EA92B72-8109-90DE-7249-D87439B7A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511" y="5021793"/>
            <a:ext cx="483602" cy="4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422E3A05-889B-BBF7-D256-B8E83B51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011" y="5021793"/>
            <a:ext cx="483602" cy="4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1937035A-183F-E4A4-2CE3-E954E8E9A6F9}"/>
              </a:ext>
            </a:extLst>
          </p:cNvPr>
          <p:cNvCxnSpPr>
            <a:cxnSpLocks/>
          </p:cNvCxnSpPr>
          <p:nvPr/>
        </p:nvCxnSpPr>
        <p:spPr>
          <a:xfrm flipH="1" flipV="1">
            <a:off x="2587604" y="2805889"/>
            <a:ext cx="1854241" cy="46812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A110724-A849-CE3E-1B19-573B0D096187}"/>
              </a:ext>
            </a:extLst>
          </p:cNvPr>
          <p:cNvSpPr txBox="1"/>
          <p:nvPr/>
        </p:nvSpPr>
        <p:spPr>
          <a:xfrm>
            <a:off x="5047163" y="6028559"/>
            <a:ext cx="150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K(T+1) </a:t>
            </a:r>
            <a:endParaRPr lang="zh-TW" altLang="en-US" sz="2800" dirty="0"/>
          </a:p>
        </p:txBody>
      </p:sp>
      <p:sp>
        <p:nvSpPr>
          <p:cNvPr id="29" name="右大括弧 28">
            <a:extLst>
              <a:ext uri="{FF2B5EF4-FFF2-40B4-BE49-F238E27FC236}">
                <a16:creationId xmlns:a16="http://schemas.microsoft.com/office/drawing/2014/main" id="{93743EB9-1DC5-4945-638A-673B58139749}"/>
              </a:ext>
            </a:extLst>
          </p:cNvPr>
          <p:cNvSpPr/>
          <p:nvPr/>
        </p:nvSpPr>
        <p:spPr>
          <a:xfrm rot="5400000">
            <a:off x="5601327" y="1143931"/>
            <a:ext cx="461666" cy="9157329"/>
          </a:xfrm>
          <a:prstGeom prst="rightBrace">
            <a:avLst>
              <a:gd name="adj1" fmla="val 6918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A351F31-5440-FF47-F625-7788EB75F360}"/>
              </a:ext>
            </a:extLst>
          </p:cNvPr>
          <p:cNvSpPr txBox="1"/>
          <p:nvPr/>
        </p:nvSpPr>
        <p:spPr>
          <a:xfrm>
            <a:off x="7961463" y="655919"/>
            <a:ext cx="36495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https://arxiv.org/abs/2502.04667</a:t>
            </a:r>
          </a:p>
          <a:p>
            <a:r>
              <a:rPr lang="en-US" altLang="zh-TW" dirty="0"/>
              <a:t>https://arxiv.org/abs/2502.08991</a:t>
            </a:r>
          </a:p>
          <a:p>
            <a:r>
              <a:rPr lang="en-US" altLang="zh-TW" dirty="0"/>
              <a:t>https://arxiv.org/abs/2502.18273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045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8" grpId="0"/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81F01022-140A-9474-E7E2-071AE7090E33}"/>
              </a:ext>
            </a:extLst>
          </p:cNvPr>
          <p:cNvSpPr txBox="1"/>
          <p:nvPr/>
        </p:nvSpPr>
        <p:spPr>
          <a:xfrm>
            <a:off x="466336" y="356533"/>
            <a:ext cx="1224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Parity </a:t>
            </a:r>
          </a:p>
          <a:p>
            <a:r>
              <a:rPr lang="en-US" altLang="zh-TW" sz="2400" dirty="0"/>
              <a:t>Check</a:t>
            </a:r>
            <a:endParaRPr lang="zh-TW" altLang="en-US" sz="2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F4590D0-AAB8-980F-2424-45DDDB53A063}"/>
              </a:ext>
            </a:extLst>
          </p:cNvPr>
          <p:cNvSpPr txBox="1"/>
          <p:nvPr/>
        </p:nvSpPr>
        <p:spPr>
          <a:xfrm>
            <a:off x="2125272" y="1824979"/>
            <a:ext cx="323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1   1   0   1   1   1</a:t>
            </a:r>
            <a:endParaRPr lang="zh-TW" altLang="en-US" sz="28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E0405F8-15DC-CA0F-CC22-0F5013DCD733}"/>
              </a:ext>
            </a:extLst>
          </p:cNvPr>
          <p:cNvSpPr txBox="1"/>
          <p:nvPr/>
        </p:nvSpPr>
        <p:spPr>
          <a:xfrm>
            <a:off x="2125273" y="464472"/>
            <a:ext cx="323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0   0   1   0   0   0</a:t>
            </a:r>
            <a:endParaRPr lang="zh-TW" altLang="en-US" sz="28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68E64DF-C994-9945-008D-13430D3D04D6}"/>
              </a:ext>
            </a:extLst>
          </p:cNvPr>
          <p:cNvSpPr txBox="1"/>
          <p:nvPr/>
        </p:nvSpPr>
        <p:spPr>
          <a:xfrm>
            <a:off x="2125272" y="1160114"/>
            <a:ext cx="323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0   0   1   0   0   1</a:t>
            </a:r>
            <a:endParaRPr lang="zh-TW" altLang="en-US" sz="28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59739DC-19AC-A7BF-A303-2098898700BC}"/>
              </a:ext>
            </a:extLst>
          </p:cNvPr>
          <p:cNvSpPr txBox="1"/>
          <p:nvPr/>
        </p:nvSpPr>
        <p:spPr>
          <a:xfrm>
            <a:off x="6389298" y="449145"/>
            <a:ext cx="102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1</a:t>
            </a:r>
            <a:endParaRPr lang="zh-TW" altLang="en-US" sz="28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6BCB1E3-D5C8-F69C-2BDE-BD6365AF1062}"/>
              </a:ext>
            </a:extLst>
          </p:cNvPr>
          <p:cNvSpPr txBox="1"/>
          <p:nvPr/>
        </p:nvSpPr>
        <p:spPr>
          <a:xfrm>
            <a:off x="6389296" y="1160114"/>
            <a:ext cx="102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0</a:t>
            </a:r>
            <a:endParaRPr lang="zh-TW" altLang="en-US" sz="28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4B7C037-51D8-37A8-FE9F-E8E84516089A}"/>
              </a:ext>
            </a:extLst>
          </p:cNvPr>
          <p:cNvSpPr txBox="1"/>
          <p:nvPr/>
        </p:nvSpPr>
        <p:spPr>
          <a:xfrm>
            <a:off x="6389297" y="1827545"/>
            <a:ext cx="102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1</a:t>
            </a:r>
            <a:endParaRPr lang="zh-TW" altLang="en-US" sz="28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5AFD21E-60F6-F1A7-4C79-3658ACEAB2A4}"/>
              </a:ext>
            </a:extLst>
          </p:cNvPr>
          <p:cNvSpPr txBox="1"/>
          <p:nvPr/>
        </p:nvSpPr>
        <p:spPr>
          <a:xfrm>
            <a:off x="2125273" y="3628440"/>
            <a:ext cx="323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0   0   1   0   0   0</a:t>
            </a:r>
            <a:endParaRPr lang="zh-TW" altLang="en-US" sz="28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D4544CB-F19D-1FC8-446B-2BE3A83C267B}"/>
              </a:ext>
            </a:extLst>
          </p:cNvPr>
          <p:cNvSpPr txBox="1"/>
          <p:nvPr/>
        </p:nvSpPr>
        <p:spPr>
          <a:xfrm>
            <a:off x="2553718" y="4283189"/>
            <a:ext cx="280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0   1   1   1   1   </a:t>
            </a:r>
            <a:endParaRPr lang="zh-TW" altLang="en-US" sz="28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76B94D4-4C58-4D48-C88F-B0EC60F28C0C}"/>
              </a:ext>
            </a:extLst>
          </p:cNvPr>
          <p:cNvSpPr txBox="1"/>
          <p:nvPr/>
        </p:nvSpPr>
        <p:spPr>
          <a:xfrm>
            <a:off x="2125273" y="5223293"/>
            <a:ext cx="323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1   1   0   1   1   1</a:t>
            </a:r>
            <a:endParaRPr lang="zh-TW" altLang="en-US" sz="28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7842278-17F6-F23C-B790-AB91B4448CA7}"/>
              </a:ext>
            </a:extLst>
          </p:cNvPr>
          <p:cNvSpPr txBox="1"/>
          <p:nvPr/>
        </p:nvSpPr>
        <p:spPr>
          <a:xfrm>
            <a:off x="2553717" y="5901787"/>
            <a:ext cx="280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/>
              <a:t>0   0   1   0   1   </a:t>
            </a:r>
            <a:endParaRPr lang="zh-TW" altLang="en-US" sz="28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03F94AD-2CFD-AD43-A975-C67EC0F954DF}"/>
              </a:ext>
            </a:extLst>
          </p:cNvPr>
          <p:cNvSpPr txBox="1"/>
          <p:nvPr/>
        </p:nvSpPr>
        <p:spPr>
          <a:xfrm>
            <a:off x="7263441" y="3798001"/>
            <a:ext cx="1837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Each step</a:t>
            </a:r>
            <a:endParaRPr lang="zh-TW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6F5E41D3-0193-0C66-A75B-0B44D9157A21}"/>
                  </a:ext>
                </a:extLst>
              </p:cNvPr>
              <p:cNvSpPr txBox="1"/>
              <p:nvPr/>
            </p:nvSpPr>
            <p:spPr>
              <a:xfrm>
                <a:off x="8182002" y="5954167"/>
                <a:ext cx="24157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1   1   </a:t>
                </a: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sz="2800" dirty="0"/>
                  <a:t>   </a:t>
                </a:r>
                <a:r>
                  <a:rPr lang="en-US" altLang="zh-TW" sz="2800" dirty="0"/>
                  <a:t>0</a:t>
                </a:r>
                <a:endParaRPr lang="zh-TW" altLang="en-US" sz="2800" dirty="0"/>
              </a:p>
            </p:txBody>
          </p:sp>
        </mc:Choice>
        <mc:Fallback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6F5E41D3-0193-0C66-A75B-0B44D9157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2002" y="5954167"/>
                <a:ext cx="2415757" cy="523220"/>
              </a:xfrm>
              <a:prstGeom prst="rect">
                <a:avLst/>
              </a:prstGeom>
              <a:blipFill>
                <a:blip r:embed="rId3"/>
                <a:stretch>
                  <a:fillRect l="-5051" t="-12791" b="-313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45458FC-79E8-68DF-C8B6-40E30DD72E5B}"/>
                  </a:ext>
                </a:extLst>
              </p:cNvPr>
              <p:cNvSpPr txBox="1"/>
              <p:nvPr/>
            </p:nvSpPr>
            <p:spPr>
              <a:xfrm>
                <a:off x="8182003" y="4283189"/>
                <a:ext cx="24157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0   0   </a:t>
                </a: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sz="2800" dirty="0"/>
                  <a:t>   </a:t>
                </a:r>
                <a:r>
                  <a:rPr lang="en-US" altLang="zh-TW" sz="2800" dirty="0"/>
                  <a:t>0</a:t>
                </a:r>
                <a:endParaRPr lang="zh-TW" altLang="en-US" sz="2800" dirty="0"/>
              </a:p>
            </p:txBody>
          </p:sp>
        </mc:Choice>
        <mc:Fallback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45458FC-79E8-68DF-C8B6-40E30DD72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2003" y="4283189"/>
                <a:ext cx="2415757" cy="523220"/>
              </a:xfrm>
              <a:prstGeom prst="rect">
                <a:avLst/>
              </a:prstGeom>
              <a:blipFill>
                <a:blip r:embed="rId4"/>
                <a:stretch>
                  <a:fillRect l="-5051" t="-12941" b="-329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F7C5D46F-C038-88F8-1924-7F052D261B61}"/>
                  </a:ext>
                </a:extLst>
              </p:cNvPr>
              <p:cNvSpPr txBox="1"/>
              <p:nvPr/>
            </p:nvSpPr>
            <p:spPr>
              <a:xfrm>
                <a:off x="8182003" y="4806409"/>
                <a:ext cx="24157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0   1   </a:t>
                </a: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sz="2800" dirty="0"/>
                  <a:t>   </a:t>
                </a:r>
                <a:r>
                  <a:rPr lang="en-US" altLang="zh-TW" sz="2800" dirty="0"/>
                  <a:t>1</a:t>
                </a:r>
                <a:endParaRPr lang="zh-TW" altLang="en-US" sz="2800" dirty="0"/>
              </a:p>
            </p:txBody>
          </p:sp>
        </mc:Choice>
        <mc:Fallback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F7C5D46F-C038-88F8-1924-7F052D261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2003" y="4806409"/>
                <a:ext cx="2415757" cy="523220"/>
              </a:xfrm>
              <a:prstGeom prst="rect">
                <a:avLst/>
              </a:prstGeom>
              <a:blipFill>
                <a:blip r:embed="rId5"/>
                <a:stretch>
                  <a:fillRect l="-5051" t="-11628" b="-313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7AF11A9-C9F0-FDCF-6273-7A03682FC7C4}"/>
                  </a:ext>
                </a:extLst>
              </p:cNvPr>
              <p:cNvSpPr txBox="1"/>
              <p:nvPr/>
            </p:nvSpPr>
            <p:spPr>
              <a:xfrm>
                <a:off x="8182002" y="5378567"/>
                <a:ext cx="24157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800" dirty="0"/>
                  <a:t>1   0   </a:t>
                </a: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TW" altLang="en-US" sz="2800" dirty="0"/>
                  <a:t>   </a:t>
                </a:r>
                <a:r>
                  <a:rPr lang="en-US" altLang="zh-TW" sz="2800" dirty="0"/>
                  <a:t>1</a:t>
                </a:r>
                <a:endParaRPr lang="zh-TW" altLang="en-US" sz="2800" dirty="0"/>
              </a:p>
            </p:txBody>
          </p:sp>
        </mc:Choice>
        <mc:Fallback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B7AF11A9-C9F0-FDCF-6273-7A03682FC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2002" y="5378567"/>
                <a:ext cx="2415757" cy="523220"/>
              </a:xfrm>
              <a:prstGeom prst="rect">
                <a:avLst/>
              </a:prstGeom>
              <a:blipFill>
                <a:blip r:embed="rId6"/>
                <a:stretch>
                  <a:fillRect l="-5051" t="-11628" b="-313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21">
            <a:extLst>
              <a:ext uri="{FF2B5EF4-FFF2-40B4-BE49-F238E27FC236}">
                <a16:creationId xmlns:a16="http://schemas.microsoft.com/office/drawing/2014/main" id="{C87AB195-CF44-2B5D-B39D-77E601859E76}"/>
              </a:ext>
            </a:extLst>
          </p:cNvPr>
          <p:cNvSpPr txBox="1"/>
          <p:nvPr/>
        </p:nvSpPr>
        <p:spPr>
          <a:xfrm>
            <a:off x="5426433" y="5688058"/>
            <a:ext cx="2268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4 x 5 samples to teach </a:t>
            </a:r>
            <a:endParaRPr lang="zh-TW" altLang="en-US" sz="24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B28F628-2F71-CF6A-53AA-C4C10D8AE746}"/>
              </a:ext>
            </a:extLst>
          </p:cNvPr>
          <p:cNvSpPr txBox="1"/>
          <p:nvPr/>
        </p:nvSpPr>
        <p:spPr>
          <a:xfrm>
            <a:off x="8182002" y="2563307"/>
            <a:ext cx="3640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2</a:t>
            </a:r>
            <a:r>
              <a:rPr lang="en-US" altLang="zh-TW" sz="2400" baseline="30000" dirty="0"/>
              <a:t>6</a:t>
            </a:r>
            <a:r>
              <a:rPr lang="en-US" altLang="zh-TW" sz="2400" dirty="0"/>
              <a:t> = 64 samples to teach </a:t>
            </a:r>
            <a:endParaRPr lang="zh-TW" altLang="en-US" sz="2400" dirty="0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0642DB81-6E3E-32C4-0531-EA6342496C7D}"/>
              </a:ext>
            </a:extLst>
          </p:cNvPr>
          <p:cNvCxnSpPr/>
          <p:nvPr/>
        </p:nvCxnSpPr>
        <p:spPr>
          <a:xfrm>
            <a:off x="5283722" y="726082"/>
            <a:ext cx="12160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07116F5F-E6E5-41E3-CABB-E4C55F220C71}"/>
              </a:ext>
            </a:extLst>
          </p:cNvPr>
          <p:cNvCxnSpPr/>
          <p:nvPr/>
        </p:nvCxnSpPr>
        <p:spPr>
          <a:xfrm>
            <a:off x="5272136" y="1403059"/>
            <a:ext cx="12160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7D890C60-99ED-F6E1-2DDE-FDA21F06CA70}"/>
              </a:ext>
            </a:extLst>
          </p:cNvPr>
          <p:cNvCxnSpPr/>
          <p:nvPr/>
        </p:nvCxnSpPr>
        <p:spPr>
          <a:xfrm>
            <a:off x="5283722" y="2065607"/>
            <a:ext cx="12160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89DF8759-C6AD-4853-E629-A0518EED0FC8}"/>
              </a:ext>
            </a:extLst>
          </p:cNvPr>
          <p:cNvSpPr txBox="1"/>
          <p:nvPr/>
        </p:nvSpPr>
        <p:spPr>
          <a:xfrm rot="5400000">
            <a:off x="3478120" y="2520726"/>
            <a:ext cx="81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AD53F826-61EA-3143-6508-BC66F48B4B46}"/>
              </a:ext>
            </a:extLst>
          </p:cNvPr>
          <p:cNvSpPr txBox="1"/>
          <p:nvPr/>
        </p:nvSpPr>
        <p:spPr>
          <a:xfrm rot="5400000">
            <a:off x="6593396" y="2440449"/>
            <a:ext cx="81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……</a:t>
            </a:r>
            <a:endParaRPr lang="zh-TW" altLang="en-US" sz="2800" dirty="0"/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C53F4B09-D9E6-26B2-B66A-2F10576225F4}"/>
              </a:ext>
            </a:extLst>
          </p:cNvPr>
          <p:cNvCxnSpPr/>
          <p:nvPr/>
        </p:nvCxnSpPr>
        <p:spPr>
          <a:xfrm>
            <a:off x="1517237" y="4544498"/>
            <a:ext cx="12160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3758D36E-5840-C983-4ECF-8DC3D312322B}"/>
              </a:ext>
            </a:extLst>
          </p:cNvPr>
          <p:cNvCxnSpPr/>
          <p:nvPr/>
        </p:nvCxnSpPr>
        <p:spPr>
          <a:xfrm>
            <a:off x="1517237" y="6163397"/>
            <a:ext cx="121607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94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8" grpId="0"/>
      <p:bldP spid="2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6BC2C-0764-6E0B-B4A9-03611429C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12911B-31FB-8DAB-2169-54367E16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模型到底學了什麼？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2366B739-E1CF-484F-2EDD-28E1BDA16646}"/>
              </a:ext>
            </a:extLst>
          </p:cNvPr>
          <p:cNvSpPr/>
          <p:nvPr/>
        </p:nvSpPr>
        <p:spPr>
          <a:xfrm>
            <a:off x="1234565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A6AE78BF-0B1A-317C-E862-BBA1FA0EC1FB}"/>
              </a:ext>
            </a:extLst>
          </p:cNvPr>
          <p:cNvSpPr/>
          <p:nvPr/>
        </p:nvSpPr>
        <p:spPr>
          <a:xfrm>
            <a:off x="2399901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09286A3E-7E0B-F3C7-892A-F9E75D8FF2E8}"/>
              </a:ext>
            </a:extLst>
          </p:cNvPr>
          <p:cNvSpPr/>
          <p:nvPr/>
        </p:nvSpPr>
        <p:spPr>
          <a:xfrm>
            <a:off x="3545359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053F5C69-318E-89BD-F121-AB504C98FB23}"/>
              </a:ext>
            </a:extLst>
          </p:cNvPr>
          <p:cNvSpPr/>
          <p:nvPr/>
        </p:nvSpPr>
        <p:spPr>
          <a:xfrm>
            <a:off x="4690817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ADCBE92-DD0E-488D-60BD-25C9A114ABDB}"/>
              </a:ext>
            </a:extLst>
          </p:cNvPr>
          <p:cNvSpPr/>
          <p:nvPr/>
        </p:nvSpPr>
        <p:spPr>
          <a:xfrm>
            <a:off x="6210425" y="24803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D2AEF4B-09B7-AC8A-16C2-BD2514FF2D8A}"/>
              </a:ext>
            </a:extLst>
          </p:cNvPr>
          <p:cNvSpPr/>
          <p:nvPr/>
        </p:nvSpPr>
        <p:spPr>
          <a:xfrm>
            <a:off x="7375761" y="24803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3755DE9-4B9E-FEE2-B404-D7E214A46FDF}"/>
              </a:ext>
            </a:extLst>
          </p:cNvPr>
          <p:cNvSpPr/>
          <p:nvPr/>
        </p:nvSpPr>
        <p:spPr>
          <a:xfrm>
            <a:off x="8521219" y="24803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B9E2BA0-FFC4-09EF-164E-59E98D3304C6}"/>
              </a:ext>
            </a:extLst>
          </p:cNvPr>
          <p:cNvSpPr/>
          <p:nvPr/>
        </p:nvSpPr>
        <p:spPr>
          <a:xfrm>
            <a:off x="9666677" y="2480372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94092831-4192-F155-DEF9-68EEBE8E8299}"/>
              </a:ext>
            </a:extLst>
          </p:cNvPr>
          <p:cNvSpPr/>
          <p:nvPr/>
        </p:nvSpPr>
        <p:spPr>
          <a:xfrm>
            <a:off x="6210425" y="48044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DE213ED2-213A-3B0F-C0A8-E093D19659E0}"/>
              </a:ext>
            </a:extLst>
          </p:cNvPr>
          <p:cNvSpPr/>
          <p:nvPr/>
        </p:nvSpPr>
        <p:spPr>
          <a:xfrm>
            <a:off x="7375761" y="48044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3EFEE5F-BA19-ED9F-45E0-1030127DDEDB}"/>
              </a:ext>
            </a:extLst>
          </p:cNvPr>
          <p:cNvSpPr/>
          <p:nvPr/>
        </p:nvSpPr>
        <p:spPr>
          <a:xfrm>
            <a:off x="8521219" y="48044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0B3C397-8779-1DA0-8166-24E3FEDE90E6}"/>
              </a:ext>
            </a:extLst>
          </p:cNvPr>
          <p:cNvSpPr/>
          <p:nvPr/>
        </p:nvSpPr>
        <p:spPr>
          <a:xfrm>
            <a:off x="9666677" y="4804472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195E8444-699B-8E25-623C-938C1608EA1C}"/>
              </a:ext>
            </a:extLst>
          </p:cNvPr>
          <p:cNvCxnSpPr/>
          <p:nvPr/>
        </p:nvCxnSpPr>
        <p:spPr>
          <a:xfrm flipV="1">
            <a:off x="5218478" y="2822411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AC7FF1F3-09C6-A5EB-0BB7-C311199B132B}"/>
              </a:ext>
            </a:extLst>
          </p:cNvPr>
          <p:cNvCxnSpPr>
            <a:cxnSpLocks/>
          </p:cNvCxnSpPr>
          <p:nvPr/>
        </p:nvCxnSpPr>
        <p:spPr>
          <a:xfrm>
            <a:off x="5218478" y="4032635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016FFED7-A7CC-B36B-CCB0-90FF4373E6F5}"/>
              </a:ext>
            </a:extLst>
          </p:cNvPr>
          <p:cNvCxnSpPr>
            <a:cxnSpLocks/>
          </p:cNvCxnSpPr>
          <p:nvPr/>
        </p:nvCxnSpPr>
        <p:spPr>
          <a:xfrm>
            <a:off x="1686005" y="3793036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4EFECE6-9295-6C8A-1041-E5A5C3E062D5}"/>
              </a:ext>
            </a:extLst>
          </p:cNvPr>
          <p:cNvCxnSpPr>
            <a:cxnSpLocks/>
          </p:cNvCxnSpPr>
          <p:nvPr/>
        </p:nvCxnSpPr>
        <p:spPr>
          <a:xfrm>
            <a:off x="2817051" y="3763133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D46ACEF2-4F84-9F6F-6BBD-48E4942FEA06}"/>
              </a:ext>
            </a:extLst>
          </p:cNvPr>
          <p:cNvCxnSpPr>
            <a:cxnSpLocks/>
          </p:cNvCxnSpPr>
          <p:nvPr/>
        </p:nvCxnSpPr>
        <p:spPr>
          <a:xfrm>
            <a:off x="3978849" y="3790380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BFF8530C-CBF9-330A-F7E4-C86A5AA274A4}"/>
              </a:ext>
            </a:extLst>
          </p:cNvPr>
          <p:cNvCxnSpPr>
            <a:cxnSpLocks/>
          </p:cNvCxnSpPr>
          <p:nvPr/>
        </p:nvCxnSpPr>
        <p:spPr>
          <a:xfrm>
            <a:off x="6646625" y="2651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A18BF02F-1FAB-9FC9-D82A-025A1A54DD4F}"/>
              </a:ext>
            </a:extLst>
          </p:cNvPr>
          <p:cNvCxnSpPr>
            <a:cxnSpLocks/>
          </p:cNvCxnSpPr>
          <p:nvPr/>
        </p:nvCxnSpPr>
        <p:spPr>
          <a:xfrm>
            <a:off x="7773861" y="2651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3A79D623-1602-B61F-B932-2333B272D18E}"/>
              </a:ext>
            </a:extLst>
          </p:cNvPr>
          <p:cNvCxnSpPr>
            <a:cxnSpLocks/>
          </p:cNvCxnSpPr>
          <p:nvPr/>
        </p:nvCxnSpPr>
        <p:spPr>
          <a:xfrm>
            <a:off x="8962757" y="2651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11431C1-7861-92E3-A2BB-29C1B867B7DE}"/>
              </a:ext>
            </a:extLst>
          </p:cNvPr>
          <p:cNvCxnSpPr>
            <a:cxnSpLocks/>
          </p:cNvCxnSpPr>
          <p:nvPr/>
        </p:nvCxnSpPr>
        <p:spPr>
          <a:xfrm>
            <a:off x="6646625" y="4946943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6CFDEB75-4E79-B3EB-46F9-F9D550CF3B89}"/>
              </a:ext>
            </a:extLst>
          </p:cNvPr>
          <p:cNvCxnSpPr>
            <a:cxnSpLocks/>
          </p:cNvCxnSpPr>
          <p:nvPr/>
        </p:nvCxnSpPr>
        <p:spPr>
          <a:xfrm>
            <a:off x="7792911" y="495644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12243D0B-CAF9-11C7-6AB2-EEB3040D9592}"/>
              </a:ext>
            </a:extLst>
          </p:cNvPr>
          <p:cNvCxnSpPr>
            <a:cxnSpLocks/>
          </p:cNvCxnSpPr>
          <p:nvPr/>
        </p:nvCxnSpPr>
        <p:spPr>
          <a:xfrm>
            <a:off x="8957419" y="4937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9D4323A2-4F4E-5329-4688-63FF0B0292FA}"/>
              </a:ext>
            </a:extLst>
          </p:cNvPr>
          <p:cNvCxnSpPr>
            <a:cxnSpLocks/>
          </p:cNvCxnSpPr>
          <p:nvPr/>
        </p:nvCxnSpPr>
        <p:spPr>
          <a:xfrm>
            <a:off x="2670117" y="4032635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113B4BFF-E924-9495-8FE0-A9ED72378449}"/>
              </a:ext>
            </a:extLst>
          </p:cNvPr>
          <p:cNvSpPr/>
          <p:nvPr/>
        </p:nvSpPr>
        <p:spPr>
          <a:xfrm>
            <a:off x="3490782" y="4975491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3E063D44-B3A8-1270-E2C8-01D45E18F601}"/>
              </a:ext>
            </a:extLst>
          </p:cNvPr>
          <p:cNvCxnSpPr>
            <a:cxnSpLocks/>
          </p:cNvCxnSpPr>
          <p:nvPr/>
        </p:nvCxnSpPr>
        <p:spPr>
          <a:xfrm>
            <a:off x="3936437" y="5317530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1FCB4263-9591-86CD-2965-99C41C93F9EA}"/>
              </a:ext>
            </a:extLst>
          </p:cNvPr>
          <p:cNvSpPr/>
          <p:nvPr/>
        </p:nvSpPr>
        <p:spPr>
          <a:xfrm>
            <a:off x="4817806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7524B7EF-8A6E-FA2B-2C44-24535D3694D2}"/>
              </a:ext>
            </a:extLst>
          </p:cNvPr>
          <p:cNvSpPr/>
          <p:nvPr/>
        </p:nvSpPr>
        <p:spPr>
          <a:xfrm>
            <a:off x="6254049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E453921-976D-2E87-7569-6ED2FA861881}"/>
              </a:ext>
            </a:extLst>
          </p:cNvPr>
          <p:cNvSpPr/>
          <p:nvPr/>
        </p:nvSpPr>
        <p:spPr>
          <a:xfrm>
            <a:off x="7399507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F0704AC3-AE6C-7C3E-A80C-D294A1D05E38}"/>
              </a:ext>
            </a:extLst>
          </p:cNvPr>
          <p:cNvSpPr/>
          <p:nvPr/>
        </p:nvSpPr>
        <p:spPr>
          <a:xfrm>
            <a:off x="8544965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4D572A99-092D-9CB4-256E-D997561F34EA}"/>
              </a:ext>
            </a:extLst>
          </p:cNvPr>
          <p:cNvCxnSpPr>
            <a:cxnSpLocks/>
          </p:cNvCxnSpPr>
          <p:nvPr/>
        </p:nvCxnSpPr>
        <p:spPr>
          <a:xfrm>
            <a:off x="5524913" y="6178509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13BE52BF-0378-03AD-763A-C86C20193671}"/>
              </a:ext>
            </a:extLst>
          </p:cNvPr>
          <p:cNvCxnSpPr>
            <a:cxnSpLocks/>
          </p:cNvCxnSpPr>
          <p:nvPr/>
        </p:nvCxnSpPr>
        <p:spPr>
          <a:xfrm>
            <a:off x="6671199" y="618800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4439DEDD-C2C2-4A47-3D87-4A90AA431F49}"/>
              </a:ext>
            </a:extLst>
          </p:cNvPr>
          <p:cNvCxnSpPr>
            <a:cxnSpLocks/>
          </p:cNvCxnSpPr>
          <p:nvPr/>
        </p:nvCxnSpPr>
        <p:spPr>
          <a:xfrm>
            <a:off x="7835707" y="616895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5B53008F-A431-D14E-083F-935760C0A29F}"/>
              </a:ext>
            </a:extLst>
          </p:cNvPr>
          <p:cNvSpPr/>
          <p:nvPr/>
        </p:nvSpPr>
        <p:spPr>
          <a:xfrm>
            <a:off x="9695761" y="6055088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C18AC35E-DB99-C5B6-6C95-DC8CCADCADF8}"/>
              </a:ext>
            </a:extLst>
          </p:cNvPr>
          <p:cNvCxnSpPr>
            <a:cxnSpLocks/>
          </p:cNvCxnSpPr>
          <p:nvPr/>
        </p:nvCxnSpPr>
        <p:spPr>
          <a:xfrm>
            <a:off x="8986503" y="618800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E8105C02-9EF2-C16E-C089-CB5FD7256DD4}"/>
              </a:ext>
            </a:extLst>
          </p:cNvPr>
          <p:cNvCxnSpPr>
            <a:cxnSpLocks/>
          </p:cNvCxnSpPr>
          <p:nvPr/>
        </p:nvCxnSpPr>
        <p:spPr>
          <a:xfrm>
            <a:off x="7549753" y="2929625"/>
            <a:ext cx="851828" cy="9335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9A22A953-CB9A-4B7F-185B-BFD234EC7E4B}"/>
              </a:ext>
            </a:extLst>
          </p:cNvPr>
          <p:cNvSpPr/>
          <p:nvPr/>
        </p:nvSpPr>
        <p:spPr>
          <a:xfrm>
            <a:off x="8517230" y="3731355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9A064643-6934-FDBA-ECA2-F952B440CDB4}"/>
              </a:ext>
            </a:extLst>
          </p:cNvPr>
          <p:cNvSpPr/>
          <p:nvPr/>
        </p:nvSpPr>
        <p:spPr>
          <a:xfrm>
            <a:off x="9662688" y="3731355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E120780A-E999-EA61-AF52-01432DCB5E08}"/>
              </a:ext>
            </a:extLst>
          </p:cNvPr>
          <p:cNvCxnSpPr>
            <a:cxnSpLocks/>
          </p:cNvCxnSpPr>
          <p:nvPr/>
        </p:nvCxnSpPr>
        <p:spPr>
          <a:xfrm>
            <a:off x="8953430" y="3864274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5DA04CB3-7208-1961-D8C6-18967D646F73}"/>
              </a:ext>
            </a:extLst>
          </p:cNvPr>
          <p:cNvCxnSpPr>
            <a:cxnSpLocks/>
          </p:cNvCxnSpPr>
          <p:nvPr/>
        </p:nvCxnSpPr>
        <p:spPr>
          <a:xfrm flipV="1">
            <a:off x="3815575" y="1408793"/>
            <a:ext cx="2107520" cy="2106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732E042B-02E2-49CB-134B-1917071B3441}"/>
              </a:ext>
            </a:extLst>
          </p:cNvPr>
          <p:cNvSpPr/>
          <p:nvPr/>
        </p:nvSpPr>
        <p:spPr>
          <a:xfrm>
            <a:off x="6197323" y="123623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198AE7B2-2ADE-E1EA-FCE4-DBAA8222BD68}"/>
              </a:ext>
            </a:extLst>
          </p:cNvPr>
          <p:cNvSpPr/>
          <p:nvPr/>
        </p:nvSpPr>
        <p:spPr>
          <a:xfrm>
            <a:off x="7362659" y="123623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1366C151-2EEC-436C-9569-A5B812565FD0}"/>
              </a:ext>
            </a:extLst>
          </p:cNvPr>
          <p:cNvSpPr/>
          <p:nvPr/>
        </p:nvSpPr>
        <p:spPr>
          <a:xfrm>
            <a:off x="8508117" y="123623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BBCFA360-2E46-6C63-C89F-A29E72577260}"/>
              </a:ext>
            </a:extLst>
          </p:cNvPr>
          <p:cNvSpPr/>
          <p:nvPr/>
        </p:nvSpPr>
        <p:spPr>
          <a:xfrm>
            <a:off x="9653575" y="1236236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F0FC8FC8-4BE7-C1E8-4F05-EF3E19EEE806}"/>
              </a:ext>
            </a:extLst>
          </p:cNvPr>
          <p:cNvCxnSpPr>
            <a:cxnSpLocks/>
          </p:cNvCxnSpPr>
          <p:nvPr/>
        </p:nvCxnSpPr>
        <p:spPr>
          <a:xfrm>
            <a:off x="6633523" y="1407255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2F68A373-043F-081D-37E3-A63702E66837}"/>
              </a:ext>
            </a:extLst>
          </p:cNvPr>
          <p:cNvCxnSpPr>
            <a:cxnSpLocks/>
          </p:cNvCxnSpPr>
          <p:nvPr/>
        </p:nvCxnSpPr>
        <p:spPr>
          <a:xfrm>
            <a:off x="7760759" y="1407255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49EC32C8-2728-54F8-3941-351EE8EC593D}"/>
              </a:ext>
            </a:extLst>
          </p:cNvPr>
          <p:cNvCxnSpPr>
            <a:cxnSpLocks/>
          </p:cNvCxnSpPr>
          <p:nvPr/>
        </p:nvCxnSpPr>
        <p:spPr>
          <a:xfrm>
            <a:off x="8949655" y="1407255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AFE4036A-16D6-B493-00A6-B854570A4783}"/>
              </a:ext>
            </a:extLst>
          </p:cNvPr>
          <p:cNvSpPr txBox="1"/>
          <p:nvPr/>
        </p:nvSpPr>
        <p:spPr>
          <a:xfrm>
            <a:off x="818322" y="1981905"/>
            <a:ext cx="2191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Before RL</a:t>
            </a:r>
            <a:endParaRPr lang="zh-TW" altLang="en-US" sz="2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117672-603C-A15D-8676-48A90F158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763" y="3468325"/>
            <a:ext cx="851828" cy="85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0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78A8E-996F-BB2C-95D6-D3838B217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BAC2B3-7B69-0BCB-53E5-4E48489B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模型到底學了什麼？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6C5B191A-D1D3-24AB-85F2-FE9A1DAA8ECA}"/>
              </a:ext>
            </a:extLst>
          </p:cNvPr>
          <p:cNvSpPr/>
          <p:nvPr/>
        </p:nvSpPr>
        <p:spPr>
          <a:xfrm>
            <a:off x="1234565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14D00BE-C1B4-ABF5-3A57-72F634B62B09}"/>
              </a:ext>
            </a:extLst>
          </p:cNvPr>
          <p:cNvSpPr/>
          <p:nvPr/>
        </p:nvSpPr>
        <p:spPr>
          <a:xfrm>
            <a:off x="2399901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7FEAC32-1B30-1DA7-AD08-26053428ED69}"/>
              </a:ext>
            </a:extLst>
          </p:cNvPr>
          <p:cNvSpPr/>
          <p:nvPr/>
        </p:nvSpPr>
        <p:spPr>
          <a:xfrm>
            <a:off x="3545359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8D364A52-8D0C-9ADD-09C1-FCC381A5731F}"/>
              </a:ext>
            </a:extLst>
          </p:cNvPr>
          <p:cNvSpPr/>
          <p:nvPr/>
        </p:nvSpPr>
        <p:spPr>
          <a:xfrm>
            <a:off x="4690817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D9D1ABF-1A5A-4A24-F171-E55D1E3CE30C}"/>
              </a:ext>
            </a:extLst>
          </p:cNvPr>
          <p:cNvSpPr/>
          <p:nvPr/>
        </p:nvSpPr>
        <p:spPr>
          <a:xfrm>
            <a:off x="6210425" y="24803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D6300B23-B4D5-40BD-A819-A5D95691A2C2}"/>
              </a:ext>
            </a:extLst>
          </p:cNvPr>
          <p:cNvSpPr/>
          <p:nvPr/>
        </p:nvSpPr>
        <p:spPr>
          <a:xfrm>
            <a:off x="7375761" y="24803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3F89934-1B7B-DCF1-9314-550A9227B216}"/>
              </a:ext>
            </a:extLst>
          </p:cNvPr>
          <p:cNvSpPr/>
          <p:nvPr/>
        </p:nvSpPr>
        <p:spPr>
          <a:xfrm>
            <a:off x="8521219" y="24803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10841BA-FCDA-1975-A4A0-55F8E221092C}"/>
              </a:ext>
            </a:extLst>
          </p:cNvPr>
          <p:cNvSpPr/>
          <p:nvPr/>
        </p:nvSpPr>
        <p:spPr>
          <a:xfrm>
            <a:off x="9666677" y="2480372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A89C464-59C4-8F71-FAE6-8DA216604C8A}"/>
              </a:ext>
            </a:extLst>
          </p:cNvPr>
          <p:cNvSpPr/>
          <p:nvPr/>
        </p:nvSpPr>
        <p:spPr>
          <a:xfrm>
            <a:off x="6210425" y="48044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4B88A9E1-914B-DB10-485E-DE690623326E}"/>
              </a:ext>
            </a:extLst>
          </p:cNvPr>
          <p:cNvSpPr/>
          <p:nvPr/>
        </p:nvSpPr>
        <p:spPr>
          <a:xfrm>
            <a:off x="7375761" y="48044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0B2ABA9-2EEA-FEDE-FB82-509985EF53C6}"/>
              </a:ext>
            </a:extLst>
          </p:cNvPr>
          <p:cNvSpPr/>
          <p:nvPr/>
        </p:nvSpPr>
        <p:spPr>
          <a:xfrm>
            <a:off x="8521219" y="48044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9BEA9ED-8F58-36E9-BBC1-E9768FEFC28F}"/>
              </a:ext>
            </a:extLst>
          </p:cNvPr>
          <p:cNvSpPr/>
          <p:nvPr/>
        </p:nvSpPr>
        <p:spPr>
          <a:xfrm>
            <a:off x="9666677" y="4804472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6F993207-5C82-9F72-417B-3854BD65B390}"/>
              </a:ext>
            </a:extLst>
          </p:cNvPr>
          <p:cNvCxnSpPr/>
          <p:nvPr/>
        </p:nvCxnSpPr>
        <p:spPr>
          <a:xfrm flipV="1">
            <a:off x="5218478" y="2822411"/>
            <a:ext cx="754380" cy="7996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16D9E4B3-297E-8B5F-3394-B82DD3FFA5F7}"/>
              </a:ext>
            </a:extLst>
          </p:cNvPr>
          <p:cNvCxnSpPr>
            <a:cxnSpLocks/>
          </p:cNvCxnSpPr>
          <p:nvPr/>
        </p:nvCxnSpPr>
        <p:spPr>
          <a:xfrm>
            <a:off x="5218478" y="4032635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A678FB40-BCA8-FF5D-4E04-6AF3F8B03B6D}"/>
              </a:ext>
            </a:extLst>
          </p:cNvPr>
          <p:cNvCxnSpPr>
            <a:cxnSpLocks/>
          </p:cNvCxnSpPr>
          <p:nvPr/>
        </p:nvCxnSpPr>
        <p:spPr>
          <a:xfrm>
            <a:off x="1686005" y="3793036"/>
            <a:ext cx="62772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05B31128-5045-422A-8DBA-E28A466F2A83}"/>
              </a:ext>
            </a:extLst>
          </p:cNvPr>
          <p:cNvCxnSpPr>
            <a:cxnSpLocks/>
          </p:cNvCxnSpPr>
          <p:nvPr/>
        </p:nvCxnSpPr>
        <p:spPr>
          <a:xfrm>
            <a:off x="2817051" y="3763133"/>
            <a:ext cx="62772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3F876EE8-CC81-C42B-8552-3F6D67882D10}"/>
              </a:ext>
            </a:extLst>
          </p:cNvPr>
          <p:cNvCxnSpPr>
            <a:cxnSpLocks/>
          </p:cNvCxnSpPr>
          <p:nvPr/>
        </p:nvCxnSpPr>
        <p:spPr>
          <a:xfrm>
            <a:off x="3978849" y="3790380"/>
            <a:ext cx="62772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ECCC42E5-914B-CE40-A82A-3A4260D6DC8E}"/>
              </a:ext>
            </a:extLst>
          </p:cNvPr>
          <p:cNvCxnSpPr>
            <a:cxnSpLocks/>
          </p:cNvCxnSpPr>
          <p:nvPr/>
        </p:nvCxnSpPr>
        <p:spPr>
          <a:xfrm>
            <a:off x="6646625" y="2651391"/>
            <a:ext cx="62772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8332957B-1FAE-50BC-AFBE-2145F6CB71D6}"/>
              </a:ext>
            </a:extLst>
          </p:cNvPr>
          <p:cNvCxnSpPr>
            <a:cxnSpLocks/>
          </p:cNvCxnSpPr>
          <p:nvPr/>
        </p:nvCxnSpPr>
        <p:spPr>
          <a:xfrm>
            <a:off x="7773861" y="2651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C1C4CDEF-3131-A71D-0195-65C10DD705C2}"/>
              </a:ext>
            </a:extLst>
          </p:cNvPr>
          <p:cNvCxnSpPr>
            <a:cxnSpLocks/>
          </p:cNvCxnSpPr>
          <p:nvPr/>
        </p:nvCxnSpPr>
        <p:spPr>
          <a:xfrm>
            <a:off x="8962757" y="2651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FE1A9036-DA58-D92A-64DE-470368B37305}"/>
              </a:ext>
            </a:extLst>
          </p:cNvPr>
          <p:cNvCxnSpPr>
            <a:cxnSpLocks/>
          </p:cNvCxnSpPr>
          <p:nvPr/>
        </p:nvCxnSpPr>
        <p:spPr>
          <a:xfrm>
            <a:off x="6646625" y="4946943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04EC5092-F730-D950-9E00-0BF703090909}"/>
              </a:ext>
            </a:extLst>
          </p:cNvPr>
          <p:cNvCxnSpPr>
            <a:cxnSpLocks/>
          </p:cNvCxnSpPr>
          <p:nvPr/>
        </p:nvCxnSpPr>
        <p:spPr>
          <a:xfrm>
            <a:off x="7792911" y="495644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A33A88B5-0E8C-3235-0B05-B771674207FB}"/>
              </a:ext>
            </a:extLst>
          </p:cNvPr>
          <p:cNvCxnSpPr>
            <a:cxnSpLocks/>
          </p:cNvCxnSpPr>
          <p:nvPr/>
        </p:nvCxnSpPr>
        <p:spPr>
          <a:xfrm>
            <a:off x="8957419" y="4937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6F2EDE6C-7357-1021-4869-22C9BD589159}"/>
              </a:ext>
            </a:extLst>
          </p:cNvPr>
          <p:cNvCxnSpPr>
            <a:cxnSpLocks/>
          </p:cNvCxnSpPr>
          <p:nvPr/>
        </p:nvCxnSpPr>
        <p:spPr>
          <a:xfrm>
            <a:off x="2670117" y="4032635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860E1AD8-DD83-10E4-8A17-FB098177CDBA}"/>
              </a:ext>
            </a:extLst>
          </p:cNvPr>
          <p:cNvSpPr/>
          <p:nvPr/>
        </p:nvSpPr>
        <p:spPr>
          <a:xfrm>
            <a:off x="3490782" y="4975491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7C42E980-2F5E-D80F-0B5E-6DF19E036E09}"/>
              </a:ext>
            </a:extLst>
          </p:cNvPr>
          <p:cNvCxnSpPr>
            <a:cxnSpLocks/>
          </p:cNvCxnSpPr>
          <p:nvPr/>
        </p:nvCxnSpPr>
        <p:spPr>
          <a:xfrm>
            <a:off x="3936437" y="5317530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5DB70CDB-34E9-D9B8-2CCA-4CD512F8FBFB}"/>
              </a:ext>
            </a:extLst>
          </p:cNvPr>
          <p:cNvSpPr/>
          <p:nvPr/>
        </p:nvSpPr>
        <p:spPr>
          <a:xfrm>
            <a:off x="4817806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3583851-CB49-F106-9976-018B746E6B60}"/>
              </a:ext>
            </a:extLst>
          </p:cNvPr>
          <p:cNvSpPr/>
          <p:nvPr/>
        </p:nvSpPr>
        <p:spPr>
          <a:xfrm>
            <a:off x="6254049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7A50CBFE-0E47-4FD8-29D5-FC5E4FED23D1}"/>
              </a:ext>
            </a:extLst>
          </p:cNvPr>
          <p:cNvSpPr/>
          <p:nvPr/>
        </p:nvSpPr>
        <p:spPr>
          <a:xfrm>
            <a:off x="7399507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8307844B-62CF-D1D6-7880-5EF655F5DB05}"/>
              </a:ext>
            </a:extLst>
          </p:cNvPr>
          <p:cNvSpPr/>
          <p:nvPr/>
        </p:nvSpPr>
        <p:spPr>
          <a:xfrm>
            <a:off x="8544965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BE28CF9B-9A49-5A07-DD00-0C3A6C44DBBE}"/>
              </a:ext>
            </a:extLst>
          </p:cNvPr>
          <p:cNvCxnSpPr>
            <a:cxnSpLocks/>
          </p:cNvCxnSpPr>
          <p:nvPr/>
        </p:nvCxnSpPr>
        <p:spPr>
          <a:xfrm>
            <a:off x="5524913" y="6178509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3C0B9771-CF0A-048E-463A-8BFA1B255C31}"/>
              </a:ext>
            </a:extLst>
          </p:cNvPr>
          <p:cNvCxnSpPr>
            <a:cxnSpLocks/>
          </p:cNvCxnSpPr>
          <p:nvPr/>
        </p:nvCxnSpPr>
        <p:spPr>
          <a:xfrm>
            <a:off x="6671199" y="618800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337ABBC4-2442-DCBE-8646-C2D35EE5F33B}"/>
              </a:ext>
            </a:extLst>
          </p:cNvPr>
          <p:cNvCxnSpPr>
            <a:cxnSpLocks/>
          </p:cNvCxnSpPr>
          <p:nvPr/>
        </p:nvCxnSpPr>
        <p:spPr>
          <a:xfrm>
            <a:off x="7835707" y="616895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30C27725-5A20-54E1-CC38-7F6FFF3A16F0}"/>
              </a:ext>
            </a:extLst>
          </p:cNvPr>
          <p:cNvSpPr/>
          <p:nvPr/>
        </p:nvSpPr>
        <p:spPr>
          <a:xfrm>
            <a:off x="9695761" y="6055088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601FCA59-104F-CD95-72C4-0DF0C91FBDB4}"/>
              </a:ext>
            </a:extLst>
          </p:cNvPr>
          <p:cNvCxnSpPr>
            <a:cxnSpLocks/>
          </p:cNvCxnSpPr>
          <p:nvPr/>
        </p:nvCxnSpPr>
        <p:spPr>
          <a:xfrm>
            <a:off x="8986503" y="618800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B3BA6F72-50BE-16F7-8792-EFCDFEAEB6D3}"/>
              </a:ext>
            </a:extLst>
          </p:cNvPr>
          <p:cNvCxnSpPr>
            <a:cxnSpLocks/>
          </p:cNvCxnSpPr>
          <p:nvPr/>
        </p:nvCxnSpPr>
        <p:spPr>
          <a:xfrm>
            <a:off x="7549753" y="2929625"/>
            <a:ext cx="851828" cy="93356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436D9FF8-16D5-FED0-934F-735E9A8F65FF}"/>
              </a:ext>
            </a:extLst>
          </p:cNvPr>
          <p:cNvSpPr/>
          <p:nvPr/>
        </p:nvSpPr>
        <p:spPr>
          <a:xfrm>
            <a:off x="8517230" y="3731355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71328B62-D426-2437-DDA1-687DEF22CDF2}"/>
              </a:ext>
            </a:extLst>
          </p:cNvPr>
          <p:cNvSpPr/>
          <p:nvPr/>
        </p:nvSpPr>
        <p:spPr>
          <a:xfrm>
            <a:off x="9662688" y="3731355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81698BBA-2B6A-5C92-D09B-69EBC001C9E1}"/>
              </a:ext>
            </a:extLst>
          </p:cNvPr>
          <p:cNvCxnSpPr>
            <a:cxnSpLocks/>
          </p:cNvCxnSpPr>
          <p:nvPr/>
        </p:nvCxnSpPr>
        <p:spPr>
          <a:xfrm>
            <a:off x="8953430" y="3864274"/>
            <a:ext cx="62772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4B6DEB0D-7B09-CA09-5E06-B9838DCDEA6E}"/>
              </a:ext>
            </a:extLst>
          </p:cNvPr>
          <p:cNvCxnSpPr>
            <a:cxnSpLocks/>
          </p:cNvCxnSpPr>
          <p:nvPr/>
        </p:nvCxnSpPr>
        <p:spPr>
          <a:xfrm flipV="1">
            <a:off x="3815575" y="1408793"/>
            <a:ext cx="2107520" cy="2106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CEC62CE8-8BB8-9E55-03D3-6DECEDABE8BC}"/>
              </a:ext>
            </a:extLst>
          </p:cNvPr>
          <p:cNvSpPr/>
          <p:nvPr/>
        </p:nvSpPr>
        <p:spPr>
          <a:xfrm>
            <a:off x="6197323" y="123623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560D1501-9AA4-1B8F-C29C-9B3A916586C4}"/>
              </a:ext>
            </a:extLst>
          </p:cNvPr>
          <p:cNvSpPr/>
          <p:nvPr/>
        </p:nvSpPr>
        <p:spPr>
          <a:xfrm>
            <a:off x="7362659" y="123623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41B53431-C01C-E4AD-7EFD-1A18112317E1}"/>
              </a:ext>
            </a:extLst>
          </p:cNvPr>
          <p:cNvSpPr/>
          <p:nvPr/>
        </p:nvSpPr>
        <p:spPr>
          <a:xfrm>
            <a:off x="8508117" y="123623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8C83060A-8EF5-6C90-BD0D-14EA8373F63F}"/>
              </a:ext>
            </a:extLst>
          </p:cNvPr>
          <p:cNvSpPr/>
          <p:nvPr/>
        </p:nvSpPr>
        <p:spPr>
          <a:xfrm>
            <a:off x="9653575" y="1236236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14C39270-C6FB-60BC-09AA-AA37697817AF}"/>
              </a:ext>
            </a:extLst>
          </p:cNvPr>
          <p:cNvCxnSpPr>
            <a:cxnSpLocks/>
          </p:cNvCxnSpPr>
          <p:nvPr/>
        </p:nvCxnSpPr>
        <p:spPr>
          <a:xfrm>
            <a:off x="6633523" y="1407255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61FAC476-D6E1-CCDA-F7C1-2311822B94A3}"/>
              </a:ext>
            </a:extLst>
          </p:cNvPr>
          <p:cNvCxnSpPr>
            <a:cxnSpLocks/>
          </p:cNvCxnSpPr>
          <p:nvPr/>
        </p:nvCxnSpPr>
        <p:spPr>
          <a:xfrm>
            <a:off x="7760759" y="1407255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74B78582-5633-8BAE-1617-7C404D8E2A1E}"/>
              </a:ext>
            </a:extLst>
          </p:cNvPr>
          <p:cNvCxnSpPr>
            <a:cxnSpLocks/>
          </p:cNvCxnSpPr>
          <p:nvPr/>
        </p:nvCxnSpPr>
        <p:spPr>
          <a:xfrm>
            <a:off x="8949655" y="1407255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CE2F8E-C3C9-5C82-7465-2A235DC6ED04}"/>
              </a:ext>
            </a:extLst>
          </p:cNvPr>
          <p:cNvSpPr txBox="1"/>
          <p:nvPr/>
        </p:nvSpPr>
        <p:spPr>
          <a:xfrm>
            <a:off x="818322" y="1981905"/>
            <a:ext cx="2191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After RL</a:t>
            </a:r>
            <a:endParaRPr lang="zh-TW" altLang="en-US" sz="2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EBE010-B4A5-E398-1760-EB1558544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763" y="3468325"/>
            <a:ext cx="851828" cy="85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4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F63EF9-C8A5-0EAF-DDDB-812E4CA0F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5585F8E-A8CD-D158-33EE-053E2EC65462}"/>
              </a:ext>
            </a:extLst>
          </p:cNvPr>
          <p:cNvSpPr txBox="1"/>
          <p:nvPr/>
        </p:nvSpPr>
        <p:spPr>
          <a:xfrm>
            <a:off x="623544" y="962302"/>
            <a:ext cx="3771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Source of image: </a:t>
            </a:r>
          </a:p>
          <a:p>
            <a:r>
              <a:rPr lang="zh-TW" altLang="en-US" dirty="0"/>
              <a:t>https://arxiv.org/abs/2504.13837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1F68D9B-B3B7-2BA6-8AEB-1F2645C21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444" y="523081"/>
            <a:ext cx="6136356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97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63C48-B748-3E4C-D9F0-77C777D1F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02294F-D6D8-B314-188A-1293EEDDED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修改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Inference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過程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49D0F62-6916-2387-96B7-B04ECF7186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48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629C58-25D6-C7DC-1125-35A46C4E2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82348-0214-0D3E-BF3E-408A309023D3}"/>
              </a:ext>
            </a:extLst>
          </p:cNvPr>
          <p:cNvSpPr txBox="1"/>
          <p:nvPr/>
        </p:nvSpPr>
        <p:spPr>
          <a:xfrm>
            <a:off x="8699770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https://arxiv.org/abs/2510.14901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171B352-6794-F440-1CCF-5C0C35505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98" y="370443"/>
            <a:ext cx="9290804" cy="484959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481FA14-7FCB-3BE8-815A-7CC0415CD366}"/>
              </a:ext>
            </a:extLst>
          </p:cNvPr>
          <p:cNvSpPr txBox="1"/>
          <p:nvPr/>
        </p:nvSpPr>
        <p:spPr>
          <a:xfrm>
            <a:off x="2162175" y="5533291"/>
            <a:ext cx="786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不需要訓練模型，只需要更好的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sampling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方法</a:t>
            </a:r>
          </a:p>
        </p:txBody>
      </p:sp>
    </p:spTree>
    <p:extLst>
      <p:ext uri="{BB962C8B-B14F-4D97-AF65-F5344CB8AC3E}">
        <p14:creationId xmlns:p14="http://schemas.microsoft.com/office/powerpoint/2010/main" val="30669033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0D421F-75BB-A197-5F1C-CBD362626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模型到底學了什麼？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F02C2DDE-DBE5-BEBC-978F-46A8467A8390}"/>
              </a:ext>
            </a:extLst>
          </p:cNvPr>
          <p:cNvSpPr/>
          <p:nvPr/>
        </p:nvSpPr>
        <p:spPr>
          <a:xfrm>
            <a:off x="1234565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605E0DEB-1D91-8D16-4616-63B7B9F1D6DA}"/>
              </a:ext>
            </a:extLst>
          </p:cNvPr>
          <p:cNvSpPr/>
          <p:nvPr/>
        </p:nvSpPr>
        <p:spPr>
          <a:xfrm>
            <a:off x="2399901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DBD6082C-5812-E200-E0BE-D8FB2ABB971B}"/>
              </a:ext>
            </a:extLst>
          </p:cNvPr>
          <p:cNvSpPr/>
          <p:nvPr/>
        </p:nvSpPr>
        <p:spPr>
          <a:xfrm>
            <a:off x="3545359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093B2895-74CE-4EF9-19F3-5D13DC105682}"/>
              </a:ext>
            </a:extLst>
          </p:cNvPr>
          <p:cNvSpPr/>
          <p:nvPr/>
        </p:nvSpPr>
        <p:spPr>
          <a:xfrm>
            <a:off x="4690817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E830AC1-C920-9EE1-8FF3-77CA5E2E3F3F}"/>
              </a:ext>
            </a:extLst>
          </p:cNvPr>
          <p:cNvSpPr/>
          <p:nvPr/>
        </p:nvSpPr>
        <p:spPr>
          <a:xfrm>
            <a:off x="6210425" y="24803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3BA1F5C-D34D-9D53-8B88-10488B1B3147}"/>
              </a:ext>
            </a:extLst>
          </p:cNvPr>
          <p:cNvSpPr/>
          <p:nvPr/>
        </p:nvSpPr>
        <p:spPr>
          <a:xfrm>
            <a:off x="7375761" y="24803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6F446764-2032-339F-A19A-16CB5A3E1C86}"/>
              </a:ext>
            </a:extLst>
          </p:cNvPr>
          <p:cNvSpPr/>
          <p:nvPr/>
        </p:nvSpPr>
        <p:spPr>
          <a:xfrm>
            <a:off x="8521219" y="24803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D55DCEC1-EEB8-89AF-BBD9-773FE3391FD1}"/>
              </a:ext>
            </a:extLst>
          </p:cNvPr>
          <p:cNvSpPr/>
          <p:nvPr/>
        </p:nvSpPr>
        <p:spPr>
          <a:xfrm>
            <a:off x="9666677" y="2480372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61C2C4DF-A17A-114A-EFE2-C688AE6A66DC}"/>
              </a:ext>
            </a:extLst>
          </p:cNvPr>
          <p:cNvSpPr/>
          <p:nvPr/>
        </p:nvSpPr>
        <p:spPr>
          <a:xfrm>
            <a:off x="6210425" y="48044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3D765CB9-02E9-FBE0-1107-2ADFE023EB58}"/>
              </a:ext>
            </a:extLst>
          </p:cNvPr>
          <p:cNvSpPr/>
          <p:nvPr/>
        </p:nvSpPr>
        <p:spPr>
          <a:xfrm>
            <a:off x="7375761" y="48044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4DD4197-7466-14A7-E48E-F6A8CCAC6505}"/>
              </a:ext>
            </a:extLst>
          </p:cNvPr>
          <p:cNvSpPr/>
          <p:nvPr/>
        </p:nvSpPr>
        <p:spPr>
          <a:xfrm>
            <a:off x="8521219" y="48044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47EF2D2-7A50-4076-DCC6-CA18FBED27DB}"/>
              </a:ext>
            </a:extLst>
          </p:cNvPr>
          <p:cNvSpPr/>
          <p:nvPr/>
        </p:nvSpPr>
        <p:spPr>
          <a:xfrm>
            <a:off x="9666677" y="4804472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2E9ED22-DBE1-60AE-BEF2-19EECD0A8724}"/>
              </a:ext>
            </a:extLst>
          </p:cNvPr>
          <p:cNvCxnSpPr/>
          <p:nvPr/>
        </p:nvCxnSpPr>
        <p:spPr>
          <a:xfrm flipV="1">
            <a:off x="5218478" y="2822411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E05BFB98-4AA8-7F72-5645-A1921E67D4F3}"/>
              </a:ext>
            </a:extLst>
          </p:cNvPr>
          <p:cNvCxnSpPr>
            <a:cxnSpLocks/>
          </p:cNvCxnSpPr>
          <p:nvPr/>
        </p:nvCxnSpPr>
        <p:spPr>
          <a:xfrm>
            <a:off x="5218478" y="4032635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2527E2A7-81B5-E84E-D9F6-F30ED401D1B4}"/>
              </a:ext>
            </a:extLst>
          </p:cNvPr>
          <p:cNvCxnSpPr>
            <a:cxnSpLocks/>
          </p:cNvCxnSpPr>
          <p:nvPr/>
        </p:nvCxnSpPr>
        <p:spPr>
          <a:xfrm>
            <a:off x="1686005" y="3793036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6B6282DB-13EE-6794-2C56-0890597F728F}"/>
              </a:ext>
            </a:extLst>
          </p:cNvPr>
          <p:cNvCxnSpPr>
            <a:cxnSpLocks/>
          </p:cNvCxnSpPr>
          <p:nvPr/>
        </p:nvCxnSpPr>
        <p:spPr>
          <a:xfrm>
            <a:off x="2817051" y="3763133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C04DEB34-44E8-E6EC-2D81-611FF7CF6735}"/>
              </a:ext>
            </a:extLst>
          </p:cNvPr>
          <p:cNvCxnSpPr>
            <a:cxnSpLocks/>
          </p:cNvCxnSpPr>
          <p:nvPr/>
        </p:nvCxnSpPr>
        <p:spPr>
          <a:xfrm>
            <a:off x="3978849" y="3790380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4E35330C-8698-03DF-4518-3F82E2C1D602}"/>
              </a:ext>
            </a:extLst>
          </p:cNvPr>
          <p:cNvCxnSpPr>
            <a:cxnSpLocks/>
          </p:cNvCxnSpPr>
          <p:nvPr/>
        </p:nvCxnSpPr>
        <p:spPr>
          <a:xfrm>
            <a:off x="6646625" y="2651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4A2ABAE9-7FB0-766C-CD51-9687236DEAED}"/>
              </a:ext>
            </a:extLst>
          </p:cNvPr>
          <p:cNvCxnSpPr>
            <a:cxnSpLocks/>
          </p:cNvCxnSpPr>
          <p:nvPr/>
        </p:nvCxnSpPr>
        <p:spPr>
          <a:xfrm>
            <a:off x="7773861" y="2651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09082F98-91BC-7B94-76A1-BE67140AA3C5}"/>
              </a:ext>
            </a:extLst>
          </p:cNvPr>
          <p:cNvCxnSpPr>
            <a:cxnSpLocks/>
          </p:cNvCxnSpPr>
          <p:nvPr/>
        </p:nvCxnSpPr>
        <p:spPr>
          <a:xfrm>
            <a:off x="8962757" y="2651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1A917AC0-CA77-9895-F813-34C22B5382CF}"/>
              </a:ext>
            </a:extLst>
          </p:cNvPr>
          <p:cNvCxnSpPr>
            <a:cxnSpLocks/>
          </p:cNvCxnSpPr>
          <p:nvPr/>
        </p:nvCxnSpPr>
        <p:spPr>
          <a:xfrm>
            <a:off x="6646625" y="4946943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1EB2BF82-0006-31D7-72A4-1528FFFA6668}"/>
              </a:ext>
            </a:extLst>
          </p:cNvPr>
          <p:cNvCxnSpPr>
            <a:cxnSpLocks/>
          </p:cNvCxnSpPr>
          <p:nvPr/>
        </p:nvCxnSpPr>
        <p:spPr>
          <a:xfrm>
            <a:off x="7792911" y="495644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5C26F11C-4188-0C20-7CE5-167992C2D2A1}"/>
              </a:ext>
            </a:extLst>
          </p:cNvPr>
          <p:cNvCxnSpPr>
            <a:cxnSpLocks/>
          </p:cNvCxnSpPr>
          <p:nvPr/>
        </p:nvCxnSpPr>
        <p:spPr>
          <a:xfrm>
            <a:off x="8957419" y="4937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5D1DF0CA-6F80-6543-03F7-4A4B63566617}"/>
              </a:ext>
            </a:extLst>
          </p:cNvPr>
          <p:cNvCxnSpPr>
            <a:cxnSpLocks/>
          </p:cNvCxnSpPr>
          <p:nvPr/>
        </p:nvCxnSpPr>
        <p:spPr>
          <a:xfrm>
            <a:off x="2670117" y="4032635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4537FA0C-B565-A3F7-51C5-103D5244D067}"/>
              </a:ext>
            </a:extLst>
          </p:cNvPr>
          <p:cNvSpPr/>
          <p:nvPr/>
        </p:nvSpPr>
        <p:spPr>
          <a:xfrm>
            <a:off x="3490782" y="4975491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50ED2B8E-C3FA-0428-62E5-24CA7D66FB97}"/>
              </a:ext>
            </a:extLst>
          </p:cNvPr>
          <p:cNvCxnSpPr>
            <a:cxnSpLocks/>
          </p:cNvCxnSpPr>
          <p:nvPr/>
        </p:nvCxnSpPr>
        <p:spPr>
          <a:xfrm>
            <a:off x="3936437" y="5317530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CC0A4A58-8503-3667-811D-F618F4761C52}"/>
              </a:ext>
            </a:extLst>
          </p:cNvPr>
          <p:cNvSpPr/>
          <p:nvPr/>
        </p:nvSpPr>
        <p:spPr>
          <a:xfrm>
            <a:off x="4817806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792881F1-4301-0536-A513-9014E6E86D1E}"/>
              </a:ext>
            </a:extLst>
          </p:cNvPr>
          <p:cNvSpPr/>
          <p:nvPr/>
        </p:nvSpPr>
        <p:spPr>
          <a:xfrm>
            <a:off x="6254049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1A5ABB6E-7654-4130-5E44-7F54E8DAB3C5}"/>
              </a:ext>
            </a:extLst>
          </p:cNvPr>
          <p:cNvSpPr/>
          <p:nvPr/>
        </p:nvSpPr>
        <p:spPr>
          <a:xfrm>
            <a:off x="7399507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1292AE29-D6C6-0C1D-0009-845B1763D38B}"/>
              </a:ext>
            </a:extLst>
          </p:cNvPr>
          <p:cNvSpPr/>
          <p:nvPr/>
        </p:nvSpPr>
        <p:spPr>
          <a:xfrm>
            <a:off x="8544965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AC7DEB4F-A6DC-E0C8-2FC0-28A520DB9F7C}"/>
              </a:ext>
            </a:extLst>
          </p:cNvPr>
          <p:cNvCxnSpPr>
            <a:cxnSpLocks/>
          </p:cNvCxnSpPr>
          <p:nvPr/>
        </p:nvCxnSpPr>
        <p:spPr>
          <a:xfrm>
            <a:off x="5524913" y="6178509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8BFBFB43-806D-9DAD-2655-700F2123FCAB}"/>
              </a:ext>
            </a:extLst>
          </p:cNvPr>
          <p:cNvCxnSpPr>
            <a:cxnSpLocks/>
          </p:cNvCxnSpPr>
          <p:nvPr/>
        </p:nvCxnSpPr>
        <p:spPr>
          <a:xfrm>
            <a:off x="6671199" y="618800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D38DE39E-9850-D5F8-0426-00A48B675994}"/>
              </a:ext>
            </a:extLst>
          </p:cNvPr>
          <p:cNvCxnSpPr>
            <a:cxnSpLocks/>
          </p:cNvCxnSpPr>
          <p:nvPr/>
        </p:nvCxnSpPr>
        <p:spPr>
          <a:xfrm>
            <a:off x="7835707" y="616895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E462C906-5889-FDC2-0D3C-EC314FC22380}"/>
              </a:ext>
            </a:extLst>
          </p:cNvPr>
          <p:cNvSpPr/>
          <p:nvPr/>
        </p:nvSpPr>
        <p:spPr>
          <a:xfrm>
            <a:off x="9695761" y="6055088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93DAE26B-538F-E07F-955E-93C90A6D7690}"/>
              </a:ext>
            </a:extLst>
          </p:cNvPr>
          <p:cNvCxnSpPr>
            <a:cxnSpLocks/>
          </p:cNvCxnSpPr>
          <p:nvPr/>
        </p:nvCxnSpPr>
        <p:spPr>
          <a:xfrm>
            <a:off x="8986503" y="618800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7B467DD6-0E7F-8130-E1BA-75FC41B0F252}"/>
              </a:ext>
            </a:extLst>
          </p:cNvPr>
          <p:cNvCxnSpPr>
            <a:cxnSpLocks/>
          </p:cNvCxnSpPr>
          <p:nvPr/>
        </p:nvCxnSpPr>
        <p:spPr>
          <a:xfrm flipV="1">
            <a:off x="3815575" y="1408793"/>
            <a:ext cx="2107520" cy="2106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4649FC00-BAAB-93E1-5CFB-6A6C7F69BC4F}"/>
              </a:ext>
            </a:extLst>
          </p:cNvPr>
          <p:cNvSpPr/>
          <p:nvPr/>
        </p:nvSpPr>
        <p:spPr>
          <a:xfrm>
            <a:off x="6197323" y="123623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85A08492-CE48-9A7D-E914-16B3B8F59B16}"/>
              </a:ext>
            </a:extLst>
          </p:cNvPr>
          <p:cNvSpPr/>
          <p:nvPr/>
        </p:nvSpPr>
        <p:spPr>
          <a:xfrm>
            <a:off x="7362659" y="123623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1A9BF8A3-03CF-A214-BE81-F1B92D638C92}"/>
              </a:ext>
            </a:extLst>
          </p:cNvPr>
          <p:cNvSpPr/>
          <p:nvPr/>
        </p:nvSpPr>
        <p:spPr>
          <a:xfrm>
            <a:off x="8508117" y="123623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888A5491-0D73-CF5D-6412-613FE275A666}"/>
              </a:ext>
            </a:extLst>
          </p:cNvPr>
          <p:cNvSpPr/>
          <p:nvPr/>
        </p:nvSpPr>
        <p:spPr>
          <a:xfrm>
            <a:off x="9653575" y="1236236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697D77BB-71DE-9727-F078-3F019C315435}"/>
              </a:ext>
            </a:extLst>
          </p:cNvPr>
          <p:cNvCxnSpPr>
            <a:cxnSpLocks/>
          </p:cNvCxnSpPr>
          <p:nvPr/>
        </p:nvCxnSpPr>
        <p:spPr>
          <a:xfrm>
            <a:off x="6633523" y="1407255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8D22D62B-77AE-BBB2-B2EE-D28FE953525E}"/>
              </a:ext>
            </a:extLst>
          </p:cNvPr>
          <p:cNvCxnSpPr>
            <a:cxnSpLocks/>
          </p:cNvCxnSpPr>
          <p:nvPr/>
        </p:nvCxnSpPr>
        <p:spPr>
          <a:xfrm>
            <a:off x="7760759" y="1407255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BC250A66-6F31-0131-EA72-7F58D8804C52}"/>
              </a:ext>
            </a:extLst>
          </p:cNvPr>
          <p:cNvCxnSpPr>
            <a:cxnSpLocks/>
          </p:cNvCxnSpPr>
          <p:nvPr/>
        </p:nvCxnSpPr>
        <p:spPr>
          <a:xfrm>
            <a:off x="8949655" y="1407255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8876C493-CBB2-DE40-CEBA-116766C616C3}"/>
              </a:ext>
            </a:extLst>
          </p:cNvPr>
          <p:cNvSpPr txBox="1"/>
          <p:nvPr/>
        </p:nvSpPr>
        <p:spPr>
          <a:xfrm>
            <a:off x="818322" y="1981905"/>
            <a:ext cx="2191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Before RL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8848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C910C-DC5B-2CC1-B9D5-70C292287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89A279-6175-4EAC-9519-641704A2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模型到底學了什麼？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1D9F3F0B-FE52-6D3F-7904-168ABAB49277}"/>
              </a:ext>
            </a:extLst>
          </p:cNvPr>
          <p:cNvSpPr/>
          <p:nvPr/>
        </p:nvSpPr>
        <p:spPr>
          <a:xfrm>
            <a:off x="1234565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93A51EB2-F54D-013F-1484-6A141A772484}"/>
              </a:ext>
            </a:extLst>
          </p:cNvPr>
          <p:cNvSpPr/>
          <p:nvPr/>
        </p:nvSpPr>
        <p:spPr>
          <a:xfrm>
            <a:off x="2399901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73B30E95-B46C-D85B-B21E-C65375AD0C8B}"/>
              </a:ext>
            </a:extLst>
          </p:cNvPr>
          <p:cNvSpPr/>
          <p:nvPr/>
        </p:nvSpPr>
        <p:spPr>
          <a:xfrm>
            <a:off x="3545359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A00A3371-C61D-DFB5-D909-9B68A9521F16}"/>
              </a:ext>
            </a:extLst>
          </p:cNvPr>
          <p:cNvSpPr/>
          <p:nvPr/>
        </p:nvSpPr>
        <p:spPr>
          <a:xfrm>
            <a:off x="4690817" y="3622017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D646553-FB90-3065-E0FF-0CD62A44E3DB}"/>
              </a:ext>
            </a:extLst>
          </p:cNvPr>
          <p:cNvSpPr/>
          <p:nvPr/>
        </p:nvSpPr>
        <p:spPr>
          <a:xfrm>
            <a:off x="6210425" y="24803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1C684DC-00D9-5038-2FC0-17E2995A98BA}"/>
              </a:ext>
            </a:extLst>
          </p:cNvPr>
          <p:cNvSpPr/>
          <p:nvPr/>
        </p:nvSpPr>
        <p:spPr>
          <a:xfrm>
            <a:off x="7375761" y="24803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FFF2E21-DD25-F56C-35B4-C967A0688283}"/>
              </a:ext>
            </a:extLst>
          </p:cNvPr>
          <p:cNvSpPr/>
          <p:nvPr/>
        </p:nvSpPr>
        <p:spPr>
          <a:xfrm>
            <a:off x="8521219" y="24803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1978765-B927-5058-D2B0-D16B002B077A}"/>
              </a:ext>
            </a:extLst>
          </p:cNvPr>
          <p:cNvSpPr/>
          <p:nvPr/>
        </p:nvSpPr>
        <p:spPr>
          <a:xfrm>
            <a:off x="9666677" y="2480372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EF71F29-B2D1-EEA8-2345-79A8F1A111F7}"/>
              </a:ext>
            </a:extLst>
          </p:cNvPr>
          <p:cNvSpPr/>
          <p:nvPr/>
        </p:nvSpPr>
        <p:spPr>
          <a:xfrm>
            <a:off x="6210425" y="48044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A709C42-CC93-03BE-72DD-66367ACEC99E}"/>
              </a:ext>
            </a:extLst>
          </p:cNvPr>
          <p:cNvSpPr/>
          <p:nvPr/>
        </p:nvSpPr>
        <p:spPr>
          <a:xfrm>
            <a:off x="7375761" y="48044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C44879E9-8E67-1114-DD28-0CD0859B2C53}"/>
              </a:ext>
            </a:extLst>
          </p:cNvPr>
          <p:cNvSpPr/>
          <p:nvPr/>
        </p:nvSpPr>
        <p:spPr>
          <a:xfrm>
            <a:off x="8521219" y="4804472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4E4434B-4BB2-C888-2132-32650144F922}"/>
              </a:ext>
            </a:extLst>
          </p:cNvPr>
          <p:cNvSpPr/>
          <p:nvPr/>
        </p:nvSpPr>
        <p:spPr>
          <a:xfrm>
            <a:off x="9666677" y="4804472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247DB64E-B6C6-E90F-C849-9DAD3D753A41}"/>
              </a:ext>
            </a:extLst>
          </p:cNvPr>
          <p:cNvCxnSpPr/>
          <p:nvPr/>
        </p:nvCxnSpPr>
        <p:spPr>
          <a:xfrm flipV="1">
            <a:off x="5218478" y="2822411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762674D5-FDD8-C2F5-933D-018415908263}"/>
              </a:ext>
            </a:extLst>
          </p:cNvPr>
          <p:cNvCxnSpPr>
            <a:cxnSpLocks/>
          </p:cNvCxnSpPr>
          <p:nvPr/>
        </p:nvCxnSpPr>
        <p:spPr>
          <a:xfrm>
            <a:off x="5218478" y="4032635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5E6737F8-A035-4739-70E8-FBD51FBDE3FA}"/>
              </a:ext>
            </a:extLst>
          </p:cNvPr>
          <p:cNvCxnSpPr>
            <a:cxnSpLocks/>
          </p:cNvCxnSpPr>
          <p:nvPr/>
        </p:nvCxnSpPr>
        <p:spPr>
          <a:xfrm>
            <a:off x="1686005" y="3793036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D36BF97-4889-7384-9AFC-4DF4EEB39CE3}"/>
              </a:ext>
            </a:extLst>
          </p:cNvPr>
          <p:cNvCxnSpPr>
            <a:cxnSpLocks/>
          </p:cNvCxnSpPr>
          <p:nvPr/>
        </p:nvCxnSpPr>
        <p:spPr>
          <a:xfrm>
            <a:off x="2817051" y="3763133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EFBCB9C7-38FE-61AB-2147-0A8443365C68}"/>
              </a:ext>
            </a:extLst>
          </p:cNvPr>
          <p:cNvCxnSpPr>
            <a:cxnSpLocks/>
          </p:cNvCxnSpPr>
          <p:nvPr/>
        </p:nvCxnSpPr>
        <p:spPr>
          <a:xfrm>
            <a:off x="3978849" y="3790380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1F0D29E2-EE40-0FDB-3386-22431FCE531B}"/>
              </a:ext>
            </a:extLst>
          </p:cNvPr>
          <p:cNvCxnSpPr>
            <a:cxnSpLocks/>
          </p:cNvCxnSpPr>
          <p:nvPr/>
        </p:nvCxnSpPr>
        <p:spPr>
          <a:xfrm>
            <a:off x="6646625" y="2651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FA7B5776-3398-20F0-4A8F-ACFAF1C8A51C}"/>
              </a:ext>
            </a:extLst>
          </p:cNvPr>
          <p:cNvCxnSpPr>
            <a:cxnSpLocks/>
          </p:cNvCxnSpPr>
          <p:nvPr/>
        </p:nvCxnSpPr>
        <p:spPr>
          <a:xfrm>
            <a:off x="7773861" y="2651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94E7A6B7-C6D5-C233-E8F5-E6C53FD384F1}"/>
              </a:ext>
            </a:extLst>
          </p:cNvPr>
          <p:cNvCxnSpPr>
            <a:cxnSpLocks/>
          </p:cNvCxnSpPr>
          <p:nvPr/>
        </p:nvCxnSpPr>
        <p:spPr>
          <a:xfrm>
            <a:off x="8962757" y="2651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A9B67C91-79C2-9681-B5A5-10092DBA4336}"/>
              </a:ext>
            </a:extLst>
          </p:cNvPr>
          <p:cNvCxnSpPr>
            <a:cxnSpLocks/>
          </p:cNvCxnSpPr>
          <p:nvPr/>
        </p:nvCxnSpPr>
        <p:spPr>
          <a:xfrm>
            <a:off x="6646625" y="4946943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45A0AE74-45DA-B7C0-5A2B-80203EF2998A}"/>
              </a:ext>
            </a:extLst>
          </p:cNvPr>
          <p:cNvCxnSpPr>
            <a:cxnSpLocks/>
          </p:cNvCxnSpPr>
          <p:nvPr/>
        </p:nvCxnSpPr>
        <p:spPr>
          <a:xfrm>
            <a:off x="7792911" y="495644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5F7FDF89-20A2-CA2D-74C5-E33B5C9EA5F1}"/>
              </a:ext>
            </a:extLst>
          </p:cNvPr>
          <p:cNvCxnSpPr>
            <a:cxnSpLocks/>
          </p:cNvCxnSpPr>
          <p:nvPr/>
        </p:nvCxnSpPr>
        <p:spPr>
          <a:xfrm>
            <a:off x="8957419" y="4937391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FE61F9DB-13CD-66A2-30C4-B5896B2F1135}"/>
              </a:ext>
            </a:extLst>
          </p:cNvPr>
          <p:cNvCxnSpPr>
            <a:cxnSpLocks/>
          </p:cNvCxnSpPr>
          <p:nvPr/>
        </p:nvCxnSpPr>
        <p:spPr>
          <a:xfrm>
            <a:off x="2670117" y="4032635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BB0E1FA3-D5BE-8057-F5AD-6E4AD100B613}"/>
              </a:ext>
            </a:extLst>
          </p:cNvPr>
          <p:cNvSpPr/>
          <p:nvPr/>
        </p:nvSpPr>
        <p:spPr>
          <a:xfrm>
            <a:off x="3490782" y="4975491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85BBE45B-8202-1D7C-940D-E44DFDFC97BD}"/>
              </a:ext>
            </a:extLst>
          </p:cNvPr>
          <p:cNvCxnSpPr>
            <a:cxnSpLocks/>
          </p:cNvCxnSpPr>
          <p:nvPr/>
        </p:nvCxnSpPr>
        <p:spPr>
          <a:xfrm>
            <a:off x="3936437" y="5317530"/>
            <a:ext cx="754380" cy="799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587E39DB-72F5-4B7C-456A-27B77D1A41BA}"/>
              </a:ext>
            </a:extLst>
          </p:cNvPr>
          <p:cNvSpPr/>
          <p:nvPr/>
        </p:nvSpPr>
        <p:spPr>
          <a:xfrm>
            <a:off x="4817806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3B44A820-6DE7-8D76-4683-D801DA7FC72E}"/>
              </a:ext>
            </a:extLst>
          </p:cNvPr>
          <p:cNvSpPr/>
          <p:nvPr/>
        </p:nvSpPr>
        <p:spPr>
          <a:xfrm>
            <a:off x="6254049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8E55BD57-70BA-BEBE-9DE4-94D46C6312D3}"/>
              </a:ext>
            </a:extLst>
          </p:cNvPr>
          <p:cNvSpPr/>
          <p:nvPr/>
        </p:nvSpPr>
        <p:spPr>
          <a:xfrm>
            <a:off x="7399507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5ED4C567-8CF7-37DB-B7E2-78CEFA9F735C}"/>
              </a:ext>
            </a:extLst>
          </p:cNvPr>
          <p:cNvSpPr/>
          <p:nvPr/>
        </p:nvSpPr>
        <p:spPr>
          <a:xfrm>
            <a:off x="8544965" y="603603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03550322-1715-6152-34DF-642DE4B15A3A}"/>
              </a:ext>
            </a:extLst>
          </p:cNvPr>
          <p:cNvCxnSpPr>
            <a:cxnSpLocks/>
          </p:cNvCxnSpPr>
          <p:nvPr/>
        </p:nvCxnSpPr>
        <p:spPr>
          <a:xfrm>
            <a:off x="5524913" y="6178509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F234B4DA-06C5-4ADE-F423-CACB35502707}"/>
              </a:ext>
            </a:extLst>
          </p:cNvPr>
          <p:cNvCxnSpPr>
            <a:cxnSpLocks/>
          </p:cNvCxnSpPr>
          <p:nvPr/>
        </p:nvCxnSpPr>
        <p:spPr>
          <a:xfrm>
            <a:off x="6671199" y="618800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9317789C-A43B-1065-0A76-88B50A20F5AC}"/>
              </a:ext>
            </a:extLst>
          </p:cNvPr>
          <p:cNvCxnSpPr>
            <a:cxnSpLocks/>
          </p:cNvCxnSpPr>
          <p:nvPr/>
        </p:nvCxnSpPr>
        <p:spPr>
          <a:xfrm>
            <a:off x="7835707" y="616895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3401FC1D-FA76-C183-2082-A1AD1768C642}"/>
              </a:ext>
            </a:extLst>
          </p:cNvPr>
          <p:cNvSpPr/>
          <p:nvPr/>
        </p:nvSpPr>
        <p:spPr>
          <a:xfrm>
            <a:off x="9695761" y="6055088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4B37D9B2-1150-985B-3721-B688467A940C}"/>
              </a:ext>
            </a:extLst>
          </p:cNvPr>
          <p:cNvCxnSpPr>
            <a:cxnSpLocks/>
          </p:cNvCxnSpPr>
          <p:nvPr/>
        </p:nvCxnSpPr>
        <p:spPr>
          <a:xfrm>
            <a:off x="8986503" y="6188007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90893116-8AB0-4007-5C07-A038E0C9DDFE}"/>
              </a:ext>
            </a:extLst>
          </p:cNvPr>
          <p:cNvCxnSpPr>
            <a:cxnSpLocks/>
          </p:cNvCxnSpPr>
          <p:nvPr/>
        </p:nvCxnSpPr>
        <p:spPr>
          <a:xfrm>
            <a:off x="7549753" y="2929625"/>
            <a:ext cx="851828" cy="9335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B3052A52-5D53-0DD9-6276-75185E8CB5F6}"/>
              </a:ext>
            </a:extLst>
          </p:cNvPr>
          <p:cNvSpPr/>
          <p:nvPr/>
        </p:nvSpPr>
        <p:spPr>
          <a:xfrm>
            <a:off x="8517230" y="3731355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DDC9432F-4035-D2A4-D32E-8BF70931D15F}"/>
              </a:ext>
            </a:extLst>
          </p:cNvPr>
          <p:cNvSpPr/>
          <p:nvPr/>
        </p:nvSpPr>
        <p:spPr>
          <a:xfrm>
            <a:off x="9662688" y="3731355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5A2BE331-F21A-6999-1430-E99B9DCCCCF3}"/>
              </a:ext>
            </a:extLst>
          </p:cNvPr>
          <p:cNvCxnSpPr>
            <a:cxnSpLocks/>
          </p:cNvCxnSpPr>
          <p:nvPr/>
        </p:nvCxnSpPr>
        <p:spPr>
          <a:xfrm>
            <a:off x="8953430" y="3864274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00DB9990-3842-5765-99B2-8BCD700D4DCC}"/>
              </a:ext>
            </a:extLst>
          </p:cNvPr>
          <p:cNvCxnSpPr>
            <a:cxnSpLocks/>
          </p:cNvCxnSpPr>
          <p:nvPr/>
        </p:nvCxnSpPr>
        <p:spPr>
          <a:xfrm flipV="1">
            <a:off x="3815575" y="1408793"/>
            <a:ext cx="2107520" cy="2106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49FFCB0B-43FA-A8C5-A26B-BBAE074C3826}"/>
              </a:ext>
            </a:extLst>
          </p:cNvPr>
          <p:cNvSpPr/>
          <p:nvPr/>
        </p:nvSpPr>
        <p:spPr>
          <a:xfrm>
            <a:off x="6197323" y="123623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B3E3DEE5-15B8-745E-FC89-9FE8F55225B7}"/>
              </a:ext>
            </a:extLst>
          </p:cNvPr>
          <p:cNvSpPr/>
          <p:nvPr/>
        </p:nvSpPr>
        <p:spPr>
          <a:xfrm>
            <a:off x="7362659" y="123623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8397CB02-979A-1985-9265-9914B044C5A5}"/>
              </a:ext>
            </a:extLst>
          </p:cNvPr>
          <p:cNvSpPr/>
          <p:nvPr/>
        </p:nvSpPr>
        <p:spPr>
          <a:xfrm>
            <a:off x="8508117" y="1236236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1D83A964-1F38-B6C8-1A1B-5E72C6349199}"/>
              </a:ext>
            </a:extLst>
          </p:cNvPr>
          <p:cNvSpPr/>
          <p:nvPr/>
        </p:nvSpPr>
        <p:spPr>
          <a:xfrm>
            <a:off x="9653575" y="1236236"/>
            <a:ext cx="360000" cy="3420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3F2EDF54-9446-DA07-8F4F-1ADAA66CEF5A}"/>
              </a:ext>
            </a:extLst>
          </p:cNvPr>
          <p:cNvCxnSpPr>
            <a:cxnSpLocks/>
          </p:cNvCxnSpPr>
          <p:nvPr/>
        </p:nvCxnSpPr>
        <p:spPr>
          <a:xfrm>
            <a:off x="6633523" y="1407255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D2B977FE-67DA-5545-BAD9-8B8DAC0B399A}"/>
              </a:ext>
            </a:extLst>
          </p:cNvPr>
          <p:cNvCxnSpPr>
            <a:cxnSpLocks/>
          </p:cNvCxnSpPr>
          <p:nvPr/>
        </p:nvCxnSpPr>
        <p:spPr>
          <a:xfrm>
            <a:off x="7760759" y="1407255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1E0A32C8-D567-E171-C8A3-F2A23C38B682}"/>
              </a:ext>
            </a:extLst>
          </p:cNvPr>
          <p:cNvCxnSpPr>
            <a:cxnSpLocks/>
          </p:cNvCxnSpPr>
          <p:nvPr/>
        </p:nvCxnSpPr>
        <p:spPr>
          <a:xfrm>
            <a:off x="8949655" y="1407255"/>
            <a:ext cx="6277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F4571D64-16E2-EAA4-2EC7-7F28C64AD756}"/>
              </a:ext>
            </a:extLst>
          </p:cNvPr>
          <p:cNvSpPr txBox="1"/>
          <p:nvPr/>
        </p:nvSpPr>
        <p:spPr>
          <a:xfrm>
            <a:off x="818322" y="1981905"/>
            <a:ext cx="2191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After RL</a:t>
            </a:r>
            <a:endParaRPr lang="zh-TW" altLang="en-US" sz="2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7D69E4-9891-1DC3-426C-13B5CCA71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763" y="3468325"/>
            <a:ext cx="851828" cy="85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A77390E-161F-58C6-1CED-98F046A6C8D2}"/>
              </a:ext>
            </a:extLst>
          </p:cNvPr>
          <p:cNvSpPr txBox="1"/>
          <p:nvPr/>
        </p:nvSpPr>
        <p:spPr>
          <a:xfrm>
            <a:off x="6751595" y="3578816"/>
            <a:ext cx="121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開發新思路</a:t>
            </a:r>
          </a:p>
        </p:txBody>
      </p:sp>
    </p:spTree>
    <p:extLst>
      <p:ext uri="{BB962C8B-B14F-4D97-AF65-F5344CB8AC3E}">
        <p14:creationId xmlns:p14="http://schemas.microsoft.com/office/powerpoint/2010/main" val="250561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11931E-08B7-CD05-1A5E-183FBB91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6870F3-95D1-8EC1-C1B2-826CF0CD9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3FB8903-784A-22C1-C5B5-BEBE1107A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929" y="168276"/>
            <a:ext cx="7674005" cy="612775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4CA90EE-C3B7-0EF8-453B-B80832FCC8AE}"/>
              </a:ext>
            </a:extLst>
          </p:cNvPr>
          <p:cNvSpPr txBox="1"/>
          <p:nvPr/>
        </p:nvSpPr>
        <p:spPr>
          <a:xfrm>
            <a:off x="481066" y="5801560"/>
            <a:ext cx="3695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https://arxiv.org/pdf/2506.14245</a:t>
            </a:r>
          </a:p>
        </p:txBody>
      </p:sp>
    </p:spTree>
    <p:extLst>
      <p:ext uri="{BB962C8B-B14F-4D97-AF65-F5344CB8AC3E}">
        <p14:creationId xmlns:p14="http://schemas.microsoft.com/office/powerpoint/2010/main" val="377984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C7808FDA-B4AD-39A1-65B5-97A158D9C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31" y="307974"/>
            <a:ext cx="6806143" cy="5104607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0B1E8BB-B4EC-6223-E7C9-44A4006C6794}"/>
              </a:ext>
            </a:extLst>
          </p:cNvPr>
          <p:cNvSpPr txBox="1"/>
          <p:nvPr/>
        </p:nvSpPr>
        <p:spPr>
          <a:xfrm>
            <a:off x="8891057" y="4000500"/>
            <a:ext cx="2462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LLM before RL </a:t>
            </a:r>
          </a:p>
          <a:p>
            <a:r>
              <a:rPr lang="en-US" altLang="zh-TW" sz="2800" dirty="0"/>
              <a:t>Reasoning capabilities  </a:t>
            </a:r>
            <a:endParaRPr lang="zh-TW" altLang="en-US" sz="28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15BBC9B-3561-FD16-F8EA-E7D7ACF6876C}"/>
              </a:ext>
            </a:extLst>
          </p:cNvPr>
          <p:cNvSpPr txBox="1"/>
          <p:nvPr/>
        </p:nvSpPr>
        <p:spPr>
          <a:xfrm>
            <a:off x="9734550" y="180458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Image from ChatGPT</a:t>
            </a:r>
            <a:endParaRPr lang="zh-TW" altLang="en-US" dirty="0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2198BCC0-3A19-C021-5D03-3C0AF8627305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099424" y="4267200"/>
            <a:ext cx="791633" cy="42579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2A2B36D-B308-BED5-C190-38250E5DB240}"/>
              </a:ext>
            </a:extLst>
          </p:cNvPr>
          <p:cNvSpPr txBox="1"/>
          <p:nvPr/>
        </p:nvSpPr>
        <p:spPr>
          <a:xfrm>
            <a:off x="1303865" y="5679281"/>
            <a:ext cx="958426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099"/>
              </a:lnSpc>
              <a:spcAft>
                <a:spcPts val="900"/>
              </a:spcAft>
              <a:buNone/>
            </a:pPr>
            <a:r>
              <a:rPr lang="en-US" altLang="zh-TW" i="0" dirty="0">
                <a:solidFill>
                  <a:srgbClr val="000000"/>
                </a:solidFill>
                <a:effectLst/>
                <a:latin typeface="Lucida Grande"/>
              </a:rPr>
              <a:t>The Debate on RLVR Reasoning Capability Boundary: Shrinkage, Expansion, or Both? A Two-Stage Dynamic View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5BE65B5-99B0-615B-C31F-CB89EE403448}"/>
              </a:ext>
            </a:extLst>
          </p:cNvPr>
          <p:cNvSpPr txBox="1"/>
          <p:nvPr/>
        </p:nvSpPr>
        <p:spPr>
          <a:xfrm>
            <a:off x="8099424" y="612555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https://arxiv.org/abs/2510.04028</a:t>
            </a:r>
          </a:p>
        </p:txBody>
      </p:sp>
    </p:spTree>
    <p:extLst>
      <p:ext uri="{BB962C8B-B14F-4D97-AF65-F5344CB8AC3E}">
        <p14:creationId xmlns:p14="http://schemas.microsoft.com/office/powerpoint/2010/main" val="280863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94530-7FAD-537A-6065-444B66A52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A53804-EEF8-396E-20E0-5E8F0A43B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Concluding Remarks 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BE859F3-906A-6C16-DC37-AFC395CF40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282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C05DE392-4E29-827F-85AA-72ADAEB9CFAF}"/>
              </a:ext>
            </a:extLst>
          </p:cNvPr>
          <p:cNvCxnSpPr/>
          <p:nvPr/>
        </p:nvCxnSpPr>
        <p:spPr>
          <a:xfrm flipV="1">
            <a:off x="5963082" y="2227643"/>
            <a:ext cx="0" cy="560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5299444F-EB52-649F-4473-13DA2096EB8B}"/>
              </a:ext>
            </a:extLst>
          </p:cNvPr>
          <p:cNvCxnSpPr/>
          <p:nvPr/>
        </p:nvCxnSpPr>
        <p:spPr>
          <a:xfrm flipV="1">
            <a:off x="7069200" y="2227643"/>
            <a:ext cx="0" cy="560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80D16A3D-1D29-21C8-639C-7D2445A218A0}"/>
              </a:ext>
            </a:extLst>
          </p:cNvPr>
          <p:cNvGrpSpPr/>
          <p:nvPr/>
        </p:nvGrpSpPr>
        <p:grpSpPr>
          <a:xfrm>
            <a:off x="5410953" y="1447546"/>
            <a:ext cx="1080000" cy="720000"/>
            <a:chOff x="10684794" y="3329532"/>
            <a:chExt cx="1828800" cy="930986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2DBC2C83-193E-5A98-A571-6F20B05BB07F}"/>
                </a:ext>
              </a:extLst>
            </p:cNvPr>
            <p:cNvGrpSpPr/>
            <p:nvPr/>
          </p:nvGrpSpPr>
          <p:grpSpPr>
            <a:xfrm>
              <a:off x="10806153" y="3329532"/>
              <a:ext cx="1489913" cy="908899"/>
              <a:chOff x="6264327" y="1877409"/>
              <a:chExt cx="1489913" cy="908899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E775785A-7DDF-CE83-5318-442D109C4878}"/>
                  </a:ext>
                </a:extLst>
              </p:cNvPr>
              <p:cNvSpPr/>
              <p:nvPr/>
            </p:nvSpPr>
            <p:spPr>
              <a:xfrm>
                <a:off x="6264327" y="2641860"/>
                <a:ext cx="180000" cy="14444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DE80B14B-F53E-41D5-281A-9BF35C14B205}"/>
                  </a:ext>
                </a:extLst>
              </p:cNvPr>
              <p:cNvSpPr/>
              <p:nvPr/>
            </p:nvSpPr>
            <p:spPr>
              <a:xfrm>
                <a:off x="6581652" y="1877409"/>
                <a:ext cx="180000" cy="900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DEC28C2A-D0AA-F1CF-B555-78DCA2646231}"/>
                  </a:ext>
                </a:extLst>
              </p:cNvPr>
              <p:cNvSpPr/>
              <p:nvPr/>
            </p:nvSpPr>
            <p:spPr>
              <a:xfrm>
                <a:off x="6919283" y="2409679"/>
                <a:ext cx="180000" cy="360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7F7E3769-CF4D-7569-5FA0-2E5F1D6C3D8F}"/>
                  </a:ext>
                </a:extLst>
              </p:cNvPr>
              <p:cNvSpPr/>
              <p:nvPr/>
            </p:nvSpPr>
            <p:spPr>
              <a:xfrm>
                <a:off x="7246761" y="2418954"/>
                <a:ext cx="180000" cy="36735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DC1DB6E8-B8F7-92B8-D170-5B86C8ED4CDD}"/>
                  </a:ext>
                </a:extLst>
              </p:cNvPr>
              <p:cNvSpPr/>
              <p:nvPr/>
            </p:nvSpPr>
            <p:spPr>
              <a:xfrm>
                <a:off x="7574240" y="2607804"/>
                <a:ext cx="180000" cy="17850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85C430C4-FA35-23B4-1CCB-4B6DA11EB9CF}"/>
                </a:ext>
              </a:extLst>
            </p:cNvPr>
            <p:cNvCxnSpPr/>
            <p:nvPr/>
          </p:nvCxnSpPr>
          <p:spPr>
            <a:xfrm>
              <a:off x="10684794" y="4260518"/>
              <a:ext cx="1828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679226A7-906E-D532-143F-661B32148E44}"/>
              </a:ext>
            </a:extLst>
          </p:cNvPr>
          <p:cNvGrpSpPr/>
          <p:nvPr/>
        </p:nvGrpSpPr>
        <p:grpSpPr>
          <a:xfrm flipH="1">
            <a:off x="6542683" y="1441500"/>
            <a:ext cx="1080000" cy="720000"/>
            <a:chOff x="10684794" y="3329532"/>
            <a:chExt cx="1828800" cy="930986"/>
          </a:xfrm>
        </p:grpSpPr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F3ADC076-8850-6E58-5AAA-D2BD4B91F175}"/>
                </a:ext>
              </a:extLst>
            </p:cNvPr>
            <p:cNvGrpSpPr/>
            <p:nvPr/>
          </p:nvGrpSpPr>
          <p:grpSpPr>
            <a:xfrm>
              <a:off x="10806153" y="3329532"/>
              <a:ext cx="1489913" cy="908899"/>
              <a:chOff x="6264327" y="1877409"/>
              <a:chExt cx="1489913" cy="908899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EB96C0CB-E7ED-A8B9-1841-CB2CC4AE006C}"/>
                  </a:ext>
                </a:extLst>
              </p:cNvPr>
              <p:cNvSpPr/>
              <p:nvPr/>
            </p:nvSpPr>
            <p:spPr>
              <a:xfrm>
                <a:off x="6264327" y="2641860"/>
                <a:ext cx="180000" cy="14444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0F0FA948-96F6-0287-05E7-0D4262E231B3}"/>
                  </a:ext>
                </a:extLst>
              </p:cNvPr>
              <p:cNvSpPr/>
              <p:nvPr/>
            </p:nvSpPr>
            <p:spPr>
              <a:xfrm>
                <a:off x="6581652" y="1877409"/>
                <a:ext cx="180000" cy="900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1CACB646-F48B-824C-B19C-640FEBA106BF}"/>
                  </a:ext>
                </a:extLst>
              </p:cNvPr>
              <p:cNvSpPr/>
              <p:nvPr/>
            </p:nvSpPr>
            <p:spPr>
              <a:xfrm>
                <a:off x="6919283" y="2409679"/>
                <a:ext cx="180000" cy="360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C1226EEB-673F-87F0-6232-8D594ABA5F74}"/>
                  </a:ext>
                </a:extLst>
              </p:cNvPr>
              <p:cNvSpPr/>
              <p:nvPr/>
            </p:nvSpPr>
            <p:spPr>
              <a:xfrm>
                <a:off x="7246761" y="2418954"/>
                <a:ext cx="180000" cy="36735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C88F3BBB-9926-21BB-B31D-A6387FF7422E}"/>
                  </a:ext>
                </a:extLst>
              </p:cNvPr>
              <p:cNvSpPr/>
              <p:nvPr/>
            </p:nvSpPr>
            <p:spPr>
              <a:xfrm>
                <a:off x="7574240" y="2607804"/>
                <a:ext cx="180000" cy="17850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CA4A6A1A-B481-78D4-BC99-70484EF368A1}"/>
                </a:ext>
              </a:extLst>
            </p:cNvPr>
            <p:cNvCxnSpPr/>
            <p:nvPr/>
          </p:nvCxnSpPr>
          <p:spPr>
            <a:xfrm>
              <a:off x="10684794" y="4260518"/>
              <a:ext cx="1828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5CB48709-0A13-ADC7-0F04-A676B28E01E3}"/>
              </a:ext>
            </a:extLst>
          </p:cNvPr>
          <p:cNvCxnSpPr/>
          <p:nvPr/>
        </p:nvCxnSpPr>
        <p:spPr>
          <a:xfrm flipV="1">
            <a:off x="4836050" y="2225354"/>
            <a:ext cx="0" cy="560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8C481D6E-2602-1DB0-D073-B206D7861DF2}"/>
              </a:ext>
            </a:extLst>
          </p:cNvPr>
          <p:cNvGrpSpPr/>
          <p:nvPr/>
        </p:nvGrpSpPr>
        <p:grpSpPr>
          <a:xfrm flipH="1">
            <a:off x="4309533" y="1439211"/>
            <a:ext cx="1080000" cy="720000"/>
            <a:chOff x="10684794" y="3329532"/>
            <a:chExt cx="1828800" cy="930986"/>
          </a:xfrm>
        </p:grpSpPr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7D4062CD-1DD9-E59A-0003-D903D24F0253}"/>
                </a:ext>
              </a:extLst>
            </p:cNvPr>
            <p:cNvGrpSpPr/>
            <p:nvPr/>
          </p:nvGrpSpPr>
          <p:grpSpPr>
            <a:xfrm>
              <a:off x="10806153" y="3329532"/>
              <a:ext cx="1489913" cy="908899"/>
              <a:chOff x="6264327" y="1877409"/>
              <a:chExt cx="1489913" cy="908899"/>
            </a:xfrm>
          </p:grpSpPr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EECD0B41-845D-50C4-31A9-081C9C1AB96F}"/>
                  </a:ext>
                </a:extLst>
              </p:cNvPr>
              <p:cNvSpPr/>
              <p:nvPr/>
            </p:nvSpPr>
            <p:spPr>
              <a:xfrm>
                <a:off x="6264327" y="2641860"/>
                <a:ext cx="180000" cy="14444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F96CB475-8F52-702D-34D7-C4D7739B258E}"/>
                  </a:ext>
                </a:extLst>
              </p:cNvPr>
              <p:cNvSpPr/>
              <p:nvPr/>
            </p:nvSpPr>
            <p:spPr>
              <a:xfrm>
                <a:off x="6581652" y="1877409"/>
                <a:ext cx="180000" cy="900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26BE04D3-B9A1-54F9-323F-030B3968B035}"/>
                  </a:ext>
                </a:extLst>
              </p:cNvPr>
              <p:cNvSpPr/>
              <p:nvPr/>
            </p:nvSpPr>
            <p:spPr>
              <a:xfrm>
                <a:off x="6919283" y="2409679"/>
                <a:ext cx="180000" cy="360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:a16="http://schemas.microsoft.com/office/drawing/2014/main" id="{DC2F1F22-BEC9-8AA0-B0D6-D4CD1E4A83D6}"/>
                  </a:ext>
                </a:extLst>
              </p:cNvPr>
              <p:cNvSpPr/>
              <p:nvPr/>
            </p:nvSpPr>
            <p:spPr>
              <a:xfrm>
                <a:off x="7246761" y="2418954"/>
                <a:ext cx="180000" cy="36735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80169010-B07A-CD29-C718-2BDBAEADA3E3}"/>
                  </a:ext>
                </a:extLst>
              </p:cNvPr>
              <p:cNvSpPr/>
              <p:nvPr/>
            </p:nvSpPr>
            <p:spPr>
              <a:xfrm>
                <a:off x="7574240" y="2607804"/>
                <a:ext cx="180000" cy="17850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AF8DC2B2-2A05-BF9A-D668-AFAECC596A06}"/>
                </a:ext>
              </a:extLst>
            </p:cNvPr>
            <p:cNvCxnSpPr/>
            <p:nvPr/>
          </p:nvCxnSpPr>
          <p:spPr>
            <a:xfrm>
              <a:off x="10684794" y="4260518"/>
              <a:ext cx="1828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BC27693-4C14-E4FC-F38B-59135036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Basic Idea </a:t>
            </a:r>
            <a:endParaRPr lang="zh-TW" altLang="en-US" dirty="0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A782ED0B-A128-83F3-212B-A172922309DC}"/>
              </a:ext>
            </a:extLst>
          </p:cNvPr>
          <p:cNvCxnSpPr>
            <a:cxnSpLocks/>
          </p:cNvCxnSpPr>
          <p:nvPr/>
        </p:nvCxnSpPr>
        <p:spPr>
          <a:xfrm flipV="1">
            <a:off x="1391770" y="5656293"/>
            <a:ext cx="0" cy="560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058B8CB7-6246-BC03-A207-80BB515A103B}"/>
              </a:ext>
            </a:extLst>
          </p:cNvPr>
          <p:cNvCxnSpPr>
            <a:cxnSpLocks/>
          </p:cNvCxnSpPr>
          <p:nvPr/>
        </p:nvCxnSpPr>
        <p:spPr>
          <a:xfrm flipV="1">
            <a:off x="3677770" y="5656293"/>
            <a:ext cx="0" cy="560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1E9314D9-F824-8B4B-6365-23249829B9BF}"/>
              </a:ext>
            </a:extLst>
          </p:cNvPr>
          <p:cNvCxnSpPr>
            <a:cxnSpLocks/>
          </p:cNvCxnSpPr>
          <p:nvPr/>
        </p:nvCxnSpPr>
        <p:spPr>
          <a:xfrm flipV="1">
            <a:off x="5963770" y="5656293"/>
            <a:ext cx="0" cy="560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0337556D-1854-E53C-A4EB-5AD54FB58095}"/>
              </a:ext>
            </a:extLst>
          </p:cNvPr>
          <p:cNvCxnSpPr>
            <a:cxnSpLocks/>
          </p:cNvCxnSpPr>
          <p:nvPr/>
        </p:nvCxnSpPr>
        <p:spPr>
          <a:xfrm flipV="1">
            <a:off x="2534770" y="5656293"/>
            <a:ext cx="0" cy="560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C4D20B5C-CF1B-913E-6694-D77FA9FC15CD}"/>
              </a:ext>
            </a:extLst>
          </p:cNvPr>
          <p:cNvCxnSpPr>
            <a:cxnSpLocks/>
          </p:cNvCxnSpPr>
          <p:nvPr/>
        </p:nvCxnSpPr>
        <p:spPr>
          <a:xfrm flipV="1">
            <a:off x="4820770" y="5656293"/>
            <a:ext cx="0" cy="560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E330952-46E0-FC84-924B-528DA9982302}"/>
              </a:ext>
            </a:extLst>
          </p:cNvPr>
          <p:cNvCxnSpPr>
            <a:cxnSpLocks/>
          </p:cNvCxnSpPr>
          <p:nvPr/>
        </p:nvCxnSpPr>
        <p:spPr>
          <a:xfrm flipV="1">
            <a:off x="7106768" y="5656293"/>
            <a:ext cx="0" cy="560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3D2C090B-F104-C91C-52EB-914AE12B7691}"/>
              </a:ext>
            </a:extLst>
          </p:cNvPr>
          <p:cNvSpPr/>
          <p:nvPr/>
        </p:nvSpPr>
        <p:spPr>
          <a:xfrm>
            <a:off x="838200" y="2552699"/>
            <a:ext cx="6838950" cy="3103594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1E4346E-D8B5-81DC-82B7-B7E913F9A1FC}"/>
              </a:ext>
            </a:extLst>
          </p:cNvPr>
          <p:cNvSpPr/>
          <p:nvPr/>
        </p:nvSpPr>
        <p:spPr>
          <a:xfrm>
            <a:off x="958386" y="3776998"/>
            <a:ext cx="6572247" cy="654995"/>
          </a:xfrm>
          <a:prstGeom prst="roundRect">
            <a:avLst>
              <a:gd name="adj" fmla="val 90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layer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A7798C95-892B-9873-89D4-A4754387C633}"/>
              </a:ext>
            </a:extLst>
          </p:cNvPr>
          <p:cNvSpPr/>
          <p:nvPr/>
        </p:nvSpPr>
        <p:spPr>
          <a:xfrm>
            <a:off x="8808389" y="3119965"/>
            <a:ext cx="2329975" cy="1325563"/>
          </a:xfrm>
          <a:prstGeom prst="roundRect">
            <a:avLst>
              <a:gd name="adj" fmla="val 900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Error </a:t>
            </a:r>
          </a:p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Detection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A1E75287-1333-5D86-20B1-9BB5DFDF2FB0}"/>
              </a:ext>
            </a:extLst>
          </p:cNvPr>
          <p:cNvSpPr/>
          <p:nvPr/>
        </p:nvSpPr>
        <p:spPr>
          <a:xfrm>
            <a:off x="8767296" y="206563"/>
            <a:ext cx="2329975" cy="1325563"/>
          </a:xfrm>
          <a:prstGeom prst="roundRect">
            <a:avLst>
              <a:gd name="adj" fmla="val 900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Error </a:t>
            </a:r>
          </a:p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Correction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0EE25225-ED01-B490-0D88-3DB4D1ADECB3}"/>
              </a:ext>
            </a:extLst>
          </p:cNvPr>
          <p:cNvSpPr/>
          <p:nvPr/>
        </p:nvSpPr>
        <p:spPr>
          <a:xfrm>
            <a:off x="1211770" y="6255345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18BDC8BC-C428-8CEE-7F22-70D5730D9EDE}"/>
              </a:ext>
            </a:extLst>
          </p:cNvPr>
          <p:cNvSpPr/>
          <p:nvPr/>
        </p:nvSpPr>
        <p:spPr>
          <a:xfrm>
            <a:off x="2357228" y="6255345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35F2BC5A-E5FE-6773-2B04-28E68F08669D}"/>
              </a:ext>
            </a:extLst>
          </p:cNvPr>
          <p:cNvSpPr/>
          <p:nvPr/>
        </p:nvSpPr>
        <p:spPr>
          <a:xfrm>
            <a:off x="3502686" y="6255345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08D8B278-DE1C-4144-70F9-A37283189CCB}"/>
              </a:ext>
            </a:extLst>
          </p:cNvPr>
          <p:cNvSpPr/>
          <p:nvPr/>
        </p:nvSpPr>
        <p:spPr>
          <a:xfrm>
            <a:off x="4648144" y="6255345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17708C2A-F221-0B8F-566F-E2B6CF0CA624}"/>
              </a:ext>
            </a:extLst>
          </p:cNvPr>
          <p:cNvSpPr/>
          <p:nvPr/>
        </p:nvSpPr>
        <p:spPr>
          <a:xfrm>
            <a:off x="5793602" y="6255345"/>
            <a:ext cx="360000" cy="342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F32F8D9F-ED9C-8C80-813E-5D08942F1CF8}"/>
              </a:ext>
            </a:extLst>
          </p:cNvPr>
          <p:cNvSpPr/>
          <p:nvPr/>
        </p:nvSpPr>
        <p:spPr>
          <a:xfrm>
            <a:off x="6939060" y="6255345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B73BA380-5924-84EB-5E7A-E1D98A29267F}"/>
              </a:ext>
            </a:extLst>
          </p:cNvPr>
          <p:cNvSpPr/>
          <p:nvPr/>
        </p:nvSpPr>
        <p:spPr>
          <a:xfrm>
            <a:off x="4622748" y="688516"/>
            <a:ext cx="360000" cy="342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4D400E9F-3483-8FA6-6BEA-6AB935226A28}"/>
              </a:ext>
            </a:extLst>
          </p:cNvPr>
          <p:cNvSpPr/>
          <p:nvPr/>
        </p:nvSpPr>
        <p:spPr>
          <a:xfrm>
            <a:off x="5809099" y="685867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CF2139EC-2F97-1DD1-3D8A-A8D4BEFC6A6A}"/>
              </a:ext>
            </a:extLst>
          </p:cNvPr>
          <p:cNvSpPr/>
          <p:nvPr/>
        </p:nvSpPr>
        <p:spPr>
          <a:xfrm>
            <a:off x="6867198" y="668068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5" name="直線單箭頭接點 74">
            <a:extLst>
              <a:ext uri="{FF2B5EF4-FFF2-40B4-BE49-F238E27FC236}">
                <a16:creationId xmlns:a16="http://schemas.microsoft.com/office/drawing/2014/main" id="{1A227A62-BDD9-DC93-163C-FF7E3C952D40}"/>
              </a:ext>
            </a:extLst>
          </p:cNvPr>
          <p:cNvCxnSpPr>
            <a:cxnSpLocks/>
          </p:cNvCxnSpPr>
          <p:nvPr/>
        </p:nvCxnSpPr>
        <p:spPr>
          <a:xfrm flipV="1">
            <a:off x="4788234" y="1043361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50A40EAE-289D-4892-ADEA-2F8C74BA5DF0}"/>
              </a:ext>
            </a:extLst>
          </p:cNvPr>
          <p:cNvCxnSpPr>
            <a:cxnSpLocks/>
          </p:cNvCxnSpPr>
          <p:nvPr/>
        </p:nvCxnSpPr>
        <p:spPr>
          <a:xfrm flipV="1">
            <a:off x="1391770" y="446004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6D83FD72-B993-1300-4196-07CDC990EFCD}"/>
              </a:ext>
            </a:extLst>
          </p:cNvPr>
          <p:cNvCxnSpPr>
            <a:cxnSpLocks/>
          </p:cNvCxnSpPr>
          <p:nvPr/>
        </p:nvCxnSpPr>
        <p:spPr>
          <a:xfrm flipV="1">
            <a:off x="3677770" y="446004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2ADBE989-CBDD-1823-0530-BDA96161ADDA}"/>
              </a:ext>
            </a:extLst>
          </p:cNvPr>
          <p:cNvCxnSpPr>
            <a:cxnSpLocks/>
          </p:cNvCxnSpPr>
          <p:nvPr/>
        </p:nvCxnSpPr>
        <p:spPr>
          <a:xfrm flipV="1">
            <a:off x="5963770" y="446004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86952A72-C2C9-67AA-C31F-E27D2E6882C9}"/>
              </a:ext>
            </a:extLst>
          </p:cNvPr>
          <p:cNvCxnSpPr>
            <a:cxnSpLocks/>
          </p:cNvCxnSpPr>
          <p:nvPr/>
        </p:nvCxnSpPr>
        <p:spPr>
          <a:xfrm flipV="1">
            <a:off x="2534770" y="446004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C7159D25-5E09-D0D7-EE20-DCC1967564A7}"/>
              </a:ext>
            </a:extLst>
          </p:cNvPr>
          <p:cNvCxnSpPr>
            <a:cxnSpLocks/>
          </p:cNvCxnSpPr>
          <p:nvPr/>
        </p:nvCxnSpPr>
        <p:spPr>
          <a:xfrm flipV="1">
            <a:off x="4820770" y="446004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0DC45DC0-77C8-8F6F-0B65-80A99924AD9E}"/>
              </a:ext>
            </a:extLst>
          </p:cNvPr>
          <p:cNvCxnSpPr>
            <a:cxnSpLocks/>
          </p:cNvCxnSpPr>
          <p:nvPr/>
        </p:nvCxnSpPr>
        <p:spPr>
          <a:xfrm flipV="1">
            <a:off x="7106768" y="4460042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BACB3C39-DC45-DABA-397F-50A626553CBD}"/>
              </a:ext>
            </a:extLst>
          </p:cNvPr>
          <p:cNvCxnSpPr>
            <a:cxnSpLocks/>
          </p:cNvCxnSpPr>
          <p:nvPr/>
        </p:nvCxnSpPr>
        <p:spPr>
          <a:xfrm flipV="1">
            <a:off x="1387088" y="349248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2E26411D-E0D1-F61A-F28F-580927DC6053}"/>
              </a:ext>
            </a:extLst>
          </p:cNvPr>
          <p:cNvCxnSpPr>
            <a:cxnSpLocks/>
          </p:cNvCxnSpPr>
          <p:nvPr/>
        </p:nvCxnSpPr>
        <p:spPr>
          <a:xfrm flipV="1">
            <a:off x="3673088" y="349248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28D9C4C9-6B84-A1DB-085A-B252EE36EF8A}"/>
              </a:ext>
            </a:extLst>
          </p:cNvPr>
          <p:cNvCxnSpPr>
            <a:cxnSpLocks/>
          </p:cNvCxnSpPr>
          <p:nvPr/>
        </p:nvCxnSpPr>
        <p:spPr>
          <a:xfrm flipV="1">
            <a:off x="5959088" y="349248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A685A002-FB3E-9ADE-EA9E-058D37A1347B}"/>
              </a:ext>
            </a:extLst>
          </p:cNvPr>
          <p:cNvCxnSpPr>
            <a:cxnSpLocks/>
          </p:cNvCxnSpPr>
          <p:nvPr/>
        </p:nvCxnSpPr>
        <p:spPr>
          <a:xfrm flipV="1">
            <a:off x="2530088" y="349248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>
            <a:extLst>
              <a:ext uri="{FF2B5EF4-FFF2-40B4-BE49-F238E27FC236}">
                <a16:creationId xmlns:a16="http://schemas.microsoft.com/office/drawing/2014/main" id="{106AA7BA-B2BC-C97B-5AD2-DEF5B08B56A3}"/>
              </a:ext>
            </a:extLst>
          </p:cNvPr>
          <p:cNvCxnSpPr>
            <a:cxnSpLocks/>
          </p:cNvCxnSpPr>
          <p:nvPr/>
        </p:nvCxnSpPr>
        <p:spPr>
          <a:xfrm flipV="1">
            <a:off x="4816088" y="349248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2573E221-2B0D-9E09-930F-EFCDFD3F80E5}"/>
              </a:ext>
            </a:extLst>
          </p:cNvPr>
          <p:cNvCxnSpPr>
            <a:cxnSpLocks/>
          </p:cNvCxnSpPr>
          <p:nvPr/>
        </p:nvCxnSpPr>
        <p:spPr>
          <a:xfrm flipV="1">
            <a:off x="7102086" y="3492484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CFDD1AE8-8212-4E8B-60BA-4F068DA4F106}"/>
              </a:ext>
            </a:extLst>
          </p:cNvPr>
          <p:cNvSpPr/>
          <p:nvPr/>
        </p:nvSpPr>
        <p:spPr>
          <a:xfrm>
            <a:off x="1269826" y="4811110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94C98196-32BD-F60F-2D0A-45A45E298A5D}"/>
              </a:ext>
            </a:extLst>
          </p:cNvPr>
          <p:cNvSpPr/>
          <p:nvPr/>
        </p:nvSpPr>
        <p:spPr>
          <a:xfrm>
            <a:off x="2414980" y="4811110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702B10BD-061D-476F-F3E4-D726203F7E83}"/>
              </a:ext>
            </a:extLst>
          </p:cNvPr>
          <p:cNvSpPr/>
          <p:nvPr/>
        </p:nvSpPr>
        <p:spPr>
          <a:xfrm>
            <a:off x="3560134" y="4811110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33205AAC-D784-194A-3ECA-4961547591B9}"/>
              </a:ext>
            </a:extLst>
          </p:cNvPr>
          <p:cNvSpPr/>
          <p:nvPr/>
        </p:nvSpPr>
        <p:spPr>
          <a:xfrm>
            <a:off x="4705288" y="4811110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E321EE48-81B4-B84D-7F52-3442525C4B20}"/>
              </a:ext>
            </a:extLst>
          </p:cNvPr>
          <p:cNvSpPr/>
          <p:nvPr/>
        </p:nvSpPr>
        <p:spPr>
          <a:xfrm>
            <a:off x="5850442" y="4811110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B90F4656-D1CD-11FB-CC7F-99E8F6F7D427}"/>
              </a:ext>
            </a:extLst>
          </p:cNvPr>
          <p:cNvSpPr/>
          <p:nvPr/>
        </p:nvSpPr>
        <p:spPr>
          <a:xfrm>
            <a:off x="6995597" y="4811110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83C1479D-FD91-463B-57E7-1CCB1953427A}"/>
              </a:ext>
            </a:extLst>
          </p:cNvPr>
          <p:cNvSpPr/>
          <p:nvPr/>
        </p:nvSpPr>
        <p:spPr>
          <a:xfrm>
            <a:off x="1262106" y="2946611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96507957-0D8D-6025-4626-AE2FFAE35472}"/>
              </a:ext>
            </a:extLst>
          </p:cNvPr>
          <p:cNvSpPr/>
          <p:nvPr/>
        </p:nvSpPr>
        <p:spPr>
          <a:xfrm>
            <a:off x="2407260" y="2946611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D26DCD85-E2F1-DFD0-382C-1AA7E27788E8}"/>
              </a:ext>
            </a:extLst>
          </p:cNvPr>
          <p:cNvSpPr/>
          <p:nvPr/>
        </p:nvSpPr>
        <p:spPr>
          <a:xfrm>
            <a:off x="3552414" y="2946611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C88C76A5-6386-0BF3-6F6E-BE212C7543F4}"/>
              </a:ext>
            </a:extLst>
          </p:cNvPr>
          <p:cNvSpPr/>
          <p:nvPr/>
        </p:nvSpPr>
        <p:spPr>
          <a:xfrm>
            <a:off x="4697568" y="2946611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1DEC1A1A-F3E6-4BB6-26BA-38D496839B64}"/>
              </a:ext>
            </a:extLst>
          </p:cNvPr>
          <p:cNvSpPr/>
          <p:nvPr/>
        </p:nvSpPr>
        <p:spPr>
          <a:xfrm>
            <a:off x="5842722" y="2946611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: 圓角 99">
            <a:extLst>
              <a:ext uri="{FF2B5EF4-FFF2-40B4-BE49-F238E27FC236}">
                <a16:creationId xmlns:a16="http://schemas.microsoft.com/office/drawing/2014/main" id="{338D6A30-B695-E513-804C-F53D586479E4}"/>
              </a:ext>
            </a:extLst>
          </p:cNvPr>
          <p:cNvSpPr/>
          <p:nvPr/>
        </p:nvSpPr>
        <p:spPr>
          <a:xfrm>
            <a:off x="6987877" y="2946611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4D0A6843-3CA3-F56A-068F-3536C2913FDB}"/>
              </a:ext>
            </a:extLst>
          </p:cNvPr>
          <p:cNvCxnSpPr>
            <a:cxnSpLocks/>
          </p:cNvCxnSpPr>
          <p:nvPr/>
        </p:nvCxnSpPr>
        <p:spPr>
          <a:xfrm flipV="1">
            <a:off x="5983373" y="1029162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E4713ABC-771B-E3B2-AD88-4B9988FE1832}"/>
              </a:ext>
            </a:extLst>
          </p:cNvPr>
          <p:cNvCxnSpPr>
            <a:cxnSpLocks/>
          </p:cNvCxnSpPr>
          <p:nvPr/>
        </p:nvCxnSpPr>
        <p:spPr>
          <a:xfrm flipV="1">
            <a:off x="7025124" y="1043361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3557A89B-5B94-A1C9-F950-FF93699AD5FA}"/>
              </a:ext>
            </a:extLst>
          </p:cNvPr>
          <p:cNvSpPr/>
          <p:nvPr/>
        </p:nvSpPr>
        <p:spPr>
          <a:xfrm>
            <a:off x="4223657" y="1285210"/>
            <a:ext cx="3482522" cy="1034049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矩形: 圓角 104">
            <a:extLst>
              <a:ext uri="{FF2B5EF4-FFF2-40B4-BE49-F238E27FC236}">
                <a16:creationId xmlns:a16="http://schemas.microsoft.com/office/drawing/2014/main" id="{74DBC24E-A4BA-1633-D056-0E2F230DDBD7}"/>
              </a:ext>
            </a:extLst>
          </p:cNvPr>
          <p:cNvSpPr/>
          <p:nvPr/>
        </p:nvSpPr>
        <p:spPr>
          <a:xfrm>
            <a:off x="1008620" y="2785741"/>
            <a:ext cx="6522011" cy="757817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矩形: 圓角 105">
            <a:extLst>
              <a:ext uri="{FF2B5EF4-FFF2-40B4-BE49-F238E27FC236}">
                <a16:creationId xmlns:a16="http://schemas.microsoft.com/office/drawing/2014/main" id="{B0F39247-117C-2B3F-45E6-7DDCACEC19C5}"/>
              </a:ext>
            </a:extLst>
          </p:cNvPr>
          <p:cNvSpPr/>
          <p:nvPr/>
        </p:nvSpPr>
        <p:spPr>
          <a:xfrm>
            <a:off x="1021509" y="4665234"/>
            <a:ext cx="6522011" cy="757817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EE1A0871-CCEC-C0C5-E62E-9391A901566E}"/>
              </a:ext>
            </a:extLst>
          </p:cNvPr>
          <p:cNvSpPr/>
          <p:nvPr/>
        </p:nvSpPr>
        <p:spPr>
          <a:xfrm>
            <a:off x="4203313" y="508762"/>
            <a:ext cx="3482522" cy="59599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8" name="直線單箭頭接點 107">
            <a:extLst>
              <a:ext uri="{FF2B5EF4-FFF2-40B4-BE49-F238E27FC236}">
                <a16:creationId xmlns:a16="http://schemas.microsoft.com/office/drawing/2014/main" id="{C64D48DF-69D2-7333-C563-899C7FED7C15}"/>
              </a:ext>
            </a:extLst>
          </p:cNvPr>
          <p:cNvCxnSpPr>
            <a:cxnSpLocks/>
          </p:cNvCxnSpPr>
          <p:nvPr/>
        </p:nvCxnSpPr>
        <p:spPr>
          <a:xfrm flipH="1" flipV="1">
            <a:off x="7723479" y="764699"/>
            <a:ext cx="925336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5B09A82F-A87E-E1A8-11F9-B4ADBAE83FDA}"/>
              </a:ext>
            </a:extLst>
          </p:cNvPr>
          <p:cNvCxnSpPr>
            <a:cxnSpLocks/>
          </p:cNvCxnSpPr>
          <p:nvPr/>
        </p:nvCxnSpPr>
        <p:spPr>
          <a:xfrm flipH="1" flipV="1">
            <a:off x="9941710" y="1625893"/>
            <a:ext cx="1" cy="133551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62ED487D-118A-6DB0-533E-F7106FD6FCFB}"/>
              </a:ext>
            </a:extLst>
          </p:cNvPr>
          <p:cNvCxnSpPr>
            <a:cxnSpLocks/>
          </p:cNvCxnSpPr>
          <p:nvPr/>
        </p:nvCxnSpPr>
        <p:spPr>
          <a:xfrm>
            <a:off x="8295645" y="3791940"/>
            <a:ext cx="45542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直線單箭頭接點 113">
            <a:extLst>
              <a:ext uri="{FF2B5EF4-FFF2-40B4-BE49-F238E27FC236}">
                <a16:creationId xmlns:a16="http://schemas.microsoft.com/office/drawing/2014/main" id="{689D9F8F-41D6-B4D1-7998-6547212C3C30}"/>
              </a:ext>
            </a:extLst>
          </p:cNvPr>
          <p:cNvCxnSpPr>
            <a:cxnSpLocks/>
          </p:cNvCxnSpPr>
          <p:nvPr/>
        </p:nvCxnSpPr>
        <p:spPr>
          <a:xfrm>
            <a:off x="8234952" y="1766213"/>
            <a:ext cx="0" cy="327793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直線單箭頭接點 115">
            <a:extLst>
              <a:ext uri="{FF2B5EF4-FFF2-40B4-BE49-F238E27FC236}">
                <a16:creationId xmlns:a16="http://schemas.microsoft.com/office/drawing/2014/main" id="{4FC19235-3194-0C69-4B41-27FFC3262CC9}"/>
              </a:ext>
            </a:extLst>
          </p:cNvPr>
          <p:cNvCxnSpPr>
            <a:cxnSpLocks/>
          </p:cNvCxnSpPr>
          <p:nvPr/>
        </p:nvCxnSpPr>
        <p:spPr>
          <a:xfrm flipH="1">
            <a:off x="7723479" y="1774358"/>
            <a:ext cx="511473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直線單箭頭接點 117">
            <a:extLst>
              <a:ext uri="{FF2B5EF4-FFF2-40B4-BE49-F238E27FC236}">
                <a16:creationId xmlns:a16="http://schemas.microsoft.com/office/drawing/2014/main" id="{04D6A868-F5E8-CA61-86E4-33A6A790329F}"/>
              </a:ext>
            </a:extLst>
          </p:cNvPr>
          <p:cNvCxnSpPr>
            <a:cxnSpLocks/>
          </p:cNvCxnSpPr>
          <p:nvPr/>
        </p:nvCxnSpPr>
        <p:spPr>
          <a:xfrm flipH="1">
            <a:off x="7551014" y="3164649"/>
            <a:ext cx="68393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E27732D8-4320-F321-73BD-5DB6AF778395}"/>
              </a:ext>
            </a:extLst>
          </p:cNvPr>
          <p:cNvCxnSpPr>
            <a:cxnSpLocks/>
          </p:cNvCxnSpPr>
          <p:nvPr/>
        </p:nvCxnSpPr>
        <p:spPr>
          <a:xfrm flipH="1">
            <a:off x="7543520" y="5044142"/>
            <a:ext cx="683938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12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72" grpId="0" animBg="1"/>
      <p:bldP spid="73" grpId="0" animBg="1"/>
      <p:bldP spid="74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726CDCD2-8B56-B3F7-864F-33C9E2510B3F}"/>
              </a:ext>
            </a:extLst>
          </p:cNvPr>
          <p:cNvCxnSpPr>
            <a:cxnSpLocks/>
          </p:cNvCxnSpPr>
          <p:nvPr/>
        </p:nvCxnSpPr>
        <p:spPr>
          <a:xfrm flipV="1">
            <a:off x="2091938" y="326643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BE50B2B2-89E6-5C01-2FE4-0FC92856AEC4}"/>
              </a:ext>
            </a:extLst>
          </p:cNvPr>
          <p:cNvCxnSpPr>
            <a:cxnSpLocks/>
          </p:cNvCxnSpPr>
          <p:nvPr/>
        </p:nvCxnSpPr>
        <p:spPr>
          <a:xfrm flipV="1">
            <a:off x="4377938" y="326643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C9F6A046-7CD2-5181-1FBC-8F725EC9A893}"/>
              </a:ext>
            </a:extLst>
          </p:cNvPr>
          <p:cNvCxnSpPr>
            <a:cxnSpLocks/>
          </p:cNvCxnSpPr>
          <p:nvPr/>
        </p:nvCxnSpPr>
        <p:spPr>
          <a:xfrm flipV="1">
            <a:off x="929060" y="326643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A6060F4-9477-AD34-F224-0E42A2448F45}"/>
              </a:ext>
            </a:extLst>
          </p:cNvPr>
          <p:cNvCxnSpPr>
            <a:cxnSpLocks/>
          </p:cNvCxnSpPr>
          <p:nvPr/>
        </p:nvCxnSpPr>
        <p:spPr>
          <a:xfrm flipV="1">
            <a:off x="3234938" y="326643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20338E7D-6906-EA46-1186-AABFE02A7927}"/>
              </a:ext>
            </a:extLst>
          </p:cNvPr>
          <p:cNvCxnSpPr>
            <a:cxnSpLocks/>
          </p:cNvCxnSpPr>
          <p:nvPr/>
        </p:nvCxnSpPr>
        <p:spPr>
          <a:xfrm flipV="1">
            <a:off x="5520936" y="326643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49FB879-86DE-68E0-4438-0A64D87054AD}"/>
              </a:ext>
            </a:extLst>
          </p:cNvPr>
          <p:cNvSpPr/>
          <p:nvPr/>
        </p:nvSpPr>
        <p:spPr>
          <a:xfrm>
            <a:off x="420168" y="1213213"/>
            <a:ext cx="5675832" cy="1967949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296B222-A1CB-CC4E-5A23-60E0F1E7B0ED}"/>
              </a:ext>
            </a:extLst>
          </p:cNvPr>
          <p:cNvSpPr/>
          <p:nvPr/>
        </p:nvSpPr>
        <p:spPr>
          <a:xfrm>
            <a:off x="506070" y="2300890"/>
            <a:ext cx="5443413" cy="654995"/>
          </a:xfrm>
          <a:prstGeom prst="roundRect">
            <a:avLst>
              <a:gd name="adj" fmla="val 90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layer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BD43349F-1290-BA38-EEC6-F88D89E05566}"/>
              </a:ext>
            </a:extLst>
          </p:cNvPr>
          <p:cNvSpPr/>
          <p:nvPr/>
        </p:nvSpPr>
        <p:spPr>
          <a:xfrm>
            <a:off x="751518" y="3646828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C972965-AD3E-15CA-25AA-E75B35F917A5}"/>
              </a:ext>
            </a:extLst>
          </p:cNvPr>
          <p:cNvSpPr/>
          <p:nvPr/>
        </p:nvSpPr>
        <p:spPr>
          <a:xfrm>
            <a:off x="1916854" y="3646828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BB73415E-0F62-5266-689C-BCC18A75761A}"/>
              </a:ext>
            </a:extLst>
          </p:cNvPr>
          <p:cNvSpPr/>
          <p:nvPr/>
        </p:nvSpPr>
        <p:spPr>
          <a:xfrm>
            <a:off x="3062312" y="3646828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2ABE8DB-F966-C36A-3BFF-13CCFEF6037E}"/>
              </a:ext>
            </a:extLst>
          </p:cNvPr>
          <p:cNvSpPr/>
          <p:nvPr/>
        </p:nvSpPr>
        <p:spPr>
          <a:xfrm>
            <a:off x="4207770" y="3646828"/>
            <a:ext cx="360000" cy="342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352D8054-AFE2-84A4-A29F-554D58F21B88}"/>
              </a:ext>
            </a:extLst>
          </p:cNvPr>
          <p:cNvCxnSpPr>
            <a:cxnSpLocks/>
          </p:cNvCxnSpPr>
          <p:nvPr/>
        </p:nvCxnSpPr>
        <p:spPr>
          <a:xfrm flipV="1">
            <a:off x="2091938" y="201637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BFD28CE0-6AC4-55DC-4353-3D8D5063C8C2}"/>
              </a:ext>
            </a:extLst>
          </p:cNvPr>
          <p:cNvCxnSpPr>
            <a:cxnSpLocks/>
          </p:cNvCxnSpPr>
          <p:nvPr/>
        </p:nvCxnSpPr>
        <p:spPr>
          <a:xfrm flipV="1">
            <a:off x="4377938" y="201637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0CB2A2E4-96BB-B309-816E-63EE38AEBC42}"/>
              </a:ext>
            </a:extLst>
          </p:cNvPr>
          <p:cNvCxnSpPr>
            <a:cxnSpLocks/>
          </p:cNvCxnSpPr>
          <p:nvPr/>
        </p:nvCxnSpPr>
        <p:spPr>
          <a:xfrm flipV="1">
            <a:off x="948938" y="201637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88208DC3-8362-7321-F849-E775F0784D84}"/>
              </a:ext>
            </a:extLst>
          </p:cNvPr>
          <p:cNvCxnSpPr>
            <a:cxnSpLocks/>
          </p:cNvCxnSpPr>
          <p:nvPr/>
        </p:nvCxnSpPr>
        <p:spPr>
          <a:xfrm flipV="1">
            <a:off x="3234938" y="201637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08160C31-6687-1F3C-7048-7EDD88D42E13}"/>
              </a:ext>
            </a:extLst>
          </p:cNvPr>
          <p:cNvCxnSpPr>
            <a:cxnSpLocks/>
          </p:cNvCxnSpPr>
          <p:nvPr/>
        </p:nvCxnSpPr>
        <p:spPr>
          <a:xfrm flipV="1">
            <a:off x="5520936" y="201637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B45E4BD1-6A14-39B0-3B76-917AA0F00C45}"/>
              </a:ext>
            </a:extLst>
          </p:cNvPr>
          <p:cNvSpPr/>
          <p:nvPr/>
        </p:nvSpPr>
        <p:spPr>
          <a:xfrm>
            <a:off x="826110" y="147050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CDDFD4FF-B20C-9A62-6E15-39C7A515F2F9}"/>
              </a:ext>
            </a:extLst>
          </p:cNvPr>
          <p:cNvSpPr/>
          <p:nvPr/>
        </p:nvSpPr>
        <p:spPr>
          <a:xfrm>
            <a:off x="1971264" y="147050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52A91589-F98E-C7C3-D4C0-CD087D10F60B}"/>
              </a:ext>
            </a:extLst>
          </p:cNvPr>
          <p:cNvSpPr/>
          <p:nvPr/>
        </p:nvSpPr>
        <p:spPr>
          <a:xfrm>
            <a:off x="3116418" y="1470503"/>
            <a:ext cx="246404" cy="477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0876DA12-507A-ED4F-1049-1E5E39DDA1E8}"/>
              </a:ext>
            </a:extLst>
          </p:cNvPr>
          <p:cNvSpPr/>
          <p:nvPr/>
        </p:nvSpPr>
        <p:spPr>
          <a:xfrm>
            <a:off x="4261572" y="1470503"/>
            <a:ext cx="246404" cy="477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DAF28FAE-AFAC-061C-FF08-BEFDF0728765}"/>
              </a:ext>
            </a:extLst>
          </p:cNvPr>
          <p:cNvSpPr/>
          <p:nvPr/>
        </p:nvSpPr>
        <p:spPr>
          <a:xfrm>
            <a:off x="5406727" y="1470503"/>
            <a:ext cx="246404" cy="477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7AE2547B-506D-8F35-07A9-80BC7E86FD85}"/>
              </a:ext>
            </a:extLst>
          </p:cNvPr>
          <p:cNvSpPr/>
          <p:nvPr/>
        </p:nvSpPr>
        <p:spPr>
          <a:xfrm>
            <a:off x="3074106" y="403382"/>
            <a:ext cx="360000" cy="342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4D6FF25C-EDBF-0075-0C47-DAD188C90D39}"/>
              </a:ext>
            </a:extLst>
          </p:cNvPr>
          <p:cNvSpPr/>
          <p:nvPr/>
        </p:nvSpPr>
        <p:spPr>
          <a:xfrm>
            <a:off x="5338434" y="422690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8681ED76-9E22-A8C0-5909-888AE84BDA3A}"/>
              </a:ext>
            </a:extLst>
          </p:cNvPr>
          <p:cNvCxnSpPr>
            <a:cxnSpLocks/>
          </p:cNvCxnSpPr>
          <p:nvPr/>
        </p:nvCxnSpPr>
        <p:spPr>
          <a:xfrm flipV="1">
            <a:off x="3239592" y="758227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78B9C6B7-CD1D-EB89-16D9-0B9CBA80054E}"/>
              </a:ext>
            </a:extLst>
          </p:cNvPr>
          <p:cNvCxnSpPr>
            <a:cxnSpLocks/>
          </p:cNvCxnSpPr>
          <p:nvPr/>
        </p:nvCxnSpPr>
        <p:spPr>
          <a:xfrm flipV="1">
            <a:off x="4434731" y="744028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FE15828F-5C02-88A0-BAB9-D7AA427C366B}"/>
              </a:ext>
            </a:extLst>
          </p:cNvPr>
          <p:cNvCxnSpPr>
            <a:cxnSpLocks/>
          </p:cNvCxnSpPr>
          <p:nvPr/>
        </p:nvCxnSpPr>
        <p:spPr>
          <a:xfrm flipV="1">
            <a:off x="5496360" y="797983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910289BE-3636-398F-7EB2-09401645060C}"/>
              </a:ext>
            </a:extLst>
          </p:cNvPr>
          <p:cNvCxnSpPr>
            <a:cxnSpLocks/>
          </p:cNvCxnSpPr>
          <p:nvPr/>
        </p:nvCxnSpPr>
        <p:spPr>
          <a:xfrm flipV="1">
            <a:off x="7998172" y="326643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895BE70C-4F57-296C-EBBF-CAD27BAC3AC1}"/>
              </a:ext>
            </a:extLst>
          </p:cNvPr>
          <p:cNvCxnSpPr>
            <a:cxnSpLocks/>
          </p:cNvCxnSpPr>
          <p:nvPr/>
        </p:nvCxnSpPr>
        <p:spPr>
          <a:xfrm flipV="1">
            <a:off x="10284172" y="326643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984270D3-7D5B-B042-F7F1-952C61756A37}"/>
              </a:ext>
            </a:extLst>
          </p:cNvPr>
          <p:cNvCxnSpPr>
            <a:cxnSpLocks/>
          </p:cNvCxnSpPr>
          <p:nvPr/>
        </p:nvCxnSpPr>
        <p:spPr>
          <a:xfrm flipV="1">
            <a:off x="6835294" y="326643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761FE7AB-5C55-E465-271B-385C8AA050D0}"/>
              </a:ext>
            </a:extLst>
          </p:cNvPr>
          <p:cNvCxnSpPr>
            <a:cxnSpLocks/>
          </p:cNvCxnSpPr>
          <p:nvPr/>
        </p:nvCxnSpPr>
        <p:spPr>
          <a:xfrm flipV="1">
            <a:off x="9141172" y="326643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6BE010CB-E262-ED54-C055-0DAA6E1758A6}"/>
              </a:ext>
            </a:extLst>
          </p:cNvPr>
          <p:cNvCxnSpPr>
            <a:cxnSpLocks/>
          </p:cNvCxnSpPr>
          <p:nvPr/>
        </p:nvCxnSpPr>
        <p:spPr>
          <a:xfrm flipV="1">
            <a:off x="11427170" y="3266436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578684D2-C4C0-46E4-6BE5-4526C79FA2F2}"/>
              </a:ext>
            </a:extLst>
          </p:cNvPr>
          <p:cNvSpPr/>
          <p:nvPr/>
        </p:nvSpPr>
        <p:spPr>
          <a:xfrm>
            <a:off x="6326402" y="1213213"/>
            <a:ext cx="5675832" cy="1967949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976ACB17-71C2-1506-487A-8617E4ACC7EF}"/>
              </a:ext>
            </a:extLst>
          </p:cNvPr>
          <p:cNvSpPr/>
          <p:nvPr/>
        </p:nvSpPr>
        <p:spPr>
          <a:xfrm>
            <a:off x="6412304" y="2300890"/>
            <a:ext cx="5443413" cy="654995"/>
          </a:xfrm>
          <a:prstGeom prst="roundRect">
            <a:avLst>
              <a:gd name="adj" fmla="val 90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layer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743DE2FD-2EE4-7FD1-ADEE-4B508DD791D8}"/>
              </a:ext>
            </a:extLst>
          </p:cNvPr>
          <p:cNvSpPr/>
          <p:nvPr/>
        </p:nvSpPr>
        <p:spPr>
          <a:xfrm>
            <a:off x="6657752" y="3646828"/>
            <a:ext cx="360000" cy="342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DF7C6C1C-4403-94A3-BF25-F57B170465EA}"/>
              </a:ext>
            </a:extLst>
          </p:cNvPr>
          <p:cNvSpPr/>
          <p:nvPr/>
        </p:nvSpPr>
        <p:spPr>
          <a:xfrm>
            <a:off x="7823088" y="3646828"/>
            <a:ext cx="360000" cy="342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D279DF38-BA14-4D6C-6357-6771AC5B5CA8}"/>
              </a:ext>
            </a:extLst>
          </p:cNvPr>
          <p:cNvSpPr/>
          <p:nvPr/>
        </p:nvSpPr>
        <p:spPr>
          <a:xfrm>
            <a:off x="8968546" y="3646828"/>
            <a:ext cx="360000" cy="34203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10AD06EA-4346-71FF-8EA4-D30D74BE6BB4}"/>
              </a:ext>
            </a:extLst>
          </p:cNvPr>
          <p:cNvSpPr/>
          <p:nvPr/>
        </p:nvSpPr>
        <p:spPr>
          <a:xfrm>
            <a:off x="11259462" y="3646828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A411187E-366A-B3D4-50A4-37850B4F8E3C}"/>
              </a:ext>
            </a:extLst>
          </p:cNvPr>
          <p:cNvCxnSpPr>
            <a:cxnSpLocks/>
          </p:cNvCxnSpPr>
          <p:nvPr/>
        </p:nvCxnSpPr>
        <p:spPr>
          <a:xfrm flipV="1">
            <a:off x="7998172" y="201637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240CA982-B884-2F59-327E-D94DF1D37B1D}"/>
              </a:ext>
            </a:extLst>
          </p:cNvPr>
          <p:cNvCxnSpPr>
            <a:cxnSpLocks/>
          </p:cNvCxnSpPr>
          <p:nvPr/>
        </p:nvCxnSpPr>
        <p:spPr>
          <a:xfrm flipV="1">
            <a:off x="10284172" y="201637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E4F25705-740E-4F75-EAF2-58441DBDF16D}"/>
              </a:ext>
            </a:extLst>
          </p:cNvPr>
          <p:cNvCxnSpPr>
            <a:cxnSpLocks/>
          </p:cNvCxnSpPr>
          <p:nvPr/>
        </p:nvCxnSpPr>
        <p:spPr>
          <a:xfrm flipV="1">
            <a:off x="6855172" y="201637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4579047D-28EB-D7BA-7B3D-66021DF25183}"/>
              </a:ext>
            </a:extLst>
          </p:cNvPr>
          <p:cNvCxnSpPr>
            <a:cxnSpLocks/>
          </p:cNvCxnSpPr>
          <p:nvPr/>
        </p:nvCxnSpPr>
        <p:spPr>
          <a:xfrm flipV="1">
            <a:off x="9141172" y="201637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77293750-7651-6841-2EAC-0CDC1BF9159F}"/>
              </a:ext>
            </a:extLst>
          </p:cNvPr>
          <p:cNvCxnSpPr>
            <a:cxnSpLocks/>
          </p:cNvCxnSpPr>
          <p:nvPr/>
        </p:nvCxnSpPr>
        <p:spPr>
          <a:xfrm flipV="1">
            <a:off x="11427170" y="2016376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AEAC8683-AC21-5CB4-FB59-6CFA43A0F600}"/>
              </a:ext>
            </a:extLst>
          </p:cNvPr>
          <p:cNvSpPr/>
          <p:nvPr/>
        </p:nvSpPr>
        <p:spPr>
          <a:xfrm>
            <a:off x="6732344" y="147050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4CE2D3A8-EAAD-73D2-4A0F-276FA3864F8D}"/>
              </a:ext>
            </a:extLst>
          </p:cNvPr>
          <p:cNvSpPr/>
          <p:nvPr/>
        </p:nvSpPr>
        <p:spPr>
          <a:xfrm>
            <a:off x="7877498" y="1470503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B3ACD4AC-3991-0539-14F9-FE0EDE575502}"/>
              </a:ext>
            </a:extLst>
          </p:cNvPr>
          <p:cNvSpPr/>
          <p:nvPr/>
        </p:nvSpPr>
        <p:spPr>
          <a:xfrm>
            <a:off x="9022652" y="1470503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2D9DEE66-FC61-5809-8CEF-5C91412CD2CF}"/>
              </a:ext>
            </a:extLst>
          </p:cNvPr>
          <p:cNvSpPr/>
          <p:nvPr/>
        </p:nvSpPr>
        <p:spPr>
          <a:xfrm>
            <a:off x="10167806" y="1470503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8284FB36-3525-06D2-0EB4-92C535CD381D}"/>
              </a:ext>
            </a:extLst>
          </p:cNvPr>
          <p:cNvSpPr/>
          <p:nvPr/>
        </p:nvSpPr>
        <p:spPr>
          <a:xfrm>
            <a:off x="11312961" y="1470503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9BFFC6F9-6593-F154-F836-BB9956F5AD87}"/>
              </a:ext>
            </a:extLst>
          </p:cNvPr>
          <p:cNvSpPr/>
          <p:nvPr/>
        </p:nvSpPr>
        <p:spPr>
          <a:xfrm>
            <a:off x="10166691" y="400733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47351FAD-7991-DD0C-5021-53481D2708D9}"/>
              </a:ext>
            </a:extLst>
          </p:cNvPr>
          <p:cNvSpPr/>
          <p:nvPr/>
        </p:nvSpPr>
        <p:spPr>
          <a:xfrm>
            <a:off x="11244668" y="422690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5" name="直線單箭頭接點 74">
            <a:extLst>
              <a:ext uri="{FF2B5EF4-FFF2-40B4-BE49-F238E27FC236}">
                <a16:creationId xmlns:a16="http://schemas.microsoft.com/office/drawing/2014/main" id="{2BFE3937-2402-1114-519D-4D82118C5246}"/>
              </a:ext>
            </a:extLst>
          </p:cNvPr>
          <p:cNvCxnSpPr>
            <a:cxnSpLocks/>
          </p:cNvCxnSpPr>
          <p:nvPr/>
        </p:nvCxnSpPr>
        <p:spPr>
          <a:xfrm flipV="1">
            <a:off x="9145826" y="758227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5813B732-61DF-EE97-1C8B-F44E5F6FC7E9}"/>
              </a:ext>
            </a:extLst>
          </p:cNvPr>
          <p:cNvCxnSpPr>
            <a:cxnSpLocks/>
          </p:cNvCxnSpPr>
          <p:nvPr/>
        </p:nvCxnSpPr>
        <p:spPr>
          <a:xfrm flipV="1">
            <a:off x="10340965" y="744028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0F0125C5-CA7D-1FD5-8A4B-E6E1E2C16EB9}"/>
              </a:ext>
            </a:extLst>
          </p:cNvPr>
          <p:cNvCxnSpPr>
            <a:cxnSpLocks/>
          </p:cNvCxnSpPr>
          <p:nvPr/>
        </p:nvCxnSpPr>
        <p:spPr>
          <a:xfrm flipV="1">
            <a:off x="11402594" y="797983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DC5846AC-A739-7800-8A5B-95BAF80278F1}"/>
              </a:ext>
            </a:extLst>
          </p:cNvPr>
          <p:cNvSpPr txBox="1"/>
          <p:nvPr/>
        </p:nvSpPr>
        <p:spPr>
          <a:xfrm>
            <a:off x="181093" y="6395624"/>
            <a:ext cx="3820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https://arxiv.org/abs/2304.13734</a:t>
            </a: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CCC8921C-51FD-FB97-5ABE-B56D84803E8D}"/>
              </a:ext>
            </a:extLst>
          </p:cNvPr>
          <p:cNvSpPr/>
          <p:nvPr/>
        </p:nvSpPr>
        <p:spPr>
          <a:xfrm>
            <a:off x="4265563" y="400733"/>
            <a:ext cx="360000" cy="342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8ED4F577-454F-770B-61DD-680008DC88BC}"/>
              </a:ext>
            </a:extLst>
          </p:cNvPr>
          <p:cNvSpPr/>
          <p:nvPr/>
        </p:nvSpPr>
        <p:spPr>
          <a:xfrm>
            <a:off x="5332294" y="3661306"/>
            <a:ext cx="360000" cy="342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3228CE3A-7F33-032F-7458-048FC93993FD}"/>
              </a:ext>
            </a:extLst>
          </p:cNvPr>
          <p:cNvSpPr/>
          <p:nvPr/>
        </p:nvSpPr>
        <p:spPr>
          <a:xfrm>
            <a:off x="10079855" y="3626436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B27861BD-75BB-7993-F276-315EC5384402}"/>
              </a:ext>
            </a:extLst>
          </p:cNvPr>
          <p:cNvSpPr/>
          <p:nvPr/>
        </p:nvSpPr>
        <p:spPr>
          <a:xfrm>
            <a:off x="8987084" y="380341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5347AD80-E54D-30CC-5304-9D7EFD8091AF}"/>
              </a:ext>
            </a:extLst>
          </p:cNvPr>
          <p:cNvSpPr/>
          <p:nvPr/>
        </p:nvSpPr>
        <p:spPr>
          <a:xfrm>
            <a:off x="1126912" y="4573365"/>
            <a:ext cx="246404" cy="477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D908E601-FFF4-D03C-F882-7D2A63F01621}"/>
              </a:ext>
            </a:extLst>
          </p:cNvPr>
          <p:cNvSpPr/>
          <p:nvPr/>
        </p:nvSpPr>
        <p:spPr>
          <a:xfrm>
            <a:off x="1724860" y="4573365"/>
            <a:ext cx="246404" cy="477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33AE85E4-8F52-E53B-A69F-A9666598E740}"/>
              </a:ext>
            </a:extLst>
          </p:cNvPr>
          <p:cNvSpPr/>
          <p:nvPr/>
        </p:nvSpPr>
        <p:spPr>
          <a:xfrm>
            <a:off x="2322808" y="4573365"/>
            <a:ext cx="246404" cy="477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0312A346-32EC-319F-FDE1-783437101DC8}"/>
              </a:ext>
            </a:extLst>
          </p:cNvPr>
          <p:cNvSpPr/>
          <p:nvPr/>
        </p:nvSpPr>
        <p:spPr>
          <a:xfrm>
            <a:off x="1126912" y="5537651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78098258-8D54-529B-6556-D651AB88BF72}"/>
              </a:ext>
            </a:extLst>
          </p:cNvPr>
          <p:cNvSpPr/>
          <p:nvPr/>
        </p:nvSpPr>
        <p:spPr>
          <a:xfrm>
            <a:off x="1724860" y="5537651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8029A11F-97E6-F1DB-7AF9-289B242F4806}"/>
              </a:ext>
            </a:extLst>
          </p:cNvPr>
          <p:cNvSpPr/>
          <p:nvPr/>
        </p:nvSpPr>
        <p:spPr>
          <a:xfrm>
            <a:off x="2322808" y="5537651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B5E0EDDE-CF20-9328-0FE1-E85BEEC07327}"/>
              </a:ext>
            </a:extLst>
          </p:cNvPr>
          <p:cNvSpPr/>
          <p:nvPr/>
        </p:nvSpPr>
        <p:spPr>
          <a:xfrm>
            <a:off x="3996427" y="4739745"/>
            <a:ext cx="1953056" cy="1071422"/>
          </a:xfrm>
          <a:prstGeom prst="roundRect">
            <a:avLst>
              <a:gd name="adj" fmla="val 900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Error </a:t>
            </a:r>
          </a:p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Detection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B3239CAA-EE7F-B9DB-E819-48BB2269DE81}"/>
              </a:ext>
            </a:extLst>
          </p:cNvPr>
          <p:cNvCxnSpPr>
            <a:cxnSpLocks/>
          </p:cNvCxnSpPr>
          <p:nvPr/>
        </p:nvCxnSpPr>
        <p:spPr>
          <a:xfrm>
            <a:off x="2800531" y="4752437"/>
            <a:ext cx="1009469" cy="5230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直線單箭頭接點 92">
            <a:extLst>
              <a:ext uri="{FF2B5EF4-FFF2-40B4-BE49-F238E27FC236}">
                <a16:creationId xmlns:a16="http://schemas.microsoft.com/office/drawing/2014/main" id="{183490AB-AA46-C10E-73D5-7F8B12E58233}"/>
              </a:ext>
            </a:extLst>
          </p:cNvPr>
          <p:cNvCxnSpPr>
            <a:cxnSpLocks/>
          </p:cNvCxnSpPr>
          <p:nvPr/>
        </p:nvCxnSpPr>
        <p:spPr>
          <a:xfrm flipV="1">
            <a:off x="2783191" y="5387497"/>
            <a:ext cx="1026809" cy="5441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321EEB5B-83C8-D46D-B5E6-D7E4504F6131}"/>
              </a:ext>
            </a:extLst>
          </p:cNvPr>
          <p:cNvSpPr/>
          <p:nvPr/>
        </p:nvSpPr>
        <p:spPr>
          <a:xfrm>
            <a:off x="7971501" y="4316075"/>
            <a:ext cx="1953056" cy="1071422"/>
          </a:xfrm>
          <a:prstGeom prst="roundRect">
            <a:avLst>
              <a:gd name="adj" fmla="val 900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Error </a:t>
            </a:r>
          </a:p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Detection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B653ABBA-DCC1-D327-E6A8-685839418029}"/>
              </a:ext>
            </a:extLst>
          </p:cNvPr>
          <p:cNvSpPr/>
          <p:nvPr/>
        </p:nvSpPr>
        <p:spPr>
          <a:xfrm>
            <a:off x="6855172" y="4613266"/>
            <a:ext cx="246404" cy="4770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7" name="直線單箭頭接點 96">
            <a:extLst>
              <a:ext uri="{FF2B5EF4-FFF2-40B4-BE49-F238E27FC236}">
                <a16:creationId xmlns:a16="http://schemas.microsoft.com/office/drawing/2014/main" id="{92202C06-1B84-9002-1F66-6607931E79AB}"/>
              </a:ext>
            </a:extLst>
          </p:cNvPr>
          <p:cNvCxnSpPr>
            <a:cxnSpLocks/>
          </p:cNvCxnSpPr>
          <p:nvPr/>
        </p:nvCxnSpPr>
        <p:spPr>
          <a:xfrm>
            <a:off x="7254077" y="4851785"/>
            <a:ext cx="6309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直線單箭頭接點 98">
            <a:extLst>
              <a:ext uri="{FF2B5EF4-FFF2-40B4-BE49-F238E27FC236}">
                <a16:creationId xmlns:a16="http://schemas.microsoft.com/office/drawing/2014/main" id="{38A7CD3A-57A5-9940-9C73-830824784DA7}"/>
              </a:ext>
            </a:extLst>
          </p:cNvPr>
          <p:cNvCxnSpPr>
            <a:cxnSpLocks/>
          </p:cNvCxnSpPr>
          <p:nvPr/>
        </p:nvCxnSpPr>
        <p:spPr>
          <a:xfrm>
            <a:off x="9989318" y="4829194"/>
            <a:ext cx="6309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矩形: 圓角 99">
            <a:extLst>
              <a:ext uri="{FF2B5EF4-FFF2-40B4-BE49-F238E27FC236}">
                <a16:creationId xmlns:a16="http://schemas.microsoft.com/office/drawing/2014/main" id="{FDE01D70-C6CC-040E-B68D-27B9B536CF56}"/>
              </a:ext>
            </a:extLst>
          </p:cNvPr>
          <p:cNvSpPr/>
          <p:nvPr/>
        </p:nvSpPr>
        <p:spPr>
          <a:xfrm>
            <a:off x="7992018" y="5600788"/>
            <a:ext cx="1953056" cy="1071422"/>
          </a:xfrm>
          <a:prstGeom prst="roundRect">
            <a:avLst>
              <a:gd name="adj" fmla="val 9009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Error </a:t>
            </a:r>
          </a:p>
          <a:p>
            <a:pPr algn="ctr"/>
            <a:r>
              <a:rPr lang="en-US" altLang="zh-TW" sz="2800" dirty="0">
                <a:solidFill>
                  <a:schemeClr val="tx1"/>
                </a:solidFill>
              </a:rPr>
              <a:t>Detection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0D9058AC-79FE-B7BE-89BC-10706DCCBA94}"/>
              </a:ext>
            </a:extLst>
          </p:cNvPr>
          <p:cNvSpPr/>
          <p:nvPr/>
        </p:nvSpPr>
        <p:spPr>
          <a:xfrm>
            <a:off x="6875689" y="5897979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B7B85071-428C-FC04-4DDD-C1A34FAD8F84}"/>
              </a:ext>
            </a:extLst>
          </p:cNvPr>
          <p:cNvCxnSpPr>
            <a:cxnSpLocks/>
          </p:cNvCxnSpPr>
          <p:nvPr/>
        </p:nvCxnSpPr>
        <p:spPr>
          <a:xfrm>
            <a:off x="7274594" y="6136498"/>
            <a:ext cx="6309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16250D65-17F1-34E7-02B8-8482542C590C}"/>
              </a:ext>
            </a:extLst>
          </p:cNvPr>
          <p:cNvCxnSpPr>
            <a:cxnSpLocks/>
          </p:cNvCxnSpPr>
          <p:nvPr/>
        </p:nvCxnSpPr>
        <p:spPr>
          <a:xfrm>
            <a:off x="10009835" y="6113907"/>
            <a:ext cx="6309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B0429379-6FC5-8133-C90E-D67A4ABA6A9A}"/>
              </a:ext>
            </a:extLst>
          </p:cNvPr>
          <p:cNvSpPr txBox="1"/>
          <p:nvPr/>
        </p:nvSpPr>
        <p:spPr>
          <a:xfrm>
            <a:off x="1527655" y="362876"/>
            <a:ext cx="131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True</a:t>
            </a:r>
            <a:endParaRPr lang="zh-TW" altLang="en-US" sz="2400" dirty="0"/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0BA138C4-43C2-62A8-EDE2-DDB915EEE917}"/>
              </a:ext>
            </a:extLst>
          </p:cNvPr>
          <p:cNvSpPr txBox="1"/>
          <p:nvPr/>
        </p:nvSpPr>
        <p:spPr>
          <a:xfrm>
            <a:off x="7414324" y="287883"/>
            <a:ext cx="131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False</a:t>
            </a:r>
            <a:endParaRPr lang="zh-TW" altLang="en-US" sz="2400" dirty="0"/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6B1783BC-85C0-9E5B-4323-24F810806A2F}"/>
              </a:ext>
            </a:extLst>
          </p:cNvPr>
          <p:cNvSpPr txBox="1"/>
          <p:nvPr/>
        </p:nvSpPr>
        <p:spPr>
          <a:xfrm>
            <a:off x="3048000" y="2863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0" dirty="0">
                <a:effectLst/>
              </a:rPr>
              <a:t> </a:t>
            </a:r>
            <a:endParaRPr lang="zh-TW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6AE1DB9-C369-9B91-24D1-95383F84A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097" y="4530856"/>
            <a:ext cx="596675" cy="59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F51964E-2687-AD13-7AB4-E02890686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586" y="5739867"/>
            <a:ext cx="669697" cy="66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00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5" grpId="0" animBg="1"/>
      <p:bldP spid="96" grpId="0" animBg="1"/>
      <p:bldP spid="100" grpId="0" animBg="1"/>
      <p:bldP spid="1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3C4B6031-7C29-86E4-5CC6-EBF40CF4BF0E}"/>
              </a:ext>
            </a:extLst>
          </p:cNvPr>
          <p:cNvSpPr txBox="1"/>
          <p:nvPr/>
        </p:nvSpPr>
        <p:spPr>
          <a:xfrm>
            <a:off x="301307" y="185144"/>
            <a:ext cx="3614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https://arxiv.org/abs/2402.17811</a:t>
            </a:r>
            <a:endParaRPr lang="en-US" altLang="zh-TW" dirty="0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CF6F7478-748F-698A-EF6B-B9DF10A744BF}"/>
              </a:ext>
            </a:extLst>
          </p:cNvPr>
          <p:cNvCxnSpPr>
            <a:cxnSpLocks/>
          </p:cNvCxnSpPr>
          <p:nvPr/>
        </p:nvCxnSpPr>
        <p:spPr>
          <a:xfrm flipV="1">
            <a:off x="1976167" y="557405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8FF9111-01D1-6225-B3AA-AF11A8D37D81}"/>
              </a:ext>
            </a:extLst>
          </p:cNvPr>
          <p:cNvCxnSpPr>
            <a:cxnSpLocks/>
          </p:cNvCxnSpPr>
          <p:nvPr/>
        </p:nvCxnSpPr>
        <p:spPr>
          <a:xfrm flipV="1">
            <a:off x="4262167" y="557405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1546B22F-B073-0CBA-BAC6-570E5DBA4699}"/>
              </a:ext>
            </a:extLst>
          </p:cNvPr>
          <p:cNvCxnSpPr>
            <a:cxnSpLocks/>
          </p:cNvCxnSpPr>
          <p:nvPr/>
        </p:nvCxnSpPr>
        <p:spPr>
          <a:xfrm flipV="1">
            <a:off x="813289" y="557405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CDF1C295-4279-9465-46C8-401C0C08DA9C}"/>
              </a:ext>
            </a:extLst>
          </p:cNvPr>
          <p:cNvCxnSpPr>
            <a:cxnSpLocks/>
          </p:cNvCxnSpPr>
          <p:nvPr/>
        </p:nvCxnSpPr>
        <p:spPr>
          <a:xfrm flipV="1">
            <a:off x="3119167" y="557405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B6F25076-FB90-578C-642A-92C336614559}"/>
              </a:ext>
            </a:extLst>
          </p:cNvPr>
          <p:cNvCxnSpPr>
            <a:cxnSpLocks/>
          </p:cNvCxnSpPr>
          <p:nvPr/>
        </p:nvCxnSpPr>
        <p:spPr>
          <a:xfrm flipV="1">
            <a:off x="5405165" y="5574057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BA32A971-54A3-1BBE-1CEC-55AD9F28B05A}"/>
              </a:ext>
            </a:extLst>
          </p:cNvPr>
          <p:cNvSpPr/>
          <p:nvPr/>
        </p:nvSpPr>
        <p:spPr>
          <a:xfrm>
            <a:off x="304397" y="3520834"/>
            <a:ext cx="5675832" cy="1967949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24149D2-7F0E-2051-6800-2B94BEB0BC69}"/>
              </a:ext>
            </a:extLst>
          </p:cNvPr>
          <p:cNvSpPr/>
          <p:nvPr/>
        </p:nvSpPr>
        <p:spPr>
          <a:xfrm>
            <a:off x="390299" y="4608511"/>
            <a:ext cx="5443413" cy="654995"/>
          </a:xfrm>
          <a:prstGeom prst="roundRect">
            <a:avLst>
              <a:gd name="adj" fmla="val 90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layer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8CE08A3F-3A0B-36A7-6D4A-9B38C7BF0E6F}"/>
              </a:ext>
            </a:extLst>
          </p:cNvPr>
          <p:cNvSpPr/>
          <p:nvPr/>
        </p:nvSpPr>
        <p:spPr>
          <a:xfrm>
            <a:off x="635747" y="5954449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9FB53392-6EF0-20CC-8C67-175D3E5EE1DB}"/>
              </a:ext>
            </a:extLst>
          </p:cNvPr>
          <p:cNvSpPr/>
          <p:nvPr/>
        </p:nvSpPr>
        <p:spPr>
          <a:xfrm>
            <a:off x="1801083" y="5954449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39BF198-FB18-EF86-43D0-59B8EAB579FC}"/>
              </a:ext>
            </a:extLst>
          </p:cNvPr>
          <p:cNvSpPr/>
          <p:nvPr/>
        </p:nvSpPr>
        <p:spPr>
          <a:xfrm>
            <a:off x="2946541" y="5954449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3F4F94BA-DBCF-8625-50C2-61BC71E5112C}"/>
              </a:ext>
            </a:extLst>
          </p:cNvPr>
          <p:cNvSpPr/>
          <p:nvPr/>
        </p:nvSpPr>
        <p:spPr>
          <a:xfrm>
            <a:off x="5237457" y="5954449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AF1EEAEE-F2AB-35BF-4907-65F0A571838D}"/>
              </a:ext>
            </a:extLst>
          </p:cNvPr>
          <p:cNvCxnSpPr>
            <a:cxnSpLocks/>
          </p:cNvCxnSpPr>
          <p:nvPr/>
        </p:nvCxnSpPr>
        <p:spPr>
          <a:xfrm flipV="1">
            <a:off x="1976167" y="432399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18D3F63A-30E7-B111-91F1-615863590DE9}"/>
              </a:ext>
            </a:extLst>
          </p:cNvPr>
          <p:cNvCxnSpPr>
            <a:cxnSpLocks/>
          </p:cNvCxnSpPr>
          <p:nvPr/>
        </p:nvCxnSpPr>
        <p:spPr>
          <a:xfrm flipV="1">
            <a:off x="4262167" y="432399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7E218ECB-09DA-5A12-AC40-3CB93C945D00}"/>
              </a:ext>
            </a:extLst>
          </p:cNvPr>
          <p:cNvCxnSpPr>
            <a:cxnSpLocks/>
          </p:cNvCxnSpPr>
          <p:nvPr/>
        </p:nvCxnSpPr>
        <p:spPr>
          <a:xfrm flipV="1">
            <a:off x="833167" y="432399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ADFCDDF5-4527-1EDA-6CC2-F3CA5809E64F}"/>
              </a:ext>
            </a:extLst>
          </p:cNvPr>
          <p:cNvCxnSpPr>
            <a:cxnSpLocks/>
          </p:cNvCxnSpPr>
          <p:nvPr/>
        </p:nvCxnSpPr>
        <p:spPr>
          <a:xfrm flipV="1">
            <a:off x="3119167" y="432399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3D309259-1791-C715-4A17-00F220A6EB6E}"/>
              </a:ext>
            </a:extLst>
          </p:cNvPr>
          <p:cNvCxnSpPr>
            <a:cxnSpLocks/>
          </p:cNvCxnSpPr>
          <p:nvPr/>
        </p:nvCxnSpPr>
        <p:spPr>
          <a:xfrm flipV="1">
            <a:off x="5405165" y="4323997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843E60F6-A0F2-F94D-4DAA-045D0D641587}"/>
              </a:ext>
            </a:extLst>
          </p:cNvPr>
          <p:cNvSpPr/>
          <p:nvPr/>
        </p:nvSpPr>
        <p:spPr>
          <a:xfrm>
            <a:off x="710339" y="3778124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4B36D53-DD17-0343-249A-421782BB246B}"/>
              </a:ext>
            </a:extLst>
          </p:cNvPr>
          <p:cNvSpPr/>
          <p:nvPr/>
        </p:nvSpPr>
        <p:spPr>
          <a:xfrm>
            <a:off x="1855493" y="3778124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F3D55B51-3CB9-259A-0CFC-2BDD694C0044}"/>
              </a:ext>
            </a:extLst>
          </p:cNvPr>
          <p:cNvSpPr/>
          <p:nvPr/>
        </p:nvSpPr>
        <p:spPr>
          <a:xfrm>
            <a:off x="3000647" y="3778124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8FB5FFCD-1C07-EFBE-7442-52A015C4720C}"/>
              </a:ext>
            </a:extLst>
          </p:cNvPr>
          <p:cNvSpPr/>
          <p:nvPr/>
        </p:nvSpPr>
        <p:spPr>
          <a:xfrm>
            <a:off x="4145801" y="3778124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F34D7703-B429-96F5-65AE-1912C337049B}"/>
              </a:ext>
            </a:extLst>
          </p:cNvPr>
          <p:cNvSpPr/>
          <p:nvPr/>
        </p:nvSpPr>
        <p:spPr>
          <a:xfrm>
            <a:off x="5290956" y="3778124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6BDC041D-682C-796C-C426-A8A2674B592B}"/>
              </a:ext>
            </a:extLst>
          </p:cNvPr>
          <p:cNvSpPr/>
          <p:nvPr/>
        </p:nvSpPr>
        <p:spPr>
          <a:xfrm>
            <a:off x="4144686" y="2708354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BD9DC8B2-59C1-EFCE-4747-138C18EBD44F}"/>
              </a:ext>
            </a:extLst>
          </p:cNvPr>
          <p:cNvSpPr/>
          <p:nvPr/>
        </p:nvSpPr>
        <p:spPr>
          <a:xfrm>
            <a:off x="5222663" y="2730311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8461C091-FFF0-4A17-D696-6586BE883410}"/>
              </a:ext>
            </a:extLst>
          </p:cNvPr>
          <p:cNvCxnSpPr>
            <a:cxnSpLocks/>
          </p:cNvCxnSpPr>
          <p:nvPr/>
        </p:nvCxnSpPr>
        <p:spPr>
          <a:xfrm flipV="1">
            <a:off x="3123821" y="3065848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73A0FB9E-6FFB-DD28-296D-0D3A8A7323F7}"/>
              </a:ext>
            </a:extLst>
          </p:cNvPr>
          <p:cNvCxnSpPr>
            <a:cxnSpLocks/>
          </p:cNvCxnSpPr>
          <p:nvPr/>
        </p:nvCxnSpPr>
        <p:spPr>
          <a:xfrm flipV="1">
            <a:off x="4318960" y="3051649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74811DDC-7F69-186D-DE7F-53D7E57C11B9}"/>
              </a:ext>
            </a:extLst>
          </p:cNvPr>
          <p:cNvCxnSpPr>
            <a:cxnSpLocks/>
          </p:cNvCxnSpPr>
          <p:nvPr/>
        </p:nvCxnSpPr>
        <p:spPr>
          <a:xfrm flipV="1">
            <a:off x="5380589" y="3105604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18B51BE8-E5FC-6956-330F-BFC4C26831DA}"/>
              </a:ext>
            </a:extLst>
          </p:cNvPr>
          <p:cNvSpPr/>
          <p:nvPr/>
        </p:nvSpPr>
        <p:spPr>
          <a:xfrm>
            <a:off x="4057850" y="5934057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E67A019B-CEDF-0289-5CBC-1473A15677C1}"/>
              </a:ext>
            </a:extLst>
          </p:cNvPr>
          <p:cNvSpPr/>
          <p:nvPr/>
        </p:nvSpPr>
        <p:spPr>
          <a:xfrm>
            <a:off x="2965079" y="2687962"/>
            <a:ext cx="360000" cy="342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B08106C-68EF-9F95-AED3-7BFC419E6C2E}"/>
              </a:ext>
            </a:extLst>
          </p:cNvPr>
          <p:cNvSpPr txBox="1"/>
          <p:nvPr/>
        </p:nvSpPr>
        <p:spPr>
          <a:xfrm>
            <a:off x="1392319" y="2595504"/>
            <a:ext cx="131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False</a:t>
            </a:r>
            <a:endParaRPr lang="zh-TW" altLang="en-US" sz="2400" dirty="0"/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676F4DC2-79B0-EAFB-27DE-DCA70EE8DD9F}"/>
              </a:ext>
            </a:extLst>
          </p:cNvPr>
          <p:cNvCxnSpPr>
            <a:cxnSpLocks/>
          </p:cNvCxnSpPr>
          <p:nvPr/>
        </p:nvCxnSpPr>
        <p:spPr>
          <a:xfrm flipV="1">
            <a:off x="7921647" y="5621231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ED24F71B-55D6-1F7F-1346-70DDF191A6B4}"/>
              </a:ext>
            </a:extLst>
          </p:cNvPr>
          <p:cNvCxnSpPr>
            <a:cxnSpLocks/>
          </p:cNvCxnSpPr>
          <p:nvPr/>
        </p:nvCxnSpPr>
        <p:spPr>
          <a:xfrm flipV="1">
            <a:off x="10207647" y="5621231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95205983-8AEE-9C37-ADD0-CAED88BC0883}"/>
              </a:ext>
            </a:extLst>
          </p:cNvPr>
          <p:cNvCxnSpPr>
            <a:cxnSpLocks/>
          </p:cNvCxnSpPr>
          <p:nvPr/>
        </p:nvCxnSpPr>
        <p:spPr>
          <a:xfrm flipV="1">
            <a:off x="6758769" y="5621231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9EF50271-366B-A5F9-847A-E96D1884BEC9}"/>
              </a:ext>
            </a:extLst>
          </p:cNvPr>
          <p:cNvCxnSpPr>
            <a:cxnSpLocks/>
          </p:cNvCxnSpPr>
          <p:nvPr/>
        </p:nvCxnSpPr>
        <p:spPr>
          <a:xfrm flipV="1">
            <a:off x="9064647" y="5621231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4AA34315-8D0C-2C81-00EE-7CFF7BA6E658}"/>
              </a:ext>
            </a:extLst>
          </p:cNvPr>
          <p:cNvCxnSpPr>
            <a:cxnSpLocks/>
          </p:cNvCxnSpPr>
          <p:nvPr/>
        </p:nvCxnSpPr>
        <p:spPr>
          <a:xfrm flipV="1">
            <a:off x="11350645" y="5621231"/>
            <a:ext cx="0" cy="36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4C13E937-CFDF-E655-0022-D81DF86631F7}"/>
              </a:ext>
            </a:extLst>
          </p:cNvPr>
          <p:cNvSpPr/>
          <p:nvPr/>
        </p:nvSpPr>
        <p:spPr>
          <a:xfrm>
            <a:off x="6249877" y="3568008"/>
            <a:ext cx="5675832" cy="1967949"/>
          </a:xfrm>
          <a:prstGeom prst="roundRect">
            <a:avLst>
              <a:gd name="adj" fmla="val 9009"/>
            </a:avLst>
          </a:pr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A030CED1-1717-D673-4CAE-2792D8DD5FB5}"/>
              </a:ext>
            </a:extLst>
          </p:cNvPr>
          <p:cNvSpPr/>
          <p:nvPr/>
        </p:nvSpPr>
        <p:spPr>
          <a:xfrm>
            <a:off x="6335779" y="4655685"/>
            <a:ext cx="5443413" cy="654995"/>
          </a:xfrm>
          <a:prstGeom prst="roundRect">
            <a:avLst>
              <a:gd name="adj" fmla="val 90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layer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C5A8AC21-6414-EDEC-CB39-F10E5936B1E8}"/>
              </a:ext>
            </a:extLst>
          </p:cNvPr>
          <p:cNvSpPr/>
          <p:nvPr/>
        </p:nvSpPr>
        <p:spPr>
          <a:xfrm>
            <a:off x="6581227" y="6001623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B2DE8433-54ED-038A-8E23-A7895D239058}"/>
              </a:ext>
            </a:extLst>
          </p:cNvPr>
          <p:cNvSpPr/>
          <p:nvPr/>
        </p:nvSpPr>
        <p:spPr>
          <a:xfrm>
            <a:off x="7746563" y="6001623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75F45ABD-E7A6-0369-3196-1EEFEE053189}"/>
              </a:ext>
            </a:extLst>
          </p:cNvPr>
          <p:cNvSpPr/>
          <p:nvPr/>
        </p:nvSpPr>
        <p:spPr>
          <a:xfrm>
            <a:off x="8892021" y="6001623"/>
            <a:ext cx="360000" cy="342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30A04B33-653C-2913-CBA2-AA88EBC70C4D}"/>
              </a:ext>
            </a:extLst>
          </p:cNvPr>
          <p:cNvSpPr/>
          <p:nvPr/>
        </p:nvSpPr>
        <p:spPr>
          <a:xfrm>
            <a:off x="11182937" y="6001623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A62A0AE5-78A3-2753-15A6-2E427684A9DB}"/>
              </a:ext>
            </a:extLst>
          </p:cNvPr>
          <p:cNvCxnSpPr>
            <a:cxnSpLocks/>
          </p:cNvCxnSpPr>
          <p:nvPr/>
        </p:nvCxnSpPr>
        <p:spPr>
          <a:xfrm flipV="1">
            <a:off x="7921647" y="4371171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FCC17DA1-33EC-5A16-24D3-FEF40CE633CB}"/>
              </a:ext>
            </a:extLst>
          </p:cNvPr>
          <p:cNvCxnSpPr>
            <a:cxnSpLocks/>
          </p:cNvCxnSpPr>
          <p:nvPr/>
        </p:nvCxnSpPr>
        <p:spPr>
          <a:xfrm flipV="1">
            <a:off x="10207647" y="4371171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單箭頭接點 52">
            <a:extLst>
              <a:ext uri="{FF2B5EF4-FFF2-40B4-BE49-F238E27FC236}">
                <a16:creationId xmlns:a16="http://schemas.microsoft.com/office/drawing/2014/main" id="{E0C8A1BC-9CED-81C3-041B-2ED30FBE678A}"/>
              </a:ext>
            </a:extLst>
          </p:cNvPr>
          <p:cNvCxnSpPr>
            <a:cxnSpLocks/>
          </p:cNvCxnSpPr>
          <p:nvPr/>
        </p:nvCxnSpPr>
        <p:spPr>
          <a:xfrm flipV="1">
            <a:off x="6778647" y="4371171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F9694D14-2B80-B179-B2B3-BDA152526260}"/>
              </a:ext>
            </a:extLst>
          </p:cNvPr>
          <p:cNvCxnSpPr>
            <a:cxnSpLocks/>
          </p:cNvCxnSpPr>
          <p:nvPr/>
        </p:nvCxnSpPr>
        <p:spPr>
          <a:xfrm flipV="1">
            <a:off x="9064647" y="4371171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8F0ED470-53B5-7FE2-6A51-6F6AF4DD0FF8}"/>
              </a:ext>
            </a:extLst>
          </p:cNvPr>
          <p:cNvCxnSpPr>
            <a:cxnSpLocks/>
          </p:cNvCxnSpPr>
          <p:nvPr/>
        </p:nvCxnSpPr>
        <p:spPr>
          <a:xfrm flipV="1">
            <a:off x="11350645" y="4371171"/>
            <a:ext cx="0" cy="270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F2501775-9C45-FBD1-350B-D9A5277E313E}"/>
              </a:ext>
            </a:extLst>
          </p:cNvPr>
          <p:cNvSpPr/>
          <p:nvPr/>
        </p:nvSpPr>
        <p:spPr>
          <a:xfrm>
            <a:off x="6655819" y="3825298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02D15232-638F-996C-424A-B5CAF70CF682}"/>
              </a:ext>
            </a:extLst>
          </p:cNvPr>
          <p:cNvSpPr/>
          <p:nvPr/>
        </p:nvSpPr>
        <p:spPr>
          <a:xfrm>
            <a:off x="7800973" y="3825298"/>
            <a:ext cx="246404" cy="477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8D519DCA-0C76-5D75-C769-E5525D9D29C1}"/>
              </a:ext>
            </a:extLst>
          </p:cNvPr>
          <p:cNvSpPr/>
          <p:nvPr/>
        </p:nvSpPr>
        <p:spPr>
          <a:xfrm>
            <a:off x="8946127" y="3825298"/>
            <a:ext cx="246404" cy="4770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D5AA556A-6BCB-304A-C5FB-FEB77BA1BDCA}"/>
              </a:ext>
            </a:extLst>
          </p:cNvPr>
          <p:cNvSpPr/>
          <p:nvPr/>
        </p:nvSpPr>
        <p:spPr>
          <a:xfrm>
            <a:off x="10091281" y="3825298"/>
            <a:ext cx="246404" cy="477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F4FF3581-4838-0007-9B8C-EE5B0E2FD42E}"/>
              </a:ext>
            </a:extLst>
          </p:cNvPr>
          <p:cNvSpPr/>
          <p:nvPr/>
        </p:nvSpPr>
        <p:spPr>
          <a:xfrm>
            <a:off x="11236436" y="3825298"/>
            <a:ext cx="246404" cy="477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6D951A7D-62C4-98E2-6F74-566985BA82C1}"/>
              </a:ext>
            </a:extLst>
          </p:cNvPr>
          <p:cNvSpPr/>
          <p:nvPr/>
        </p:nvSpPr>
        <p:spPr>
          <a:xfrm>
            <a:off x="10090166" y="2755528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EF4D06E2-892E-C729-825C-436F768E96DD}"/>
              </a:ext>
            </a:extLst>
          </p:cNvPr>
          <p:cNvSpPr/>
          <p:nvPr/>
        </p:nvSpPr>
        <p:spPr>
          <a:xfrm>
            <a:off x="11168143" y="2777485"/>
            <a:ext cx="360000" cy="34203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8DE88FF9-312A-CC70-B6B7-785D236030C9}"/>
              </a:ext>
            </a:extLst>
          </p:cNvPr>
          <p:cNvCxnSpPr>
            <a:cxnSpLocks/>
          </p:cNvCxnSpPr>
          <p:nvPr/>
        </p:nvCxnSpPr>
        <p:spPr>
          <a:xfrm flipV="1">
            <a:off x="9069301" y="3113022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C206E7DB-6AB8-9EA5-010A-05ED4A92489C}"/>
              </a:ext>
            </a:extLst>
          </p:cNvPr>
          <p:cNvCxnSpPr>
            <a:cxnSpLocks/>
          </p:cNvCxnSpPr>
          <p:nvPr/>
        </p:nvCxnSpPr>
        <p:spPr>
          <a:xfrm flipV="1">
            <a:off x="10264440" y="3098823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C04FD8B5-DD15-3CE9-7977-1416CA1CFFE5}"/>
              </a:ext>
            </a:extLst>
          </p:cNvPr>
          <p:cNvCxnSpPr>
            <a:cxnSpLocks/>
          </p:cNvCxnSpPr>
          <p:nvPr/>
        </p:nvCxnSpPr>
        <p:spPr>
          <a:xfrm flipV="1">
            <a:off x="11326069" y="3152778"/>
            <a:ext cx="0" cy="366822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332B6770-4705-86F3-4D44-E29613177E32}"/>
              </a:ext>
            </a:extLst>
          </p:cNvPr>
          <p:cNvSpPr/>
          <p:nvPr/>
        </p:nvSpPr>
        <p:spPr>
          <a:xfrm>
            <a:off x="10003330" y="5981231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35677AAC-4DFC-CA7B-0D10-5B0D3255A2B7}"/>
              </a:ext>
            </a:extLst>
          </p:cNvPr>
          <p:cNvSpPr/>
          <p:nvPr/>
        </p:nvSpPr>
        <p:spPr>
          <a:xfrm>
            <a:off x="8910559" y="2735136"/>
            <a:ext cx="360000" cy="3420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F34F6300-FE2E-292E-DA0D-02A706DEAB34}"/>
              </a:ext>
            </a:extLst>
          </p:cNvPr>
          <p:cNvSpPr txBox="1"/>
          <p:nvPr/>
        </p:nvSpPr>
        <p:spPr>
          <a:xfrm>
            <a:off x="7337799" y="2642678"/>
            <a:ext cx="131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400" dirty="0"/>
              <a:t>True</a:t>
            </a:r>
            <a:endParaRPr lang="zh-TW" altLang="en-US" sz="2400" dirty="0"/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F9D49DB3-7E3D-72A6-518E-C58244E4D6C8}"/>
              </a:ext>
            </a:extLst>
          </p:cNvPr>
          <p:cNvSpPr/>
          <p:nvPr/>
        </p:nvSpPr>
        <p:spPr>
          <a:xfrm>
            <a:off x="8373550" y="3828694"/>
            <a:ext cx="246404" cy="4770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C6BAD466-6BF8-2A72-9092-DC35300D1D2D}"/>
              </a:ext>
            </a:extLst>
          </p:cNvPr>
          <p:cNvSpPr txBox="1"/>
          <p:nvPr/>
        </p:nvSpPr>
        <p:spPr>
          <a:xfrm>
            <a:off x="8573993" y="3802207"/>
            <a:ext cx="451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+</a:t>
            </a:r>
            <a:endParaRPr lang="zh-TW" altLang="en-US" sz="2800" b="1" dirty="0"/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4811ABBB-C554-C637-418C-D1200994AD24}"/>
              </a:ext>
            </a:extLst>
          </p:cNvPr>
          <p:cNvSpPr/>
          <p:nvPr/>
        </p:nvSpPr>
        <p:spPr>
          <a:xfrm>
            <a:off x="10320959" y="1323778"/>
            <a:ext cx="246404" cy="4770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D3A95C2F-8AFC-9E28-72F8-312835120058}"/>
              </a:ext>
            </a:extLst>
          </p:cNvPr>
          <p:cNvSpPr txBox="1"/>
          <p:nvPr/>
        </p:nvSpPr>
        <p:spPr>
          <a:xfrm>
            <a:off x="8979199" y="1267114"/>
            <a:ext cx="78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/>
              <a:t>=</a:t>
            </a:r>
            <a:endParaRPr lang="zh-TW" altLang="en-US" sz="3200" b="1" dirty="0"/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10E2D76B-3122-409C-6FD5-C7283C64F725}"/>
              </a:ext>
            </a:extLst>
          </p:cNvPr>
          <p:cNvSpPr txBox="1"/>
          <p:nvPr/>
        </p:nvSpPr>
        <p:spPr>
          <a:xfrm>
            <a:off x="4773252" y="1206188"/>
            <a:ext cx="785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7F5D5831-38E8-412F-92C2-2EE5FB4EFACA}"/>
              </a:ext>
            </a:extLst>
          </p:cNvPr>
          <p:cNvGrpSpPr/>
          <p:nvPr/>
        </p:nvGrpSpPr>
        <p:grpSpPr>
          <a:xfrm>
            <a:off x="5679055" y="1252798"/>
            <a:ext cx="3244789" cy="491553"/>
            <a:chOff x="1230737" y="1067585"/>
            <a:chExt cx="3244789" cy="491553"/>
          </a:xfrm>
        </p:grpSpPr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2A0C4B1D-1E48-8701-C30A-99B1790353F0}"/>
                </a:ext>
              </a:extLst>
            </p:cNvPr>
            <p:cNvGrpSpPr/>
            <p:nvPr/>
          </p:nvGrpSpPr>
          <p:grpSpPr>
            <a:xfrm>
              <a:off x="2188351" y="1067585"/>
              <a:ext cx="1442300" cy="477039"/>
              <a:chOff x="3225172" y="-941254"/>
              <a:chExt cx="1442300" cy="477039"/>
            </a:xfrm>
          </p:grpSpPr>
          <p:sp>
            <p:nvSpPr>
              <p:cNvPr id="8" name="矩形: 圓角 7">
                <a:extLst>
                  <a:ext uri="{FF2B5EF4-FFF2-40B4-BE49-F238E27FC236}">
                    <a16:creationId xmlns:a16="http://schemas.microsoft.com/office/drawing/2014/main" id="{4DB223CB-7B8D-2FA0-C11E-550251850466}"/>
                  </a:ext>
                </a:extLst>
              </p:cNvPr>
              <p:cNvSpPr/>
              <p:nvPr/>
            </p:nvSpPr>
            <p:spPr>
              <a:xfrm>
                <a:off x="3225172" y="-941254"/>
                <a:ext cx="246404" cy="47703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: 圓角 8">
                <a:extLst>
                  <a:ext uri="{FF2B5EF4-FFF2-40B4-BE49-F238E27FC236}">
                    <a16:creationId xmlns:a16="http://schemas.microsoft.com/office/drawing/2014/main" id="{9C5804FB-BF95-384C-76B6-B1662261DEFA}"/>
                  </a:ext>
                </a:extLst>
              </p:cNvPr>
              <p:cNvSpPr/>
              <p:nvPr/>
            </p:nvSpPr>
            <p:spPr>
              <a:xfrm>
                <a:off x="3823120" y="-941254"/>
                <a:ext cx="246404" cy="47703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0" name="矩形: 圓角 9">
                <a:extLst>
                  <a:ext uri="{FF2B5EF4-FFF2-40B4-BE49-F238E27FC236}">
                    <a16:creationId xmlns:a16="http://schemas.microsoft.com/office/drawing/2014/main" id="{DA898701-3315-8491-B689-881E9314C99A}"/>
                  </a:ext>
                </a:extLst>
              </p:cNvPr>
              <p:cNvSpPr/>
              <p:nvPr/>
            </p:nvSpPr>
            <p:spPr>
              <a:xfrm>
                <a:off x="4421068" y="-941254"/>
                <a:ext cx="246404" cy="47703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DD03CDE3-5DD8-3E42-DB42-900EF09504BE}"/>
                </a:ext>
              </a:extLst>
            </p:cNvPr>
            <p:cNvSpPr txBox="1"/>
            <p:nvPr/>
          </p:nvSpPr>
          <p:spPr>
            <a:xfrm>
              <a:off x="1230737" y="1097473"/>
              <a:ext cx="3244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Avg(                                  )              </a:t>
              </a:r>
              <a:endParaRPr lang="zh-TW" altLang="en-US" sz="2400" dirty="0"/>
            </a:p>
          </p:txBody>
        </p: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1A5AC6EA-610E-5C20-2119-BAE9E4C09F5A}"/>
              </a:ext>
            </a:extLst>
          </p:cNvPr>
          <p:cNvGrpSpPr/>
          <p:nvPr/>
        </p:nvGrpSpPr>
        <p:grpSpPr>
          <a:xfrm>
            <a:off x="1809035" y="1293456"/>
            <a:ext cx="3244789" cy="477039"/>
            <a:chOff x="5091100" y="1092934"/>
            <a:chExt cx="3244789" cy="477039"/>
          </a:xfrm>
        </p:grpSpPr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06FBFA7D-D4F1-E6A0-00C6-CE4D446531A9}"/>
                </a:ext>
              </a:extLst>
            </p:cNvPr>
            <p:cNvGrpSpPr/>
            <p:nvPr/>
          </p:nvGrpSpPr>
          <p:grpSpPr>
            <a:xfrm>
              <a:off x="5992345" y="1092934"/>
              <a:ext cx="1442300" cy="477039"/>
              <a:chOff x="3348374" y="468733"/>
              <a:chExt cx="1442300" cy="477039"/>
            </a:xfrm>
          </p:grpSpPr>
          <p:sp>
            <p:nvSpPr>
              <p:cNvPr id="5" name="矩形: 圓角 4">
                <a:extLst>
                  <a:ext uri="{FF2B5EF4-FFF2-40B4-BE49-F238E27FC236}">
                    <a16:creationId xmlns:a16="http://schemas.microsoft.com/office/drawing/2014/main" id="{22460FA1-B4F3-7E9D-A679-087F55B15444}"/>
                  </a:ext>
                </a:extLst>
              </p:cNvPr>
              <p:cNvSpPr/>
              <p:nvPr/>
            </p:nvSpPr>
            <p:spPr>
              <a:xfrm>
                <a:off x="3348374" y="468733"/>
                <a:ext cx="246404" cy="47703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" name="矩形: 圓角 5">
                <a:extLst>
                  <a:ext uri="{FF2B5EF4-FFF2-40B4-BE49-F238E27FC236}">
                    <a16:creationId xmlns:a16="http://schemas.microsoft.com/office/drawing/2014/main" id="{832AEC60-1912-8F86-3C8B-D57535F06FAA}"/>
                  </a:ext>
                </a:extLst>
              </p:cNvPr>
              <p:cNvSpPr/>
              <p:nvPr/>
            </p:nvSpPr>
            <p:spPr>
              <a:xfrm>
                <a:off x="3946322" y="468733"/>
                <a:ext cx="246404" cy="47703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矩形: 圓角 6">
                <a:extLst>
                  <a:ext uri="{FF2B5EF4-FFF2-40B4-BE49-F238E27FC236}">
                    <a16:creationId xmlns:a16="http://schemas.microsoft.com/office/drawing/2014/main" id="{7B157622-F66A-399B-67BF-740095BA7E15}"/>
                  </a:ext>
                </a:extLst>
              </p:cNvPr>
              <p:cNvSpPr/>
              <p:nvPr/>
            </p:nvSpPr>
            <p:spPr>
              <a:xfrm>
                <a:off x="4544270" y="468733"/>
                <a:ext cx="246404" cy="47703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7" name="文字方塊 76">
              <a:extLst>
                <a:ext uri="{FF2B5EF4-FFF2-40B4-BE49-F238E27FC236}">
                  <a16:creationId xmlns:a16="http://schemas.microsoft.com/office/drawing/2014/main" id="{9152677E-9D01-FFC3-CD0A-9DA162B23C5F}"/>
                </a:ext>
              </a:extLst>
            </p:cNvPr>
            <p:cNvSpPr txBox="1"/>
            <p:nvPr/>
          </p:nvSpPr>
          <p:spPr>
            <a:xfrm>
              <a:off x="5091100" y="1097473"/>
              <a:ext cx="3244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/>
                <a:t>Avg(                                  )              </a:t>
              </a:r>
              <a:endParaRPr lang="zh-TW" altLang="en-US" sz="2400" dirty="0"/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B00442B7-45C9-EEC2-D770-0DD055CDC893}"/>
              </a:ext>
            </a:extLst>
          </p:cNvPr>
          <p:cNvSpPr txBox="1"/>
          <p:nvPr/>
        </p:nvSpPr>
        <p:spPr>
          <a:xfrm>
            <a:off x="284203" y="568990"/>
            <a:ext cx="264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err="1"/>
              <a:t>TruthX</a:t>
            </a:r>
            <a:endParaRPr lang="zh-TW" altLang="en-US" sz="2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30E8D1F-E4FC-42F4-D319-9D659B527E59}"/>
              </a:ext>
            </a:extLst>
          </p:cNvPr>
          <p:cNvSpPr txBox="1"/>
          <p:nvPr/>
        </p:nvSpPr>
        <p:spPr>
          <a:xfrm>
            <a:off x="2724374" y="1848867"/>
            <a:ext cx="131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True</a:t>
            </a:r>
            <a:endParaRPr lang="zh-TW" altLang="en-US" sz="2400" dirty="0"/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2D99C7AB-3377-3B44-9AE0-ED3C98F3C78B}"/>
              </a:ext>
            </a:extLst>
          </p:cNvPr>
          <p:cNvSpPr txBox="1"/>
          <p:nvPr/>
        </p:nvSpPr>
        <p:spPr>
          <a:xfrm>
            <a:off x="6709282" y="1819870"/>
            <a:ext cx="1317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False</a:t>
            </a:r>
            <a:endParaRPr lang="zh-TW" altLang="en-US" sz="2400" dirty="0"/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2289AED3-851A-8301-FBF8-F8D65EED7F43}"/>
              </a:ext>
            </a:extLst>
          </p:cNvPr>
          <p:cNvSpPr txBox="1"/>
          <p:nvPr/>
        </p:nvSpPr>
        <p:spPr>
          <a:xfrm>
            <a:off x="5925501" y="264464"/>
            <a:ext cx="2934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需要蒐集額外的資料</a:t>
            </a:r>
          </a:p>
        </p:txBody>
      </p: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4DF33710-3ABF-08CD-B41A-85F9EED84800}"/>
              </a:ext>
            </a:extLst>
          </p:cNvPr>
          <p:cNvCxnSpPr/>
          <p:nvPr/>
        </p:nvCxnSpPr>
        <p:spPr>
          <a:xfrm flipV="1">
            <a:off x="3539060" y="726129"/>
            <a:ext cx="2796719" cy="480059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直線單箭頭接點 83">
            <a:extLst>
              <a:ext uri="{FF2B5EF4-FFF2-40B4-BE49-F238E27FC236}">
                <a16:creationId xmlns:a16="http://schemas.microsoft.com/office/drawing/2014/main" id="{259AE58D-F552-F537-91FF-4F59AB40DAFE}"/>
              </a:ext>
            </a:extLst>
          </p:cNvPr>
          <p:cNvCxnSpPr>
            <a:cxnSpLocks/>
          </p:cNvCxnSpPr>
          <p:nvPr/>
        </p:nvCxnSpPr>
        <p:spPr>
          <a:xfrm flipH="1" flipV="1">
            <a:off x="6498702" y="701472"/>
            <a:ext cx="747486" cy="54192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20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68" grpId="0"/>
      <p:bldP spid="69" grpId="0" animBg="1"/>
      <p:bldP spid="70" grpId="0"/>
      <p:bldP spid="73" grpId="0" animBg="1"/>
      <p:bldP spid="74" grpId="0"/>
      <p:bldP spid="75" grpId="0"/>
      <p:bldP spid="3" grpId="0"/>
      <p:bldP spid="80" grpId="0"/>
      <p:bldP spid="81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3706</TotalTime>
  <Words>5057</Words>
  <Application>Microsoft Office PowerPoint</Application>
  <PresentationFormat>寬螢幕</PresentationFormat>
  <Paragraphs>655</Paragraphs>
  <Slides>65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65</vt:i4>
      </vt:variant>
    </vt:vector>
  </HeadingPairs>
  <TitlesOfParts>
    <vt:vector size="73" baseType="lpstr">
      <vt:lpstr>Lucida Grande</vt:lpstr>
      <vt:lpstr>微軟正黑體</vt:lpstr>
      <vt:lpstr>Aptos</vt:lpstr>
      <vt:lpstr>Aptos Display</vt:lpstr>
      <vt:lpstr>Arial</vt:lpstr>
      <vt:lpstr>Calibri</vt:lpstr>
      <vt:lpstr>Cambria Math</vt:lpstr>
      <vt:lpstr>Office 佈景主題</vt:lpstr>
      <vt:lpstr>Self-Correction</vt:lpstr>
      <vt:lpstr>Self-correction </vt:lpstr>
      <vt:lpstr>相關課程錄影</vt:lpstr>
      <vt:lpstr>相關課程錄影</vt:lpstr>
      <vt:lpstr>Outline </vt:lpstr>
      <vt:lpstr>修改 Inference 過程</vt:lpstr>
      <vt:lpstr>Basic Idea </vt:lpstr>
      <vt:lpstr>PowerPoint 簡報</vt:lpstr>
      <vt:lpstr>PowerPoint 簡報</vt:lpstr>
      <vt:lpstr>PowerPoint 簡報</vt:lpstr>
      <vt:lpstr>PowerPoint 簡報</vt:lpstr>
      <vt:lpstr>PowerPoint 簡報</vt:lpstr>
      <vt:lpstr>Contrastive Decoding </vt:lpstr>
      <vt:lpstr>PowerPoint 簡報</vt:lpstr>
      <vt:lpstr>Decoding by Contrasting Layers (DoLa)</vt:lpstr>
      <vt:lpstr>Layer Contrastive Decoding (LayerCD)</vt:lpstr>
      <vt:lpstr>Instruction Contrastive Decoding (ICD)</vt:lpstr>
      <vt:lpstr>Context-aware Decoding (CAD)</vt:lpstr>
      <vt:lpstr>Context-aware Decoding (CAD)</vt:lpstr>
      <vt:lpstr>Context-aware Decoding for Image </vt:lpstr>
      <vt:lpstr>Context-aware Decoding for Image </vt:lpstr>
      <vt:lpstr>PowerPoint 簡報</vt:lpstr>
      <vt:lpstr>Audio-Aware Decoding </vt:lpstr>
      <vt:lpstr>Minimal Test-Time Intervention (MTI)</vt:lpstr>
      <vt:lpstr>PowerPoint 簡報</vt:lpstr>
      <vt:lpstr>Recall: 跨對話的 KV Cache </vt:lpstr>
      <vt:lpstr>PowerPoint 簡報</vt:lpstr>
      <vt:lpstr>Minimal Test-Time Intervention (MTI)</vt:lpstr>
      <vt:lpstr>可以改 logit 以外的地方</vt:lpstr>
      <vt:lpstr>Summary </vt:lpstr>
      <vt:lpstr>修改 Harness (Workflow) </vt:lpstr>
      <vt:lpstr>Generation → Verification </vt:lpstr>
      <vt:lpstr>相關課程錄影</vt:lpstr>
      <vt:lpstr>PowerPoint 簡報</vt:lpstr>
      <vt:lpstr>PowerPoint 簡報</vt:lpstr>
      <vt:lpstr>進一步分析模型修正行為</vt:lpstr>
      <vt:lpstr>進一步分析模型修正行為</vt:lpstr>
      <vt:lpstr>PowerPoint 簡報</vt:lpstr>
      <vt:lpstr>Reflection Instruction 的用詞很重要</vt:lpstr>
      <vt:lpstr>Reflection Instruction 的用詞很重要</vt:lpstr>
      <vt:lpstr>Verification 真的划算嗎？</vt:lpstr>
      <vt:lpstr>Verification 真的划算嗎？</vt:lpstr>
      <vt:lpstr>Verification 真的划算嗎？</vt:lpstr>
      <vt:lpstr>修改 Model Parameters (Reasoning) </vt:lpstr>
      <vt:lpstr>Workflow → Reasoning  </vt:lpstr>
      <vt:lpstr>直接教模型自我修正</vt:lpstr>
      <vt:lpstr>相關課程錄影</vt:lpstr>
      <vt:lpstr>直接教模型自我修正</vt:lpstr>
      <vt:lpstr>直接教模型自我修正</vt:lpstr>
      <vt:lpstr>直接教模型自我修正</vt:lpstr>
      <vt:lpstr>相關課程錄影</vt:lpstr>
      <vt:lpstr>Reinforcement Learning </vt:lpstr>
      <vt:lpstr>Reinforcement Learning </vt:lpstr>
      <vt:lpstr>為什麼不一開始就做對？</vt:lpstr>
      <vt:lpstr>為什麼不一開始就做對？</vt:lpstr>
      <vt:lpstr>PowerPoint 簡報</vt:lpstr>
      <vt:lpstr>模型到底學了什麼？</vt:lpstr>
      <vt:lpstr>模型到底學了什麼？</vt:lpstr>
      <vt:lpstr>PowerPoint 簡報</vt:lpstr>
      <vt:lpstr>PowerPoint 簡報</vt:lpstr>
      <vt:lpstr>模型到底學了什麼？</vt:lpstr>
      <vt:lpstr>模型到底學了什麼？</vt:lpstr>
      <vt:lpstr>PowerPoint 簡報</vt:lpstr>
      <vt:lpstr>PowerPoint 簡報</vt:lpstr>
      <vt:lpstr>Concluding Remarks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Hung-yi Lee</dc:creator>
  <cp:lastModifiedBy>Hung-yi Lee</cp:lastModifiedBy>
  <cp:revision>134</cp:revision>
  <dcterms:created xsi:type="dcterms:W3CDTF">2026-04-16T18:20:14Z</dcterms:created>
  <dcterms:modified xsi:type="dcterms:W3CDTF">2026-04-24T03:48:25Z</dcterms:modified>
</cp:coreProperties>
</file>