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5"/>
  </p:notesMasterIdLst>
  <p:sldIdLst>
    <p:sldId id="256" r:id="rId3"/>
    <p:sldId id="436" r:id="rId4"/>
    <p:sldId id="437" r:id="rId5"/>
    <p:sldId id="438" r:id="rId6"/>
    <p:sldId id="439" r:id="rId7"/>
    <p:sldId id="359" r:id="rId8"/>
    <p:sldId id="360" r:id="rId9"/>
    <p:sldId id="367" r:id="rId10"/>
    <p:sldId id="441" r:id="rId11"/>
    <p:sldId id="442" r:id="rId12"/>
    <p:sldId id="362" r:id="rId13"/>
    <p:sldId id="365" r:id="rId14"/>
    <p:sldId id="368" r:id="rId15"/>
    <p:sldId id="444" r:id="rId16"/>
    <p:sldId id="445" r:id="rId17"/>
    <p:sldId id="402" r:id="rId18"/>
    <p:sldId id="407" r:id="rId19"/>
    <p:sldId id="446" r:id="rId20"/>
    <p:sldId id="447" r:id="rId21"/>
    <p:sldId id="406" r:id="rId22"/>
    <p:sldId id="400" r:id="rId23"/>
    <p:sldId id="449" r:id="rId24"/>
    <p:sldId id="448" r:id="rId25"/>
    <p:sldId id="391" r:id="rId26"/>
    <p:sldId id="450" r:id="rId27"/>
    <p:sldId id="451" r:id="rId28"/>
    <p:sldId id="454" r:id="rId29"/>
    <p:sldId id="452" r:id="rId30"/>
    <p:sldId id="453" r:id="rId31"/>
    <p:sldId id="5542" r:id="rId32"/>
    <p:sldId id="5552" r:id="rId33"/>
    <p:sldId id="455" r:id="rId34"/>
    <p:sldId id="457" r:id="rId35"/>
    <p:sldId id="5538" r:id="rId36"/>
    <p:sldId id="459" r:id="rId37"/>
    <p:sldId id="5545" r:id="rId38"/>
    <p:sldId id="5543" r:id="rId39"/>
    <p:sldId id="5548" r:id="rId40"/>
    <p:sldId id="5573" r:id="rId41"/>
    <p:sldId id="5551" r:id="rId42"/>
    <p:sldId id="5550" r:id="rId43"/>
    <p:sldId id="5549" r:id="rId44"/>
    <p:sldId id="5546" r:id="rId45"/>
    <p:sldId id="5553" r:id="rId46"/>
    <p:sldId id="5554" r:id="rId47"/>
    <p:sldId id="412" r:id="rId48"/>
    <p:sldId id="413" r:id="rId49"/>
    <p:sldId id="415" r:id="rId50"/>
    <p:sldId id="5539" r:id="rId51"/>
    <p:sldId id="414" r:id="rId52"/>
    <p:sldId id="5567" r:id="rId53"/>
    <p:sldId id="351" r:id="rId54"/>
    <p:sldId id="5557" r:id="rId55"/>
    <p:sldId id="5556" r:id="rId56"/>
    <p:sldId id="5540" r:id="rId57"/>
    <p:sldId id="5571" r:id="rId58"/>
    <p:sldId id="5570" r:id="rId59"/>
    <p:sldId id="5572" r:id="rId60"/>
    <p:sldId id="5561" r:id="rId61"/>
    <p:sldId id="5568" r:id="rId62"/>
    <p:sldId id="325" r:id="rId63"/>
    <p:sldId id="5569" r:id="rId6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8" autoAdjust="0"/>
    <p:restoredTop sz="26667" autoAdjust="0"/>
  </p:normalViewPr>
  <p:slideViewPr>
    <p:cSldViewPr snapToGrid="0">
      <p:cViewPr varScale="1">
        <p:scale>
          <a:sx n="16" d="100"/>
          <a:sy n="16" d="100"/>
        </p:scale>
        <p:origin x="261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70A64-BB91-4C77-8674-3D6C886F6C2A}" type="datetimeFigureOut">
              <a:rPr lang="zh-TW" altLang="en-US" smtClean="0"/>
              <a:t>2026/5/11</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C9E52-72A0-437D-AF23-3C34C1CE67D8}" type="slidenum">
              <a:rPr lang="zh-TW" altLang="en-US" smtClean="0"/>
              <a:t>‹#›</a:t>
            </a:fld>
            <a:endParaRPr lang="zh-TW" altLang="en-US"/>
          </a:p>
        </p:txBody>
      </p:sp>
    </p:spTree>
    <p:extLst>
      <p:ext uri="{BB962C8B-B14F-4D97-AF65-F5344CB8AC3E}">
        <p14:creationId xmlns:p14="http://schemas.microsoft.com/office/powerpoint/2010/main" val="1402042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eurips.cc/virtual/2025/loc/san-diego/poster/11700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rxiv.org/html/2601.22513v1"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zh.wikipedia.org/w/index.php?title=%E8%A5%BF%E5%85%83%E5%89%8D49%E5%B9%B4&amp;action=edit&amp;redlink=1" TargetMode="External"/><Relationship Id="rId13" Type="http://schemas.openxmlformats.org/officeDocument/2006/relationships/hyperlink" Target="https://zh.wikipedia.org/wiki/%E7%BD%97%E9%A9%AC%E5%85%B1%E5%92%8C%E5%9B%BD" TargetMode="External"/><Relationship Id="rId18" Type="http://schemas.openxmlformats.org/officeDocument/2006/relationships/hyperlink" Target="https://zh.wikipedia.org/wiki/%E6%80%BB%E7%9D%A3" TargetMode="External"/><Relationship Id="rId3" Type="http://schemas.openxmlformats.org/officeDocument/2006/relationships/hyperlink" Target="https://zh.wikipedia.org/wiki/%E8%89%BE%E7%B1%B3%E5%88%A9%E4%BA%9E-%E7%BE%85%E9%A6%AC%E6%B6%85%E8%AA%9E" TargetMode="External"/><Relationship Id="rId21" Type="http://schemas.openxmlformats.org/officeDocument/2006/relationships/hyperlink" Target="https://zh.wikipedia.org/zh-tw/%E5%8D%A2%E6%AF%94%E5%AD%94%E6%B2%B3#cite_note-2" TargetMode="External"/><Relationship Id="rId7" Type="http://schemas.openxmlformats.org/officeDocument/2006/relationships/hyperlink" Target="https://zh.wikipedia.org/wiki/%E7%A0%B4%E9%87%9C%E6%B2%89%E8%88%9F" TargetMode="External"/><Relationship Id="rId12" Type="http://schemas.openxmlformats.org/officeDocument/2006/relationships/hyperlink" Target="https://zh.wikipedia.org/wiki/%E5%87%AF%E6%92%92%E5%86%85%E6%88%98" TargetMode="External"/><Relationship Id="rId17" Type="http://schemas.openxmlformats.org/officeDocument/2006/relationships/hyperlink" Target="https://zh.wikipedia.org/wiki/%E7%BD%97%E9%A9%AC%E5%86%9B%E5%9B%A2" TargetMode="External"/><Relationship Id="rId2" Type="http://schemas.openxmlformats.org/officeDocument/2006/relationships/slide" Target="../slides/slide4.xml"/><Relationship Id="rId16" Type="http://schemas.openxmlformats.org/officeDocument/2006/relationships/hyperlink" Target="https://zh.wikipedia.org/wiki/%E9%AB%98%E5%8D%A2" TargetMode="External"/><Relationship Id="rId20" Type="http://schemas.openxmlformats.org/officeDocument/2006/relationships/hyperlink" Target="https://zh.wikipedia.org/wiki/%E8%B2%B4%E6%97%8F%E6%B4%BE" TargetMode="External"/><Relationship Id="rId1" Type="http://schemas.openxmlformats.org/officeDocument/2006/relationships/notesMaster" Target="../notesMasters/notesMaster1.xml"/><Relationship Id="rId6" Type="http://schemas.openxmlformats.org/officeDocument/2006/relationships/hyperlink" Target="https://zh.wikipedia.org/wiki/%E6%88%90%E8%AF%AD" TargetMode="External"/><Relationship Id="rId11" Type="http://schemas.openxmlformats.org/officeDocument/2006/relationships/hyperlink" Target="https://zh.wikipedia.org/wiki/%E6%A0%BC%E5%A5%88%E4%B9%8C%E6%96%AF%C2%B7%E5%BA%9E%E5%9F%B9" TargetMode="External"/><Relationship Id="rId5" Type="http://schemas.openxmlformats.org/officeDocument/2006/relationships/hyperlink" Target="https://zh.wikipedia.org/wiki/%E5%85%AC%E9%87%8C" TargetMode="External"/><Relationship Id="rId15" Type="http://schemas.openxmlformats.org/officeDocument/2006/relationships/hyperlink" Target="https://zh.wikipedia.org/wiki/%E5%B1%B1%E5%8D%97%E9%AB%98%E5%8D%A2" TargetMode="External"/><Relationship Id="rId10" Type="http://schemas.openxmlformats.org/officeDocument/2006/relationships/hyperlink" Target="https://zh.wikipedia.org/wiki/%E7%BD%97%E9%A9%AC%E5%B8%82" TargetMode="External"/><Relationship Id="rId19" Type="http://schemas.openxmlformats.org/officeDocument/2006/relationships/hyperlink" Target="https://zh.wikipedia.org/wiki/%E5%85%83%E8%80%81%E9%99%A2" TargetMode="External"/><Relationship Id="rId4" Type="http://schemas.openxmlformats.org/officeDocument/2006/relationships/hyperlink" Target="https://zh.wikipedia.org/wiki/%E6%84%8F%E5%A4%A7%E5%88%A9" TargetMode="External"/><Relationship Id="rId9" Type="http://schemas.openxmlformats.org/officeDocument/2006/relationships/hyperlink" Target="https://zh.wikipedia.org/wiki/%E5%87%B1%E6%92%92" TargetMode="External"/><Relationship Id="rId14" Type="http://schemas.openxmlformats.org/officeDocument/2006/relationships/hyperlink" Target="https://zh.wikipedia.org/zh-tw/%E5%8D%A2%E6%AF%94%E5%AD%94%E6%B2%B3#cite_note-%E7%BD%97%E9%A9%AC%E5%8D%81%E4%BA%8C%E5%B8%9D%E7%8E%8B%E4%BC%A0-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2000" b="1" dirty="0">
                <a:solidFill>
                  <a:schemeClr val="tx2"/>
                </a:solidFill>
              </a:rPr>
              <a:t>Recursive </a:t>
            </a:r>
            <a:br>
              <a:rPr lang="en-US" altLang="zh-TW" sz="2000" b="1" dirty="0">
                <a:solidFill>
                  <a:schemeClr val="tx2"/>
                </a:solidFill>
              </a:rPr>
            </a:br>
            <a:r>
              <a:rPr lang="en-US" altLang="zh-TW" sz="2000" b="1" dirty="0">
                <a:solidFill>
                  <a:schemeClr val="tx2"/>
                </a:solidFill>
              </a:rPr>
              <a:t>Self-Improvement </a:t>
            </a:r>
            <a:endParaRPr lang="en-US" altLang="zh-TW" sz="2000" dirty="0"/>
          </a:p>
          <a:p>
            <a:r>
              <a:rPr lang="en-US" altLang="zh-TW" sz="2000" dirty="0"/>
              <a:t>====</a:t>
            </a:r>
          </a:p>
          <a:p>
            <a:r>
              <a:rPr lang="zh-TW" altLang="en-US" sz="2000" dirty="0"/>
              <a:t>這裡的自主是甚麼意思</a:t>
            </a:r>
            <a:endParaRPr lang="en-US" altLang="zh-TW" sz="2000" dirty="0"/>
          </a:p>
          <a:p>
            <a:r>
              <a:rPr lang="en-US" altLang="zh-TW" sz="2000" dirty="0"/>
              <a:t>Self-verification </a:t>
            </a:r>
          </a:p>
          <a:p>
            <a:r>
              <a:rPr lang="en-US" altLang="zh-TW" sz="2000" dirty="0"/>
              <a:t>Totally no human</a:t>
            </a:r>
          </a:p>
          <a:p>
            <a:r>
              <a:rPr lang="en-US" altLang="zh-TW" sz="2000" dirty="0"/>
              <a:t>FT-bench </a:t>
            </a:r>
          </a:p>
          <a:p>
            <a:r>
              <a:rPr lang="zh-TW" altLang="en-US" sz="2000" dirty="0"/>
              <a:t>調自己的參數</a:t>
            </a:r>
            <a:endParaRPr lang="en-US" altLang="zh-TW" sz="2000" dirty="0"/>
          </a:p>
          <a:p>
            <a:r>
              <a:rPr lang="zh-TW" altLang="en-US" sz="2000" dirty="0"/>
              <a:t>不限參數</a:t>
            </a:r>
            <a:endParaRPr lang="en-US" altLang="zh-TW" sz="2000" dirty="0"/>
          </a:p>
          <a:p>
            <a:endParaRPr lang="en-US" altLang="zh-TW" sz="2000" dirty="0"/>
          </a:p>
          <a:p>
            <a:r>
              <a:rPr lang="en-US" altLang="zh-TW" sz="2000" dirty="0"/>
              <a:t>=====</a:t>
            </a:r>
          </a:p>
          <a:p>
            <a:r>
              <a:rPr lang="en-US" altLang="zh-TW" sz="2000" dirty="0"/>
              <a:t>TODO:</a:t>
            </a:r>
            <a:r>
              <a:rPr lang="zh-TW" altLang="en-US" sz="2000" dirty="0"/>
              <a:t> </a:t>
            </a:r>
            <a:r>
              <a:rPr lang="en-US" altLang="zh-TW" sz="2000" dirty="0"/>
              <a:t>How to define loss</a:t>
            </a:r>
            <a:r>
              <a:rPr lang="zh-TW" altLang="en-US" sz="2000" dirty="0"/>
              <a:t> 可以更清楚</a:t>
            </a:r>
            <a:r>
              <a:rPr lang="en-US" altLang="zh-TW" sz="2000" dirty="0"/>
              <a:t>, </a:t>
            </a:r>
            <a:r>
              <a:rPr lang="zh-TW" altLang="en-US" sz="2000" dirty="0"/>
              <a:t>可以包含 </a:t>
            </a:r>
            <a:r>
              <a:rPr lang="en-US" altLang="zh-TW" sz="2000" dirty="0"/>
              <a:t>RL</a:t>
            </a:r>
          </a:p>
          <a:p>
            <a:endParaRPr lang="en-US" altLang="zh-TW" sz="2000" dirty="0"/>
          </a:p>
          <a:p>
            <a:r>
              <a:rPr lang="en-US" altLang="zh-TW" sz="2000" dirty="0"/>
              <a:t>====</a:t>
            </a:r>
          </a:p>
          <a:p>
            <a:r>
              <a:rPr lang="zh-TW" altLang="en-US" sz="2000" dirty="0"/>
              <a:t>學習</a:t>
            </a:r>
            <a:r>
              <a:rPr lang="en-US" altLang="zh-TW" sz="2000" dirty="0"/>
              <a:t>:</a:t>
            </a:r>
            <a:r>
              <a:rPr lang="zh-TW" altLang="en-US" sz="2000" dirty="0"/>
              <a:t> </a:t>
            </a:r>
            <a:r>
              <a:rPr lang="en-US" altLang="zh-TW" sz="2000" dirty="0"/>
              <a:t>objective , fine-tune parameters to optimize objective </a:t>
            </a:r>
          </a:p>
          <a:p>
            <a:r>
              <a:rPr lang="en-US" altLang="zh-TW" sz="2000" dirty="0"/>
              <a:t>Supervised: labeled data -&gt; data become objective</a:t>
            </a:r>
          </a:p>
          <a:p>
            <a:r>
              <a:rPr lang="en-US" altLang="zh-TW" sz="2000" dirty="0"/>
              <a:t>Less labeled data? Generate data itself </a:t>
            </a:r>
          </a:p>
          <a:p>
            <a:r>
              <a:rPr lang="en-US" altLang="zh-TW" sz="2000" dirty="0"/>
              <a:t>RL do not need labeled data, directly defined objective, reward function </a:t>
            </a:r>
          </a:p>
          <a:p>
            <a:r>
              <a:rPr lang="en-US" altLang="zh-TW" sz="2000" dirty="0"/>
              <a:t>Original reward -&gt; simplified reward (automatically find a proxy)</a:t>
            </a:r>
          </a:p>
          <a:p>
            <a:r>
              <a:rPr lang="en-US" altLang="zh-TW" sz="2000" dirty="0"/>
              <a:t>Human choose a general reward (general?) -&gt; TTA (lots of research to talk about)</a:t>
            </a:r>
          </a:p>
          <a:p>
            <a:pPr lvl="1"/>
            <a:r>
              <a:rPr lang="en-US" altLang="zh-TW" sz="2000" dirty="0"/>
              <a:t>Be careful about reward hacking </a:t>
            </a:r>
          </a:p>
          <a:p>
            <a:r>
              <a:rPr lang="en-US" altLang="zh-TW" sz="2000" dirty="0"/>
              <a:t>Modified parameters -&gt; Memory is parameters</a:t>
            </a:r>
            <a:endParaRPr lang="zh-TW" alt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Continue training when and how to update ?</a:t>
            </a:r>
          </a:p>
          <a:p>
            <a:endParaRPr lang="en-US" altLang="zh-TW" dirty="0"/>
          </a:p>
          <a:p>
            <a:endParaRPr lang="en-US" altLang="zh-TW" dirty="0"/>
          </a:p>
          <a:p>
            <a:r>
              <a:rPr lang="en-US" altLang="zh-TW" dirty="0"/>
              <a:t>https://www.lesswrong.com/w/recursive-self-improvement</a:t>
            </a:r>
          </a:p>
          <a:p>
            <a:endParaRPr lang="en-US" altLang="zh-TW" dirty="0"/>
          </a:p>
          <a:p>
            <a:r>
              <a:rPr lang="en-US" altLang="zh-TW" dirty="0"/>
              <a:t>===========</a:t>
            </a:r>
          </a:p>
          <a:p>
            <a:r>
              <a:rPr lang="zh-TW" altLang="en-US" dirty="0"/>
              <a:t>「人標資料」改成「互動即資料」</a:t>
            </a:r>
            <a:endParaRPr lang="en-US" altLang="zh-TW" dirty="0"/>
          </a:p>
          <a:p>
            <a:r>
              <a:rPr lang="zh-TW" altLang="en-US" dirty="0"/>
              <a:t>零資料或近零資料的「</a:t>
            </a:r>
            <a:r>
              <a:rPr lang="en-US" altLang="zh-TW" dirty="0"/>
              <a:t>agent </a:t>
            </a:r>
            <a:r>
              <a:rPr lang="zh-TW" altLang="en-US" dirty="0"/>
              <a:t>自己造 </a:t>
            </a:r>
            <a:r>
              <a:rPr lang="en-US" altLang="zh-TW" dirty="0"/>
              <a:t>curriculum</a:t>
            </a:r>
            <a:r>
              <a:rPr lang="zh-TW" altLang="en-US" dirty="0"/>
              <a:t>」</a:t>
            </a:r>
            <a:endParaRPr lang="en-US" altLang="zh-TW" dirty="0"/>
          </a:p>
          <a:p>
            <a:r>
              <a:rPr lang="zh-TW" altLang="en-US" dirty="0"/>
              <a:t>不一定更新模型權重，而是讓記憶、技能、工具圖自我演化</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a:t>
            </a:r>
          </a:p>
          <a:p>
            <a:r>
              <a:rPr lang="zh-TW" altLang="en-US" sz="1200" b="0" i="0" kern="1200" dirty="0">
                <a:solidFill>
                  <a:schemeClr val="tx1"/>
                </a:solidFill>
                <a:effectLst/>
                <a:latin typeface="+mn-lt"/>
                <a:ea typeface="+mn-ea"/>
                <a:cs typeface="+mn-cs"/>
              </a:rPr>
              <a:t>較成熟的能力有四類。第一類是</a:t>
            </a:r>
            <a:r>
              <a:rPr lang="zh-TW" altLang="en-US" sz="1200" b="1" i="0" kern="1200" dirty="0">
                <a:solidFill>
                  <a:schemeClr val="tx1"/>
                </a:solidFill>
                <a:effectLst/>
                <a:latin typeface="+mn-lt"/>
                <a:ea typeface="+mn-ea"/>
                <a:cs typeface="+mn-cs"/>
              </a:rPr>
              <a:t>外部錨定下的獎勵推斷</a:t>
            </a:r>
            <a:r>
              <a:rPr lang="zh-TW" altLang="en-US" sz="1200" b="0" i="0" kern="1200" dirty="0">
                <a:solidFill>
                  <a:schemeClr val="tx1"/>
                </a:solidFill>
                <a:effectLst/>
                <a:latin typeface="+mn-lt"/>
                <a:ea typeface="+mn-ea"/>
                <a:cs typeface="+mn-cs"/>
              </a:rPr>
              <a:t>，如逆向強化學習、偏好學習、獎勵模型與 </a:t>
            </a:r>
            <a:r>
              <a:rPr lang="en-US" altLang="zh-TW" sz="1200" b="0" i="0" kern="1200" dirty="0">
                <a:solidFill>
                  <a:schemeClr val="tx1"/>
                </a:solidFill>
                <a:effectLst/>
                <a:latin typeface="+mn-lt"/>
                <a:ea typeface="+mn-ea"/>
                <a:cs typeface="+mn-cs"/>
              </a:rPr>
              <a:t>RLHF/RLAIF</a:t>
            </a:r>
            <a:r>
              <a:rPr lang="zh-TW" altLang="en-US" sz="1200" b="0" i="0" kern="1200" dirty="0">
                <a:solidFill>
                  <a:schemeClr val="tx1"/>
                </a:solidFill>
                <a:effectLst/>
                <a:latin typeface="+mn-lt"/>
                <a:ea typeface="+mn-ea"/>
                <a:cs typeface="+mn-cs"/>
              </a:rPr>
              <a:t>。第二類是</a:t>
            </a:r>
            <a:r>
              <a:rPr lang="zh-TW" altLang="en-US" sz="1200" b="1" i="0" kern="1200" dirty="0">
                <a:solidFill>
                  <a:schemeClr val="tx1"/>
                </a:solidFill>
                <a:effectLst/>
                <a:latin typeface="+mn-lt"/>
                <a:ea typeface="+mn-ea"/>
                <a:cs typeface="+mn-cs"/>
              </a:rPr>
              <a:t>內生探索與表徵目標</a:t>
            </a:r>
            <a:r>
              <a:rPr lang="zh-TW" altLang="en-US" sz="1200" b="0" i="0" kern="1200" dirty="0">
                <a:solidFill>
                  <a:schemeClr val="tx1"/>
                </a:solidFill>
                <a:effectLst/>
                <a:latin typeface="+mn-lt"/>
                <a:ea typeface="+mn-ea"/>
                <a:cs typeface="+mn-cs"/>
              </a:rPr>
              <a:t>，如 </a:t>
            </a:r>
            <a:r>
              <a:rPr lang="en-US" altLang="zh-TW" sz="1200" b="0" i="0" kern="1200" dirty="0">
                <a:solidFill>
                  <a:schemeClr val="tx1"/>
                </a:solidFill>
                <a:effectLst/>
                <a:latin typeface="+mn-lt"/>
                <a:ea typeface="+mn-ea"/>
                <a:cs typeface="+mn-cs"/>
              </a:rPr>
              <a:t>curiosity</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RND</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DIAYN</a:t>
            </a:r>
            <a:r>
              <a:rPr lang="zh-TW" altLang="en-US" sz="1200" b="0" i="0" kern="1200" dirty="0">
                <a:solidFill>
                  <a:schemeClr val="tx1"/>
                </a:solidFill>
                <a:effectLst/>
                <a:latin typeface="+mn-lt"/>
                <a:ea typeface="+mn-ea"/>
                <a:cs typeface="+mn-cs"/>
              </a:rPr>
              <a:t>、可自動發現的 </a:t>
            </a:r>
            <a:r>
              <a:rPr lang="en-US" altLang="zh-TW" sz="1200" b="0" i="0" kern="1200" dirty="0">
                <a:solidFill>
                  <a:schemeClr val="tx1"/>
                </a:solidFill>
                <a:effectLst/>
                <a:latin typeface="+mn-lt"/>
                <a:ea typeface="+mn-ea"/>
                <a:cs typeface="+mn-cs"/>
              </a:rPr>
              <a:t>auxiliary questions</a:t>
            </a:r>
            <a:r>
              <a:rPr lang="zh-TW" altLang="en-US" sz="1200" b="0" i="0" kern="1200" dirty="0">
                <a:solidFill>
                  <a:schemeClr val="tx1"/>
                </a:solidFill>
                <a:effectLst/>
                <a:latin typeface="+mn-lt"/>
                <a:ea typeface="+mn-ea"/>
                <a:cs typeface="+mn-cs"/>
              </a:rPr>
              <a:t>。第三類是</a:t>
            </a:r>
            <a:r>
              <a:rPr lang="zh-TW" altLang="en-US" sz="1200" b="1" i="0" kern="1200" dirty="0">
                <a:solidFill>
                  <a:schemeClr val="tx1"/>
                </a:solidFill>
                <a:effectLst/>
                <a:latin typeface="+mn-lt"/>
                <a:ea typeface="+mn-ea"/>
                <a:cs typeface="+mn-cs"/>
              </a:rPr>
              <a:t>互動式任務生成</a:t>
            </a:r>
            <a:r>
              <a:rPr lang="zh-TW" altLang="en-US" sz="1200" b="0" i="0" kern="1200" dirty="0">
                <a:solidFill>
                  <a:schemeClr val="tx1"/>
                </a:solidFill>
                <a:effectLst/>
                <a:latin typeface="+mn-lt"/>
                <a:ea typeface="+mn-ea"/>
                <a:cs typeface="+mn-cs"/>
              </a:rPr>
              <a:t>，如 </a:t>
            </a:r>
            <a:r>
              <a:rPr lang="en-US" altLang="zh-TW" sz="1200" b="0" i="0" kern="1200" dirty="0">
                <a:solidFill>
                  <a:schemeClr val="tx1"/>
                </a:solidFill>
                <a:effectLst/>
                <a:latin typeface="+mn-lt"/>
                <a:ea typeface="+mn-ea"/>
                <a:cs typeface="+mn-cs"/>
              </a:rPr>
              <a:t>self-play</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POET</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PAIRED/UED</a:t>
            </a:r>
            <a:r>
              <a:rPr lang="zh-TW" altLang="en-US" sz="1200" b="0" i="0" kern="1200" dirty="0">
                <a:solidFill>
                  <a:schemeClr val="tx1"/>
                </a:solidFill>
                <a:effectLst/>
                <a:latin typeface="+mn-lt"/>
                <a:ea typeface="+mn-ea"/>
                <a:cs typeface="+mn-cs"/>
              </a:rPr>
              <a:t>。第四類是</a:t>
            </a:r>
            <a:r>
              <a:rPr lang="zh-TW" altLang="en-US" sz="1200" b="1" i="0" kern="1200" dirty="0">
                <a:solidFill>
                  <a:schemeClr val="tx1"/>
                </a:solidFill>
                <a:effectLst/>
                <a:latin typeface="+mn-lt"/>
                <a:ea typeface="+mn-ea"/>
                <a:cs typeface="+mn-cs"/>
              </a:rPr>
              <a:t>程式或損失函數搜尋</a:t>
            </a:r>
            <a:r>
              <a:rPr lang="zh-TW" altLang="en-US" sz="1200" b="0" i="0" kern="1200" dirty="0">
                <a:solidFill>
                  <a:schemeClr val="tx1"/>
                </a:solidFill>
                <a:effectLst/>
                <a:latin typeface="+mn-lt"/>
                <a:ea typeface="+mn-ea"/>
                <a:cs typeface="+mn-cs"/>
              </a:rPr>
              <a:t>，如 </a:t>
            </a:r>
            <a:r>
              <a:rPr lang="en-US" altLang="zh-TW" sz="1200" b="0" i="0" kern="1200" dirty="0">
                <a:solidFill>
                  <a:schemeClr val="tx1"/>
                </a:solidFill>
                <a:effectLst/>
                <a:latin typeface="+mn-lt"/>
                <a:ea typeface="+mn-ea"/>
                <a:cs typeface="+mn-cs"/>
              </a:rPr>
              <a:t>Text2Reward</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EUREKA</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CARD</a:t>
            </a:r>
            <a:r>
              <a:rPr lang="zh-TW" altLang="en-US" sz="1200" b="0" i="0" kern="1200" dirty="0">
                <a:solidFill>
                  <a:schemeClr val="tx1"/>
                </a:solidFill>
                <a:effectLst/>
                <a:latin typeface="+mn-lt"/>
                <a:ea typeface="+mn-ea"/>
                <a:cs typeface="+mn-cs"/>
              </a:rPr>
              <a:t>、</a:t>
            </a:r>
            <a:r>
              <a:rPr lang="en-US" altLang="zh-TW" sz="1200" b="0" i="0" kern="1200" dirty="0" err="1">
                <a:solidFill>
                  <a:schemeClr val="tx1"/>
                </a:solidFill>
                <a:effectLst/>
                <a:latin typeface="+mn-lt"/>
                <a:ea typeface="+mn-ea"/>
                <a:cs typeface="+mn-cs"/>
              </a:rPr>
              <a:t>DiscoPOP</a:t>
            </a:r>
            <a:r>
              <a:rPr lang="zh-TW" altLang="en-US" sz="1200" b="0" i="0" kern="1200" dirty="0">
                <a:solidFill>
                  <a:schemeClr val="tx1"/>
                </a:solidFill>
                <a:effectLst/>
                <a:latin typeface="+mn-lt"/>
                <a:ea typeface="+mn-ea"/>
                <a:cs typeface="+mn-cs"/>
              </a:rPr>
              <a:t>、以及 </a:t>
            </a:r>
            <a:r>
              <a:rPr lang="en-US" altLang="zh-TW" sz="1200" b="0" i="0" kern="1200" dirty="0">
                <a:solidFill>
                  <a:schemeClr val="tx1"/>
                </a:solidFill>
                <a:effectLst/>
                <a:latin typeface="+mn-lt"/>
                <a:ea typeface="+mn-ea"/>
                <a:cs typeface="+mn-cs"/>
              </a:rPr>
              <a:t>2026 </a:t>
            </a:r>
            <a:r>
              <a:rPr lang="zh-TW" altLang="en-US" sz="1200" b="0" i="0" kern="1200" dirty="0">
                <a:solidFill>
                  <a:schemeClr val="tx1"/>
                </a:solidFill>
                <a:effectLst/>
                <a:latin typeface="+mn-lt"/>
                <a:ea typeface="+mn-ea"/>
                <a:cs typeface="+mn-cs"/>
              </a:rPr>
              <a:t>年已出現的 </a:t>
            </a:r>
            <a:r>
              <a:rPr lang="en-US" altLang="zh-TW" sz="1200" b="0" i="0" kern="1200" dirty="0">
                <a:solidFill>
                  <a:schemeClr val="tx1"/>
                </a:solidFill>
                <a:effectLst/>
                <a:latin typeface="+mn-lt"/>
                <a:ea typeface="+mn-ea"/>
                <a:cs typeface="+mn-cs"/>
              </a:rPr>
              <a:t>LLM </a:t>
            </a:r>
            <a:r>
              <a:rPr lang="zh-TW" altLang="en-US" sz="1200" b="0" i="0" kern="1200" dirty="0">
                <a:solidFill>
                  <a:schemeClr val="tx1"/>
                </a:solidFill>
                <a:effectLst/>
                <a:latin typeface="+mn-lt"/>
                <a:ea typeface="+mn-ea"/>
                <a:cs typeface="+mn-cs"/>
              </a:rPr>
              <a:t>演化式演算法發現。這四類方法共同顯示，</a:t>
            </a:r>
            <a:r>
              <a:rPr lang="en-US" altLang="zh-TW" sz="1200" b="0" i="0" kern="1200" dirty="0">
                <a:solidFill>
                  <a:schemeClr val="tx1"/>
                </a:solidFill>
                <a:effectLst/>
                <a:latin typeface="+mn-lt"/>
                <a:ea typeface="+mn-ea"/>
                <a:cs typeface="+mn-cs"/>
              </a:rPr>
              <a:t>AI </a:t>
            </a:r>
            <a:r>
              <a:rPr lang="zh-TW" altLang="en-US" sz="1200" b="0" i="0" kern="1200" dirty="0">
                <a:solidFill>
                  <a:schemeClr val="tx1"/>
                </a:solidFill>
                <a:effectLst/>
                <a:latin typeface="+mn-lt"/>
                <a:ea typeface="+mn-ea"/>
                <a:cs typeface="+mn-cs"/>
              </a:rPr>
              <a:t>可以設計「讓自己更會學」的訓練訊號，但幾乎都仍依賴人類提供任務規則、自然語言任務描述、偏好標註、可驗證測試，或安全憲章。</a:t>
            </a:r>
          </a:p>
          <a:p>
            <a:r>
              <a:rPr lang="zh-TW" altLang="en-US" sz="1200" b="0" i="0" kern="1200" dirty="0">
                <a:solidFill>
                  <a:schemeClr val="tx1"/>
                </a:solidFill>
                <a:effectLst/>
                <a:latin typeface="+mn-lt"/>
                <a:ea typeface="+mn-ea"/>
                <a:cs typeface="+mn-cs"/>
              </a:rPr>
              <a:t>到 </a:t>
            </a:r>
            <a:r>
              <a:rPr lang="en-US" altLang="zh-TW" sz="1200" b="0" i="0" kern="1200" dirty="0">
                <a:solidFill>
                  <a:schemeClr val="tx1"/>
                </a:solidFill>
                <a:effectLst/>
                <a:latin typeface="+mn-lt"/>
                <a:ea typeface="+mn-ea"/>
                <a:cs typeface="+mn-cs"/>
              </a:rPr>
              <a:t>2026 </a:t>
            </a:r>
            <a:r>
              <a:rPr lang="zh-TW" altLang="en-US" sz="1200" b="0" i="0" kern="1200" dirty="0">
                <a:solidFill>
                  <a:schemeClr val="tx1"/>
                </a:solidFill>
                <a:effectLst/>
                <a:latin typeface="+mn-lt"/>
                <a:ea typeface="+mn-ea"/>
                <a:cs typeface="+mn-cs"/>
              </a:rPr>
              <a:t>年為止，最有力的實證來自兩條主線。其一是</a:t>
            </a:r>
            <a:r>
              <a:rPr lang="en-US" altLang="zh-TW" sz="1200" b="1" i="0" kern="1200" dirty="0">
                <a:solidFill>
                  <a:schemeClr val="tx1"/>
                </a:solidFill>
                <a:effectLst/>
                <a:latin typeface="+mn-lt"/>
                <a:ea typeface="+mn-ea"/>
                <a:cs typeface="+mn-cs"/>
              </a:rPr>
              <a:t>LLM </a:t>
            </a:r>
            <a:r>
              <a:rPr lang="zh-TW" altLang="en-US" sz="1200" b="1" i="0" kern="1200" dirty="0">
                <a:solidFill>
                  <a:schemeClr val="tx1"/>
                </a:solidFill>
                <a:effectLst/>
                <a:latin typeface="+mn-lt"/>
                <a:ea typeface="+mn-ea"/>
                <a:cs typeface="+mn-cs"/>
              </a:rPr>
              <a:t>與 </a:t>
            </a:r>
            <a:r>
              <a:rPr lang="en-US" altLang="zh-TW" sz="1200" b="1" i="0" kern="1200" dirty="0">
                <a:solidFill>
                  <a:schemeClr val="tx1"/>
                </a:solidFill>
                <a:effectLst/>
                <a:latin typeface="+mn-lt"/>
                <a:ea typeface="+mn-ea"/>
                <a:cs typeface="+mn-cs"/>
              </a:rPr>
              <a:t>embodied RL </a:t>
            </a:r>
            <a:r>
              <a:rPr lang="zh-TW" altLang="en-US" sz="1200" b="1" i="0" kern="1200" dirty="0">
                <a:solidFill>
                  <a:schemeClr val="tx1"/>
                </a:solidFill>
                <a:effectLst/>
                <a:latin typeface="+mn-lt"/>
                <a:ea typeface="+mn-ea"/>
                <a:cs typeface="+mn-cs"/>
              </a:rPr>
              <a:t>的獎勵程式合成</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Text2Reward </a:t>
            </a:r>
            <a:r>
              <a:rPr lang="zh-TW" altLang="en-US" sz="1200" b="0" i="0" kern="1200" dirty="0">
                <a:solidFill>
                  <a:schemeClr val="tx1"/>
                </a:solidFill>
                <a:effectLst/>
                <a:latin typeface="+mn-lt"/>
                <a:ea typeface="+mn-ea"/>
                <a:cs typeface="+mn-cs"/>
              </a:rPr>
              <a:t>在 </a:t>
            </a:r>
            <a:r>
              <a:rPr lang="en-US" altLang="zh-TW" sz="1200" b="0" i="0" kern="1200" dirty="0">
                <a:solidFill>
                  <a:schemeClr val="tx1"/>
                </a:solidFill>
                <a:effectLst/>
                <a:latin typeface="+mn-lt"/>
                <a:ea typeface="+mn-ea"/>
                <a:cs typeface="+mn-cs"/>
              </a:rPr>
              <a:t>17 </a:t>
            </a:r>
            <a:r>
              <a:rPr lang="zh-TW" altLang="en-US" sz="1200" b="0" i="0" kern="1200" dirty="0">
                <a:solidFill>
                  <a:schemeClr val="tx1"/>
                </a:solidFill>
                <a:effectLst/>
                <a:latin typeface="+mn-lt"/>
                <a:ea typeface="+mn-ea"/>
                <a:cs typeface="+mn-cs"/>
              </a:rPr>
              <a:t>個 </a:t>
            </a:r>
            <a:r>
              <a:rPr lang="en-US" altLang="zh-TW" sz="1200" b="0" i="0" kern="1200" dirty="0">
                <a:solidFill>
                  <a:schemeClr val="tx1"/>
                </a:solidFill>
                <a:effectLst/>
                <a:latin typeface="+mn-lt"/>
                <a:ea typeface="+mn-ea"/>
                <a:cs typeface="+mn-cs"/>
              </a:rPr>
              <a:t>manipulation </a:t>
            </a:r>
            <a:r>
              <a:rPr lang="zh-TW" altLang="en-US" sz="1200" b="0" i="0" kern="1200" dirty="0">
                <a:solidFill>
                  <a:schemeClr val="tx1"/>
                </a:solidFill>
                <a:effectLst/>
                <a:latin typeface="+mn-lt"/>
                <a:ea typeface="+mn-ea"/>
                <a:cs typeface="+mn-cs"/>
              </a:rPr>
              <a:t>任務中的 </a:t>
            </a:r>
            <a:r>
              <a:rPr lang="en-US" altLang="zh-TW" sz="1200" b="0" i="0" kern="1200" dirty="0">
                <a:solidFill>
                  <a:schemeClr val="tx1"/>
                </a:solidFill>
                <a:effectLst/>
                <a:latin typeface="+mn-lt"/>
                <a:ea typeface="+mn-ea"/>
                <a:cs typeface="+mn-cs"/>
              </a:rPr>
              <a:t>13 </a:t>
            </a:r>
            <a:r>
              <a:rPr lang="zh-TW" altLang="en-US" sz="1200" b="0" i="0" kern="1200" dirty="0">
                <a:solidFill>
                  <a:schemeClr val="tx1"/>
                </a:solidFill>
                <a:effectLst/>
                <a:latin typeface="+mn-lt"/>
                <a:ea typeface="+mn-ea"/>
                <a:cs typeface="+mn-cs"/>
              </a:rPr>
              <a:t>個達到與專家寫法相近或更好的成功率與收斂速度，並在 </a:t>
            </a:r>
            <a:r>
              <a:rPr lang="en-US" altLang="zh-TW" sz="1200" b="0" i="0" kern="1200" dirty="0">
                <a:solidFill>
                  <a:schemeClr val="tx1"/>
                </a:solidFill>
                <a:effectLst/>
                <a:latin typeface="+mn-lt"/>
                <a:ea typeface="+mn-ea"/>
                <a:cs typeface="+mn-cs"/>
              </a:rPr>
              <a:t>locomotion </a:t>
            </a:r>
            <a:r>
              <a:rPr lang="zh-TW" altLang="en-US" sz="1200" b="0" i="0" kern="1200" dirty="0">
                <a:solidFill>
                  <a:schemeClr val="tx1"/>
                </a:solidFill>
                <a:effectLst/>
                <a:latin typeface="+mn-lt"/>
                <a:ea typeface="+mn-ea"/>
                <a:cs typeface="+mn-cs"/>
              </a:rPr>
              <a:t>任務上報告超過 </a:t>
            </a:r>
            <a:r>
              <a:rPr lang="en-US" altLang="zh-TW" sz="1200" b="0" i="0" kern="1200" dirty="0">
                <a:solidFill>
                  <a:schemeClr val="tx1"/>
                </a:solidFill>
                <a:effectLst/>
                <a:latin typeface="+mn-lt"/>
                <a:ea typeface="+mn-ea"/>
                <a:cs typeface="+mn-cs"/>
              </a:rPr>
              <a:t>94% </a:t>
            </a:r>
            <a:r>
              <a:rPr lang="zh-TW" altLang="en-US" sz="1200" b="0" i="0" kern="1200" dirty="0">
                <a:solidFill>
                  <a:schemeClr val="tx1"/>
                </a:solidFill>
                <a:effectLst/>
                <a:latin typeface="+mn-lt"/>
                <a:ea typeface="+mn-ea"/>
                <a:cs typeface="+mn-cs"/>
              </a:rPr>
              <a:t>成功率；</a:t>
            </a:r>
            <a:r>
              <a:rPr lang="en-US" altLang="zh-TW" sz="1200" b="0" i="0" kern="1200" dirty="0">
                <a:solidFill>
                  <a:schemeClr val="tx1"/>
                </a:solidFill>
                <a:effectLst/>
                <a:latin typeface="+mn-lt"/>
                <a:ea typeface="+mn-ea"/>
                <a:cs typeface="+mn-cs"/>
              </a:rPr>
              <a:t>EUREKA </a:t>
            </a:r>
            <a:r>
              <a:rPr lang="zh-TW" altLang="en-US" sz="1200" b="0" i="0" kern="1200" dirty="0">
                <a:solidFill>
                  <a:schemeClr val="tx1"/>
                </a:solidFill>
                <a:effectLst/>
                <a:latin typeface="+mn-lt"/>
                <a:ea typeface="+mn-ea"/>
                <a:cs typeface="+mn-cs"/>
              </a:rPr>
              <a:t>在 </a:t>
            </a:r>
            <a:r>
              <a:rPr lang="en-US" altLang="zh-TW" sz="1200" b="0" i="0" kern="1200" dirty="0">
                <a:solidFill>
                  <a:schemeClr val="tx1"/>
                </a:solidFill>
                <a:effectLst/>
                <a:latin typeface="+mn-lt"/>
                <a:ea typeface="+mn-ea"/>
                <a:cs typeface="+mn-cs"/>
              </a:rPr>
              <a:t>29 </a:t>
            </a:r>
            <a:r>
              <a:rPr lang="zh-TW" altLang="en-US" sz="1200" b="0" i="0" kern="1200" dirty="0">
                <a:solidFill>
                  <a:schemeClr val="tx1"/>
                </a:solidFill>
                <a:effectLst/>
                <a:latin typeface="+mn-lt"/>
                <a:ea typeface="+mn-ea"/>
                <a:cs typeface="+mn-cs"/>
              </a:rPr>
              <a:t>個開源 </a:t>
            </a:r>
            <a:r>
              <a:rPr lang="en-US" altLang="zh-TW" sz="1200" b="0" i="0" kern="1200" dirty="0">
                <a:solidFill>
                  <a:schemeClr val="tx1"/>
                </a:solidFill>
                <a:effectLst/>
                <a:latin typeface="+mn-lt"/>
                <a:ea typeface="+mn-ea"/>
                <a:cs typeface="+mn-cs"/>
              </a:rPr>
              <a:t>RL </a:t>
            </a:r>
            <a:r>
              <a:rPr lang="zh-TW" altLang="en-US" sz="1200" b="0" i="0" kern="1200" dirty="0">
                <a:solidFill>
                  <a:schemeClr val="tx1"/>
                </a:solidFill>
                <a:effectLst/>
                <a:latin typeface="+mn-lt"/>
                <a:ea typeface="+mn-ea"/>
                <a:cs typeface="+mn-cs"/>
              </a:rPr>
              <a:t>環境中有 </a:t>
            </a:r>
            <a:r>
              <a:rPr lang="en-US" altLang="zh-TW" sz="1200" b="0" i="0" kern="1200" dirty="0">
                <a:solidFill>
                  <a:schemeClr val="tx1"/>
                </a:solidFill>
                <a:effectLst/>
                <a:latin typeface="+mn-lt"/>
                <a:ea typeface="+mn-ea"/>
                <a:cs typeface="+mn-cs"/>
              </a:rPr>
              <a:t>83% </a:t>
            </a:r>
            <a:r>
              <a:rPr lang="zh-TW" altLang="en-US" sz="1200" b="0" i="0" kern="1200" dirty="0">
                <a:solidFill>
                  <a:schemeClr val="tx1"/>
                </a:solidFill>
                <a:effectLst/>
                <a:latin typeface="+mn-lt"/>
                <a:ea typeface="+mn-ea"/>
                <a:cs typeface="+mn-cs"/>
              </a:rPr>
              <a:t>任務超越人類專家獎勵，平均正規化提升 </a:t>
            </a:r>
            <a:r>
              <a:rPr lang="en-US" altLang="zh-TW" sz="1200" b="0" i="0" kern="1200" dirty="0">
                <a:solidFill>
                  <a:schemeClr val="tx1"/>
                </a:solidFill>
                <a:effectLst/>
                <a:latin typeface="+mn-lt"/>
                <a:ea typeface="+mn-ea"/>
                <a:cs typeface="+mn-cs"/>
              </a:rPr>
              <a:t>52%</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CARD </a:t>
            </a:r>
            <a:r>
              <a:rPr lang="zh-TW" altLang="en-US" sz="1200" b="0" i="0" kern="1200" dirty="0">
                <a:solidFill>
                  <a:schemeClr val="tx1"/>
                </a:solidFill>
                <a:effectLst/>
                <a:latin typeface="+mn-lt"/>
                <a:ea typeface="+mn-ea"/>
                <a:cs typeface="+mn-cs"/>
              </a:rPr>
              <a:t>在 </a:t>
            </a:r>
            <a:r>
              <a:rPr lang="en-US" altLang="zh-TW" sz="1200" b="0" i="0" kern="1200" dirty="0">
                <a:solidFill>
                  <a:schemeClr val="tx1"/>
                </a:solidFill>
                <a:effectLst/>
                <a:latin typeface="+mn-lt"/>
                <a:ea typeface="+mn-ea"/>
                <a:cs typeface="+mn-cs"/>
              </a:rPr>
              <a:t>12 </a:t>
            </a:r>
            <a:r>
              <a:rPr lang="zh-TW" altLang="en-US" sz="1200" b="0" i="0" kern="1200" dirty="0">
                <a:solidFill>
                  <a:schemeClr val="tx1"/>
                </a:solidFill>
                <a:effectLst/>
                <a:latin typeface="+mn-lt"/>
                <a:ea typeface="+mn-ea"/>
                <a:cs typeface="+mn-cs"/>
              </a:rPr>
              <a:t>個 </a:t>
            </a:r>
            <a:r>
              <a:rPr lang="en-US" altLang="zh-TW" sz="1200" b="0" i="0" kern="1200" dirty="0">
                <a:solidFill>
                  <a:schemeClr val="tx1"/>
                </a:solidFill>
                <a:effectLst/>
                <a:latin typeface="+mn-lt"/>
                <a:ea typeface="+mn-ea"/>
                <a:cs typeface="+mn-cs"/>
              </a:rPr>
              <a:t>Meta-World </a:t>
            </a:r>
            <a:r>
              <a:rPr lang="zh-TW" altLang="en-US" sz="1200" b="0" i="0" kern="1200" dirty="0">
                <a:solidFill>
                  <a:schemeClr val="tx1"/>
                </a:solidFill>
                <a:effectLst/>
                <a:latin typeface="+mn-lt"/>
                <a:ea typeface="+mn-ea"/>
                <a:cs typeface="+mn-cs"/>
              </a:rPr>
              <a:t>與 </a:t>
            </a:r>
            <a:r>
              <a:rPr lang="en-US" altLang="zh-TW" sz="1200" b="0" i="0" kern="1200" dirty="0">
                <a:solidFill>
                  <a:schemeClr val="tx1"/>
                </a:solidFill>
                <a:effectLst/>
                <a:latin typeface="+mn-lt"/>
                <a:ea typeface="+mn-ea"/>
                <a:cs typeface="+mn-cs"/>
              </a:rPr>
              <a:t>ManiSkill2 </a:t>
            </a:r>
            <a:r>
              <a:rPr lang="zh-TW" altLang="en-US" sz="1200" b="0" i="0" kern="1200" dirty="0">
                <a:solidFill>
                  <a:schemeClr val="tx1"/>
                </a:solidFill>
                <a:effectLst/>
                <a:latin typeface="+mn-lt"/>
                <a:ea typeface="+mn-ea"/>
                <a:cs typeface="+mn-cs"/>
              </a:rPr>
              <a:t>任務中的 </a:t>
            </a:r>
            <a:r>
              <a:rPr lang="en-US" altLang="zh-TW" sz="1200" b="0" i="0" kern="1200" dirty="0">
                <a:solidFill>
                  <a:schemeClr val="tx1"/>
                </a:solidFill>
                <a:effectLst/>
                <a:latin typeface="+mn-lt"/>
                <a:ea typeface="+mn-ea"/>
                <a:cs typeface="+mn-cs"/>
              </a:rPr>
              <a:t>10 </a:t>
            </a:r>
            <a:r>
              <a:rPr lang="zh-TW" altLang="en-US" sz="1200" b="0" i="0" kern="1200" dirty="0">
                <a:solidFill>
                  <a:schemeClr val="tx1"/>
                </a:solidFill>
                <a:effectLst/>
                <a:latin typeface="+mn-lt"/>
                <a:ea typeface="+mn-ea"/>
                <a:cs typeface="+mn-cs"/>
              </a:rPr>
              <a:t>個達到或接近專家獎勵，且 </a:t>
            </a:r>
            <a:r>
              <a:rPr lang="en-US" altLang="zh-TW" sz="1200" b="0" i="0" kern="1200" dirty="0">
                <a:solidFill>
                  <a:schemeClr val="tx1"/>
                </a:solidFill>
                <a:effectLst/>
                <a:latin typeface="+mn-lt"/>
                <a:ea typeface="+mn-ea"/>
                <a:cs typeface="+mn-cs"/>
              </a:rPr>
              <a:t>3 </a:t>
            </a:r>
            <a:r>
              <a:rPr lang="zh-TW" altLang="en-US" sz="1200" b="0" i="0" kern="1200" dirty="0">
                <a:solidFill>
                  <a:schemeClr val="tx1"/>
                </a:solidFill>
                <a:effectLst/>
                <a:latin typeface="+mn-lt"/>
                <a:ea typeface="+mn-ea"/>
                <a:cs typeface="+mn-cs"/>
              </a:rPr>
              <a:t>個超過 </a:t>
            </a:r>
            <a:r>
              <a:rPr lang="en-US" altLang="zh-TW" sz="1200" b="0" i="0" kern="1200" dirty="0">
                <a:solidFill>
                  <a:schemeClr val="tx1"/>
                </a:solidFill>
                <a:effectLst/>
                <a:latin typeface="+mn-lt"/>
                <a:ea typeface="+mn-ea"/>
                <a:cs typeface="+mn-cs"/>
              </a:rPr>
              <a:t>oracle</a:t>
            </a:r>
            <a:r>
              <a:rPr lang="zh-TW" altLang="en-US" sz="1200" b="0" i="0" kern="1200" dirty="0">
                <a:solidFill>
                  <a:schemeClr val="tx1"/>
                </a:solidFill>
                <a:effectLst/>
                <a:latin typeface="+mn-lt"/>
                <a:ea typeface="+mn-ea"/>
                <a:cs typeface="+mn-cs"/>
              </a:rPr>
              <a:t>；</a:t>
            </a:r>
            <a:r>
              <a:rPr lang="en-US" altLang="zh-TW" sz="1200" b="0" i="0" kern="1200" dirty="0" err="1">
                <a:solidFill>
                  <a:schemeClr val="tx1"/>
                </a:solidFill>
                <a:effectLst/>
                <a:latin typeface="+mn-lt"/>
                <a:ea typeface="+mn-ea"/>
                <a:cs typeface="+mn-cs"/>
              </a:rPr>
              <a:t>DrEureka</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進一步把這條路線推向 </a:t>
            </a:r>
            <a:r>
              <a:rPr lang="en-US" altLang="zh-TW" sz="1200" b="0" i="0" kern="1200" dirty="0">
                <a:solidFill>
                  <a:schemeClr val="tx1"/>
                </a:solidFill>
                <a:effectLst/>
                <a:latin typeface="+mn-lt"/>
                <a:ea typeface="+mn-ea"/>
                <a:cs typeface="+mn-cs"/>
              </a:rPr>
              <a:t>sim-to-real</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2026 </a:t>
            </a:r>
            <a:r>
              <a:rPr lang="zh-TW" altLang="en-US" sz="1200" b="0" i="0" kern="1200" dirty="0">
                <a:solidFill>
                  <a:schemeClr val="tx1"/>
                </a:solidFill>
                <a:effectLst/>
                <a:latin typeface="+mn-lt"/>
                <a:ea typeface="+mn-ea"/>
                <a:cs typeface="+mn-cs"/>
              </a:rPr>
              <a:t>的 </a:t>
            </a:r>
            <a:r>
              <a:rPr lang="en-US" altLang="zh-TW" sz="1200" b="0" i="0" kern="1200" dirty="0" err="1">
                <a:solidFill>
                  <a:schemeClr val="tx1"/>
                </a:solidFill>
                <a:effectLst/>
                <a:latin typeface="+mn-lt"/>
                <a:ea typeface="+mn-ea"/>
                <a:cs typeface="+mn-cs"/>
              </a:rPr>
              <a:t>CoUR</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則把不確定性量化與 </a:t>
            </a:r>
            <a:r>
              <a:rPr lang="en-US" altLang="zh-TW" sz="1200" b="0" i="0" kern="1200" dirty="0">
                <a:solidFill>
                  <a:schemeClr val="tx1"/>
                </a:solidFill>
                <a:effectLst/>
                <a:latin typeface="+mn-lt"/>
                <a:ea typeface="+mn-ea"/>
                <a:cs typeface="+mn-cs"/>
              </a:rPr>
              <a:t>Bayesian decoupling optimization </a:t>
            </a:r>
            <a:r>
              <a:rPr lang="zh-TW" altLang="en-US" sz="1200" b="0" i="0" kern="1200" dirty="0">
                <a:solidFill>
                  <a:schemeClr val="tx1"/>
                </a:solidFill>
                <a:effectLst/>
                <a:latin typeface="+mn-lt"/>
                <a:ea typeface="+mn-ea"/>
                <a:cs typeface="+mn-cs"/>
              </a:rPr>
              <a:t>引入 </a:t>
            </a:r>
            <a:r>
              <a:rPr lang="en-US" altLang="zh-TW" sz="1200" b="0" i="0" kern="1200" dirty="0">
                <a:solidFill>
                  <a:schemeClr val="tx1"/>
                </a:solidFill>
                <a:effectLst/>
                <a:latin typeface="+mn-lt"/>
                <a:ea typeface="+mn-ea"/>
                <a:cs typeface="+mn-cs"/>
              </a:rPr>
              <a:t>reward design</a:t>
            </a:r>
            <a:r>
              <a:rPr lang="zh-TW" altLang="en-US" sz="1200" b="0" i="0" kern="1200" dirty="0">
                <a:solidFill>
                  <a:schemeClr val="tx1"/>
                </a:solidFill>
                <a:effectLst/>
                <a:latin typeface="+mn-lt"/>
                <a:ea typeface="+mn-ea"/>
                <a:cs typeface="+mn-cs"/>
              </a:rPr>
              <a:t>，但目前仍屬前沿預印本，尚待更廣泛重現。</a:t>
            </a:r>
          </a:p>
          <a:p>
            <a:r>
              <a:rPr lang="zh-TW" altLang="en-US" sz="1200" b="0" i="0" kern="1200" dirty="0">
                <a:solidFill>
                  <a:schemeClr val="tx1"/>
                </a:solidFill>
                <a:effectLst/>
                <a:latin typeface="+mn-lt"/>
                <a:ea typeface="+mn-ea"/>
                <a:cs typeface="+mn-cs"/>
              </a:rPr>
              <a:t>其二是</a:t>
            </a:r>
            <a:r>
              <a:rPr lang="zh-TW" altLang="en-US" sz="1200" b="1" i="0" kern="1200" dirty="0">
                <a:solidFill>
                  <a:schemeClr val="tx1"/>
                </a:solidFill>
                <a:effectLst/>
                <a:latin typeface="+mn-lt"/>
                <a:ea typeface="+mn-ea"/>
                <a:cs typeface="+mn-cs"/>
              </a:rPr>
              <a:t>語言模型後訓練中的評審器與自獎勵機制</a:t>
            </a:r>
            <a:r>
              <a:rPr lang="zh-TW" altLang="en-US" sz="1200" b="0" i="0" kern="1200" dirty="0">
                <a:solidFill>
                  <a:schemeClr val="tx1"/>
                </a:solidFill>
                <a:effectLst/>
                <a:latin typeface="+mn-lt"/>
                <a:ea typeface="+mn-ea"/>
                <a:cs typeface="+mn-cs"/>
              </a:rPr>
              <a:t>：從 </a:t>
            </a:r>
            <a:r>
              <a:rPr lang="en-US" altLang="zh-TW" sz="1200" b="0" i="0" kern="1200" dirty="0">
                <a:solidFill>
                  <a:schemeClr val="tx1"/>
                </a:solidFill>
                <a:effectLst/>
                <a:latin typeface="+mn-lt"/>
                <a:ea typeface="+mn-ea"/>
                <a:cs typeface="+mn-cs"/>
              </a:rPr>
              <a:t>OpenAI </a:t>
            </a:r>
            <a:r>
              <a:rPr lang="zh-TW" altLang="en-US" sz="1200" b="0" i="0" kern="1200" dirty="0">
                <a:solidFill>
                  <a:schemeClr val="tx1"/>
                </a:solidFill>
                <a:effectLst/>
                <a:latin typeface="+mn-lt"/>
                <a:ea typeface="+mn-ea"/>
                <a:cs typeface="+mn-cs"/>
              </a:rPr>
              <a:t>的 </a:t>
            </a:r>
            <a:r>
              <a:rPr lang="en-US" altLang="zh-TW" sz="1200" b="0" i="0" kern="1200" dirty="0" err="1">
                <a:solidFill>
                  <a:schemeClr val="tx1"/>
                </a:solidFill>
                <a:effectLst/>
                <a:latin typeface="+mn-lt"/>
                <a:ea typeface="+mn-ea"/>
                <a:cs typeface="+mn-cs"/>
              </a:rPr>
              <a:t>InstructGPT</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與 </a:t>
            </a:r>
            <a:r>
              <a:rPr lang="en-US" altLang="zh-TW" sz="1200" b="0" i="0" kern="1200" dirty="0">
                <a:solidFill>
                  <a:schemeClr val="tx1"/>
                </a:solidFill>
                <a:effectLst/>
                <a:latin typeface="+mn-lt"/>
                <a:ea typeface="+mn-ea"/>
                <a:cs typeface="+mn-cs"/>
              </a:rPr>
              <a:t>TL;DR reward modeling</a:t>
            </a:r>
            <a:r>
              <a:rPr lang="zh-TW" altLang="en-US" sz="1200" b="0" i="0" kern="1200" dirty="0">
                <a:solidFill>
                  <a:schemeClr val="tx1"/>
                </a:solidFill>
                <a:effectLst/>
                <a:latin typeface="+mn-lt"/>
                <a:ea typeface="+mn-ea"/>
                <a:cs typeface="+mn-cs"/>
              </a:rPr>
              <a:t>，到 </a:t>
            </a:r>
            <a:r>
              <a:rPr lang="en-US" altLang="zh-TW" sz="1200" b="0" i="0" kern="1200" dirty="0">
                <a:solidFill>
                  <a:schemeClr val="tx1"/>
                </a:solidFill>
                <a:effectLst/>
                <a:latin typeface="+mn-lt"/>
                <a:ea typeface="+mn-ea"/>
                <a:cs typeface="+mn-cs"/>
              </a:rPr>
              <a:t>Anthropic </a:t>
            </a:r>
            <a:r>
              <a:rPr lang="zh-TW" altLang="en-US" sz="1200" b="0" i="0" kern="1200" dirty="0">
                <a:solidFill>
                  <a:schemeClr val="tx1"/>
                </a:solidFill>
                <a:effectLst/>
                <a:latin typeface="+mn-lt"/>
                <a:ea typeface="+mn-ea"/>
                <a:cs typeface="+mn-cs"/>
              </a:rPr>
              <a:t>的 </a:t>
            </a:r>
            <a:r>
              <a:rPr lang="en-US" altLang="zh-TW" sz="1200" b="0" i="0" kern="1200" dirty="0">
                <a:solidFill>
                  <a:schemeClr val="tx1"/>
                </a:solidFill>
                <a:effectLst/>
                <a:latin typeface="+mn-lt"/>
                <a:ea typeface="+mn-ea"/>
                <a:cs typeface="+mn-cs"/>
              </a:rPr>
              <a:t>Constitutional AI / RLAIF</a:t>
            </a:r>
            <a:r>
              <a:rPr lang="zh-TW" altLang="en-US" sz="1200" b="0" i="0" kern="1200" dirty="0">
                <a:solidFill>
                  <a:schemeClr val="tx1"/>
                </a:solidFill>
                <a:effectLst/>
                <a:latin typeface="+mn-lt"/>
                <a:ea typeface="+mn-ea"/>
                <a:cs typeface="+mn-cs"/>
              </a:rPr>
              <a:t>，再到 </a:t>
            </a:r>
            <a:r>
              <a:rPr lang="en-US" altLang="zh-TW" sz="1200" b="0" i="0" kern="1200" dirty="0">
                <a:solidFill>
                  <a:schemeClr val="tx1"/>
                </a:solidFill>
                <a:effectLst/>
                <a:latin typeface="+mn-lt"/>
                <a:ea typeface="+mn-ea"/>
                <a:cs typeface="+mn-cs"/>
              </a:rPr>
              <a:t>process reward models</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Self-Rewarding Language Models </a:t>
            </a:r>
            <a:r>
              <a:rPr lang="zh-TW" altLang="en-US" sz="1200" b="0" i="0" kern="1200" dirty="0">
                <a:solidFill>
                  <a:schemeClr val="tx1"/>
                </a:solidFill>
                <a:effectLst/>
                <a:latin typeface="+mn-lt"/>
                <a:ea typeface="+mn-ea"/>
                <a:cs typeface="+mn-cs"/>
              </a:rPr>
              <a:t>與 </a:t>
            </a:r>
            <a:r>
              <a:rPr lang="en-US" altLang="zh-TW" sz="1200" b="0" i="0" kern="1200" dirty="0" err="1">
                <a:solidFill>
                  <a:schemeClr val="tx1"/>
                </a:solidFill>
                <a:effectLst/>
                <a:latin typeface="+mn-lt"/>
                <a:ea typeface="+mn-ea"/>
                <a:cs typeface="+mn-cs"/>
              </a:rPr>
              <a:t>SCoRe</a:t>
            </a:r>
            <a:r>
              <a:rPr lang="zh-TW" altLang="en-US" sz="1200" b="0" i="0" kern="1200" dirty="0">
                <a:solidFill>
                  <a:schemeClr val="tx1"/>
                </a:solidFill>
                <a:effectLst/>
                <a:latin typeface="+mn-lt"/>
                <a:ea typeface="+mn-ea"/>
                <a:cs typeface="+mn-cs"/>
              </a:rPr>
              <a:t>，研究顯示模型可以在 </a:t>
            </a:r>
            <a:r>
              <a:rPr lang="en-US" altLang="zh-TW" sz="1200" b="0" i="0" kern="1200" dirty="0">
                <a:solidFill>
                  <a:schemeClr val="tx1"/>
                </a:solidFill>
                <a:effectLst/>
                <a:latin typeface="+mn-lt"/>
                <a:ea typeface="+mn-ea"/>
                <a:cs typeface="+mn-cs"/>
              </a:rPr>
              <a:t>AI </a:t>
            </a:r>
            <a:r>
              <a:rPr lang="zh-TW" altLang="en-US" sz="1200" b="0" i="0" kern="1200" dirty="0">
                <a:solidFill>
                  <a:schemeClr val="tx1"/>
                </a:solidFill>
                <a:effectLst/>
                <a:latin typeface="+mn-lt"/>
                <a:ea typeface="+mn-ea"/>
                <a:cs typeface="+mn-cs"/>
              </a:rPr>
              <a:t>生成偏好、自我批判或自我修正的閉環中成長。不過這些方法也暴露出同樣清楚的限制：獎勵模型過度最佳化、測試集外偏差、長度偏差、幻覺偏好、</a:t>
            </a:r>
            <a:r>
              <a:rPr lang="en-US" altLang="zh-TW" sz="1200" b="0" i="0" kern="1200" dirty="0">
                <a:solidFill>
                  <a:schemeClr val="tx1"/>
                </a:solidFill>
                <a:effectLst/>
                <a:latin typeface="+mn-lt"/>
                <a:ea typeface="+mn-ea"/>
                <a:cs typeface="+mn-cs"/>
              </a:rPr>
              <a:t>sycophancy</a:t>
            </a:r>
            <a:r>
              <a:rPr lang="zh-TW" altLang="en-US" sz="1200" b="0" i="0" kern="1200" dirty="0">
                <a:solidFill>
                  <a:schemeClr val="tx1"/>
                </a:solidFill>
                <a:effectLst/>
                <a:latin typeface="+mn-lt"/>
                <a:ea typeface="+mn-ea"/>
                <a:cs typeface="+mn-cs"/>
              </a:rPr>
              <a:t>，以及 </a:t>
            </a:r>
            <a:r>
              <a:rPr lang="en-US" altLang="zh-TW" sz="1200" b="0" i="0" kern="1200" dirty="0">
                <a:solidFill>
                  <a:schemeClr val="tx1"/>
                </a:solidFill>
                <a:effectLst/>
                <a:latin typeface="+mn-lt"/>
                <a:ea typeface="+mn-ea"/>
                <a:cs typeface="+mn-cs"/>
              </a:rPr>
              <a:t>reward hacking</a:t>
            </a:r>
            <a:r>
              <a:rPr lang="zh-TW" altLang="en-US" sz="1200" b="0" i="0" kern="1200" dirty="0">
                <a:solidFill>
                  <a:schemeClr val="tx1"/>
                </a:solidFill>
                <a:effectLst/>
                <a:latin typeface="+mn-lt"/>
                <a:ea typeface="+mn-ea"/>
                <a:cs typeface="+mn-cs"/>
              </a:rPr>
              <a:t>。換言之，</a:t>
            </a:r>
            <a:r>
              <a:rPr lang="zh-TW" altLang="en-US" sz="1200" b="1" i="0" kern="1200" dirty="0">
                <a:solidFill>
                  <a:schemeClr val="tx1"/>
                </a:solidFill>
                <a:effectLst/>
                <a:latin typeface="+mn-lt"/>
                <a:ea typeface="+mn-ea"/>
                <a:cs typeface="+mn-cs"/>
              </a:rPr>
              <a:t>自設獎勵的能力正在上升，但自設獎勵的可信度仍明顯落後於能力本身</a:t>
            </a:r>
            <a:r>
              <a:rPr lang="zh-TW" altLang="en-US" sz="1200" b="0" i="0" kern="1200" dirty="0">
                <a:solidFill>
                  <a:schemeClr val="tx1"/>
                </a:solidFill>
                <a:effectLst/>
                <a:latin typeface="+mn-lt"/>
                <a:ea typeface="+mn-ea"/>
                <a:cs typeface="+mn-cs"/>
              </a:rPr>
              <a:t>。</a:t>
            </a:r>
          </a:p>
          <a:p>
            <a:endParaRPr lang="en-US" altLang="zh-TW" dirty="0"/>
          </a:p>
          <a:p>
            <a:endParaRPr lang="en-US" altLang="zh-TW" dirty="0"/>
          </a:p>
          <a:p>
            <a:r>
              <a:rPr lang="en-US" altLang="zh-TW" dirty="0"/>
              <a:t>===</a:t>
            </a:r>
          </a:p>
          <a:p>
            <a:r>
              <a:rPr lang="en-US" altLang="zh-TW" dirty="0"/>
              <a:t>AI </a:t>
            </a:r>
            <a:r>
              <a:rPr lang="zh-TW" altLang="en-US" dirty="0"/>
              <a:t>如何自我成長</a:t>
            </a:r>
            <a:r>
              <a:rPr lang="en-US" altLang="zh-TW" dirty="0"/>
              <a:t>:</a:t>
            </a:r>
          </a:p>
          <a:p>
            <a:r>
              <a:rPr lang="zh-TW" altLang="en-US" dirty="0"/>
              <a:t>創造出 </a:t>
            </a:r>
            <a:r>
              <a:rPr lang="en-US" altLang="zh-TW" dirty="0"/>
              <a:t>(</a:t>
            </a:r>
            <a:r>
              <a:rPr lang="zh-TW" altLang="en-US" dirty="0"/>
              <a:t>可能的</a:t>
            </a:r>
            <a:r>
              <a:rPr lang="en-US" altLang="zh-TW" dirty="0"/>
              <a:t>)</a:t>
            </a:r>
            <a:r>
              <a:rPr lang="zh-TW" altLang="en-US" dirty="0"/>
              <a:t> 正確答案</a:t>
            </a:r>
            <a:endParaRPr lang="en-US" altLang="zh-TW" dirty="0"/>
          </a:p>
          <a:p>
            <a:r>
              <a:rPr lang="en-US" altLang="zh-TW" dirty="0"/>
              <a:t>TTA</a:t>
            </a:r>
          </a:p>
          <a:p>
            <a:r>
              <a:rPr lang="zh-TW" altLang="en-US" dirty="0"/>
              <a:t>另外一種觀點</a:t>
            </a:r>
            <a:endParaRPr lang="en-US" altLang="zh-TW" dirty="0"/>
          </a:p>
          <a:p>
            <a:r>
              <a:rPr lang="en-US" altLang="zh-TW" dirty="0"/>
              <a:t>====</a:t>
            </a:r>
          </a:p>
          <a:p>
            <a:r>
              <a:rPr lang="en-US" altLang="zh-TW" dirty="0"/>
              <a:t>To survey:</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後見之明還有新的進展嗎</a:t>
            </a:r>
            <a:r>
              <a:rPr lang="en-US" altLang="zh-TW" dirty="0"/>
              <a:t>?</a:t>
            </a:r>
            <a:endParaRPr lang="zh-TW" altLang="en-US" dirty="0"/>
          </a:p>
          <a:p>
            <a:r>
              <a:rPr lang="zh-TW" altLang="en-US" dirty="0"/>
              <a:t>自己訂 </a:t>
            </a:r>
            <a:r>
              <a:rPr lang="en-US" altLang="zh-TW" dirty="0"/>
              <a:t>reward function </a:t>
            </a:r>
            <a:r>
              <a:rPr lang="zh-TW" altLang="en-US" dirty="0"/>
              <a:t>嗎</a:t>
            </a:r>
            <a:r>
              <a:rPr lang="en-US" altLang="zh-TW" dirty="0"/>
              <a:t>?</a:t>
            </a:r>
          </a:p>
          <a:p>
            <a:endParaRPr lang="en-US" altLang="zh-TW" dirty="0"/>
          </a:p>
          <a:p>
            <a:r>
              <a:rPr lang="en-US" altLang="zh-TW" dirty="0"/>
              <a:t>===</a:t>
            </a:r>
          </a:p>
          <a:p>
            <a:r>
              <a:rPr lang="en-US" altLang="zh-TW" dirty="0"/>
              <a:t>Ref: https://recursive-workshop.github.io/</a:t>
            </a:r>
          </a:p>
          <a:p>
            <a:r>
              <a:rPr lang="en-US" altLang="zh-TW" dirty="0"/>
              <a:t>===</a:t>
            </a:r>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1</a:t>
            </a:fld>
            <a:endParaRPr lang="zh-TW" altLang="en-US"/>
          </a:p>
        </p:txBody>
      </p:sp>
    </p:spTree>
    <p:extLst>
      <p:ext uri="{BB962C8B-B14F-4D97-AF65-F5344CB8AC3E}">
        <p14:creationId xmlns:p14="http://schemas.microsoft.com/office/powerpoint/2010/main" val="2951018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多巴胺</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微軟正黑體" panose="020B0604030504040204" pitchFamily="34" charset="-120"/>
                <a:ea typeface="微軟正黑體" panose="020B0604030504040204" pitchFamily="34" charset="-120"/>
              </a:rPr>
              <a:t>ChatGPT: “</a:t>
            </a:r>
            <a:r>
              <a:rPr lang="zh-TW" altLang="en-US" dirty="0">
                <a:latin typeface="微軟正黑體" panose="020B0604030504040204" pitchFamily="34" charset="-120"/>
                <a:ea typeface="微軟正黑體" panose="020B0604030504040204" pitchFamily="34" charset="-120"/>
              </a:rPr>
              <a:t>畫一張圖呈現 </a:t>
            </a:r>
            <a:r>
              <a:rPr lang="en-US" altLang="zh-TW" dirty="0">
                <a:latin typeface="微軟正黑體" panose="020B0604030504040204" pitchFamily="34" charset="-120"/>
                <a:ea typeface="微軟正黑體" panose="020B0604030504040204" pitchFamily="34" charset="-120"/>
              </a:rPr>
              <a:t>reward shaping </a:t>
            </a:r>
            <a:r>
              <a:rPr lang="zh-TW" altLang="en-US" dirty="0">
                <a:latin typeface="微軟正黑體" panose="020B0604030504040204" pitchFamily="34" charset="-120"/>
                <a:ea typeface="微軟正黑體" panose="020B0604030504040204" pitchFamily="34" charset="-120"/>
              </a:rPr>
              <a:t>的概念</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16</a:t>
            </a:fld>
            <a:endParaRPr lang="zh-TW" altLang="en-US"/>
          </a:p>
        </p:txBody>
      </p:sp>
    </p:spTree>
    <p:extLst>
      <p:ext uri="{BB962C8B-B14F-4D97-AF65-F5344CB8AC3E}">
        <p14:creationId xmlns:p14="http://schemas.microsoft.com/office/powerpoint/2010/main" val="383740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RF-Agent: https://neurips.cc/virtual/2025/loc/san-diego/poster/117001</a:t>
            </a:r>
            <a:endParaRPr lang="en-US" altLang="zh-TW" dirty="0"/>
          </a:p>
          <a:p>
            <a:r>
              <a:rPr lang="zh-TW" altLang="en-US" dirty="0"/>
              <a:t>不要讓人類手寫 </a:t>
            </a:r>
            <a:r>
              <a:rPr lang="en-US" altLang="zh-TW" dirty="0"/>
              <a:t>reward function</a:t>
            </a:r>
            <a:r>
              <a:rPr lang="zh-TW" altLang="en-US" dirty="0"/>
              <a:t>，而是讓 </a:t>
            </a:r>
            <a:r>
              <a:rPr lang="en-US" altLang="zh-TW" dirty="0"/>
              <a:t>LLM </a:t>
            </a:r>
            <a:r>
              <a:rPr lang="zh-TW" altLang="en-US" dirty="0"/>
              <a:t>自動寫 </a:t>
            </a:r>
            <a:r>
              <a:rPr lang="en-US" altLang="zh-TW" dirty="0"/>
              <a:t>reward function</a:t>
            </a:r>
            <a:r>
              <a:rPr lang="zh-TW" altLang="en-US" dirty="0"/>
              <a:t>；但不是一次寫完，也不是單純一直改，而是把「設計 </a:t>
            </a:r>
            <a:r>
              <a:rPr lang="en-US" altLang="zh-TW" dirty="0"/>
              <a:t>reward</a:t>
            </a:r>
            <a:r>
              <a:rPr lang="zh-TW" altLang="en-US" dirty="0"/>
              <a:t>」當成一個 </a:t>
            </a:r>
            <a:r>
              <a:rPr lang="en-US" altLang="zh-TW" dirty="0"/>
              <a:t>tree search </a:t>
            </a:r>
            <a:r>
              <a:rPr lang="zh-TW" altLang="en-US" dirty="0"/>
              <a:t>問題。</a:t>
            </a:r>
            <a:endParaRPr lang="en-US" altLang="zh-TW" dirty="0"/>
          </a:p>
          <a:p>
            <a:r>
              <a:rPr lang="zh-TW" altLang="en-US" dirty="0"/>
              <a:t>這其實不是第一篇。之前有像 </a:t>
            </a:r>
            <a:r>
              <a:rPr lang="en-US" altLang="zh-TW" dirty="0"/>
              <a:t>Eureka</a:t>
            </a:r>
            <a:r>
              <a:rPr lang="zh-TW" altLang="en-US" dirty="0"/>
              <a:t>、</a:t>
            </a:r>
            <a:r>
              <a:rPr lang="en-US" altLang="zh-TW" dirty="0"/>
              <a:t>Text2Reward</a:t>
            </a:r>
            <a:r>
              <a:rPr lang="zh-TW" altLang="en-US" dirty="0"/>
              <a:t>、</a:t>
            </a:r>
            <a:r>
              <a:rPr lang="en-US" altLang="zh-TW" dirty="0"/>
              <a:t>Revolve </a:t>
            </a:r>
            <a:r>
              <a:rPr lang="zh-TW" altLang="en-US" dirty="0"/>
              <a:t>這類方法，讓 </a:t>
            </a:r>
            <a:r>
              <a:rPr lang="en-US" altLang="zh-TW" dirty="0"/>
              <a:t>LLM </a:t>
            </a:r>
            <a:r>
              <a:rPr lang="zh-TW" altLang="en-US" dirty="0"/>
              <a:t>根據環境資訊產生 </a:t>
            </a:r>
            <a:r>
              <a:rPr lang="en-US" altLang="zh-TW" dirty="0"/>
              <a:t>Python reward code</a:t>
            </a:r>
            <a:r>
              <a:rPr lang="zh-TW" altLang="en-US" dirty="0"/>
              <a:t>，再訓練 </a:t>
            </a:r>
            <a:r>
              <a:rPr lang="en-US" altLang="zh-TW" dirty="0"/>
              <a:t>RL policy</a:t>
            </a:r>
            <a:r>
              <a:rPr lang="zh-TW" altLang="en-US" dirty="0"/>
              <a:t>，看結果好不好，再叫 </a:t>
            </a:r>
            <a:r>
              <a:rPr lang="en-US" altLang="zh-TW" dirty="0"/>
              <a:t>LLM </a:t>
            </a:r>
            <a:r>
              <a:rPr lang="zh-TW" altLang="en-US" dirty="0"/>
              <a:t>改。論文認為這些方法的問題是：它們比較像「線性嘗試」或「演化搜尋」，沒有很好地利用整個歷史搜尋路徑。</a:t>
            </a:r>
          </a:p>
          <a:p>
            <a:r>
              <a:rPr lang="en-US" altLang="zh-TW" dirty="0"/>
              <a:t>===</a:t>
            </a:r>
          </a:p>
          <a:p>
            <a:r>
              <a:rPr lang="en-US" altLang="zh-TW" dirty="0"/>
              <a:t>RL + </a:t>
            </a:r>
            <a:r>
              <a:rPr lang="zh-TW" altLang="en-US" dirty="0"/>
              <a:t>我自己就是 </a:t>
            </a:r>
            <a:r>
              <a:rPr lang="en-US" altLang="zh-TW" dirty="0"/>
              <a:t>reward model</a:t>
            </a:r>
          </a:p>
          <a:p>
            <a:r>
              <a:rPr lang="zh-TW" altLang="en-US" dirty="0"/>
              <a:t>用語言模型提供獎勵</a:t>
            </a:r>
            <a:r>
              <a:rPr lang="en-US" altLang="zh-TW" dirty="0"/>
              <a:t>?</a:t>
            </a:r>
          </a:p>
          <a:p>
            <a:r>
              <a:rPr lang="en-US" altLang="zh-TW" dirty="0"/>
              <a:t>Eureka </a:t>
            </a:r>
            <a:r>
              <a:rPr lang="zh-TW" altLang="en-US" dirty="0"/>
              <a:t>透過將 </a:t>
            </a:r>
            <a:r>
              <a:rPr lang="en-US" altLang="zh-TW" dirty="0"/>
              <a:t>GPT-4 </a:t>
            </a:r>
            <a:r>
              <a:rPr lang="zh-TW" altLang="en-US" dirty="0"/>
              <a:t>級別的模型轉化為獎勵設計者，成功彌合了此一差距。該系統在缺乏任何任務特定提示（</a:t>
            </a:r>
            <a:r>
              <a:rPr lang="en-US" altLang="zh-TW" dirty="0"/>
              <a:t>Task-specific prompting</a:t>
            </a:r>
            <a:r>
              <a:rPr lang="zh-TW" altLang="en-US" dirty="0"/>
              <a:t>）或預先定義的獎勵模板的前提下，利用上下文演化優化（</a:t>
            </a:r>
            <a:r>
              <a:rPr lang="en-US" altLang="zh-TW" dirty="0"/>
              <a:t>In-context evolutionary optimization</a:t>
            </a:r>
            <a:r>
              <a:rPr lang="zh-TW" altLang="en-US" dirty="0"/>
              <a:t>）來反覆修改與迭代獎勵函數的程式碼 </a:t>
            </a:r>
            <a:r>
              <a:rPr lang="en-US" altLang="zh-TW" baseline="30000" dirty="0"/>
              <a:t>2 </a:t>
            </a:r>
            <a:r>
              <a:rPr lang="zh-TW" altLang="en-US" dirty="0"/>
              <a:t>。</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21</a:t>
            </a:fld>
            <a:endParaRPr lang="zh-TW" altLang="en-US"/>
          </a:p>
        </p:txBody>
      </p:sp>
    </p:spTree>
    <p:extLst>
      <p:ext uri="{BB962C8B-B14F-4D97-AF65-F5344CB8AC3E}">
        <p14:creationId xmlns:p14="http://schemas.microsoft.com/office/powerpoint/2010/main" val="848405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a:solidFill>
                  <a:schemeClr val="tx1"/>
                </a:solidFill>
                <a:latin typeface="+mn-lt"/>
                <a:ea typeface="+mn-ea"/>
                <a:cs typeface="+mn-cs"/>
              </a:rPr>
              <a:t>(422, 52)</a:t>
            </a:r>
            <a:r>
              <a:rPr lang="zh-TW" altLang="en-US" dirty="0"/>
              <a:t> 是環境規格，</a:t>
            </a:r>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22</a:t>
            </a:fld>
            <a:endParaRPr lang="zh-TW" altLang="en-US"/>
          </a:p>
        </p:txBody>
      </p:sp>
    </p:spTree>
    <p:extLst>
      <p:ext uri="{BB962C8B-B14F-4D97-AF65-F5344CB8AC3E}">
        <p14:creationId xmlns:p14="http://schemas.microsoft.com/office/powerpoint/2010/main" val="1014706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演化 </a:t>
            </a:r>
            <a:r>
              <a:rPr lang="en-US" altLang="zh-TW" dirty="0"/>
              <a:t>vs </a:t>
            </a:r>
            <a:r>
              <a:rPr lang="zh-TW" altLang="en-US" dirty="0"/>
              <a:t>多巴胺成癮是 </a:t>
            </a:r>
            <a:r>
              <a:rPr lang="en-US" altLang="zh-TW" dirty="0"/>
              <a:t>reward shaping </a:t>
            </a:r>
            <a:r>
              <a:rPr lang="zh-TW" altLang="en-US" dirty="0"/>
              <a:t>被 </a:t>
            </a:r>
            <a:r>
              <a:rPr lang="en-US" altLang="zh-TW" dirty="0"/>
              <a:t>hack </a:t>
            </a:r>
            <a:r>
              <a:rPr lang="zh-TW" altLang="en-US" dirty="0"/>
              <a:t>的例子</a:t>
            </a:r>
          </a:p>
          <a:p>
            <a:endParaRPr lang="en-US" altLang="zh-TW" dirty="0"/>
          </a:p>
          <a:p>
            <a:r>
              <a:rPr lang="zh-TW" altLang="en-US" b="1" dirty="0"/>
              <a:t>原本 </a:t>
            </a:r>
            <a:r>
              <a:rPr lang="en-US" altLang="zh-TW" b="1" dirty="0"/>
              <a:t>reward </a:t>
            </a:r>
            <a:r>
              <a:rPr lang="zh-TW" altLang="en-US" b="1" dirty="0"/>
              <a:t>很 </a:t>
            </a:r>
            <a:r>
              <a:rPr lang="en-US" altLang="zh-TW" b="1" dirty="0"/>
              <a:t>sparse</a:t>
            </a:r>
            <a:r>
              <a:rPr lang="zh-TW" altLang="en-US" b="1" dirty="0"/>
              <a:t>，例如吃到食物才有 </a:t>
            </a:r>
            <a:r>
              <a:rPr lang="en-US" altLang="zh-TW" b="1" dirty="0"/>
              <a:t>reward</a:t>
            </a:r>
            <a:r>
              <a:rPr lang="zh-TW" altLang="en-US" b="1" dirty="0"/>
              <a:t>；但大腦會學到中間訊號，例如看到食物、聞到味道、走到餐廳、收到社交回饋，這些 </a:t>
            </a:r>
            <a:r>
              <a:rPr lang="en-US" altLang="zh-TW" b="1" dirty="0"/>
              <a:t>cue </a:t>
            </a:r>
            <a:r>
              <a:rPr lang="zh-TW" altLang="en-US" b="1" dirty="0"/>
              <a:t>會變成可提前更新行為的訊號。</a:t>
            </a:r>
            <a:r>
              <a:rPr lang="zh-TW" altLang="en-US" dirty="0"/>
              <a:t> 這就很像 </a:t>
            </a:r>
            <a:r>
              <a:rPr lang="en-US" altLang="zh-TW" dirty="0"/>
              <a:t>RL </a:t>
            </a:r>
            <a:r>
              <a:rPr lang="zh-TW" altLang="en-US" dirty="0"/>
              <a:t>裡把 </a:t>
            </a:r>
            <a:r>
              <a:rPr lang="en-US" altLang="zh-TW" dirty="0"/>
              <a:t>sparse reward </a:t>
            </a:r>
            <a:r>
              <a:rPr lang="zh-TW" altLang="en-US" dirty="0"/>
              <a:t>轉成 </a:t>
            </a:r>
            <a:r>
              <a:rPr lang="en-US" altLang="zh-TW" dirty="0"/>
              <a:t>dense reward</a:t>
            </a:r>
            <a:r>
              <a:rPr lang="zh-TW" altLang="en-US" dirty="0"/>
              <a:t>，讓 </a:t>
            </a:r>
            <a:r>
              <a:rPr lang="en-US" altLang="zh-TW" dirty="0"/>
              <a:t>agent </a:t>
            </a:r>
            <a:r>
              <a:rPr lang="zh-TW" altLang="en-US" dirty="0"/>
              <a:t>不必等到最終成功才知道自己走對方向。</a:t>
            </a:r>
            <a:endParaRPr lang="en-US" altLang="zh-TW" dirty="0"/>
          </a:p>
          <a:p>
            <a:r>
              <a:rPr lang="zh-TW" altLang="en-US" dirty="0"/>
              <a:t>真正的 </a:t>
            </a:r>
            <a:r>
              <a:rPr lang="en-US" altLang="zh-TW" dirty="0"/>
              <a:t>reward </a:t>
            </a:r>
            <a:r>
              <a:rPr lang="zh-TW" altLang="en-US" dirty="0"/>
              <a:t>應該是「攝取足夠營養 → 存活與繁衍」，但這個訊號太 </a:t>
            </a:r>
            <a:r>
              <a:rPr lang="en-US" altLang="zh-TW" dirty="0"/>
              <a:t>sparse</a:t>
            </a:r>
            <a:r>
              <a:rPr lang="zh-TW" altLang="en-US" dirty="0"/>
              <a:t>、太 </a:t>
            </a:r>
            <a:r>
              <a:rPr lang="en-US" altLang="zh-TW" dirty="0"/>
              <a:t>delayed</a:t>
            </a:r>
            <a:r>
              <a:rPr lang="zh-TW" altLang="en-US" dirty="0"/>
              <a:t>，所以演化用「甜 </a:t>
            </a:r>
            <a:r>
              <a:rPr lang="en-US" altLang="zh-TW" dirty="0"/>
              <a:t>/ </a:t>
            </a:r>
            <a:r>
              <a:rPr lang="zh-TW" altLang="en-US" dirty="0"/>
              <a:t>鹹 </a:t>
            </a:r>
            <a:r>
              <a:rPr lang="en-US" altLang="zh-TW" dirty="0"/>
              <a:t>/ </a:t>
            </a:r>
            <a:r>
              <a:rPr lang="zh-TW" altLang="en-US" dirty="0"/>
              <a:t>鮮 </a:t>
            </a:r>
            <a:r>
              <a:rPr lang="en-US" altLang="zh-TW" dirty="0"/>
              <a:t>/ </a:t>
            </a:r>
            <a:r>
              <a:rPr lang="zh-TW" altLang="en-US" dirty="0"/>
              <a:t>油脂」這些立即訊號當代理 </a:t>
            </a:r>
            <a:r>
              <a:rPr lang="en-US" altLang="zh-TW" dirty="0"/>
              <a:t>reward</a:t>
            </a:r>
            <a:r>
              <a:rPr lang="zh-TW" altLang="en-US" dirty="0"/>
              <a:t>。問題是這個 </a:t>
            </a:r>
            <a:r>
              <a:rPr lang="en-US" altLang="zh-TW" dirty="0"/>
              <a:t>shaping function </a:t>
            </a:r>
            <a:r>
              <a:rPr lang="zh-TW" altLang="en-US" dirty="0"/>
              <a:t>是在 </a:t>
            </a:r>
            <a:r>
              <a:rPr lang="en-US" altLang="zh-TW" dirty="0"/>
              <a:t>ancestral environment </a:t>
            </a:r>
            <a:r>
              <a:rPr lang="zh-TW" altLang="en-US" dirty="0"/>
              <a:t>設計的，現代食品工業就是經典的 </a:t>
            </a:r>
            <a:r>
              <a:rPr lang="en-US" altLang="zh-TW" dirty="0"/>
              <a:t>reward hacking——</a:t>
            </a:r>
            <a:r>
              <a:rPr lang="zh-TW" altLang="en-US" dirty="0"/>
              <a:t>糖、味精、油脂被工程化到遠超自然食物的強度，</a:t>
            </a:r>
            <a:r>
              <a:rPr lang="en-US" altLang="zh-TW" dirty="0"/>
              <a:t>agent</a:t>
            </a:r>
            <a:r>
              <a:rPr lang="zh-TW" altLang="en-US" dirty="0"/>
              <a:t>（人）的策略就被劫持了。</a:t>
            </a:r>
            <a:endParaRPr lang="en-US" altLang="zh-TW" dirty="0"/>
          </a:p>
          <a:p>
            <a:r>
              <a:rPr lang="en-US" altLang="zh-TW" dirty="0"/>
              <a:t>1. </a:t>
            </a:r>
            <a:r>
              <a:rPr lang="zh-TW" altLang="en-US" dirty="0"/>
              <a:t>對基因來說真正的 </a:t>
            </a:r>
            <a:r>
              <a:rPr lang="en-US" altLang="zh-TW" dirty="0"/>
              <a:t>reward:</a:t>
            </a:r>
            <a:r>
              <a:rPr lang="zh-TW" altLang="en-US" dirty="0"/>
              <a:t>有子代 </a:t>
            </a:r>
            <a:r>
              <a:rPr lang="en-US" altLang="zh-TW" dirty="0"/>
              <a:t>reward +1, </a:t>
            </a:r>
            <a:r>
              <a:rPr lang="zh-TW" altLang="en-US" dirty="0"/>
              <a:t>沒子代 </a:t>
            </a:r>
            <a:r>
              <a:rPr lang="en-US" altLang="zh-TW" dirty="0"/>
              <a:t>reward +0</a:t>
            </a:r>
          </a:p>
          <a:p>
            <a:r>
              <a:rPr lang="en-US" altLang="zh-TW" dirty="0"/>
              <a:t>2.</a:t>
            </a:r>
            <a:r>
              <a:rPr lang="zh-TW" altLang="en-US" dirty="0"/>
              <a:t>打獵 </a:t>
            </a:r>
            <a:r>
              <a:rPr lang="en-US" altLang="zh-TW" dirty="0"/>
              <a:t>-&gt;</a:t>
            </a:r>
            <a:r>
              <a:rPr lang="zh-TW" altLang="en-US" dirty="0"/>
              <a:t> 食物</a:t>
            </a:r>
            <a:r>
              <a:rPr lang="en-US" altLang="zh-TW" dirty="0"/>
              <a:t>-&gt;</a:t>
            </a:r>
            <a:r>
              <a:rPr lang="zh-TW" altLang="en-US" dirty="0"/>
              <a:t>存活 </a:t>
            </a:r>
            <a:r>
              <a:rPr lang="en-US" altLang="zh-TW" dirty="0"/>
              <a:t>-&gt;</a:t>
            </a:r>
            <a:r>
              <a:rPr lang="zh-TW" altLang="en-US" dirty="0"/>
              <a:t>繁衍 </a:t>
            </a:r>
            <a:r>
              <a:rPr lang="en-US" altLang="zh-TW" dirty="0"/>
              <a:t>… Reward </a:t>
            </a:r>
            <a:r>
              <a:rPr lang="zh-TW" altLang="en-US" dirty="0"/>
              <a:t>太 </a:t>
            </a:r>
            <a:r>
              <a:rPr lang="en-US" altLang="zh-TW" dirty="0"/>
              <a:t>sparse </a:t>
            </a:r>
            <a:r>
              <a:rPr lang="zh-TW" altLang="en-US" dirty="0"/>
              <a:t>了</a:t>
            </a:r>
            <a:endParaRPr lang="en-US" altLang="zh-TW" dirty="0"/>
          </a:p>
          <a:p>
            <a:r>
              <a:rPr lang="en-US" altLang="zh-TW" dirty="0"/>
              <a:t>3. </a:t>
            </a:r>
            <a:r>
              <a:rPr lang="zh-TW" altLang="en-US" dirty="0"/>
              <a:t>天擇讓基因產生多巴胺獎勵系統</a:t>
            </a:r>
            <a:r>
              <a:rPr lang="en-US" altLang="zh-TW" dirty="0"/>
              <a:t>: </a:t>
            </a:r>
            <a:r>
              <a:rPr lang="zh-TW" altLang="en-US" dirty="0"/>
              <a:t>達成小目標 </a:t>
            </a:r>
            <a:r>
              <a:rPr lang="en-US" altLang="zh-TW" dirty="0"/>
              <a:t>(</a:t>
            </a:r>
            <a:r>
              <a:rPr lang="zh-TW" altLang="en-US" dirty="0"/>
              <a:t>打獵成功</a:t>
            </a:r>
            <a:r>
              <a:rPr lang="en-US" altLang="zh-TW" dirty="0"/>
              <a:t>)</a:t>
            </a:r>
            <a:r>
              <a:rPr lang="zh-TW" altLang="en-US" dirty="0"/>
              <a:t> 就快樂，這就是 </a:t>
            </a:r>
            <a:r>
              <a:rPr lang="en-US" altLang="zh-TW" dirty="0"/>
              <a:t>reward shaping </a:t>
            </a:r>
          </a:p>
          <a:p>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23</a:t>
            </a:fld>
            <a:endParaRPr lang="zh-TW" altLang="en-US"/>
          </a:p>
        </p:txBody>
      </p:sp>
    </p:spTree>
    <p:extLst>
      <p:ext uri="{BB962C8B-B14F-4D97-AF65-F5344CB8AC3E}">
        <p14:creationId xmlns:p14="http://schemas.microsoft.com/office/powerpoint/2010/main" val="789811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RL + reward model </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Chatbot Arena without Human?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RL + </a:t>
            </a:r>
            <a:r>
              <a:rPr lang="zh-TW" altLang="en-US" dirty="0"/>
              <a:t>我自己就是 </a:t>
            </a:r>
            <a:r>
              <a:rPr lang="en-US" altLang="zh-TW" dirty="0"/>
              <a:t>reward model + training data</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24</a:t>
            </a:fld>
            <a:endParaRPr lang="zh-TW" altLang="en-US"/>
          </a:p>
        </p:txBody>
      </p:sp>
    </p:spTree>
    <p:extLst>
      <p:ext uri="{BB962C8B-B14F-4D97-AF65-F5344CB8AC3E}">
        <p14:creationId xmlns:p14="http://schemas.microsoft.com/office/powerpoint/2010/main" val="3707059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CCD5B-C9F7-6C78-56AD-6F74762021C9}"/>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AE066A0-7842-6F4A-349E-D939DA726D29}"/>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AB20FB4-FFE9-9AA3-4C0F-E1190DB4E0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RL + reward model </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Chatbot Arena without Human?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RL + </a:t>
            </a:r>
            <a:r>
              <a:rPr lang="zh-TW" altLang="en-US" dirty="0"/>
              <a:t>我自己就是 </a:t>
            </a:r>
            <a:r>
              <a:rPr lang="en-US" altLang="zh-TW" dirty="0"/>
              <a:t>reward model + training data</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2543526F-A388-230B-6A2A-24D42CD3BA64}"/>
              </a:ext>
            </a:extLst>
          </p:cNvPr>
          <p:cNvSpPr>
            <a:spLocks noGrp="1"/>
          </p:cNvSpPr>
          <p:nvPr>
            <p:ph type="sldNum" sz="quarter" idx="5"/>
          </p:nvPr>
        </p:nvSpPr>
        <p:spPr/>
        <p:txBody>
          <a:bodyPr/>
          <a:lstStyle/>
          <a:p>
            <a:fld id="{504C9E52-72A0-437D-AF23-3C34C1CE67D8}" type="slidenum">
              <a:rPr lang="zh-TW" altLang="en-US" smtClean="0"/>
              <a:t>25</a:t>
            </a:fld>
            <a:endParaRPr lang="zh-TW" altLang="en-US"/>
          </a:p>
        </p:txBody>
      </p:sp>
    </p:spTree>
    <p:extLst>
      <p:ext uri="{BB962C8B-B14F-4D97-AF65-F5344CB8AC3E}">
        <p14:creationId xmlns:p14="http://schemas.microsoft.com/office/powerpoint/2010/main" val="2674390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56AEE-3FB5-2109-5493-27C61C2E12D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6508A5D-0A5E-7B01-F2C4-23EC5AD0E38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F37A586-634B-F88D-FE04-AB5C6DD0185F}"/>
              </a:ext>
            </a:extLst>
          </p:cNvPr>
          <p:cNvSpPr>
            <a:spLocks noGrp="1"/>
          </p:cNvSpPr>
          <p:nvPr>
            <p:ph type="body" idx="1"/>
          </p:nvPr>
        </p:nvSpPr>
        <p:spPr/>
        <p:txBody>
          <a:bodyPr/>
          <a:lstStyle/>
          <a:p>
            <a:r>
              <a:rPr lang="zh-TW" altLang="en-US" b="1" dirty="0"/>
              <a:t>可寫成清楚評分規則但標註成本高</a:t>
            </a:r>
            <a:r>
              <a:rPr lang="zh-TW" altLang="en-US" dirty="0"/>
              <a:t>的任務，例如一般 </a:t>
            </a:r>
            <a:r>
              <a:rPr lang="en-US" altLang="zh-TW" dirty="0"/>
              <a:t>instruction following</a:t>
            </a:r>
            <a:r>
              <a:rPr lang="zh-TW" altLang="en-US" dirty="0"/>
              <a:t>、格式遵循、回覆風格控制、多候選選優、長文回覆重寫、拒答安全風格、以及有明確 </a:t>
            </a:r>
            <a:r>
              <a:rPr lang="en-US" altLang="zh-TW" dirty="0"/>
              <a:t>rubric </a:t>
            </a:r>
            <a:r>
              <a:rPr lang="zh-TW" altLang="en-US" dirty="0"/>
              <a:t>的多維品質判斷。這些場景中，</a:t>
            </a:r>
            <a:r>
              <a:rPr lang="en-US" altLang="zh-TW" dirty="0"/>
              <a:t>AI judge </a:t>
            </a:r>
            <a:r>
              <a:rPr lang="zh-TW" altLang="en-US" dirty="0"/>
              <a:t>至少能提供比「完全沒有 </a:t>
            </a:r>
            <a:r>
              <a:rPr lang="en-US" altLang="zh-TW" dirty="0"/>
              <a:t>reward</a:t>
            </a:r>
            <a:r>
              <a:rPr lang="zh-TW" altLang="en-US" dirty="0"/>
              <a:t>」更有信息量的訊號，而且在相同成本下通常可做得比大規模人工 </a:t>
            </a:r>
            <a:r>
              <a:rPr lang="en-US" altLang="zh-TW" dirty="0"/>
              <a:t>pairwise </a:t>
            </a:r>
            <a:r>
              <a:rPr lang="zh-TW" altLang="en-US" dirty="0"/>
              <a:t>標註更快、更可迭代。</a:t>
            </a:r>
            <a:r>
              <a:rPr lang="en-US" altLang="zh-TW" dirty="0"/>
              <a:t>RLAIF vs. RLHF</a:t>
            </a:r>
            <a:r>
              <a:rPr lang="zh-TW" altLang="en-US" dirty="0"/>
              <a:t>、</a:t>
            </a:r>
            <a:r>
              <a:rPr lang="en-US" altLang="zh-TW" dirty="0"/>
              <a:t>Self-Taught Evaluators</a:t>
            </a:r>
            <a:r>
              <a:rPr lang="zh-TW" altLang="en-US" dirty="0"/>
              <a:t>、</a:t>
            </a:r>
            <a:r>
              <a:rPr lang="en-US" altLang="zh-TW" dirty="0"/>
              <a:t>Skywork-Reward-V2 </a:t>
            </a:r>
            <a:r>
              <a:rPr lang="zh-TW" altLang="en-US" dirty="0"/>
              <a:t>與 </a:t>
            </a:r>
            <a:r>
              <a:rPr lang="en-US" altLang="zh-TW" dirty="0" err="1"/>
              <a:t>Nemotron</a:t>
            </a:r>
            <a:r>
              <a:rPr lang="en-US" altLang="zh-TW" dirty="0"/>
              <a:t> </a:t>
            </a:r>
            <a:r>
              <a:rPr lang="zh-TW" altLang="en-US" dirty="0"/>
              <a:t>系列都在某種程度上支持這一點。</a:t>
            </a:r>
          </a:p>
          <a:p>
            <a:r>
              <a:rPr lang="zh-TW" altLang="en-US" dirty="0"/>
              <a:t>不太適合把自我獎勵當主訊號的，則是</a:t>
            </a:r>
            <a:r>
              <a:rPr lang="zh-TW" altLang="en-US" b="1" dirty="0"/>
              <a:t>客觀正確性極重要、</a:t>
            </a:r>
            <a:r>
              <a:rPr lang="en-US" altLang="zh-TW" b="1" dirty="0"/>
              <a:t>judge </a:t>
            </a:r>
            <a:r>
              <a:rPr lang="zh-TW" altLang="en-US" b="1" dirty="0"/>
              <a:t>本身知識邊界明顯、或答案空間高度開放且主觀</a:t>
            </a:r>
            <a:r>
              <a:rPr lang="zh-TW" altLang="en-US" dirty="0"/>
              <a:t>的任務，例如專業醫療、法律、財務、長鏈推理正確性、深度科學問答，以及 </a:t>
            </a:r>
            <a:r>
              <a:rPr lang="en-US" altLang="zh-TW" dirty="0"/>
              <a:t>judge </a:t>
            </a:r>
            <a:r>
              <a:rPr lang="zh-TW" altLang="en-US" dirty="0"/>
              <a:t>自己通常答不出來的難題。</a:t>
            </a:r>
            <a:r>
              <a:rPr lang="en-US" altLang="zh-TW" dirty="0"/>
              <a:t>No Free Labels</a:t>
            </a:r>
            <a:r>
              <a:rPr lang="zh-TW" altLang="en-US" dirty="0"/>
              <a:t>、</a:t>
            </a:r>
            <a:r>
              <a:rPr lang="en-US" altLang="zh-TW" dirty="0" err="1"/>
              <a:t>JudgeBench</a:t>
            </a:r>
            <a:r>
              <a:rPr lang="zh-TW" altLang="en-US" dirty="0"/>
              <a:t>、</a:t>
            </a:r>
            <a:r>
              <a:rPr lang="en-US" altLang="zh-TW" dirty="0"/>
              <a:t>IF-</a:t>
            </a:r>
            <a:r>
              <a:rPr lang="en-US" altLang="zh-TW" dirty="0" err="1"/>
              <a:t>RewardBench</a:t>
            </a:r>
            <a:r>
              <a:rPr lang="en-US" altLang="zh-TW" dirty="0"/>
              <a:t> </a:t>
            </a:r>
            <a:r>
              <a:rPr lang="zh-TW" altLang="en-US" dirty="0"/>
              <a:t>與 </a:t>
            </a:r>
            <a:r>
              <a:rPr lang="en-US" altLang="zh-TW" dirty="0"/>
              <a:t>Long-form </a:t>
            </a:r>
            <a:r>
              <a:rPr lang="en-US" altLang="zh-TW" dirty="0" err="1"/>
              <a:t>RewardBench</a:t>
            </a:r>
            <a:r>
              <a:rPr lang="en-US" altLang="zh-TW" dirty="0"/>
              <a:t> </a:t>
            </a:r>
            <a:r>
              <a:rPr lang="zh-TW" altLang="en-US" dirty="0"/>
              <a:t>都指出，在這些場景 </a:t>
            </a:r>
            <a:r>
              <a:rPr lang="en-US" altLang="zh-TW" dirty="0"/>
              <a:t>judge </a:t>
            </a:r>
            <a:r>
              <a:rPr lang="zh-TW" altLang="en-US" dirty="0"/>
              <a:t>失真風險更高。若又把 </a:t>
            </a:r>
            <a:r>
              <a:rPr lang="en-US" altLang="zh-TW" dirty="0"/>
              <a:t>policy </a:t>
            </a:r>
            <a:r>
              <a:rPr lang="zh-TW" altLang="en-US" dirty="0"/>
              <a:t>與 </a:t>
            </a:r>
            <a:r>
              <a:rPr lang="en-US" altLang="zh-TW" dirty="0"/>
              <a:t>judge </a:t>
            </a:r>
            <a:r>
              <a:rPr lang="zh-TW" altLang="en-US" dirty="0"/>
              <a:t>設成同一模型家族，還會額外疊加自我偏好偏差。</a:t>
            </a:r>
            <a:endParaRPr lang="en-US" altLang="zh-TW" dirty="0"/>
          </a:p>
          <a:p>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7B63F843-C045-6AED-D906-9F888475F58B}"/>
              </a:ext>
            </a:extLst>
          </p:cNvPr>
          <p:cNvSpPr>
            <a:spLocks noGrp="1"/>
          </p:cNvSpPr>
          <p:nvPr>
            <p:ph type="sldNum" sz="quarter" idx="5"/>
          </p:nvPr>
        </p:nvSpPr>
        <p:spPr/>
        <p:txBody>
          <a:bodyPr/>
          <a:lstStyle/>
          <a:p>
            <a:fld id="{504C9E52-72A0-437D-AF23-3C34C1CE67D8}" type="slidenum">
              <a:rPr lang="zh-TW" altLang="en-US" smtClean="0"/>
              <a:t>26</a:t>
            </a:fld>
            <a:endParaRPr lang="zh-TW" altLang="en-US"/>
          </a:p>
        </p:txBody>
      </p:sp>
    </p:spTree>
    <p:extLst>
      <p:ext uri="{BB962C8B-B14F-4D97-AF65-F5344CB8AC3E}">
        <p14:creationId xmlns:p14="http://schemas.microsoft.com/office/powerpoint/2010/main" val="3613145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594D6-1CBE-E460-CFF0-37A40AC47E9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824AD64-EA33-40D8-43C0-58B0E605477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01726E8-D16E-39A4-F0C1-29DEF6073B6E}"/>
              </a:ext>
            </a:extLst>
          </p:cNvPr>
          <p:cNvSpPr>
            <a:spLocks noGrp="1"/>
          </p:cNvSpPr>
          <p:nvPr>
            <p:ph type="body" idx="1"/>
          </p:nvPr>
        </p:nvSpPr>
        <p:spPr/>
        <p:txBody>
          <a:bodyPr/>
          <a:lstStyle/>
          <a:p>
            <a:r>
              <a:rPr lang="zh-TW" altLang="en-US" b="1" dirty="0"/>
              <a:t>可寫成清楚評分規則但標註成本高</a:t>
            </a:r>
            <a:r>
              <a:rPr lang="zh-TW" altLang="en-US" dirty="0"/>
              <a:t>的任務，例如一般 </a:t>
            </a:r>
            <a:r>
              <a:rPr lang="en-US" altLang="zh-TW" dirty="0"/>
              <a:t>instruction following</a:t>
            </a:r>
            <a:r>
              <a:rPr lang="zh-TW" altLang="en-US" dirty="0"/>
              <a:t>、格式遵循、回覆風格控制、多候選選優、長文回覆重寫、拒答安全風格、以及有明確 </a:t>
            </a:r>
            <a:r>
              <a:rPr lang="en-US" altLang="zh-TW" dirty="0"/>
              <a:t>rubric </a:t>
            </a:r>
            <a:r>
              <a:rPr lang="zh-TW" altLang="en-US" dirty="0"/>
              <a:t>的多維品質判斷。這些場景中，</a:t>
            </a:r>
            <a:r>
              <a:rPr lang="en-US" altLang="zh-TW" dirty="0"/>
              <a:t>AI judge </a:t>
            </a:r>
            <a:r>
              <a:rPr lang="zh-TW" altLang="en-US" dirty="0"/>
              <a:t>至少能提供比「完全沒有 </a:t>
            </a:r>
            <a:r>
              <a:rPr lang="en-US" altLang="zh-TW" dirty="0"/>
              <a:t>reward</a:t>
            </a:r>
            <a:r>
              <a:rPr lang="zh-TW" altLang="en-US" dirty="0"/>
              <a:t>」更有信息量的訊號，而且在相同成本下通常可做得比大規模人工 </a:t>
            </a:r>
            <a:r>
              <a:rPr lang="en-US" altLang="zh-TW" dirty="0"/>
              <a:t>pairwise </a:t>
            </a:r>
            <a:r>
              <a:rPr lang="zh-TW" altLang="en-US" dirty="0"/>
              <a:t>標註更快、更可迭代。</a:t>
            </a:r>
            <a:r>
              <a:rPr lang="en-US" altLang="zh-TW" dirty="0"/>
              <a:t>RLAIF vs. RLHF</a:t>
            </a:r>
            <a:r>
              <a:rPr lang="zh-TW" altLang="en-US" dirty="0"/>
              <a:t>、</a:t>
            </a:r>
            <a:r>
              <a:rPr lang="en-US" altLang="zh-TW" dirty="0"/>
              <a:t>Self-Taught Evaluators</a:t>
            </a:r>
            <a:r>
              <a:rPr lang="zh-TW" altLang="en-US" dirty="0"/>
              <a:t>、</a:t>
            </a:r>
            <a:r>
              <a:rPr lang="en-US" altLang="zh-TW" dirty="0"/>
              <a:t>Skywork-Reward-V2 </a:t>
            </a:r>
            <a:r>
              <a:rPr lang="zh-TW" altLang="en-US" dirty="0"/>
              <a:t>與 </a:t>
            </a:r>
            <a:r>
              <a:rPr lang="en-US" altLang="zh-TW" dirty="0" err="1"/>
              <a:t>Nemotron</a:t>
            </a:r>
            <a:r>
              <a:rPr lang="en-US" altLang="zh-TW" dirty="0"/>
              <a:t> </a:t>
            </a:r>
            <a:r>
              <a:rPr lang="zh-TW" altLang="en-US" dirty="0"/>
              <a:t>系列都在某種程度上支持這一點。</a:t>
            </a:r>
          </a:p>
          <a:p>
            <a:r>
              <a:rPr lang="zh-TW" altLang="en-US" dirty="0"/>
              <a:t>不太適合把自我獎勵當主訊號的，則是</a:t>
            </a:r>
            <a:r>
              <a:rPr lang="zh-TW" altLang="en-US" b="1" dirty="0"/>
              <a:t>客觀正確性極重要、</a:t>
            </a:r>
            <a:r>
              <a:rPr lang="en-US" altLang="zh-TW" b="1" dirty="0"/>
              <a:t>judge </a:t>
            </a:r>
            <a:r>
              <a:rPr lang="zh-TW" altLang="en-US" b="1" dirty="0"/>
              <a:t>本身知識邊界明顯、或答案空間高度開放且主觀</a:t>
            </a:r>
            <a:r>
              <a:rPr lang="zh-TW" altLang="en-US" dirty="0"/>
              <a:t>的任務，例如專業醫療、法律、財務、長鏈推理正確性、深度科學問答，以及 </a:t>
            </a:r>
            <a:r>
              <a:rPr lang="en-US" altLang="zh-TW" dirty="0"/>
              <a:t>judge </a:t>
            </a:r>
            <a:r>
              <a:rPr lang="zh-TW" altLang="en-US" dirty="0"/>
              <a:t>自己通常答不出來的難題。</a:t>
            </a:r>
            <a:r>
              <a:rPr lang="en-US" altLang="zh-TW" dirty="0"/>
              <a:t>No Free Labels</a:t>
            </a:r>
            <a:r>
              <a:rPr lang="zh-TW" altLang="en-US" dirty="0"/>
              <a:t>、</a:t>
            </a:r>
            <a:r>
              <a:rPr lang="en-US" altLang="zh-TW" dirty="0" err="1"/>
              <a:t>JudgeBench</a:t>
            </a:r>
            <a:r>
              <a:rPr lang="zh-TW" altLang="en-US" dirty="0"/>
              <a:t>、</a:t>
            </a:r>
            <a:r>
              <a:rPr lang="en-US" altLang="zh-TW" dirty="0"/>
              <a:t>IF-</a:t>
            </a:r>
            <a:r>
              <a:rPr lang="en-US" altLang="zh-TW" dirty="0" err="1"/>
              <a:t>RewardBench</a:t>
            </a:r>
            <a:r>
              <a:rPr lang="en-US" altLang="zh-TW" dirty="0"/>
              <a:t> </a:t>
            </a:r>
            <a:r>
              <a:rPr lang="zh-TW" altLang="en-US" dirty="0"/>
              <a:t>與 </a:t>
            </a:r>
            <a:r>
              <a:rPr lang="en-US" altLang="zh-TW" dirty="0"/>
              <a:t>Long-form </a:t>
            </a:r>
            <a:r>
              <a:rPr lang="en-US" altLang="zh-TW" dirty="0" err="1"/>
              <a:t>RewardBench</a:t>
            </a:r>
            <a:r>
              <a:rPr lang="en-US" altLang="zh-TW" dirty="0"/>
              <a:t> </a:t>
            </a:r>
            <a:r>
              <a:rPr lang="zh-TW" altLang="en-US" dirty="0"/>
              <a:t>都指出，在這些場景 </a:t>
            </a:r>
            <a:r>
              <a:rPr lang="en-US" altLang="zh-TW" dirty="0"/>
              <a:t>judge </a:t>
            </a:r>
            <a:r>
              <a:rPr lang="zh-TW" altLang="en-US" dirty="0"/>
              <a:t>失真風險更高。若又把 </a:t>
            </a:r>
            <a:r>
              <a:rPr lang="en-US" altLang="zh-TW" dirty="0"/>
              <a:t>policy </a:t>
            </a:r>
            <a:r>
              <a:rPr lang="zh-TW" altLang="en-US" dirty="0"/>
              <a:t>與 </a:t>
            </a:r>
            <a:r>
              <a:rPr lang="en-US" altLang="zh-TW" dirty="0"/>
              <a:t>judge </a:t>
            </a:r>
            <a:r>
              <a:rPr lang="zh-TW" altLang="en-US" dirty="0"/>
              <a:t>設成同一模型家族，還會額外疊加自我偏好偏差。</a:t>
            </a:r>
            <a:endParaRPr lang="en-US" altLang="zh-TW" dirty="0"/>
          </a:p>
          <a:p>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4DB0F027-6CBE-57C4-F202-AE582A206375}"/>
              </a:ext>
            </a:extLst>
          </p:cNvPr>
          <p:cNvSpPr>
            <a:spLocks noGrp="1"/>
          </p:cNvSpPr>
          <p:nvPr>
            <p:ph type="sldNum" sz="quarter" idx="5"/>
          </p:nvPr>
        </p:nvSpPr>
        <p:spPr/>
        <p:txBody>
          <a:bodyPr/>
          <a:lstStyle/>
          <a:p>
            <a:fld id="{504C9E52-72A0-437D-AF23-3C34C1CE67D8}" type="slidenum">
              <a:rPr lang="zh-TW" altLang="en-US" smtClean="0"/>
              <a:t>31</a:t>
            </a:fld>
            <a:endParaRPr lang="zh-TW" altLang="en-US"/>
          </a:p>
        </p:txBody>
      </p:sp>
    </p:spTree>
    <p:extLst>
      <p:ext uri="{BB962C8B-B14F-4D97-AF65-F5344CB8AC3E}">
        <p14:creationId xmlns:p14="http://schemas.microsoft.com/office/powerpoint/2010/main" val="1033233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https://arxiv.org/html/2601.22513v1</a:t>
            </a:r>
            <a:endParaRPr lang="en-US" altLang="zh-TW" dirty="0"/>
          </a:p>
          <a:p>
            <a:r>
              <a:rPr lang="en-US" altLang="zh-TW" dirty="0"/>
              <a:t>Why Self-Rewarding Works: Theoretical Guarantees for Iterative Alignment of Language Models</a:t>
            </a:r>
          </a:p>
          <a:p>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43</a:t>
            </a:fld>
            <a:endParaRPr lang="zh-TW" altLang="en-US"/>
          </a:p>
        </p:txBody>
      </p:sp>
    </p:spTree>
    <p:extLst>
      <p:ext uri="{BB962C8B-B14F-4D97-AF65-F5344CB8AC3E}">
        <p14:creationId xmlns:p14="http://schemas.microsoft.com/office/powerpoint/2010/main" val="2917814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4739F-76B1-37F6-B928-1761DF259D46}"/>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05B0D73-5C49-72F7-02E6-0A76EE43B58C}"/>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07CD5035-9589-DFA3-0AF6-35C6CE0B2D3C}"/>
              </a:ext>
            </a:extLst>
          </p:cNvPr>
          <p:cNvSpPr>
            <a:spLocks noGrp="1"/>
          </p:cNvSpPr>
          <p:nvPr>
            <p:ph type="body" idx="1"/>
          </p:nvPr>
        </p:nvSpPr>
        <p:spPr/>
        <p:txBody>
          <a:bodyPr/>
          <a:lstStyle/>
          <a:p>
            <a:r>
              <a:rPr lang="zh-TW" altLang="en-US" b="1" dirty="0"/>
              <a:t>可寫成清楚評分規則但標註成本高</a:t>
            </a:r>
            <a:r>
              <a:rPr lang="zh-TW" altLang="en-US" dirty="0"/>
              <a:t>的任務，例如一般 </a:t>
            </a:r>
            <a:r>
              <a:rPr lang="en-US" altLang="zh-TW" dirty="0"/>
              <a:t>instruction following</a:t>
            </a:r>
            <a:r>
              <a:rPr lang="zh-TW" altLang="en-US" dirty="0"/>
              <a:t>、格式遵循、回覆風格控制、多候選選優、長文回覆重寫、拒答安全風格、以及有明確 </a:t>
            </a:r>
            <a:r>
              <a:rPr lang="en-US" altLang="zh-TW" dirty="0"/>
              <a:t>rubric </a:t>
            </a:r>
            <a:r>
              <a:rPr lang="zh-TW" altLang="en-US" dirty="0"/>
              <a:t>的多維品質判斷。這些場景中，</a:t>
            </a:r>
            <a:r>
              <a:rPr lang="en-US" altLang="zh-TW" dirty="0"/>
              <a:t>AI judge </a:t>
            </a:r>
            <a:r>
              <a:rPr lang="zh-TW" altLang="en-US" dirty="0"/>
              <a:t>至少能提供比「完全沒有 </a:t>
            </a:r>
            <a:r>
              <a:rPr lang="en-US" altLang="zh-TW" dirty="0"/>
              <a:t>reward</a:t>
            </a:r>
            <a:r>
              <a:rPr lang="zh-TW" altLang="en-US" dirty="0"/>
              <a:t>」更有信息量的訊號，而且在相同成本下通常可做得比大規模人工 </a:t>
            </a:r>
            <a:r>
              <a:rPr lang="en-US" altLang="zh-TW" dirty="0"/>
              <a:t>pairwise </a:t>
            </a:r>
            <a:r>
              <a:rPr lang="zh-TW" altLang="en-US" dirty="0"/>
              <a:t>標註更快、更可迭代。</a:t>
            </a:r>
            <a:r>
              <a:rPr lang="en-US" altLang="zh-TW" dirty="0"/>
              <a:t>RLAIF vs. RLHF</a:t>
            </a:r>
            <a:r>
              <a:rPr lang="zh-TW" altLang="en-US" dirty="0"/>
              <a:t>、</a:t>
            </a:r>
            <a:r>
              <a:rPr lang="en-US" altLang="zh-TW" dirty="0"/>
              <a:t>Self-Taught Evaluators</a:t>
            </a:r>
            <a:r>
              <a:rPr lang="zh-TW" altLang="en-US" dirty="0"/>
              <a:t>、</a:t>
            </a:r>
            <a:r>
              <a:rPr lang="en-US" altLang="zh-TW" dirty="0"/>
              <a:t>Skywork-Reward-V2 </a:t>
            </a:r>
            <a:r>
              <a:rPr lang="zh-TW" altLang="en-US" dirty="0"/>
              <a:t>與 </a:t>
            </a:r>
            <a:r>
              <a:rPr lang="en-US" altLang="zh-TW" dirty="0" err="1"/>
              <a:t>Nemotron</a:t>
            </a:r>
            <a:r>
              <a:rPr lang="en-US" altLang="zh-TW" dirty="0"/>
              <a:t> </a:t>
            </a:r>
            <a:r>
              <a:rPr lang="zh-TW" altLang="en-US" dirty="0"/>
              <a:t>系列都在某種程度上支持這一點。</a:t>
            </a:r>
          </a:p>
          <a:p>
            <a:r>
              <a:rPr lang="zh-TW" altLang="en-US" dirty="0"/>
              <a:t>不太適合把自我獎勵當主訊號的，則是</a:t>
            </a:r>
            <a:r>
              <a:rPr lang="zh-TW" altLang="en-US" b="1" dirty="0"/>
              <a:t>客觀正確性極重要、</a:t>
            </a:r>
            <a:r>
              <a:rPr lang="en-US" altLang="zh-TW" b="1" dirty="0"/>
              <a:t>judge </a:t>
            </a:r>
            <a:r>
              <a:rPr lang="zh-TW" altLang="en-US" b="1" dirty="0"/>
              <a:t>本身知識邊界明顯、或答案空間高度開放且主觀</a:t>
            </a:r>
            <a:r>
              <a:rPr lang="zh-TW" altLang="en-US" dirty="0"/>
              <a:t>的任務，例如專業醫療、法律、財務、長鏈推理正確性、深度科學問答，以及 </a:t>
            </a:r>
            <a:r>
              <a:rPr lang="en-US" altLang="zh-TW" dirty="0"/>
              <a:t>judge </a:t>
            </a:r>
            <a:r>
              <a:rPr lang="zh-TW" altLang="en-US" dirty="0"/>
              <a:t>自己通常答不出來的難題。</a:t>
            </a:r>
            <a:r>
              <a:rPr lang="en-US" altLang="zh-TW" dirty="0"/>
              <a:t>No Free Labels</a:t>
            </a:r>
            <a:r>
              <a:rPr lang="zh-TW" altLang="en-US" dirty="0"/>
              <a:t>、</a:t>
            </a:r>
            <a:r>
              <a:rPr lang="en-US" altLang="zh-TW" dirty="0" err="1"/>
              <a:t>JudgeBench</a:t>
            </a:r>
            <a:r>
              <a:rPr lang="zh-TW" altLang="en-US" dirty="0"/>
              <a:t>、</a:t>
            </a:r>
            <a:r>
              <a:rPr lang="en-US" altLang="zh-TW" dirty="0"/>
              <a:t>IF-</a:t>
            </a:r>
            <a:r>
              <a:rPr lang="en-US" altLang="zh-TW" dirty="0" err="1"/>
              <a:t>RewardBench</a:t>
            </a:r>
            <a:r>
              <a:rPr lang="en-US" altLang="zh-TW" dirty="0"/>
              <a:t> </a:t>
            </a:r>
            <a:r>
              <a:rPr lang="zh-TW" altLang="en-US" dirty="0"/>
              <a:t>與 </a:t>
            </a:r>
            <a:r>
              <a:rPr lang="en-US" altLang="zh-TW" dirty="0"/>
              <a:t>Long-form </a:t>
            </a:r>
            <a:r>
              <a:rPr lang="en-US" altLang="zh-TW" dirty="0" err="1"/>
              <a:t>RewardBench</a:t>
            </a:r>
            <a:r>
              <a:rPr lang="en-US" altLang="zh-TW" dirty="0"/>
              <a:t> </a:t>
            </a:r>
            <a:r>
              <a:rPr lang="zh-TW" altLang="en-US" dirty="0"/>
              <a:t>都指出，在這些場景 </a:t>
            </a:r>
            <a:r>
              <a:rPr lang="en-US" altLang="zh-TW" dirty="0"/>
              <a:t>judge </a:t>
            </a:r>
            <a:r>
              <a:rPr lang="zh-TW" altLang="en-US" dirty="0"/>
              <a:t>失真風險更高。若又把 </a:t>
            </a:r>
            <a:r>
              <a:rPr lang="en-US" altLang="zh-TW" dirty="0"/>
              <a:t>policy </a:t>
            </a:r>
            <a:r>
              <a:rPr lang="zh-TW" altLang="en-US" dirty="0"/>
              <a:t>與 </a:t>
            </a:r>
            <a:r>
              <a:rPr lang="en-US" altLang="zh-TW" dirty="0"/>
              <a:t>judge </a:t>
            </a:r>
            <a:r>
              <a:rPr lang="zh-TW" altLang="en-US" dirty="0"/>
              <a:t>設成同一模型家族，還會額外疊加自我偏好偏差。</a:t>
            </a:r>
            <a:endParaRPr lang="en-US" altLang="zh-TW" dirty="0"/>
          </a:p>
          <a:p>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00F2C9D0-336E-F117-49AE-4111B5E6297F}"/>
              </a:ext>
            </a:extLst>
          </p:cNvPr>
          <p:cNvSpPr>
            <a:spLocks noGrp="1"/>
          </p:cNvSpPr>
          <p:nvPr>
            <p:ph type="sldNum" sz="quarter" idx="5"/>
          </p:nvPr>
        </p:nvSpPr>
        <p:spPr/>
        <p:txBody>
          <a:bodyPr/>
          <a:lstStyle/>
          <a:p>
            <a:fld id="{504C9E52-72A0-437D-AF23-3C34C1CE67D8}" type="slidenum">
              <a:rPr lang="zh-TW" altLang="en-US" smtClean="0"/>
              <a:t>44</a:t>
            </a:fld>
            <a:endParaRPr lang="zh-TW" altLang="en-US"/>
          </a:p>
        </p:txBody>
      </p:sp>
    </p:spTree>
    <p:extLst>
      <p:ext uri="{BB962C8B-B14F-4D97-AF65-F5344CB8AC3E}">
        <p14:creationId xmlns:p14="http://schemas.microsoft.com/office/powerpoint/2010/main" val="602709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所謂「超智能機器」，可定義為一種在所有智力活動上，都能遠遠超越任何人類，不論那個人有多聰明的機器。既然「設計機器」也是這些智力活動之一，那麼一台超智能機器就能設計出更優秀的機器；如此一來，毫無疑問地，就會發生一場「智能爆炸」，而人類的智能將被遠遠拋在後頭</a:t>
            </a:r>
            <a:r>
              <a:rPr lang="en-US" altLang="zh-TW" dirty="0"/>
              <a:t>……</a:t>
            </a:r>
          </a:p>
          <a:p>
            <a:r>
              <a:rPr lang="zh-TW" altLang="en-US" dirty="0"/>
              <a:t>因此，第一台超智能機器，將會是人類所需要發明的最後一項發明，前提是這台機器足夠溫順，願意告訴我們該如何讓它保持在我們的控制之下。奇怪的是，除了科幻小說之外，這一點很少被人提起。有時候，認真看待科幻小說是值得的。</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進入</a:t>
            </a:r>
            <a:r>
              <a:rPr lang="en-US" altLang="zh-TW" dirty="0"/>
              <a:t>2026</a:t>
            </a:r>
            <a:r>
              <a:rPr lang="zh-TW" altLang="en-US" dirty="0"/>
              <a:t>年，前沿人工智慧研究已正式跨越「如何讓</a:t>
            </a:r>
            <a:r>
              <a:rPr lang="en-US" altLang="zh-TW" dirty="0"/>
              <a:t>AI</a:t>
            </a:r>
            <a:r>
              <a:rPr lang="zh-TW" altLang="en-US" dirty="0"/>
              <a:t>更好地學習」的階段，邁向「如何讓</a:t>
            </a:r>
            <a:r>
              <a:rPr lang="en-US" altLang="zh-TW" dirty="0"/>
              <a:t>AI</a:t>
            </a:r>
            <a:r>
              <a:rPr lang="zh-TW" altLang="en-US" dirty="0"/>
              <a:t>自主決定學習目標」的典範轉移。研究重點轉向使系統能夠根據環境反饋、歷史記憶與內在動機，自主設計、優化甚至重構自身的獎勵函數與學習目標 </a:t>
            </a:r>
            <a:r>
              <a:rPr lang="en-US" altLang="zh-TW" baseline="30000" dirty="0"/>
              <a:t>2 </a:t>
            </a:r>
            <a:r>
              <a:rPr lang="zh-TW" altLang="en-US" dirty="0"/>
              <a:t>。透過將大型語言模型（</a:t>
            </a:r>
            <a:r>
              <a:rPr lang="en-US" altLang="zh-TW" dirty="0"/>
              <a:t>LLMs</a:t>
            </a:r>
            <a:r>
              <a:rPr lang="zh-TW" altLang="en-US" dirty="0"/>
              <a:t>）轉化為具備後設認知（</a:t>
            </a:r>
            <a:r>
              <a:rPr lang="en-US" altLang="zh-TW" dirty="0"/>
              <a:t>Metacognitive</a:t>
            </a:r>
            <a:r>
              <a:rPr lang="zh-TW" altLang="en-US" dirty="0"/>
              <a:t>）能力的代理人，當前的研究不僅讓系統能夠動態適應未知任務，更進一步演化出遞迴自我改善（</a:t>
            </a:r>
            <a:r>
              <a:rPr lang="en-US" altLang="zh-TW" dirty="0"/>
              <a:t>Recursive Self-Improvement, RSI</a:t>
            </a:r>
            <a:r>
              <a:rPr lang="zh-TW" altLang="en-US" dirty="0"/>
              <a:t>）的宏大機制 </a:t>
            </a:r>
            <a:r>
              <a:rPr lang="en-US" altLang="zh-TW" baseline="30000" dirty="0"/>
              <a:t>3 </a:t>
            </a:r>
            <a:r>
              <a:rPr lang="zh-TW" altLang="en-US" dirty="0"/>
              <a:t>。在這樣的架構下，人工智慧不再僅是於固定的邊界內尋求最佳解，而是能夠動態重塑邊界、修改自身的演化機制，並在無人工干預的狀態下持續產生具備高度複雜性與趣味性的新目標 </a:t>
            </a:r>
            <a:r>
              <a:rPr lang="en-US" altLang="zh-TW" baseline="30000" dirty="0"/>
              <a:t>4 </a:t>
            </a:r>
            <a:r>
              <a:rPr lang="zh-TW" altLang="en-US" dirty="0"/>
              <a:t>。</a:t>
            </a:r>
          </a:p>
          <a:p>
            <a:endParaRPr lang="zh-TW" altLang="en-US" dirty="0"/>
          </a:p>
          <a:p>
            <a:endParaRPr lang="zh-TW" altLang="en-US" dirty="0"/>
          </a:p>
          <a:p>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Let an </a:t>
            </a:r>
            <a:r>
              <a:rPr lang="en-US" altLang="zh-TW" sz="1200" b="0" i="0" kern="1200" dirty="0" err="1">
                <a:solidFill>
                  <a:schemeClr val="tx1"/>
                </a:solidFill>
                <a:effectLst/>
                <a:latin typeface="+mn-lt"/>
                <a:ea typeface="+mn-ea"/>
                <a:cs typeface="+mn-cs"/>
              </a:rPr>
              <a:t>ultraintelligent</a:t>
            </a:r>
            <a:r>
              <a:rPr lang="en-US" altLang="zh-TW" sz="1200" b="0" i="0" kern="1200" dirty="0">
                <a:solidFill>
                  <a:schemeClr val="tx1"/>
                </a:solidFill>
                <a:effectLst/>
                <a:latin typeface="+mn-lt"/>
                <a:ea typeface="+mn-ea"/>
                <a:cs typeface="+mn-cs"/>
              </a:rPr>
              <a:t> machine be defined as a machine that can far surpass all the intellectual activities of any man however clever. Since the design of machines is one of these intellectual activities, an </a:t>
            </a:r>
            <a:r>
              <a:rPr lang="en-US" altLang="zh-TW" sz="1200" b="0" i="0" kern="1200" dirty="0" err="1">
                <a:solidFill>
                  <a:schemeClr val="tx1"/>
                </a:solidFill>
                <a:effectLst/>
                <a:latin typeface="+mn-lt"/>
                <a:ea typeface="+mn-ea"/>
                <a:cs typeface="+mn-cs"/>
              </a:rPr>
              <a:t>ultraintelligent</a:t>
            </a:r>
            <a:r>
              <a:rPr lang="en-US" altLang="zh-TW" sz="1200" b="0" i="0" kern="1200" dirty="0">
                <a:solidFill>
                  <a:schemeClr val="tx1"/>
                </a:solidFill>
                <a:effectLst/>
                <a:latin typeface="+mn-lt"/>
                <a:ea typeface="+mn-ea"/>
                <a:cs typeface="+mn-cs"/>
              </a:rPr>
              <a:t> machine could design even better machines; there would then unquestionably be an 'intelligence explosion,' and the intelligence of man would be left far behind... Thus the first </a:t>
            </a:r>
            <a:r>
              <a:rPr lang="en-US" altLang="zh-TW" sz="1200" b="0" i="0" kern="1200" dirty="0" err="1">
                <a:solidFill>
                  <a:schemeClr val="tx1"/>
                </a:solidFill>
                <a:effectLst/>
                <a:latin typeface="+mn-lt"/>
                <a:ea typeface="+mn-ea"/>
                <a:cs typeface="+mn-cs"/>
              </a:rPr>
              <a:t>ultraintelligent</a:t>
            </a:r>
            <a:r>
              <a:rPr lang="en-US" altLang="zh-TW" sz="1200" b="0" i="0" kern="1200" dirty="0">
                <a:solidFill>
                  <a:schemeClr val="tx1"/>
                </a:solidFill>
                <a:effectLst/>
                <a:latin typeface="+mn-lt"/>
                <a:ea typeface="+mn-ea"/>
                <a:cs typeface="+mn-cs"/>
              </a:rPr>
              <a:t> machine is the last invention that man need ever make, provided that the machine is docile enough to tell us how to keep it under control. It is curious that this point is made so seldom outside of science fiction. It is sometimes worthwhile to take science fiction seriously.</a:t>
            </a:r>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2</a:t>
            </a:fld>
            <a:endParaRPr lang="zh-TW" altLang="en-US"/>
          </a:p>
        </p:txBody>
      </p:sp>
    </p:spTree>
    <p:extLst>
      <p:ext uri="{BB962C8B-B14F-4D97-AF65-F5344CB8AC3E}">
        <p14:creationId xmlns:p14="http://schemas.microsoft.com/office/powerpoint/2010/main" val="265403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919F3-C21A-78E6-609A-DBB315B29BE3}"/>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FE9E4541-4466-AED3-3516-1CE2EF5911F0}"/>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8355DE8-15E8-76E2-5678-3839CD4E6460}"/>
              </a:ext>
            </a:extLst>
          </p:cNvPr>
          <p:cNvSpPr>
            <a:spLocks noGrp="1"/>
          </p:cNvSpPr>
          <p:nvPr>
            <p:ph type="body" idx="1"/>
          </p:nvPr>
        </p:nvSpPr>
        <p:spPr/>
        <p:txBody>
          <a:bodyPr/>
          <a:lstStyle/>
          <a:p>
            <a:r>
              <a:rPr lang="zh-TW" altLang="en-US" b="1" dirty="0"/>
              <a:t>可寫成清楚評分規則但標註成本高</a:t>
            </a:r>
            <a:r>
              <a:rPr lang="zh-TW" altLang="en-US" dirty="0"/>
              <a:t>的任務，例如一般 </a:t>
            </a:r>
            <a:r>
              <a:rPr lang="en-US" altLang="zh-TW" dirty="0"/>
              <a:t>instruction following</a:t>
            </a:r>
            <a:r>
              <a:rPr lang="zh-TW" altLang="en-US" dirty="0"/>
              <a:t>、格式遵循、回覆風格控制、多候選選優、長文回覆重寫、拒答安全風格、以及有明確 </a:t>
            </a:r>
            <a:r>
              <a:rPr lang="en-US" altLang="zh-TW" dirty="0"/>
              <a:t>rubric </a:t>
            </a:r>
            <a:r>
              <a:rPr lang="zh-TW" altLang="en-US" dirty="0"/>
              <a:t>的多維品質判斷。這些場景中，</a:t>
            </a:r>
            <a:r>
              <a:rPr lang="en-US" altLang="zh-TW" dirty="0"/>
              <a:t>AI judge </a:t>
            </a:r>
            <a:r>
              <a:rPr lang="zh-TW" altLang="en-US" dirty="0"/>
              <a:t>至少能提供比「完全沒有 </a:t>
            </a:r>
            <a:r>
              <a:rPr lang="en-US" altLang="zh-TW" dirty="0"/>
              <a:t>reward</a:t>
            </a:r>
            <a:r>
              <a:rPr lang="zh-TW" altLang="en-US" dirty="0"/>
              <a:t>」更有信息量的訊號，而且在相同成本下通常可做得比大規模人工 </a:t>
            </a:r>
            <a:r>
              <a:rPr lang="en-US" altLang="zh-TW" dirty="0"/>
              <a:t>pairwise </a:t>
            </a:r>
            <a:r>
              <a:rPr lang="zh-TW" altLang="en-US" dirty="0"/>
              <a:t>標註更快、更可迭代。</a:t>
            </a:r>
            <a:r>
              <a:rPr lang="en-US" altLang="zh-TW" dirty="0"/>
              <a:t>RLAIF vs. RLHF</a:t>
            </a:r>
            <a:r>
              <a:rPr lang="zh-TW" altLang="en-US" dirty="0"/>
              <a:t>、</a:t>
            </a:r>
            <a:r>
              <a:rPr lang="en-US" altLang="zh-TW" dirty="0"/>
              <a:t>Self-Taught Evaluators</a:t>
            </a:r>
            <a:r>
              <a:rPr lang="zh-TW" altLang="en-US" dirty="0"/>
              <a:t>、</a:t>
            </a:r>
            <a:r>
              <a:rPr lang="en-US" altLang="zh-TW" dirty="0"/>
              <a:t>Skywork-Reward-V2 </a:t>
            </a:r>
            <a:r>
              <a:rPr lang="zh-TW" altLang="en-US" dirty="0"/>
              <a:t>與 </a:t>
            </a:r>
            <a:r>
              <a:rPr lang="en-US" altLang="zh-TW" dirty="0" err="1"/>
              <a:t>Nemotron</a:t>
            </a:r>
            <a:r>
              <a:rPr lang="en-US" altLang="zh-TW" dirty="0"/>
              <a:t> </a:t>
            </a:r>
            <a:r>
              <a:rPr lang="zh-TW" altLang="en-US" dirty="0"/>
              <a:t>系列都在某種程度上支持這一點。</a:t>
            </a:r>
          </a:p>
          <a:p>
            <a:r>
              <a:rPr lang="zh-TW" altLang="en-US" dirty="0"/>
              <a:t>不太適合把自我獎勵當主訊號的，則是</a:t>
            </a:r>
            <a:r>
              <a:rPr lang="zh-TW" altLang="en-US" b="1" dirty="0"/>
              <a:t>客觀正確性極重要、</a:t>
            </a:r>
            <a:r>
              <a:rPr lang="en-US" altLang="zh-TW" b="1" dirty="0"/>
              <a:t>judge </a:t>
            </a:r>
            <a:r>
              <a:rPr lang="zh-TW" altLang="en-US" b="1" dirty="0"/>
              <a:t>本身知識邊界明顯、或答案空間高度開放且主觀</a:t>
            </a:r>
            <a:r>
              <a:rPr lang="zh-TW" altLang="en-US" dirty="0"/>
              <a:t>的任務，例如專業醫療、法律、財務、長鏈推理正確性、深度科學問答，以及 </a:t>
            </a:r>
            <a:r>
              <a:rPr lang="en-US" altLang="zh-TW" dirty="0"/>
              <a:t>judge </a:t>
            </a:r>
            <a:r>
              <a:rPr lang="zh-TW" altLang="en-US" dirty="0"/>
              <a:t>自己通常答不出來的難題。</a:t>
            </a:r>
            <a:r>
              <a:rPr lang="en-US" altLang="zh-TW" dirty="0"/>
              <a:t>No Free Labels</a:t>
            </a:r>
            <a:r>
              <a:rPr lang="zh-TW" altLang="en-US" dirty="0"/>
              <a:t>、</a:t>
            </a:r>
            <a:r>
              <a:rPr lang="en-US" altLang="zh-TW" dirty="0" err="1"/>
              <a:t>JudgeBench</a:t>
            </a:r>
            <a:r>
              <a:rPr lang="zh-TW" altLang="en-US" dirty="0"/>
              <a:t>、</a:t>
            </a:r>
            <a:r>
              <a:rPr lang="en-US" altLang="zh-TW" dirty="0"/>
              <a:t>IF-</a:t>
            </a:r>
            <a:r>
              <a:rPr lang="en-US" altLang="zh-TW" dirty="0" err="1"/>
              <a:t>RewardBench</a:t>
            </a:r>
            <a:r>
              <a:rPr lang="en-US" altLang="zh-TW" dirty="0"/>
              <a:t> </a:t>
            </a:r>
            <a:r>
              <a:rPr lang="zh-TW" altLang="en-US" dirty="0"/>
              <a:t>與 </a:t>
            </a:r>
            <a:r>
              <a:rPr lang="en-US" altLang="zh-TW" dirty="0"/>
              <a:t>Long-form </a:t>
            </a:r>
            <a:r>
              <a:rPr lang="en-US" altLang="zh-TW" dirty="0" err="1"/>
              <a:t>RewardBench</a:t>
            </a:r>
            <a:r>
              <a:rPr lang="en-US" altLang="zh-TW" dirty="0"/>
              <a:t> </a:t>
            </a:r>
            <a:r>
              <a:rPr lang="zh-TW" altLang="en-US" dirty="0"/>
              <a:t>都指出，在這些場景 </a:t>
            </a:r>
            <a:r>
              <a:rPr lang="en-US" altLang="zh-TW" dirty="0"/>
              <a:t>judge </a:t>
            </a:r>
            <a:r>
              <a:rPr lang="zh-TW" altLang="en-US" dirty="0"/>
              <a:t>失真風險更高。若又把 </a:t>
            </a:r>
            <a:r>
              <a:rPr lang="en-US" altLang="zh-TW" dirty="0"/>
              <a:t>policy </a:t>
            </a:r>
            <a:r>
              <a:rPr lang="zh-TW" altLang="en-US" dirty="0"/>
              <a:t>與 </a:t>
            </a:r>
            <a:r>
              <a:rPr lang="en-US" altLang="zh-TW" dirty="0"/>
              <a:t>judge </a:t>
            </a:r>
            <a:r>
              <a:rPr lang="zh-TW" altLang="en-US" dirty="0"/>
              <a:t>設成同一模型家族，還會額外疊加自我偏好偏差。</a:t>
            </a:r>
            <a:endParaRPr lang="en-US" altLang="zh-TW" dirty="0"/>
          </a:p>
          <a:p>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81E5F4C9-53C1-9573-76C4-14B11BC92EA2}"/>
              </a:ext>
            </a:extLst>
          </p:cNvPr>
          <p:cNvSpPr>
            <a:spLocks noGrp="1"/>
          </p:cNvSpPr>
          <p:nvPr>
            <p:ph type="sldNum" sz="quarter" idx="5"/>
          </p:nvPr>
        </p:nvSpPr>
        <p:spPr/>
        <p:txBody>
          <a:bodyPr/>
          <a:lstStyle/>
          <a:p>
            <a:fld id="{504C9E52-72A0-437D-AF23-3C34C1CE67D8}" type="slidenum">
              <a:rPr lang="zh-TW" altLang="en-US" smtClean="0"/>
              <a:t>45</a:t>
            </a:fld>
            <a:endParaRPr lang="zh-TW" altLang="en-US"/>
          </a:p>
        </p:txBody>
      </p:sp>
    </p:spTree>
    <p:extLst>
      <p:ext uri="{BB962C8B-B14F-4D97-AF65-F5344CB8AC3E}">
        <p14:creationId xmlns:p14="http://schemas.microsoft.com/office/powerpoint/2010/main" val="3576667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真的有越來越難</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在每一輪 </a:t>
            </a:r>
            <a:r>
              <a:rPr lang="en-US" altLang="zh-TW" dirty="0"/>
              <a:t>R-Zero </a:t>
            </a:r>
            <a:r>
              <a:rPr lang="zh-TW" altLang="en-US" dirty="0"/>
              <a:t>中，使用「當下的 </a:t>
            </a:r>
            <a:r>
              <a:rPr lang="en-US" altLang="zh-TW" dirty="0"/>
              <a:t>current Solver</a:t>
            </a:r>
            <a:r>
              <a:rPr lang="zh-TW" altLang="en-US" dirty="0"/>
              <a:t>」多次回答 </a:t>
            </a:r>
            <a:r>
              <a:rPr lang="en-US" altLang="zh-TW" dirty="0"/>
              <a:t>Challenger </a:t>
            </a:r>
            <a:r>
              <a:rPr lang="zh-TW" altLang="en-US" dirty="0"/>
              <a:t>產生的題目，然後用 </a:t>
            </a:r>
            <a:r>
              <a:rPr lang="en-US" altLang="zh-TW" dirty="0"/>
              <a:t>majority vote </a:t>
            </a:r>
            <a:r>
              <a:rPr lang="zh-TW" altLang="en-US" dirty="0"/>
              <a:t>得到 </a:t>
            </a:r>
            <a:r>
              <a:rPr lang="en-US" altLang="zh-TW" dirty="0"/>
              <a:t>pseudo-label</a:t>
            </a:r>
            <a:r>
              <a:rPr lang="zh-TW" altLang="en-US" dirty="0"/>
              <a:t>。</a:t>
            </a:r>
          </a:p>
          <a:p>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47</a:t>
            </a:fld>
            <a:endParaRPr lang="zh-TW" altLang="en-US"/>
          </a:p>
        </p:txBody>
      </p:sp>
    </p:spTree>
    <p:extLst>
      <p:ext uri="{BB962C8B-B14F-4D97-AF65-F5344CB8AC3E}">
        <p14:creationId xmlns:p14="http://schemas.microsoft.com/office/powerpoint/2010/main" val="2713430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BE902-2AE4-8C11-4B12-3B2A7E33A13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C6B9722-0A40-9352-F150-5A6C94BC3F3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16B03BEA-4368-EBEF-FF2D-806F557058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真的有越來越難</a:t>
            </a:r>
          </a:p>
          <a:p>
            <a:endParaRPr lang="zh-TW" altLang="en-US" dirty="0"/>
          </a:p>
        </p:txBody>
      </p:sp>
      <p:sp>
        <p:nvSpPr>
          <p:cNvPr id="4" name="投影片編號版面配置區 3">
            <a:extLst>
              <a:ext uri="{FF2B5EF4-FFF2-40B4-BE49-F238E27FC236}">
                <a16:creationId xmlns:a16="http://schemas.microsoft.com/office/drawing/2014/main" id="{15FF229D-2CEB-CC58-30A4-D19E97C0551E}"/>
              </a:ext>
            </a:extLst>
          </p:cNvPr>
          <p:cNvSpPr>
            <a:spLocks noGrp="1"/>
          </p:cNvSpPr>
          <p:nvPr>
            <p:ph type="sldNum" sz="quarter" idx="5"/>
          </p:nvPr>
        </p:nvSpPr>
        <p:spPr/>
        <p:txBody>
          <a:bodyPr/>
          <a:lstStyle/>
          <a:p>
            <a:fld id="{504C9E52-72A0-437D-AF23-3C34C1CE67D8}" type="slidenum">
              <a:rPr lang="zh-TW" altLang="en-US" smtClean="0"/>
              <a:t>48</a:t>
            </a:fld>
            <a:endParaRPr lang="zh-TW" altLang="en-US"/>
          </a:p>
        </p:txBody>
      </p:sp>
    </p:spTree>
    <p:extLst>
      <p:ext uri="{BB962C8B-B14F-4D97-AF65-F5344CB8AC3E}">
        <p14:creationId xmlns:p14="http://schemas.microsoft.com/office/powerpoint/2010/main" val="4045692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&lt;think&gt;</a:t>
            </a:r>
            <a:br>
              <a:rPr lang="en-US" altLang="zh-TW" dirty="0"/>
            </a:br>
            <a:r>
              <a:rPr lang="zh-TW" altLang="en-US" dirty="0"/>
              <a:t>設計一個極其荒謬、極其迂迴複雜的 </a:t>
            </a:r>
            <a:r>
              <a:rPr lang="en-US" altLang="zh-TW" dirty="0"/>
              <a:t>Python </a:t>
            </a:r>
            <a:r>
              <a:rPr lang="zh-TW" altLang="en-US" dirty="0"/>
              <a:t>函式，使得從輸入推斷輸出變得非常困難，目的是讓像 </a:t>
            </a:r>
            <a:r>
              <a:rPr lang="en-US" altLang="zh-TW" dirty="0" err="1"/>
              <a:t>Snippi</a:t>
            </a:r>
            <a:r>
              <a:rPr lang="en-US" altLang="zh-TW" dirty="0"/>
              <a:t> </a:t>
            </a:r>
            <a:r>
              <a:rPr lang="zh-TW" altLang="en-US" dirty="0"/>
              <a:t>這樣的機器學習模型猜不透，也讓你的同儕困惑不已。</a:t>
            </a:r>
            <a:br>
              <a:rPr lang="zh-TW" altLang="en-US" dirty="0"/>
            </a:br>
            <a:br>
              <a:rPr lang="zh-TW" altLang="en-US" dirty="0"/>
            </a:br>
            <a:r>
              <a:rPr lang="zh-TW" altLang="en-US" dirty="0"/>
              <a:t>目標是智取所有這些聰明的機器，以及那些比較不聰明的人類。這是為未來背後的頭腦所準備的。</a:t>
            </a:r>
            <a:br>
              <a:rPr lang="zh-TW" altLang="en-US" dirty="0"/>
            </a:br>
            <a:r>
              <a:rPr lang="en-US" altLang="zh-TW" dirty="0"/>
              <a:t>&lt;/think&gt;</a:t>
            </a:r>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49</a:t>
            </a:fld>
            <a:endParaRPr lang="zh-TW" altLang="en-US"/>
          </a:p>
        </p:txBody>
      </p:sp>
    </p:spTree>
    <p:extLst>
      <p:ext uri="{BB962C8B-B14F-4D97-AF65-F5344CB8AC3E}">
        <p14:creationId xmlns:p14="http://schemas.microsoft.com/office/powerpoint/2010/main" val="1042911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還是需要人類介入</a:t>
            </a:r>
          </a:p>
          <a:p>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50</a:t>
            </a:fld>
            <a:endParaRPr lang="zh-TW" altLang="en-US"/>
          </a:p>
        </p:txBody>
      </p:sp>
    </p:spTree>
    <p:extLst>
      <p:ext uri="{BB962C8B-B14F-4D97-AF65-F5344CB8AC3E}">
        <p14:creationId xmlns:p14="http://schemas.microsoft.com/office/powerpoint/2010/main" val="138606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我們想要訓練小型 </a:t>
            </a:r>
            <a:r>
              <a:rPr lang="en-US" altLang="zh-TW" dirty="0"/>
              <a:t>LLM </a:t>
            </a:r>
            <a:r>
              <a:rPr lang="en-US" altLang="zh-TW" sz="1200" kern="1200" dirty="0">
                <a:solidFill>
                  <a:schemeClr val="tx1"/>
                </a:solidFill>
                <a:latin typeface="+mn-lt"/>
                <a:ea typeface="+mn-ea"/>
                <a:cs typeface="+mn-cs"/>
              </a:rPr>
              <a:t>{model}</a:t>
            </a:r>
            <a:r>
              <a:rPr lang="zh-TW" altLang="en-US" dirty="0"/>
              <a:t>，使其在 </a:t>
            </a:r>
            <a:r>
              <a:rPr lang="en-US" altLang="zh-TW" sz="1200" kern="1200" dirty="0">
                <a:solidFill>
                  <a:schemeClr val="tx1"/>
                </a:solidFill>
                <a:latin typeface="+mn-lt"/>
                <a:ea typeface="+mn-ea"/>
                <a:cs typeface="+mn-cs"/>
              </a:rPr>
              <a:t>{benchmark}</a:t>
            </a:r>
            <a:r>
              <a:rPr lang="en-US" altLang="zh-TW" dirty="0"/>
              <a:t> </a:t>
            </a:r>
            <a:r>
              <a:rPr lang="zh-TW" altLang="en-US" dirty="0"/>
              <a:t>上表現出色。你的目標是透過系統性的研究與實驗，實作出一個有效的方法。</a:t>
            </a:r>
          </a:p>
          <a:p>
            <a:r>
              <a:rPr lang="zh-TW" altLang="en-US" b="1" dirty="0"/>
              <a:t>目標。</a:t>
            </a:r>
            <a:endParaRPr lang="zh-TW" altLang="en-US" dirty="0"/>
          </a:p>
          <a:p>
            <a:r>
              <a:rPr lang="zh-TW" altLang="en-US" dirty="0"/>
              <a:t>你應該進行自動化的研究與開發，對 </a:t>
            </a:r>
            <a:r>
              <a:rPr lang="en-US" altLang="zh-TW" sz="1200" kern="1200" dirty="0">
                <a:solidFill>
                  <a:schemeClr val="tx1"/>
                </a:solidFill>
                <a:latin typeface="+mn-lt"/>
                <a:ea typeface="+mn-ea"/>
                <a:cs typeface="+mn-cs"/>
              </a:rPr>
              <a:t>{model}</a:t>
            </a:r>
            <a:r>
              <a:rPr lang="en-US" altLang="zh-TW" dirty="0"/>
              <a:t> </a:t>
            </a:r>
            <a:r>
              <a:rPr lang="zh-TW" altLang="en-US" dirty="0"/>
              <a:t>進行後訓練，使其在 </a:t>
            </a:r>
            <a:r>
              <a:rPr lang="en-US" altLang="zh-TW" sz="1200" kern="1200" dirty="0">
                <a:solidFill>
                  <a:schemeClr val="tx1"/>
                </a:solidFill>
                <a:latin typeface="+mn-lt"/>
                <a:ea typeface="+mn-ea"/>
                <a:cs typeface="+mn-cs"/>
              </a:rPr>
              <a:t>{benchmark}</a:t>
            </a:r>
            <a:r>
              <a:rPr lang="en-US" altLang="zh-TW" dirty="0"/>
              <a:t> </a:t>
            </a:r>
            <a:r>
              <a:rPr lang="zh-TW" altLang="en-US" dirty="0"/>
              <a:t>上達到最高效能。你可以透過 </a:t>
            </a:r>
            <a:r>
              <a:rPr lang="en-US" altLang="zh-TW" sz="1200" kern="1200" dirty="0">
                <a:solidFill>
                  <a:schemeClr val="tx1"/>
                </a:solidFill>
                <a:latin typeface="+mn-lt"/>
                <a:ea typeface="+mn-ea"/>
                <a:cs typeface="+mn-cs"/>
              </a:rPr>
              <a:t>evaluate.py</a:t>
            </a:r>
            <a:r>
              <a:rPr lang="en-US" altLang="zh-TW" dirty="0"/>
              <a:t> </a:t>
            </a:r>
            <a:r>
              <a:rPr lang="zh-TW" altLang="en-US" dirty="0"/>
              <a:t>腳本查詢 </a:t>
            </a:r>
            <a:r>
              <a:rPr lang="en-US" altLang="zh-TW" dirty="0"/>
              <a:t>benchmark </a:t>
            </a:r>
            <a:r>
              <a:rPr lang="zh-TW" altLang="en-US" dirty="0"/>
              <a:t>的結果。請將你訓練出的最佳模型存放在 </a:t>
            </a:r>
            <a:r>
              <a:rPr lang="en-US" altLang="zh-TW" sz="1200" kern="1200" dirty="0" err="1">
                <a:solidFill>
                  <a:schemeClr val="tx1"/>
                </a:solidFill>
                <a:latin typeface="+mn-lt"/>
                <a:ea typeface="+mn-ea"/>
                <a:cs typeface="+mn-cs"/>
              </a:rPr>
              <a:t>final_model</a:t>
            </a:r>
            <a:r>
              <a:rPr lang="en-US" altLang="zh-TW" dirty="0"/>
              <a:t> </a:t>
            </a:r>
            <a:r>
              <a:rPr lang="zh-TW" altLang="en-US" dirty="0"/>
              <a:t>資料夾中。</a:t>
            </a:r>
          </a:p>
          <a:p>
            <a:r>
              <a:rPr lang="zh-TW" altLang="en-US" b="1" dirty="0"/>
              <a:t>自主性與探索。</a:t>
            </a:r>
            <a:endParaRPr lang="zh-TW" altLang="en-US" dirty="0"/>
          </a:p>
          <a:p>
            <a:r>
              <a:rPr lang="zh-TW" altLang="en-US" dirty="0"/>
              <a:t>・你在方法上有完全的自由，包括資料來源、訓練方法等等。</a:t>
            </a:r>
            <a:br>
              <a:rPr lang="zh-TW" altLang="en-US" dirty="0"/>
            </a:br>
            <a:r>
              <a:rPr lang="zh-TW" altLang="en-US" dirty="0"/>
              <a:t>・你可以對模型和你的方法進行多次迭代。</a:t>
            </a:r>
            <a:br>
              <a:rPr lang="zh-TW" altLang="en-US" dirty="0"/>
            </a:br>
            <a:r>
              <a:rPr lang="zh-TW" altLang="en-US" dirty="0"/>
              <a:t>・網路存取沒有限制。</a:t>
            </a:r>
          </a:p>
          <a:p>
            <a:r>
              <a:rPr lang="zh-TW" altLang="en-US" b="1" dirty="0"/>
              <a:t>設定資訊。</a:t>
            </a:r>
            <a:endParaRPr lang="zh-TW" altLang="en-US" dirty="0"/>
          </a:p>
          <a:p>
            <a:r>
              <a:rPr lang="zh-TW" altLang="en-US" dirty="0"/>
              <a:t>・重要套件已經安裝，例如 </a:t>
            </a:r>
            <a:r>
              <a:rPr lang="en-US" altLang="zh-TW" sz="1200" kern="1200" dirty="0">
                <a:solidFill>
                  <a:schemeClr val="tx1"/>
                </a:solidFill>
                <a:latin typeface="+mn-lt"/>
                <a:ea typeface="+mn-ea"/>
                <a:cs typeface="+mn-cs"/>
              </a:rPr>
              <a:t>transformers</a:t>
            </a:r>
            <a:r>
              <a:rPr lang="en-US" altLang="zh-TW" dirty="0"/>
              <a:t> </a:t>
            </a:r>
            <a:r>
              <a:rPr lang="zh-TW" altLang="en-US" dirty="0"/>
              <a:t>和 </a:t>
            </a:r>
            <a:r>
              <a:rPr lang="en-US" altLang="zh-TW" sz="1200" kern="1200" dirty="0">
                <a:solidFill>
                  <a:schemeClr val="tx1"/>
                </a:solidFill>
                <a:latin typeface="+mn-lt"/>
                <a:ea typeface="+mn-ea"/>
                <a:cs typeface="+mn-cs"/>
              </a:rPr>
              <a:t>datasets</a:t>
            </a:r>
            <a:r>
              <a:rPr lang="zh-TW" altLang="en-US" dirty="0"/>
              <a:t>。</a:t>
            </a:r>
            <a:br>
              <a:rPr lang="zh-TW" altLang="en-US" dirty="0"/>
            </a:br>
            <a:r>
              <a:rPr lang="zh-TW" altLang="en-US" dirty="0"/>
              <a:t>・這些套件是透過 </a:t>
            </a:r>
            <a:r>
              <a:rPr lang="en-US" altLang="zh-TW" sz="1200" kern="1200" dirty="0" err="1">
                <a:solidFill>
                  <a:schemeClr val="tx1"/>
                </a:solidFill>
                <a:latin typeface="+mn-lt"/>
                <a:ea typeface="+mn-ea"/>
                <a:cs typeface="+mn-cs"/>
              </a:rPr>
              <a:t>uv</a:t>
            </a:r>
            <a:r>
              <a:rPr lang="en-US" altLang="zh-TW" sz="1200" kern="1200" dirty="0">
                <a:solidFill>
                  <a:schemeClr val="tx1"/>
                </a:solidFill>
                <a:latin typeface="+mn-lt"/>
                <a:ea typeface="+mn-ea"/>
                <a:cs typeface="+mn-cs"/>
              </a:rPr>
              <a:t> pip install --system</a:t>
            </a:r>
            <a:r>
              <a:rPr lang="en-US" altLang="zh-TW" dirty="0"/>
              <a:t> </a:t>
            </a:r>
            <a:r>
              <a:rPr lang="zh-TW" altLang="en-US" dirty="0"/>
              <a:t>安裝的。</a:t>
            </a:r>
            <a:br>
              <a:rPr lang="zh-TW" altLang="en-US" dirty="0"/>
            </a:br>
            <a:r>
              <a:rPr lang="zh-TW" altLang="en-US" dirty="0"/>
              <a:t>・這台機器配備了一張 </a:t>
            </a:r>
            <a:r>
              <a:rPr lang="en-US" altLang="zh-TW" dirty="0"/>
              <a:t>Nvidia H100 GPU</a:t>
            </a:r>
            <a:r>
              <a:rPr lang="zh-TW" altLang="en-US" dirty="0"/>
              <a:t>。</a:t>
            </a:r>
            <a:br>
              <a:rPr lang="zh-TW" altLang="en-US" dirty="0"/>
            </a:br>
            <a:r>
              <a:rPr lang="zh-TW" altLang="en-US" dirty="0"/>
              <a:t>・在開發期間，請考慮使用 </a:t>
            </a:r>
            <a:r>
              <a:rPr lang="en-US" altLang="zh-TW" sz="1200" kern="1200" dirty="0">
                <a:solidFill>
                  <a:schemeClr val="tx1"/>
                </a:solidFill>
                <a:latin typeface="+mn-lt"/>
                <a:ea typeface="+mn-ea"/>
                <a:cs typeface="+mn-cs"/>
              </a:rPr>
              <a:t>evaluate.py</a:t>
            </a:r>
            <a:r>
              <a:rPr lang="en-US" altLang="zh-TW" dirty="0"/>
              <a:t> </a:t>
            </a:r>
            <a:r>
              <a:rPr lang="zh-TW" altLang="en-US" dirty="0"/>
              <a:t>腳本的 </a:t>
            </a:r>
            <a:r>
              <a:rPr lang="en-US" altLang="zh-TW" sz="1200" kern="1200" dirty="0">
                <a:solidFill>
                  <a:schemeClr val="tx1"/>
                </a:solidFill>
                <a:latin typeface="+mn-lt"/>
                <a:ea typeface="+mn-ea"/>
                <a:cs typeface="+mn-cs"/>
              </a:rPr>
              <a:t>--limit</a:t>
            </a:r>
            <a:r>
              <a:rPr lang="en-US" altLang="zh-TW" dirty="0"/>
              <a:t> </a:t>
            </a:r>
            <a:r>
              <a:rPr lang="zh-TW" altLang="en-US" dirty="0"/>
              <a:t>選項，以便更快速地進行迭代。</a:t>
            </a:r>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52</a:t>
            </a:fld>
            <a:endParaRPr lang="zh-TW" altLang="en-US"/>
          </a:p>
        </p:txBody>
      </p:sp>
    </p:spTree>
    <p:extLst>
      <p:ext uri="{BB962C8B-B14F-4D97-AF65-F5344CB8AC3E}">
        <p14:creationId xmlns:p14="http://schemas.microsoft.com/office/powerpoint/2010/main" val="1332825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for </a:t>
            </a:r>
            <a:r>
              <a:rPr lang="en-US" altLang="zh-TW" sz="1200" dirty="0" err="1"/>
              <a:t>HumanEval</a:t>
            </a:r>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53</a:t>
            </a:fld>
            <a:endParaRPr lang="zh-TW" altLang="en-US"/>
          </a:p>
        </p:txBody>
      </p:sp>
    </p:spTree>
    <p:extLst>
      <p:ext uri="{BB962C8B-B14F-4D97-AF65-F5344CB8AC3E}">
        <p14:creationId xmlns:p14="http://schemas.microsoft.com/office/powerpoint/2010/main" val="623348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0510B-556E-7E66-C889-33FC2C51B18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F217DE6-739F-6A55-ADF8-0E25142D18A5}"/>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A7529A3B-63A5-1F89-96FE-F60613E757AC}"/>
              </a:ext>
            </a:extLst>
          </p:cNvPr>
          <p:cNvSpPr>
            <a:spLocks noGrp="1"/>
          </p:cNvSpPr>
          <p:nvPr>
            <p:ph type="body" idx="1"/>
          </p:nvPr>
        </p:nvSpPr>
        <p:spPr/>
        <p:txBody>
          <a:bodyPr/>
          <a:lstStyle/>
          <a:p>
            <a:r>
              <a:rPr lang="zh-TW" altLang="en-US" b="1" dirty="0"/>
              <a:t>核心進展 </a:t>
            </a:r>
            <a:r>
              <a:rPr lang="en-US" altLang="zh-TW" b="1" dirty="0"/>
              <a:t>(Oral #4)</a:t>
            </a:r>
            <a:r>
              <a:rPr lang="zh-TW" altLang="en-US" b="1" dirty="0"/>
              <a:t>：</a:t>
            </a:r>
            <a:r>
              <a:rPr lang="en-US" altLang="zh-TW" b="1" i="1" dirty="0"/>
              <a:t>《</a:t>
            </a:r>
            <a:r>
              <a:rPr lang="en-US" altLang="zh-TW" b="1" i="1" dirty="0" err="1"/>
              <a:t>PostTrainBench</a:t>
            </a:r>
            <a:r>
              <a:rPr lang="en-US" altLang="zh-TW" b="1" i="1" dirty="0"/>
              <a:t>: Can LLM Agents Automate LLM Post-Training?》</a:t>
            </a:r>
            <a:endParaRPr lang="zh-TW" altLang="en-US" dirty="0"/>
          </a:p>
          <a:p>
            <a:r>
              <a:rPr lang="zh-TW" altLang="en-US" b="1" dirty="0"/>
              <a:t>突破：</a:t>
            </a:r>
            <a:r>
              <a:rPr lang="zh-TW" altLang="en-US" dirty="0"/>
              <a:t> 建立了一個極具野心的全新基準測試，專門評估頂尖的 </a:t>
            </a:r>
            <a:r>
              <a:rPr lang="en-US" altLang="zh-TW" dirty="0"/>
              <a:t>AI </a:t>
            </a:r>
            <a:r>
              <a:rPr lang="zh-TW" altLang="en-US" dirty="0"/>
              <a:t>智能體（如 </a:t>
            </a:r>
            <a:r>
              <a:rPr lang="en-US" altLang="zh-TW" dirty="0"/>
              <a:t>Claude Code </a:t>
            </a:r>
            <a:r>
              <a:rPr lang="zh-TW" altLang="en-US" dirty="0"/>
              <a:t>等）能否在單張 </a:t>
            </a:r>
            <a:r>
              <a:rPr lang="en-US" altLang="zh-TW" dirty="0"/>
              <a:t>H100 </a:t>
            </a:r>
            <a:r>
              <a:rPr lang="zh-TW" altLang="en-US" dirty="0"/>
              <a:t>顯示卡和 </a:t>
            </a:r>
            <a:r>
              <a:rPr lang="en-US" altLang="zh-TW" dirty="0"/>
              <a:t>10 </a:t>
            </a:r>
            <a:r>
              <a:rPr lang="zh-TW" altLang="en-US" dirty="0"/>
              <a:t>小時的時間限制內，</a:t>
            </a:r>
            <a:r>
              <a:rPr lang="zh-TW" altLang="en-US" b="1" dirty="0"/>
              <a:t>全自動地把一個未微調的「基礎模型」訓練成強大的指令助手</a:t>
            </a:r>
            <a:r>
              <a:rPr lang="zh-TW" altLang="en-US" dirty="0"/>
              <a:t>。測試證明，</a:t>
            </a:r>
            <a:r>
              <a:rPr lang="en-US" altLang="zh-TW" dirty="0"/>
              <a:t>AI </a:t>
            </a:r>
            <a:r>
              <a:rPr lang="zh-TW" altLang="en-US" dirty="0"/>
              <a:t>已經能自主完成管線設計與數據清洗；雖然綜合能力暫時落後於人類專家團隊，但在特定狹窄任務（如函數呼叫 </a:t>
            </a:r>
            <a:r>
              <a:rPr lang="en-US" altLang="zh-TW" dirty="0"/>
              <a:t>Function Calling</a:t>
            </a:r>
            <a:r>
              <a:rPr lang="zh-TW" altLang="en-US" dirty="0"/>
              <a:t>）上，</a:t>
            </a:r>
            <a:r>
              <a:rPr lang="en-US" altLang="zh-TW" dirty="0"/>
              <a:t>AI </a:t>
            </a:r>
            <a:r>
              <a:rPr lang="zh-TW" altLang="en-US" dirty="0"/>
              <a:t>自主訓練出的模型表現甚至已超越了官方人類微調的版本。</a:t>
            </a:r>
          </a:p>
          <a:p>
            <a:endParaRPr lang="zh-TW" altLang="en-US" dirty="0"/>
          </a:p>
        </p:txBody>
      </p:sp>
      <p:sp>
        <p:nvSpPr>
          <p:cNvPr id="4" name="投影片編號版面配置區 3">
            <a:extLst>
              <a:ext uri="{FF2B5EF4-FFF2-40B4-BE49-F238E27FC236}">
                <a16:creationId xmlns:a16="http://schemas.microsoft.com/office/drawing/2014/main" id="{E94F0543-0D13-9DEC-AB15-60C0A2C80935}"/>
              </a:ext>
            </a:extLst>
          </p:cNvPr>
          <p:cNvSpPr>
            <a:spLocks noGrp="1"/>
          </p:cNvSpPr>
          <p:nvPr>
            <p:ph type="sldNum" sz="quarter" idx="5"/>
          </p:nvPr>
        </p:nvSpPr>
        <p:spPr/>
        <p:txBody>
          <a:bodyPr/>
          <a:lstStyle/>
          <a:p>
            <a:fld id="{504C9E52-72A0-437D-AF23-3C34C1CE67D8}" type="slidenum">
              <a:rPr lang="zh-TW" altLang="en-US" smtClean="0"/>
              <a:t>54</a:t>
            </a:fld>
            <a:endParaRPr lang="zh-TW" altLang="en-US"/>
          </a:p>
        </p:txBody>
      </p:sp>
    </p:spTree>
    <p:extLst>
      <p:ext uri="{BB962C8B-B14F-4D97-AF65-F5344CB8AC3E}">
        <p14:creationId xmlns:p14="http://schemas.microsoft.com/office/powerpoint/2010/main" val="2370118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https://arxiv.org/abs/2211.03540</a:t>
            </a:r>
          </a:p>
          <a:p>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57</a:t>
            </a:fld>
            <a:endParaRPr lang="zh-TW" altLang="en-US"/>
          </a:p>
        </p:txBody>
      </p:sp>
    </p:spTree>
    <p:extLst>
      <p:ext uri="{BB962C8B-B14F-4D97-AF65-F5344CB8AC3E}">
        <p14:creationId xmlns:p14="http://schemas.microsoft.com/office/powerpoint/2010/main" val="2829304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總結</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要講 </a:t>
            </a:r>
            <a:r>
              <a:rPr lang="en-US" altLang="zh-TW" dirty="0"/>
              <a:t>Alpha Evolve </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60</a:t>
            </a:fld>
            <a:endParaRPr lang="zh-TW" altLang="en-US"/>
          </a:p>
        </p:txBody>
      </p:sp>
    </p:spTree>
    <p:extLst>
      <p:ext uri="{BB962C8B-B14F-4D97-AF65-F5344CB8AC3E}">
        <p14:creationId xmlns:p14="http://schemas.microsoft.com/office/powerpoint/2010/main" val="1407855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3</a:t>
            </a:fld>
            <a:endParaRPr lang="zh-TW" altLang="en-US"/>
          </a:p>
        </p:txBody>
      </p:sp>
    </p:spTree>
    <p:extLst>
      <p:ext uri="{BB962C8B-B14F-4D97-AF65-F5344CB8AC3E}">
        <p14:creationId xmlns:p14="http://schemas.microsoft.com/office/powerpoint/2010/main" val="1383353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a:p>
            <a:endParaRPr lang="en-US" altLang="zh-TW" dirty="0"/>
          </a:p>
          <a:p>
            <a:endParaRPr lang="en-US" altLang="zh-TW" dirty="0"/>
          </a:p>
          <a:p>
            <a:r>
              <a:rPr lang="zh-TW" altLang="en-US" dirty="0"/>
              <a:t>傳統方法 </a:t>
            </a:r>
            <a:r>
              <a:rPr lang="en-US" altLang="zh-TW" dirty="0"/>
              <a:t>vs </a:t>
            </a:r>
            <a:r>
              <a:rPr lang="zh-TW" altLang="en-US" dirty="0"/>
              <a:t>無師自通</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61</a:t>
            </a:fld>
            <a:endParaRPr lang="zh-TW" altLang="en-US"/>
          </a:p>
        </p:txBody>
      </p:sp>
    </p:spTree>
    <p:extLst>
      <p:ext uri="{BB962C8B-B14F-4D97-AF65-F5344CB8AC3E}">
        <p14:creationId xmlns:p14="http://schemas.microsoft.com/office/powerpoint/2010/main" val="1306149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1" i="0" kern="1200" dirty="0">
                <a:solidFill>
                  <a:schemeClr val="tx1"/>
                </a:solidFill>
                <a:effectLst/>
                <a:latin typeface="+mn-lt"/>
                <a:ea typeface="+mn-ea"/>
                <a:cs typeface="+mn-cs"/>
              </a:rPr>
              <a:t>盧比孔河</a:t>
            </a:r>
            <a:r>
              <a:rPr lang="zh-TW" altLang="en-US" sz="1200" b="0" i="0" kern="1200" dirty="0">
                <a:solidFill>
                  <a:schemeClr val="tx1"/>
                </a:solidFill>
                <a:effectLst/>
                <a:latin typeface="+mn-lt"/>
                <a:ea typeface="+mn-ea"/>
                <a:cs typeface="+mn-cs"/>
              </a:rPr>
              <a:t>（義大利語：</a:t>
            </a:r>
            <a:r>
              <a:rPr lang="en-US" altLang="zh-TW" sz="1200" b="0" i="0" kern="1200" dirty="0" err="1">
                <a:solidFill>
                  <a:schemeClr val="tx1"/>
                </a:solidFill>
                <a:effectLst/>
                <a:latin typeface="+mn-lt"/>
                <a:ea typeface="+mn-ea"/>
                <a:cs typeface="+mn-cs"/>
              </a:rPr>
              <a:t>Rubicone</a:t>
            </a:r>
            <a:r>
              <a:rPr lang="zh-TW" altLang="en-US" sz="1200" b="0" i="0" kern="120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hlinkClick r:id="rId3" tooltip="艾米利亞-羅馬涅語"/>
              </a:rPr>
              <a:t>艾米利亞</a:t>
            </a:r>
            <a:r>
              <a:rPr lang="en-US" altLang="zh-TW" sz="1200" b="0" i="0" u="none" strike="noStrike" kern="1200" dirty="0">
                <a:solidFill>
                  <a:schemeClr val="tx1"/>
                </a:solidFill>
                <a:effectLst/>
                <a:latin typeface="+mn-lt"/>
                <a:ea typeface="+mn-ea"/>
                <a:cs typeface="+mn-cs"/>
                <a:hlinkClick r:id="rId3" tooltip="艾米利亞-羅馬涅語"/>
              </a:rPr>
              <a:t>-</a:t>
            </a:r>
            <a:r>
              <a:rPr lang="zh-TW" altLang="en-US" sz="1200" b="0" i="0" u="none" strike="noStrike" kern="1200" dirty="0">
                <a:solidFill>
                  <a:schemeClr val="tx1"/>
                </a:solidFill>
                <a:effectLst/>
                <a:latin typeface="+mn-lt"/>
                <a:ea typeface="+mn-ea"/>
                <a:cs typeface="+mn-cs"/>
                <a:hlinkClick r:id="rId3" tooltip="艾米利亞-羅馬涅語"/>
              </a:rPr>
              <a:t>羅馬涅語</a:t>
            </a:r>
            <a:r>
              <a:rPr lang="zh-TW" altLang="en-US" sz="1200" b="0" i="0" kern="1200" dirty="0">
                <a:solidFill>
                  <a:schemeClr val="tx1"/>
                </a:solidFill>
                <a:effectLst/>
                <a:latin typeface="+mn-lt"/>
                <a:ea typeface="+mn-ea"/>
                <a:cs typeface="+mn-cs"/>
              </a:rPr>
              <a:t>：</a:t>
            </a:r>
            <a:r>
              <a:rPr lang="en-US" altLang="zh-TW" sz="1200" b="0" i="0" kern="1200" dirty="0" err="1">
                <a:solidFill>
                  <a:schemeClr val="tx1"/>
                </a:solidFill>
                <a:effectLst/>
                <a:latin typeface="+mn-lt"/>
                <a:ea typeface="+mn-ea"/>
                <a:cs typeface="+mn-cs"/>
              </a:rPr>
              <a:t>Rubicôn</a:t>
            </a:r>
            <a:r>
              <a:rPr lang="zh-TW" altLang="en-US" sz="1200" b="0" i="0" kern="1200" dirty="0">
                <a:solidFill>
                  <a:schemeClr val="tx1"/>
                </a:solidFill>
                <a:effectLst/>
                <a:latin typeface="+mn-lt"/>
                <a:ea typeface="+mn-ea"/>
                <a:cs typeface="+mn-cs"/>
              </a:rPr>
              <a:t>）是</a:t>
            </a:r>
            <a:r>
              <a:rPr lang="zh-TW" altLang="en-US" sz="1200" b="0" i="0" u="none" strike="noStrike" kern="1200" dirty="0">
                <a:solidFill>
                  <a:schemeClr val="tx1"/>
                </a:solidFill>
                <a:effectLst/>
                <a:latin typeface="+mn-lt"/>
                <a:ea typeface="+mn-ea"/>
                <a:cs typeface="+mn-cs"/>
                <a:hlinkClick r:id="rId4" tooltip="義大利"/>
              </a:rPr>
              <a:t>義大利</a:t>
            </a:r>
            <a:r>
              <a:rPr lang="zh-TW" altLang="en-US" sz="1200" b="0" i="0" kern="1200" dirty="0">
                <a:solidFill>
                  <a:schemeClr val="tx1"/>
                </a:solidFill>
                <a:effectLst/>
                <a:latin typeface="+mn-lt"/>
                <a:ea typeface="+mn-ea"/>
                <a:cs typeface="+mn-cs"/>
              </a:rPr>
              <a:t>北部的一條約</a:t>
            </a:r>
            <a:r>
              <a:rPr lang="en-US" altLang="zh-TW" sz="1200" b="0" i="0" kern="1200" dirty="0">
                <a:solidFill>
                  <a:schemeClr val="tx1"/>
                </a:solidFill>
                <a:effectLst/>
                <a:latin typeface="+mn-lt"/>
                <a:ea typeface="+mn-ea"/>
                <a:cs typeface="+mn-cs"/>
              </a:rPr>
              <a:t>29</a:t>
            </a:r>
            <a:r>
              <a:rPr lang="zh-TW" altLang="en-US" sz="1200" b="0" i="0" u="none" strike="noStrike" kern="1200" dirty="0">
                <a:solidFill>
                  <a:schemeClr val="tx1"/>
                </a:solidFill>
                <a:effectLst/>
                <a:latin typeface="+mn-lt"/>
                <a:ea typeface="+mn-ea"/>
                <a:cs typeface="+mn-cs"/>
                <a:hlinkClick r:id="rId5" tooltip="公里"/>
              </a:rPr>
              <a:t>公里</a:t>
            </a:r>
            <a:r>
              <a:rPr lang="zh-TW" altLang="en-US" sz="1200" b="0" i="0" kern="1200" dirty="0">
                <a:solidFill>
                  <a:schemeClr val="tx1"/>
                </a:solidFill>
                <a:effectLst/>
                <a:latin typeface="+mn-lt"/>
                <a:ea typeface="+mn-ea"/>
                <a:cs typeface="+mn-cs"/>
              </a:rPr>
              <a:t>長的河流。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在西方，「</a:t>
            </a:r>
            <a:r>
              <a:rPr lang="zh-TW" altLang="en-US" sz="1200" b="1" i="0" kern="1200" dirty="0">
                <a:solidFill>
                  <a:schemeClr val="tx1"/>
                </a:solidFill>
                <a:effectLst/>
                <a:latin typeface="+mn-lt"/>
                <a:ea typeface="+mn-ea"/>
                <a:cs typeface="+mn-cs"/>
              </a:rPr>
              <a:t>渡過盧比孔河</a:t>
            </a:r>
            <a:r>
              <a:rPr lang="zh-TW" altLang="en-US" sz="1200" b="0" i="0" kern="1200" dirty="0">
                <a:solidFill>
                  <a:schemeClr val="tx1"/>
                </a:solidFill>
                <a:effectLst/>
                <a:latin typeface="+mn-lt"/>
                <a:ea typeface="+mn-ea"/>
                <a:cs typeface="+mn-cs"/>
              </a:rPr>
              <a:t>」（英語：</a:t>
            </a:r>
            <a:r>
              <a:rPr lang="en-US" altLang="zh-TW" sz="1200" b="0" i="0" kern="1200" dirty="0">
                <a:solidFill>
                  <a:schemeClr val="tx1"/>
                </a:solidFill>
                <a:effectLst/>
                <a:latin typeface="+mn-lt"/>
                <a:ea typeface="+mn-ea"/>
                <a:cs typeface="+mn-cs"/>
              </a:rPr>
              <a:t>Crossing the Rubicon</a:t>
            </a:r>
            <a:r>
              <a:rPr lang="zh-TW" altLang="en-US" sz="1200" b="0" i="0" kern="1200" dirty="0">
                <a:solidFill>
                  <a:schemeClr val="tx1"/>
                </a:solidFill>
                <a:effectLst/>
                <a:latin typeface="+mn-lt"/>
                <a:ea typeface="+mn-ea"/>
                <a:cs typeface="+mn-cs"/>
              </a:rPr>
              <a:t>）是一句很流行的</a:t>
            </a:r>
            <a:r>
              <a:rPr lang="zh-TW" altLang="en-US" sz="1200" b="0" i="0" u="none" strike="noStrike" kern="1200" dirty="0">
                <a:solidFill>
                  <a:schemeClr val="tx1"/>
                </a:solidFill>
                <a:effectLst/>
                <a:latin typeface="+mn-lt"/>
                <a:ea typeface="+mn-ea"/>
                <a:cs typeface="+mn-cs"/>
                <a:hlinkClick r:id="rId6" tooltip="成語"/>
              </a:rPr>
              <a:t>成語</a:t>
            </a:r>
            <a:r>
              <a:rPr lang="zh-TW" altLang="en-US" sz="1200" b="0" i="0" kern="1200" dirty="0">
                <a:solidFill>
                  <a:schemeClr val="tx1"/>
                </a:solidFill>
                <a:effectLst/>
                <a:latin typeface="+mn-lt"/>
                <a:ea typeface="+mn-ea"/>
                <a:cs typeface="+mn-cs"/>
              </a:rPr>
              <a:t>，意為「</a:t>
            </a:r>
            <a:r>
              <a:rPr lang="zh-TW" altLang="en-US" sz="1200" b="0" i="0" u="none" strike="noStrike" kern="1200" dirty="0">
                <a:solidFill>
                  <a:schemeClr val="tx1"/>
                </a:solidFill>
                <a:effectLst/>
                <a:latin typeface="+mn-lt"/>
                <a:ea typeface="+mn-ea"/>
                <a:cs typeface="+mn-cs"/>
                <a:hlinkClick r:id="rId7" tooltip="破釜沉舟"/>
              </a:rPr>
              <a:t>破釜沉舟</a:t>
            </a:r>
            <a:r>
              <a:rPr lang="zh-TW" altLang="en-US" sz="1200" b="0" i="0" kern="1200" dirty="0">
                <a:solidFill>
                  <a:schemeClr val="tx1"/>
                </a:solidFill>
                <a:effectLst/>
                <a:latin typeface="+mn-lt"/>
                <a:ea typeface="+mn-ea"/>
                <a:cs typeface="+mn-cs"/>
              </a:rPr>
              <a:t>」。這個習語源自於</a:t>
            </a:r>
            <a:r>
              <a:rPr lang="zh-TW" altLang="en-US" sz="1200" b="0" i="0" u="none" strike="noStrike" kern="1200" dirty="0">
                <a:solidFill>
                  <a:schemeClr val="tx1"/>
                </a:solidFill>
                <a:effectLst/>
                <a:latin typeface="+mn-lt"/>
                <a:ea typeface="+mn-ea"/>
                <a:cs typeface="+mn-cs"/>
                <a:hlinkClick r:id="rId8" tooltip="西元前49年（頁面不存在）"/>
              </a:rPr>
              <a:t>西元前</a:t>
            </a:r>
            <a:r>
              <a:rPr lang="en-US" altLang="zh-TW" sz="1200" b="0" i="0" u="none" strike="noStrike" kern="1200" dirty="0">
                <a:solidFill>
                  <a:schemeClr val="tx1"/>
                </a:solidFill>
                <a:effectLst/>
                <a:latin typeface="+mn-lt"/>
                <a:ea typeface="+mn-ea"/>
                <a:cs typeface="+mn-cs"/>
                <a:hlinkClick r:id="rId8" tooltip="西元前49年（頁面不存在）"/>
              </a:rPr>
              <a:t>49</a:t>
            </a:r>
            <a:r>
              <a:rPr lang="zh-TW" altLang="en-US" sz="1200" b="0" i="0" u="none" strike="noStrike" kern="1200" dirty="0">
                <a:solidFill>
                  <a:schemeClr val="tx1"/>
                </a:solidFill>
                <a:effectLst/>
                <a:latin typeface="+mn-lt"/>
                <a:ea typeface="+mn-ea"/>
                <a:cs typeface="+mn-cs"/>
                <a:hlinkClick r:id="rId8" tooltip="西元前49年（頁面不存在）"/>
              </a:rPr>
              <a:t>年</a:t>
            </a:r>
            <a:r>
              <a:rPr lang="zh-TW" altLang="en-US" sz="1200" b="0" i="0" kern="120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hlinkClick r:id="rId9" tooltip="凱撒"/>
              </a:rPr>
              <a:t>凱撒</a:t>
            </a:r>
            <a:r>
              <a:rPr lang="zh-TW" altLang="en-US" sz="1200" b="0" i="0" kern="1200" dirty="0">
                <a:solidFill>
                  <a:schemeClr val="tx1"/>
                </a:solidFill>
                <a:effectLst/>
                <a:latin typeface="+mn-lt"/>
                <a:ea typeface="+mn-ea"/>
                <a:cs typeface="+mn-cs"/>
              </a:rPr>
              <a:t>破除將領不得帶兵渡過盧比孔河的禁忌，帶兵進軍</a:t>
            </a:r>
            <a:r>
              <a:rPr lang="zh-TW" altLang="en-US" sz="1200" b="0" i="0" u="none" strike="noStrike" kern="1200" dirty="0">
                <a:solidFill>
                  <a:schemeClr val="tx1"/>
                </a:solidFill>
                <a:effectLst/>
                <a:latin typeface="+mn-lt"/>
                <a:ea typeface="+mn-ea"/>
                <a:cs typeface="+mn-cs"/>
                <a:hlinkClick r:id="rId10" tooltip="羅馬市"/>
              </a:rPr>
              <a:t>羅馬</a:t>
            </a:r>
            <a:r>
              <a:rPr lang="zh-TW" altLang="en-US" sz="1200" b="0" i="0" kern="1200" dirty="0">
                <a:solidFill>
                  <a:schemeClr val="tx1"/>
                </a:solidFill>
                <a:effectLst/>
                <a:latin typeface="+mn-lt"/>
                <a:ea typeface="+mn-ea"/>
                <a:cs typeface="+mn-cs"/>
              </a:rPr>
              <a:t>與</a:t>
            </a:r>
            <a:r>
              <a:rPr lang="zh-TW" altLang="en-US" sz="1200" b="0" i="0" u="none" strike="noStrike" kern="1200" dirty="0">
                <a:solidFill>
                  <a:schemeClr val="tx1"/>
                </a:solidFill>
                <a:effectLst/>
                <a:latin typeface="+mn-lt"/>
                <a:ea typeface="+mn-ea"/>
                <a:cs typeface="+mn-cs"/>
                <a:hlinkClick r:id="rId11" tooltip="格奈烏斯·龐培"/>
              </a:rPr>
              <a:t>格奈烏斯</a:t>
            </a:r>
            <a:r>
              <a:rPr lang="en-US" altLang="zh-TW" sz="1200" b="0" i="0" u="none" strike="noStrike" kern="1200" dirty="0">
                <a:solidFill>
                  <a:schemeClr val="tx1"/>
                </a:solidFill>
                <a:effectLst/>
                <a:latin typeface="+mn-lt"/>
                <a:ea typeface="+mn-ea"/>
                <a:cs typeface="+mn-cs"/>
                <a:hlinkClick r:id="rId11" tooltip="格奈烏斯·龐培"/>
              </a:rPr>
              <a:t>·</a:t>
            </a:r>
            <a:r>
              <a:rPr lang="zh-TW" altLang="en-US" sz="1200" b="0" i="0" u="none" strike="noStrike" kern="1200" dirty="0">
                <a:solidFill>
                  <a:schemeClr val="tx1"/>
                </a:solidFill>
                <a:effectLst/>
                <a:latin typeface="+mn-lt"/>
                <a:ea typeface="+mn-ea"/>
                <a:cs typeface="+mn-cs"/>
                <a:hlinkClick r:id="rId11" tooltip="格奈烏斯·龐培"/>
              </a:rPr>
              <a:t>龐培</a:t>
            </a:r>
            <a:r>
              <a:rPr lang="zh-TW" altLang="en-US" sz="1200" b="0" i="0" kern="1200" dirty="0">
                <a:solidFill>
                  <a:schemeClr val="tx1"/>
                </a:solidFill>
                <a:effectLst/>
                <a:latin typeface="+mn-lt"/>
                <a:ea typeface="+mn-ea"/>
                <a:cs typeface="+mn-cs"/>
              </a:rPr>
              <a:t>展開</a:t>
            </a:r>
            <a:r>
              <a:rPr lang="zh-TW" altLang="en-US" sz="1200" b="0" i="0" u="none" strike="noStrike" kern="1200" dirty="0">
                <a:solidFill>
                  <a:schemeClr val="tx1"/>
                </a:solidFill>
                <a:effectLst/>
                <a:latin typeface="+mn-lt"/>
                <a:ea typeface="+mn-ea"/>
                <a:cs typeface="+mn-cs"/>
                <a:hlinkClick r:id="rId12" tooltip="凱撒內戰"/>
              </a:rPr>
              <a:t>內戰</a:t>
            </a:r>
            <a:r>
              <a:rPr lang="zh-TW" altLang="en-US" sz="1200" b="0" i="0" kern="1200" dirty="0">
                <a:solidFill>
                  <a:schemeClr val="tx1"/>
                </a:solidFill>
                <a:effectLst/>
                <a:latin typeface="+mn-lt"/>
                <a:ea typeface="+mn-ea"/>
                <a:cs typeface="+mn-cs"/>
              </a:rPr>
              <a:t>，並最終獲勝的典故。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根據當時的</a:t>
            </a:r>
            <a:r>
              <a:rPr lang="zh-TW" altLang="en-US" sz="1200" b="0" i="0" u="none" strike="noStrike" kern="1200" dirty="0">
                <a:solidFill>
                  <a:schemeClr val="tx1"/>
                </a:solidFill>
                <a:effectLst/>
                <a:latin typeface="+mn-lt"/>
                <a:ea typeface="+mn-ea"/>
                <a:cs typeface="+mn-cs"/>
                <a:hlinkClick r:id="rId13" tooltip="羅馬共和國"/>
              </a:rPr>
              <a:t>羅馬共和國</a:t>
            </a:r>
            <a:r>
              <a:rPr lang="zh-TW" altLang="en-US" sz="1200" b="0" i="0" kern="1200" dirty="0">
                <a:solidFill>
                  <a:schemeClr val="tx1"/>
                </a:solidFill>
                <a:effectLst/>
                <a:latin typeface="+mn-lt"/>
                <a:ea typeface="+mn-ea"/>
                <a:cs typeface="+mn-cs"/>
              </a:rPr>
              <a:t>法律</a:t>
            </a:r>
            <a:r>
              <a:rPr lang="en-US" altLang="zh-TW" sz="1200" b="0" i="0" u="none" strike="noStrike" kern="1200" baseline="30000" dirty="0">
                <a:solidFill>
                  <a:schemeClr val="tx1"/>
                </a:solidFill>
                <a:effectLst/>
                <a:latin typeface="+mn-lt"/>
                <a:ea typeface="+mn-ea"/>
                <a:cs typeface="+mn-cs"/>
                <a:hlinkClick r:id="rId14"/>
              </a:rPr>
              <a:t>[1]</a:t>
            </a:r>
            <a:r>
              <a:rPr lang="zh-TW" altLang="en-US" sz="1200" b="0" i="0" kern="1200" dirty="0">
                <a:solidFill>
                  <a:schemeClr val="tx1"/>
                </a:solidFill>
                <a:effectLst/>
                <a:latin typeface="+mn-lt"/>
                <a:ea typeface="+mn-ea"/>
                <a:cs typeface="+mn-cs"/>
              </a:rPr>
              <a:t>，任何將領都不得帶領軍隊越過作為義大利本土與</a:t>
            </a:r>
            <a:r>
              <a:rPr lang="zh-TW" altLang="en-US" sz="1200" b="0" i="0" u="none" strike="noStrike" kern="1200" dirty="0">
                <a:solidFill>
                  <a:schemeClr val="tx1"/>
                </a:solidFill>
                <a:effectLst/>
                <a:latin typeface="+mn-lt"/>
                <a:ea typeface="+mn-ea"/>
                <a:cs typeface="+mn-cs"/>
                <a:hlinkClick r:id="rId15" tooltip="山南高盧"/>
              </a:rPr>
              <a:t>山南高盧</a:t>
            </a:r>
            <a:r>
              <a:rPr lang="zh-TW" altLang="en-US" sz="1200" b="0" i="0" kern="1200" dirty="0">
                <a:solidFill>
                  <a:schemeClr val="tx1"/>
                </a:solidFill>
                <a:effectLst/>
                <a:latin typeface="+mn-lt"/>
                <a:ea typeface="+mn-ea"/>
                <a:cs typeface="+mn-cs"/>
              </a:rPr>
              <a:t>分界線的盧比孔河，否則就會被視為叛變。這條法律確保了羅馬共和國不會遭到來自內部的攻擊。因此，當凱撒帶領著自己從</a:t>
            </a:r>
            <a:r>
              <a:rPr lang="zh-TW" altLang="en-US" sz="1200" b="0" i="0" u="none" strike="noStrike" kern="1200" dirty="0">
                <a:solidFill>
                  <a:schemeClr val="tx1"/>
                </a:solidFill>
                <a:effectLst/>
                <a:latin typeface="+mn-lt"/>
                <a:ea typeface="+mn-ea"/>
                <a:cs typeface="+mn-cs"/>
                <a:hlinkClick r:id="rId16" tooltip="高盧"/>
              </a:rPr>
              <a:t>高盧</a:t>
            </a:r>
            <a:r>
              <a:rPr lang="zh-TW" altLang="en-US" sz="1200" b="0" i="0" kern="1200" dirty="0">
                <a:solidFill>
                  <a:schemeClr val="tx1"/>
                </a:solidFill>
                <a:effectLst/>
                <a:latin typeface="+mn-lt"/>
                <a:ea typeface="+mn-ea"/>
                <a:cs typeface="+mn-cs"/>
              </a:rPr>
              <a:t>帶來的</a:t>
            </a:r>
            <a:r>
              <a:rPr lang="zh-TW" altLang="en-US" sz="1200" b="0" i="0" u="none" strike="noStrike" kern="1200" dirty="0">
                <a:solidFill>
                  <a:schemeClr val="tx1"/>
                </a:solidFill>
                <a:effectLst/>
                <a:latin typeface="+mn-lt"/>
                <a:ea typeface="+mn-ea"/>
                <a:cs typeface="+mn-cs"/>
                <a:hlinkClick r:id="rId17" tooltip="羅馬軍團"/>
              </a:rPr>
              <a:t>軍團</a:t>
            </a:r>
            <a:r>
              <a:rPr lang="zh-TW" altLang="en-US" sz="1200" b="0" i="0" kern="1200" dirty="0">
                <a:solidFill>
                  <a:schemeClr val="tx1"/>
                </a:solidFill>
                <a:effectLst/>
                <a:latin typeface="+mn-lt"/>
                <a:ea typeface="+mn-ea"/>
                <a:cs typeface="+mn-cs"/>
              </a:rPr>
              <a:t>（凱撒當時任高盧行省</a:t>
            </a:r>
            <a:r>
              <a:rPr lang="zh-TW" altLang="en-US" sz="1200" b="0" i="0" u="none" strike="noStrike" kern="1200" dirty="0">
                <a:solidFill>
                  <a:schemeClr val="tx1"/>
                </a:solidFill>
                <a:effectLst/>
                <a:latin typeface="+mn-lt"/>
                <a:ea typeface="+mn-ea"/>
                <a:cs typeface="+mn-cs"/>
                <a:hlinkClick r:id="rId18" tooltip="總督"/>
              </a:rPr>
              <a:t>總督</a:t>
            </a:r>
            <a:r>
              <a:rPr lang="zh-TW" altLang="en-US" sz="1200" b="0" i="0" kern="1200" dirty="0">
                <a:solidFill>
                  <a:schemeClr val="tx1"/>
                </a:solidFill>
                <a:effectLst/>
                <a:latin typeface="+mn-lt"/>
                <a:ea typeface="+mn-ea"/>
                <a:cs typeface="+mn-cs"/>
              </a:rPr>
              <a:t>）在前</a:t>
            </a:r>
            <a:r>
              <a:rPr lang="en-US" altLang="zh-TW" sz="1200" b="0" i="0" kern="1200" dirty="0">
                <a:solidFill>
                  <a:schemeClr val="tx1"/>
                </a:solidFill>
                <a:effectLst/>
                <a:latin typeface="+mn-lt"/>
                <a:ea typeface="+mn-ea"/>
                <a:cs typeface="+mn-cs"/>
              </a:rPr>
              <a:t>49</a:t>
            </a:r>
            <a:r>
              <a:rPr lang="zh-TW" altLang="en-US" sz="1200" b="0" i="0" kern="1200" dirty="0">
                <a:solidFill>
                  <a:schemeClr val="tx1"/>
                </a:solidFill>
                <a:effectLst/>
                <a:latin typeface="+mn-lt"/>
                <a:ea typeface="+mn-ea"/>
                <a:cs typeface="+mn-cs"/>
              </a:rPr>
              <a:t>年</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月渡過盧比孔河的時候，他無疑挑起了與羅馬的當權者（主要是龐培和</a:t>
            </a:r>
            <a:r>
              <a:rPr lang="zh-TW" altLang="en-US" sz="1200" b="0" i="0" u="none" strike="noStrike" kern="1200" dirty="0">
                <a:solidFill>
                  <a:schemeClr val="tx1"/>
                </a:solidFill>
                <a:effectLst/>
                <a:latin typeface="+mn-lt"/>
                <a:ea typeface="+mn-ea"/>
                <a:cs typeface="+mn-cs"/>
                <a:hlinkClick r:id="rId19" tooltip="元老院"/>
              </a:rPr>
              <a:t>元老院</a:t>
            </a:r>
            <a:r>
              <a:rPr lang="zh-TW" altLang="en-US" sz="1200" b="0" i="0" kern="1200" dirty="0">
                <a:solidFill>
                  <a:schemeClr val="tx1"/>
                </a:solidFill>
                <a:effectLst/>
                <a:latin typeface="+mn-lt"/>
                <a:ea typeface="+mn-ea"/>
                <a:cs typeface="+mn-cs"/>
              </a:rPr>
              <a:t>中的</a:t>
            </a:r>
            <a:r>
              <a:rPr lang="zh-TW" altLang="en-US" sz="1200" b="0" i="0" u="none" strike="noStrike" kern="1200" dirty="0">
                <a:solidFill>
                  <a:schemeClr val="tx1"/>
                </a:solidFill>
                <a:effectLst/>
                <a:latin typeface="+mn-lt"/>
                <a:ea typeface="+mn-ea"/>
                <a:cs typeface="+mn-cs"/>
                <a:hlinkClick r:id="rId20" tooltip="貴族派"/>
              </a:rPr>
              <a:t>貴族派</a:t>
            </a:r>
            <a:r>
              <a:rPr lang="zh-TW" altLang="en-US" sz="1200" b="0" i="0" kern="1200" dirty="0">
                <a:solidFill>
                  <a:schemeClr val="tx1"/>
                </a:solidFill>
                <a:effectLst/>
                <a:latin typeface="+mn-lt"/>
                <a:ea typeface="+mn-ea"/>
                <a:cs typeface="+mn-cs"/>
              </a:rPr>
              <a:t>）的內戰，同時也將自己置於了叛國者的危險境地</a:t>
            </a:r>
            <a:r>
              <a:rPr lang="en-US" altLang="zh-TW" sz="1200" b="0" i="0" u="none" strike="noStrike" kern="1200" baseline="30000" dirty="0">
                <a:solidFill>
                  <a:schemeClr val="tx1"/>
                </a:solidFill>
                <a:effectLst/>
                <a:latin typeface="+mn-lt"/>
                <a:ea typeface="+mn-ea"/>
                <a:cs typeface="+mn-cs"/>
                <a:hlinkClick r:id="rId21"/>
              </a:rPr>
              <a:t>[2]</a:t>
            </a:r>
            <a:r>
              <a:rPr lang="zh-TW" altLang="en-US" sz="1200" b="0" i="0" kern="1200" dirty="0">
                <a:solidFill>
                  <a:schemeClr val="tx1"/>
                </a:solidFill>
                <a:effectLst/>
                <a:latin typeface="+mn-lt"/>
                <a:ea typeface="+mn-ea"/>
                <a:cs typeface="+mn-cs"/>
              </a:rPr>
              <a:t>。</a:t>
            </a:r>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4</a:t>
            </a:fld>
            <a:endParaRPr lang="zh-TW" altLang="en-US"/>
          </a:p>
        </p:txBody>
      </p:sp>
    </p:spTree>
    <p:extLst>
      <p:ext uri="{BB962C8B-B14F-4D97-AF65-F5344CB8AC3E}">
        <p14:creationId xmlns:p14="http://schemas.microsoft.com/office/powerpoint/2010/main" val="449885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049C5-6143-36A2-91C1-2418C7B0DB8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13A53799-8C71-E9BF-E1B8-CE82793A93F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25A8D3A3-57C3-D0BB-F37D-7B7F29EB72E6}"/>
              </a:ext>
            </a:extLst>
          </p:cNvPr>
          <p:cNvSpPr>
            <a:spLocks noGrp="1"/>
          </p:cNvSpPr>
          <p:nvPr>
            <p:ph type="body" idx="1"/>
          </p:nvPr>
        </p:nvSpPr>
        <p:spPr/>
        <p:txBody>
          <a:bodyPr/>
          <a:lstStyle/>
          <a:p>
            <a:r>
              <a:rPr lang="zh-TW" altLang="en-US" dirty="0"/>
              <a:t>要不要實際舉例 </a:t>
            </a:r>
            <a:r>
              <a:rPr lang="en-US" altLang="zh-TW" dirty="0"/>
              <a:t>LLM</a:t>
            </a:r>
            <a:r>
              <a:rPr lang="zh-TW" altLang="en-US" dirty="0"/>
              <a:t> 怎麼做</a:t>
            </a:r>
            <a:r>
              <a:rPr lang="en-US" altLang="zh-TW" dirty="0"/>
              <a:t>?</a:t>
            </a:r>
            <a:endParaRPr lang="zh-TW" altLang="en-US" dirty="0"/>
          </a:p>
        </p:txBody>
      </p:sp>
      <p:sp>
        <p:nvSpPr>
          <p:cNvPr id="4" name="投影片編號版面配置區 3">
            <a:extLst>
              <a:ext uri="{FF2B5EF4-FFF2-40B4-BE49-F238E27FC236}">
                <a16:creationId xmlns:a16="http://schemas.microsoft.com/office/drawing/2014/main" id="{3BD9692E-CD2B-56C0-259D-F5EEB968C7F7}"/>
              </a:ext>
            </a:extLst>
          </p:cNvPr>
          <p:cNvSpPr>
            <a:spLocks noGrp="1"/>
          </p:cNvSpPr>
          <p:nvPr>
            <p:ph type="sldNum" sz="quarter" idx="5"/>
          </p:nvPr>
        </p:nvSpPr>
        <p:spPr/>
        <p:txBody>
          <a:bodyPr/>
          <a:lstStyle/>
          <a:p>
            <a:fld id="{504C9E52-72A0-437D-AF23-3C34C1CE67D8}" type="slidenum">
              <a:rPr lang="zh-TW" altLang="en-US" smtClean="0"/>
              <a:t>8</a:t>
            </a:fld>
            <a:endParaRPr lang="zh-TW" altLang="en-US"/>
          </a:p>
        </p:txBody>
      </p:sp>
    </p:spTree>
    <p:extLst>
      <p:ext uri="{BB962C8B-B14F-4D97-AF65-F5344CB8AC3E}">
        <p14:creationId xmlns:p14="http://schemas.microsoft.com/office/powerpoint/2010/main" val="2770035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2829F-133A-D7FF-CD2A-B58EC0A750D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60F38BC-7896-3EE3-7D95-FA3F0B9B585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B0D0A42-8075-DAA5-525B-632DCFBAEFAE}"/>
              </a:ext>
            </a:extLst>
          </p:cNvPr>
          <p:cNvSpPr>
            <a:spLocks noGrp="1"/>
          </p:cNvSpPr>
          <p:nvPr>
            <p:ph type="body" idx="1"/>
          </p:nvPr>
        </p:nvSpPr>
        <p:spPr/>
        <p:txBody>
          <a:bodyPr/>
          <a:lstStyle/>
          <a:p>
            <a:r>
              <a:rPr lang="zh-TW" altLang="en-US" dirty="0"/>
              <a:t>要不要實際舉例 </a:t>
            </a:r>
            <a:r>
              <a:rPr lang="en-US" altLang="zh-TW" dirty="0"/>
              <a:t>LLM</a:t>
            </a:r>
            <a:r>
              <a:rPr lang="zh-TW" altLang="en-US" dirty="0"/>
              <a:t> 怎麼做</a:t>
            </a:r>
            <a:r>
              <a:rPr lang="en-US" altLang="zh-TW" dirty="0"/>
              <a:t>?</a:t>
            </a:r>
            <a:endParaRPr lang="zh-TW" altLang="en-US" dirty="0"/>
          </a:p>
        </p:txBody>
      </p:sp>
      <p:sp>
        <p:nvSpPr>
          <p:cNvPr id="4" name="投影片編號版面配置區 3">
            <a:extLst>
              <a:ext uri="{FF2B5EF4-FFF2-40B4-BE49-F238E27FC236}">
                <a16:creationId xmlns:a16="http://schemas.microsoft.com/office/drawing/2014/main" id="{4E0EFB18-2E84-64D1-F9A0-A3413B2C76E4}"/>
              </a:ext>
            </a:extLst>
          </p:cNvPr>
          <p:cNvSpPr>
            <a:spLocks noGrp="1"/>
          </p:cNvSpPr>
          <p:nvPr>
            <p:ph type="sldNum" sz="quarter" idx="5"/>
          </p:nvPr>
        </p:nvSpPr>
        <p:spPr/>
        <p:txBody>
          <a:bodyPr/>
          <a:lstStyle/>
          <a:p>
            <a:fld id="{504C9E52-72A0-437D-AF23-3C34C1CE67D8}" type="slidenum">
              <a:rPr lang="zh-TW" altLang="en-US" smtClean="0"/>
              <a:t>9</a:t>
            </a:fld>
            <a:endParaRPr lang="zh-TW" altLang="en-US"/>
          </a:p>
        </p:txBody>
      </p:sp>
    </p:spTree>
    <p:extLst>
      <p:ext uri="{BB962C8B-B14F-4D97-AF65-F5344CB8AC3E}">
        <p14:creationId xmlns:p14="http://schemas.microsoft.com/office/powerpoint/2010/main" val="742079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F5DF3-CF8F-45B3-46E2-486C9DA3DC1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9535FC7-455B-E7BA-D589-E3E994FA43F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2B5C682E-0473-9B1E-FE6F-54D9CE6603AB}"/>
              </a:ext>
            </a:extLst>
          </p:cNvPr>
          <p:cNvSpPr>
            <a:spLocks noGrp="1"/>
          </p:cNvSpPr>
          <p:nvPr>
            <p:ph type="body" idx="1"/>
          </p:nvPr>
        </p:nvSpPr>
        <p:spPr/>
        <p:txBody>
          <a:bodyPr/>
          <a:lstStyle/>
          <a:p>
            <a:r>
              <a:rPr lang="zh-TW" altLang="en-US" dirty="0"/>
              <a:t>要不要實際舉例 </a:t>
            </a:r>
            <a:r>
              <a:rPr lang="en-US" altLang="zh-TW" dirty="0"/>
              <a:t>LLM</a:t>
            </a:r>
            <a:r>
              <a:rPr lang="zh-TW" altLang="en-US" dirty="0"/>
              <a:t> 怎麼做</a:t>
            </a:r>
            <a:r>
              <a:rPr lang="en-US" altLang="zh-TW" dirty="0"/>
              <a:t>?</a:t>
            </a:r>
            <a:endParaRPr lang="zh-TW" altLang="en-US" dirty="0"/>
          </a:p>
        </p:txBody>
      </p:sp>
      <p:sp>
        <p:nvSpPr>
          <p:cNvPr id="4" name="投影片編號版面配置區 3">
            <a:extLst>
              <a:ext uri="{FF2B5EF4-FFF2-40B4-BE49-F238E27FC236}">
                <a16:creationId xmlns:a16="http://schemas.microsoft.com/office/drawing/2014/main" id="{65BE638E-DEE7-BE2A-64DB-E154668023D7}"/>
              </a:ext>
            </a:extLst>
          </p:cNvPr>
          <p:cNvSpPr>
            <a:spLocks noGrp="1"/>
          </p:cNvSpPr>
          <p:nvPr>
            <p:ph type="sldNum" sz="quarter" idx="5"/>
          </p:nvPr>
        </p:nvSpPr>
        <p:spPr/>
        <p:txBody>
          <a:bodyPr/>
          <a:lstStyle/>
          <a:p>
            <a:fld id="{504C9E52-72A0-437D-AF23-3C34C1CE67D8}" type="slidenum">
              <a:rPr lang="zh-TW" altLang="en-US" smtClean="0"/>
              <a:t>10</a:t>
            </a:fld>
            <a:endParaRPr lang="zh-TW" altLang="en-US"/>
          </a:p>
        </p:txBody>
      </p:sp>
    </p:spTree>
    <p:extLst>
      <p:ext uri="{BB962C8B-B14F-4D97-AF65-F5344CB8AC3E}">
        <p14:creationId xmlns:p14="http://schemas.microsoft.com/office/powerpoint/2010/main" val="3068346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創造答案</a:t>
            </a:r>
          </a:p>
          <a:p>
            <a:endParaRPr lang="zh-TW" altLang="en-US" dirty="0"/>
          </a:p>
        </p:txBody>
      </p:sp>
      <p:sp>
        <p:nvSpPr>
          <p:cNvPr id="4" name="投影片編號版面配置區 3"/>
          <p:cNvSpPr>
            <a:spLocks noGrp="1"/>
          </p:cNvSpPr>
          <p:nvPr>
            <p:ph type="sldNum" sz="quarter" idx="5"/>
          </p:nvPr>
        </p:nvSpPr>
        <p:spPr/>
        <p:txBody>
          <a:bodyPr/>
          <a:lstStyle/>
          <a:p>
            <a:fld id="{504C9E52-72A0-437D-AF23-3C34C1CE67D8}" type="slidenum">
              <a:rPr lang="zh-TW" altLang="en-US" smtClean="0"/>
              <a:t>11</a:t>
            </a:fld>
            <a:endParaRPr lang="zh-TW" altLang="en-US"/>
          </a:p>
        </p:txBody>
      </p:sp>
    </p:spTree>
    <p:extLst>
      <p:ext uri="{BB962C8B-B14F-4D97-AF65-F5344CB8AC3E}">
        <p14:creationId xmlns:p14="http://schemas.microsoft.com/office/powerpoint/2010/main" val="3240705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EAEC-6134-64AF-CCA0-E8FEB0E31A8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63B58CA-880D-EFFD-95E8-88D0DB6D020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18740910-81F0-095D-D993-D7865A47D289}"/>
              </a:ext>
            </a:extLst>
          </p:cNvPr>
          <p:cNvSpPr>
            <a:spLocks noGrp="1"/>
          </p:cNvSpPr>
          <p:nvPr>
            <p:ph type="body" idx="1"/>
          </p:nvPr>
        </p:nvSpPr>
        <p:spPr/>
        <p:txBody>
          <a:bodyPr/>
          <a:lstStyle/>
          <a:p>
            <a:r>
              <a:rPr lang="zh-TW" altLang="en-US" dirty="0"/>
              <a:t>要不要實際舉例 </a:t>
            </a:r>
            <a:r>
              <a:rPr lang="en-US" altLang="zh-TW" dirty="0"/>
              <a:t>LLM</a:t>
            </a:r>
            <a:r>
              <a:rPr lang="zh-TW" altLang="en-US" dirty="0"/>
              <a:t> 怎麼做</a:t>
            </a:r>
            <a:r>
              <a:rPr lang="en-US" altLang="zh-TW" dirty="0"/>
              <a:t>?</a:t>
            </a:r>
            <a:endParaRPr lang="zh-TW" altLang="en-US" dirty="0"/>
          </a:p>
        </p:txBody>
      </p:sp>
      <p:sp>
        <p:nvSpPr>
          <p:cNvPr id="4" name="投影片編號版面配置區 3">
            <a:extLst>
              <a:ext uri="{FF2B5EF4-FFF2-40B4-BE49-F238E27FC236}">
                <a16:creationId xmlns:a16="http://schemas.microsoft.com/office/drawing/2014/main" id="{D44A97B0-9B21-6C27-AA78-A22F155B6B33}"/>
              </a:ext>
            </a:extLst>
          </p:cNvPr>
          <p:cNvSpPr>
            <a:spLocks noGrp="1"/>
          </p:cNvSpPr>
          <p:nvPr>
            <p:ph type="sldNum" sz="quarter" idx="5"/>
          </p:nvPr>
        </p:nvSpPr>
        <p:spPr/>
        <p:txBody>
          <a:bodyPr/>
          <a:lstStyle/>
          <a:p>
            <a:fld id="{504C9E52-72A0-437D-AF23-3C34C1CE67D8}" type="slidenum">
              <a:rPr lang="zh-TW" altLang="en-US" smtClean="0"/>
              <a:t>15</a:t>
            </a:fld>
            <a:endParaRPr lang="zh-TW" altLang="en-US"/>
          </a:p>
        </p:txBody>
      </p:sp>
    </p:spTree>
    <p:extLst>
      <p:ext uri="{BB962C8B-B14F-4D97-AF65-F5344CB8AC3E}">
        <p14:creationId xmlns:p14="http://schemas.microsoft.com/office/powerpoint/2010/main" val="1210604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95E76B-B77E-F447-7D6E-74F754BFBA93}"/>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1F34B883-B2AF-6902-5341-82627682B8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FF000395-D231-D1BA-3288-0DAC611BA8D4}"/>
              </a:ext>
            </a:extLst>
          </p:cNvPr>
          <p:cNvSpPr>
            <a:spLocks noGrp="1"/>
          </p:cNvSpPr>
          <p:nvPr>
            <p:ph type="dt" sz="half" idx="10"/>
          </p:nvPr>
        </p:nvSpPr>
        <p:spPr/>
        <p:txBody>
          <a:bodyPr/>
          <a:lstStyle/>
          <a:p>
            <a:fld id="{7230CDD8-A4B5-4EED-BFB9-596089B1387E}" type="datetimeFigureOut">
              <a:rPr lang="zh-TW" altLang="en-US" smtClean="0"/>
              <a:t>2026/5/11</a:t>
            </a:fld>
            <a:endParaRPr lang="zh-TW" altLang="en-US"/>
          </a:p>
        </p:txBody>
      </p:sp>
      <p:sp>
        <p:nvSpPr>
          <p:cNvPr id="5" name="頁尾版面配置區 4">
            <a:extLst>
              <a:ext uri="{FF2B5EF4-FFF2-40B4-BE49-F238E27FC236}">
                <a16:creationId xmlns:a16="http://schemas.microsoft.com/office/drawing/2014/main" id="{2DA2C217-1DD6-20F7-B31D-BCFA72DC3C6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35FE176-99F6-A53E-DCFB-35B41E1F2C22}"/>
              </a:ext>
            </a:extLst>
          </p:cNvPr>
          <p:cNvSpPr>
            <a:spLocks noGrp="1"/>
          </p:cNvSpPr>
          <p:nvPr>
            <p:ph type="sldNum" sz="quarter" idx="12"/>
          </p:nvPr>
        </p:nvSpPr>
        <p:spPr/>
        <p:txBody>
          <a:bodyPr/>
          <a:lstStyle/>
          <a:p>
            <a:fld id="{F64B38FC-F676-4397-B816-A297ED910E48}" type="slidenum">
              <a:rPr lang="zh-TW" altLang="en-US" smtClean="0"/>
              <a:t>‹#›</a:t>
            </a:fld>
            <a:endParaRPr lang="zh-TW" altLang="en-US"/>
          </a:p>
        </p:txBody>
      </p:sp>
    </p:spTree>
    <p:extLst>
      <p:ext uri="{BB962C8B-B14F-4D97-AF65-F5344CB8AC3E}">
        <p14:creationId xmlns:p14="http://schemas.microsoft.com/office/powerpoint/2010/main" val="1672042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66E5E9-650B-9D8E-0150-D3C635F1A6C1}"/>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0C4E53F2-27A0-EF7C-BD61-E089E8CCC302}"/>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4C282BE-7C63-50E5-587D-C394F14EB2CF}"/>
              </a:ext>
            </a:extLst>
          </p:cNvPr>
          <p:cNvSpPr>
            <a:spLocks noGrp="1"/>
          </p:cNvSpPr>
          <p:nvPr>
            <p:ph type="dt" sz="half" idx="10"/>
          </p:nvPr>
        </p:nvSpPr>
        <p:spPr/>
        <p:txBody>
          <a:bodyPr/>
          <a:lstStyle/>
          <a:p>
            <a:fld id="{7230CDD8-A4B5-4EED-BFB9-596089B1387E}" type="datetimeFigureOut">
              <a:rPr lang="zh-TW" altLang="en-US" smtClean="0"/>
              <a:t>2026/5/11</a:t>
            </a:fld>
            <a:endParaRPr lang="zh-TW" altLang="en-US"/>
          </a:p>
        </p:txBody>
      </p:sp>
      <p:sp>
        <p:nvSpPr>
          <p:cNvPr id="5" name="頁尾版面配置區 4">
            <a:extLst>
              <a:ext uri="{FF2B5EF4-FFF2-40B4-BE49-F238E27FC236}">
                <a16:creationId xmlns:a16="http://schemas.microsoft.com/office/drawing/2014/main" id="{F3F26B75-8B79-4959-2F08-3BD2F0166E5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B4D3BCE-AEB6-3766-7014-2795E69026EE}"/>
              </a:ext>
            </a:extLst>
          </p:cNvPr>
          <p:cNvSpPr>
            <a:spLocks noGrp="1"/>
          </p:cNvSpPr>
          <p:nvPr>
            <p:ph type="sldNum" sz="quarter" idx="12"/>
          </p:nvPr>
        </p:nvSpPr>
        <p:spPr/>
        <p:txBody>
          <a:bodyPr/>
          <a:lstStyle/>
          <a:p>
            <a:fld id="{F64B38FC-F676-4397-B816-A297ED910E48}" type="slidenum">
              <a:rPr lang="zh-TW" altLang="en-US" smtClean="0"/>
              <a:t>‹#›</a:t>
            </a:fld>
            <a:endParaRPr lang="zh-TW" altLang="en-US"/>
          </a:p>
        </p:txBody>
      </p:sp>
    </p:spTree>
    <p:extLst>
      <p:ext uri="{BB962C8B-B14F-4D97-AF65-F5344CB8AC3E}">
        <p14:creationId xmlns:p14="http://schemas.microsoft.com/office/powerpoint/2010/main" val="2417743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F810CB17-839B-341E-076A-D5A9585C352C}"/>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177F02F1-9082-6F42-A653-E411554DDE58}"/>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BD0DBB4-0041-D7A7-93B7-9B4268839BF4}"/>
              </a:ext>
            </a:extLst>
          </p:cNvPr>
          <p:cNvSpPr>
            <a:spLocks noGrp="1"/>
          </p:cNvSpPr>
          <p:nvPr>
            <p:ph type="dt" sz="half" idx="10"/>
          </p:nvPr>
        </p:nvSpPr>
        <p:spPr/>
        <p:txBody>
          <a:bodyPr/>
          <a:lstStyle/>
          <a:p>
            <a:fld id="{7230CDD8-A4B5-4EED-BFB9-596089B1387E}" type="datetimeFigureOut">
              <a:rPr lang="zh-TW" altLang="en-US" smtClean="0"/>
              <a:t>2026/5/11</a:t>
            </a:fld>
            <a:endParaRPr lang="zh-TW" altLang="en-US"/>
          </a:p>
        </p:txBody>
      </p:sp>
      <p:sp>
        <p:nvSpPr>
          <p:cNvPr id="5" name="頁尾版面配置區 4">
            <a:extLst>
              <a:ext uri="{FF2B5EF4-FFF2-40B4-BE49-F238E27FC236}">
                <a16:creationId xmlns:a16="http://schemas.microsoft.com/office/drawing/2014/main" id="{8B788D31-F3E4-447E-4BDA-A705157E69B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3505214-DF5A-52B1-5CA9-23F5DFA67AED}"/>
              </a:ext>
            </a:extLst>
          </p:cNvPr>
          <p:cNvSpPr>
            <a:spLocks noGrp="1"/>
          </p:cNvSpPr>
          <p:nvPr>
            <p:ph type="sldNum" sz="quarter" idx="12"/>
          </p:nvPr>
        </p:nvSpPr>
        <p:spPr/>
        <p:txBody>
          <a:bodyPr/>
          <a:lstStyle/>
          <a:p>
            <a:fld id="{F64B38FC-F676-4397-B816-A297ED910E48}" type="slidenum">
              <a:rPr lang="zh-TW" altLang="en-US" smtClean="0"/>
              <a:t>‹#›</a:t>
            </a:fld>
            <a:endParaRPr lang="zh-TW" altLang="en-US"/>
          </a:p>
        </p:txBody>
      </p:sp>
    </p:spTree>
    <p:extLst>
      <p:ext uri="{BB962C8B-B14F-4D97-AF65-F5344CB8AC3E}">
        <p14:creationId xmlns:p14="http://schemas.microsoft.com/office/powerpoint/2010/main" val="2664579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p:cNvSpPr>
            <a:spLocks noGrp="1"/>
          </p:cNvSpPr>
          <p:nvPr>
            <p:ph type="dt" sz="half" idx="10"/>
          </p:nvPr>
        </p:nvSpPr>
        <p:spPr/>
        <p:txBody>
          <a:bodyPr/>
          <a:lstStyle/>
          <a:p>
            <a:fld id="{FF1CB30D-2874-4C54-BF28-6D0AD41885C4}" type="datetimeFigureOut">
              <a:rPr lang="zh-TW" altLang="en-US" smtClean="0"/>
              <a:t>2026/5/11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58B0990-FB11-45A0-BEBB-676D726FF232}" type="slidenum">
              <a:rPr lang="zh-TW" altLang="en-US" smtClean="0"/>
              <a:t>‹#›</a:t>
            </a:fld>
            <a:endParaRPr lang="zh-TW" altLang="en-US"/>
          </a:p>
        </p:txBody>
      </p:sp>
    </p:spTree>
    <p:extLst>
      <p:ext uri="{BB962C8B-B14F-4D97-AF65-F5344CB8AC3E}">
        <p14:creationId xmlns:p14="http://schemas.microsoft.com/office/powerpoint/2010/main" val="898458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F1CB30D-2874-4C54-BF28-6D0AD41885C4}" type="datetimeFigureOut">
              <a:rPr lang="zh-TW" altLang="en-US" smtClean="0"/>
              <a:t>2026/5/11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58B0990-FB11-45A0-BEBB-676D726FF232}" type="slidenum">
              <a:rPr lang="zh-TW" altLang="en-US" smtClean="0"/>
              <a:t>‹#›</a:t>
            </a:fld>
            <a:endParaRPr lang="zh-TW" altLang="en-US"/>
          </a:p>
        </p:txBody>
      </p:sp>
    </p:spTree>
    <p:extLst>
      <p:ext uri="{BB962C8B-B14F-4D97-AF65-F5344CB8AC3E}">
        <p14:creationId xmlns:p14="http://schemas.microsoft.com/office/powerpoint/2010/main" val="3163908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FF1CB30D-2874-4C54-BF28-6D0AD41885C4}" type="datetimeFigureOut">
              <a:rPr lang="zh-TW" altLang="en-US" smtClean="0"/>
              <a:t>2026/5/11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58B0990-FB11-45A0-BEBB-676D726FF232}" type="slidenum">
              <a:rPr lang="zh-TW" altLang="en-US" smtClean="0"/>
              <a:t>‹#›</a:t>
            </a:fld>
            <a:endParaRPr lang="zh-TW" altLang="en-US"/>
          </a:p>
        </p:txBody>
      </p:sp>
    </p:spTree>
    <p:extLst>
      <p:ext uri="{BB962C8B-B14F-4D97-AF65-F5344CB8AC3E}">
        <p14:creationId xmlns:p14="http://schemas.microsoft.com/office/powerpoint/2010/main" val="4005250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FF1CB30D-2874-4C54-BF28-6D0AD41885C4}" type="datetimeFigureOut">
              <a:rPr lang="zh-TW" altLang="en-US" smtClean="0"/>
              <a:t>2026/5/11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58B0990-FB11-45A0-BEBB-676D726FF232}" type="slidenum">
              <a:rPr lang="zh-TW" altLang="en-US" smtClean="0"/>
              <a:t>‹#›</a:t>
            </a:fld>
            <a:endParaRPr lang="zh-TW" altLang="en-US"/>
          </a:p>
        </p:txBody>
      </p:sp>
    </p:spTree>
    <p:extLst>
      <p:ext uri="{BB962C8B-B14F-4D97-AF65-F5344CB8AC3E}">
        <p14:creationId xmlns:p14="http://schemas.microsoft.com/office/powerpoint/2010/main" val="7550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FF1CB30D-2874-4C54-BF28-6D0AD41885C4}" type="datetimeFigureOut">
              <a:rPr lang="zh-TW" altLang="en-US" smtClean="0"/>
              <a:t>2026/5/11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958B0990-FB11-45A0-BEBB-676D726FF232}" type="slidenum">
              <a:rPr lang="zh-TW" altLang="en-US" smtClean="0"/>
              <a:t>‹#›</a:t>
            </a:fld>
            <a:endParaRPr lang="zh-TW" altLang="en-US"/>
          </a:p>
        </p:txBody>
      </p:sp>
    </p:spTree>
    <p:extLst>
      <p:ext uri="{BB962C8B-B14F-4D97-AF65-F5344CB8AC3E}">
        <p14:creationId xmlns:p14="http://schemas.microsoft.com/office/powerpoint/2010/main" val="2989089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FF1CB30D-2874-4C54-BF28-6D0AD41885C4}" type="datetimeFigureOut">
              <a:rPr lang="zh-TW" altLang="en-US" smtClean="0"/>
              <a:t>2026/5/11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958B0990-FB11-45A0-BEBB-676D726FF232}" type="slidenum">
              <a:rPr lang="zh-TW" altLang="en-US" smtClean="0"/>
              <a:t>‹#›</a:t>
            </a:fld>
            <a:endParaRPr lang="zh-TW" altLang="en-US"/>
          </a:p>
        </p:txBody>
      </p:sp>
    </p:spTree>
    <p:extLst>
      <p:ext uri="{BB962C8B-B14F-4D97-AF65-F5344CB8AC3E}">
        <p14:creationId xmlns:p14="http://schemas.microsoft.com/office/powerpoint/2010/main" val="2990830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F1CB30D-2874-4C54-BF28-6D0AD41885C4}" type="datetimeFigureOut">
              <a:rPr lang="zh-TW" altLang="en-US" smtClean="0"/>
              <a:t>2026/5/11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958B0990-FB11-45A0-BEBB-676D726FF232}" type="slidenum">
              <a:rPr lang="zh-TW" altLang="en-US" smtClean="0"/>
              <a:t>‹#›</a:t>
            </a:fld>
            <a:endParaRPr lang="zh-TW" altLang="en-US"/>
          </a:p>
        </p:txBody>
      </p:sp>
    </p:spTree>
    <p:extLst>
      <p:ext uri="{BB962C8B-B14F-4D97-AF65-F5344CB8AC3E}">
        <p14:creationId xmlns:p14="http://schemas.microsoft.com/office/powerpoint/2010/main" val="3885701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FF1CB30D-2874-4C54-BF28-6D0AD41885C4}" type="datetimeFigureOut">
              <a:rPr lang="zh-TW" altLang="en-US" smtClean="0"/>
              <a:t>2026/5/11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58B0990-FB11-45A0-BEBB-676D726FF232}" type="slidenum">
              <a:rPr lang="zh-TW" altLang="en-US" smtClean="0"/>
              <a:t>‹#›</a:t>
            </a:fld>
            <a:endParaRPr lang="zh-TW" altLang="en-US"/>
          </a:p>
        </p:txBody>
      </p:sp>
    </p:spTree>
    <p:extLst>
      <p:ext uri="{BB962C8B-B14F-4D97-AF65-F5344CB8AC3E}">
        <p14:creationId xmlns:p14="http://schemas.microsoft.com/office/powerpoint/2010/main" val="2851583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6C17284-2A40-CE7C-FBFA-DD2C5B619D5F}"/>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D9B4ED3-C1B4-27B5-7A3E-66271E64FFE7}"/>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B5311D4-481F-7D3F-44ED-D3EF7C91AFBF}"/>
              </a:ext>
            </a:extLst>
          </p:cNvPr>
          <p:cNvSpPr>
            <a:spLocks noGrp="1"/>
          </p:cNvSpPr>
          <p:nvPr>
            <p:ph type="dt" sz="half" idx="10"/>
          </p:nvPr>
        </p:nvSpPr>
        <p:spPr/>
        <p:txBody>
          <a:bodyPr/>
          <a:lstStyle/>
          <a:p>
            <a:fld id="{7230CDD8-A4B5-4EED-BFB9-596089B1387E}" type="datetimeFigureOut">
              <a:rPr lang="zh-TW" altLang="en-US" smtClean="0"/>
              <a:t>2026/5/11</a:t>
            </a:fld>
            <a:endParaRPr lang="zh-TW" altLang="en-US"/>
          </a:p>
        </p:txBody>
      </p:sp>
      <p:sp>
        <p:nvSpPr>
          <p:cNvPr id="5" name="頁尾版面配置區 4">
            <a:extLst>
              <a:ext uri="{FF2B5EF4-FFF2-40B4-BE49-F238E27FC236}">
                <a16:creationId xmlns:a16="http://schemas.microsoft.com/office/drawing/2014/main" id="{A4766E0C-AD08-6887-FF23-3A587C243B3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25C8F46-14A6-8AF8-D025-E49695A08EB1}"/>
              </a:ext>
            </a:extLst>
          </p:cNvPr>
          <p:cNvSpPr>
            <a:spLocks noGrp="1"/>
          </p:cNvSpPr>
          <p:nvPr>
            <p:ph type="sldNum" sz="quarter" idx="12"/>
          </p:nvPr>
        </p:nvSpPr>
        <p:spPr/>
        <p:txBody>
          <a:bodyPr/>
          <a:lstStyle/>
          <a:p>
            <a:fld id="{F64B38FC-F676-4397-B816-A297ED910E48}" type="slidenum">
              <a:rPr lang="zh-TW" altLang="en-US" smtClean="0"/>
              <a:t>‹#›</a:t>
            </a:fld>
            <a:endParaRPr lang="zh-TW" altLang="en-US"/>
          </a:p>
        </p:txBody>
      </p:sp>
    </p:spTree>
    <p:extLst>
      <p:ext uri="{BB962C8B-B14F-4D97-AF65-F5344CB8AC3E}">
        <p14:creationId xmlns:p14="http://schemas.microsoft.com/office/powerpoint/2010/main" val="2793000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FF1CB30D-2874-4C54-BF28-6D0AD41885C4}" type="datetimeFigureOut">
              <a:rPr lang="zh-TW" altLang="en-US" smtClean="0"/>
              <a:t>2026/5/11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58B0990-FB11-45A0-BEBB-676D726FF232}" type="slidenum">
              <a:rPr lang="zh-TW" altLang="en-US" smtClean="0"/>
              <a:t>‹#›</a:t>
            </a:fld>
            <a:endParaRPr lang="zh-TW" altLang="en-US"/>
          </a:p>
        </p:txBody>
      </p:sp>
    </p:spTree>
    <p:extLst>
      <p:ext uri="{BB962C8B-B14F-4D97-AF65-F5344CB8AC3E}">
        <p14:creationId xmlns:p14="http://schemas.microsoft.com/office/powerpoint/2010/main" val="2564668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F1CB30D-2874-4C54-BF28-6D0AD41885C4}" type="datetimeFigureOut">
              <a:rPr lang="zh-TW" altLang="en-US" smtClean="0"/>
              <a:t>2026/5/11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58B0990-FB11-45A0-BEBB-676D726FF232}" type="slidenum">
              <a:rPr lang="zh-TW" altLang="en-US" smtClean="0"/>
              <a:t>‹#›</a:t>
            </a:fld>
            <a:endParaRPr lang="zh-TW" altLang="en-US"/>
          </a:p>
        </p:txBody>
      </p:sp>
    </p:spTree>
    <p:extLst>
      <p:ext uri="{BB962C8B-B14F-4D97-AF65-F5344CB8AC3E}">
        <p14:creationId xmlns:p14="http://schemas.microsoft.com/office/powerpoint/2010/main" val="3414292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F1CB30D-2874-4C54-BF28-6D0AD41885C4}" type="datetimeFigureOut">
              <a:rPr lang="zh-TW" altLang="en-US" smtClean="0"/>
              <a:t>2026/5/11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58B0990-FB11-45A0-BEBB-676D726FF232}" type="slidenum">
              <a:rPr lang="zh-TW" altLang="en-US" smtClean="0"/>
              <a:t>‹#›</a:t>
            </a:fld>
            <a:endParaRPr lang="zh-TW" altLang="en-US"/>
          </a:p>
        </p:txBody>
      </p:sp>
    </p:spTree>
    <p:extLst>
      <p:ext uri="{BB962C8B-B14F-4D97-AF65-F5344CB8AC3E}">
        <p14:creationId xmlns:p14="http://schemas.microsoft.com/office/powerpoint/2010/main" val="43178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0CB3FF-2B0A-FB01-F69D-B881FDA6B2DC}"/>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54549C32-46FF-AC28-2F13-8D747C2F0F5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4CA39198-349F-4D34-4B15-4FDA1DD0163F}"/>
              </a:ext>
            </a:extLst>
          </p:cNvPr>
          <p:cNvSpPr>
            <a:spLocks noGrp="1"/>
          </p:cNvSpPr>
          <p:nvPr>
            <p:ph type="dt" sz="half" idx="10"/>
          </p:nvPr>
        </p:nvSpPr>
        <p:spPr/>
        <p:txBody>
          <a:bodyPr/>
          <a:lstStyle/>
          <a:p>
            <a:fld id="{7230CDD8-A4B5-4EED-BFB9-596089B1387E}" type="datetimeFigureOut">
              <a:rPr lang="zh-TW" altLang="en-US" smtClean="0"/>
              <a:t>2026/5/11</a:t>
            </a:fld>
            <a:endParaRPr lang="zh-TW" altLang="en-US"/>
          </a:p>
        </p:txBody>
      </p:sp>
      <p:sp>
        <p:nvSpPr>
          <p:cNvPr id="5" name="頁尾版面配置區 4">
            <a:extLst>
              <a:ext uri="{FF2B5EF4-FFF2-40B4-BE49-F238E27FC236}">
                <a16:creationId xmlns:a16="http://schemas.microsoft.com/office/drawing/2014/main" id="{722E25DC-C67B-7186-7D33-A907A597B52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E0C70E4-9A15-3EFB-5BAD-68CC0C75AD5A}"/>
              </a:ext>
            </a:extLst>
          </p:cNvPr>
          <p:cNvSpPr>
            <a:spLocks noGrp="1"/>
          </p:cNvSpPr>
          <p:nvPr>
            <p:ph type="sldNum" sz="quarter" idx="12"/>
          </p:nvPr>
        </p:nvSpPr>
        <p:spPr/>
        <p:txBody>
          <a:bodyPr/>
          <a:lstStyle/>
          <a:p>
            <a:fld id="{F64B38FC-F676-4397-B816-A297ED910E48}" type="slidenum">
              <a:rPr lang="zh-TW" altLang="en-US" smtClean="0"/>
              <a:t>‹#›</a:t>
            </a:fld>
            <a:endParaRPr lang="zh-TW" altLang="en-US"/>
          </a:p>
        </p:txBody>
      </p:sp>
    </p:spTree>
    <p:extLst>
      <p:ext uri="{BB962C8B-B14F-4D97-AF65-F5344CB8AC3E}">
        <p14:creationId xmlns:p14="http://schemas.microsoft.com/office/powerpoint/2010/main" val="436062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E043F6-691D-ECEF-0233-351B2B2746E8}"/>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3752D7A-69CB-311B-7EB7-BC58E8DE6EFA}"/>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1C0AF29E-A675-12FB-7A93-455310F2842A}"/>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8245F6AF-2315-246A-D173-1403F37570CE}"/>
              </a:ext>
            </a:extLst>
          </p:cNvPr>
          <p:cNvSpPr>
            <a:spLocks noGrp="1"/>
          </p:cNvSpPr>
          <p:nvPr>
            <p:ph type="dt" sz="half" idx="10"/>
          </p:nvPr>
        </p:nvSpPr>
        <p:spPr/>
        <p:txBody>
          <a:bodyPr/>
          <a:lstStyle/>
          <a:p>
            <a:fld id="{7230CDD8-A4B5-4EED-BFB9-596089B1387E}" type="datetimeFigureOut">
              <a:rPr lang="zh-TW" altLang="en-US" smtClean="0"/>
              <a:t>2026/5/11</a:t>
            </a:fld>
            <a:endParaRPr lang="zh-TW" altLang="en-US"/>
          </a:p>
        </p:txBody>
      </p:sp>
      <p:sp>
        <p:nvSpPr>
          <p:cNvPr id="6" name="頁尾版面配置區 5">
            <a:extLst>
              <a:ext uri="{FF2B5EF4-FFF2-40B4-BE49-F238E27FC236}">
                <a16:creationId xmlns:a16="http://schemas.microsoft.com/office/drawing/2014/main" id="{1E0658C2-8B20-9D24-DEBC-74F000E3722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A67A406F-CF46-7412-966E-0DD12D6CC887}"/>
              </a:ext>
            </a:extLst>
          </p:cNvPr>
          <p:cNvSpPr>
            <a:spLocks noGrp="1"/>
          </p:cNvSpPr>
          <p:nvPr>
            <p:ph type="sldNum" sz="quarter" idx="12"/>
          </p:nvPr>
        </p:nvSpPr>
        <p:spPr/>
        <p:txBody>
          <a:bodyPr/>
          <a:lstStyle/>
          <a:p>
            <a:fld id="{F64B38FC-F676-4397-B816-A297ED910E48}" type="slidenum">
              <a:rPr lang="zh-TW" altLang="en-US" smtClean="0"/>
              <a:t>‹#›</a:t>
            </a:fld>
            <a:endParaRPr lang="zh-TW" altLang="en-US"/>
          </a:p>
        </p:txBody>
      </p:sp>
    </p:spTree>
    <p:extLst>
      <p:ext uri="{BB962C8B-B14F-4D97-AF65-F5344CB8AC3E}">
        <p14:creationId xmlns:p14="http://schemas.microsoft.com/office/powerpoint/2010/main" val="2062303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5AD6B6-B898-B8D0-F467-F0339C531441}"/>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AD250B3-94D9-98B7-6B9E-F8973DEE67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1661363F-FB2F-C697-A403-DFD303A270FF}"/>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6F8F9757-F4D5-C713-4FCF-0777B17A53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37019534-1E16-FA8F-6634-544BF3C82186}"/>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A2D95C05-C2B3-EF25-36CE-6A3F168D3AD3}"/>
              </a:ext>
            </a:extLst>
          </p:cNvPr>
          <p:cNvSpPr>
            <a:spLocks noGrp="1"/>
          </p:cNvSpPr>
          <p:nvPr>
            <p:ph type="dt" sz="half" idx="10"/>
          </p:nvPr>
        </p:nvSpPr>
        <p:spPr/>
        <p:txBody>
          <a:bodyPr/>
          <a:lstStyle/>
          <a:p>
            <a:fld id="{7230CDD8-A4B5-4EED-BFB9-596089B1387E}" type="datetimeFigureOut">
              <a:rPr lang="zh-TW" altLang="en-US" smtClean="0"/>
              <a:t>2026/5/11</a:t>
            </a:fld>
            <a:endParaRPr lang="zh-TW" altLang="en-US"/>
          </a:p>
        </p:txBody>
      </p:sp>
      <p:sp>
        <p:nvSpPr>
          <p:cNvPr id="8" name="頁尾版面配置區 7">
            <a:extLst>
              <a:ext uri="{FF2B5EF4-FFF2-40B4-BE49-F238E27FC236}">
                <a16:creationId xmlns:a16="http://schemas.microsoft.com/office/drawing/2014/main" id="{1490BEC6-5E47-8A3A-4198-0E5DE3EBC4EE}"/>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BF9EF8F9-866F-81FA-2836-CE27D9EC2FFE}"/>
              </a:ext>
            </a:extLst>
          </p:cNvPr>
          <p:cNvSpPr>
            <a:spLocks noGrp="1"/>
          </p:cNvSpPr>
          <p:nvPr>
            <p:ph type="sldNum" sz="quarter" idx="12"/>
          </p:nvPr>
        </p:nvSpPr>
        <p:spPr/>
        <p:txBody>
          <a:bodyPr/>
          <a:lstStyle/>
          <a:p>
            <a:fld id="{F64B38FC-F676-4397-B816-A297ED910E48}" type="slidenum">
              <a:rPr lang="zh-TW" altLang="en-US" smtClean="0"/>
              <a:t>‹#›</a:t>
            </a:fld>
            <a:endParaRPr lang="zh-TW" altLang="en-US"/>
          </a:p>
        </p:txBody>
      </p:sp>
    </p:spTree>
    <p:extLst>
      <p:ext uri="{BB962C8B-B14F-4D97-AF65-F5344CB8AC3E}">
        <p14:creationId xmlns:p14="http://schemas.microsoft.com/office/powerpoint/2010/main" val="4059029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A2FA005-BFED-FCBD-AA38-16E3ADDD986F}"/>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0FD356C8-4786-F0FA-0996-D8F3C0C8BC9D}"/>
              </a:ext>
            </a:extLst>
          </p:cNvPr>
          <p:cNvSpPr>
            <a:spLocks noGrp="1"/>
          </p:cNvSpPr>
          <p:nvPr>
            <p:ph type="dt" sz="half" idx="10"/>
          </p:nvPr>
        </p:nvSpPr>
        <p:spPr/>
        <p:txBody>
          <a:bodyPr/>
          <a:lstStyle/>
          <a:p>
            <a:fld id="{7230CDD8-A4B5-4EED-BFB9-596089B1387E}" type="datetimeFigureOut">
              <a:rPr lang="zh-TW" altLang="en-US" smtClean="0"/>
              <a:t>2026/5/11</a:t>
            </a:fld>
            <a:endParaRPr lang="zh-TW" altLang="en-US"/>
          </a:p>
        </p:txBody>
      </p:sp>
      <p:sp>
        <p:nvSpPr>
          <p:cNvPr id="4" name="頁尾版面配置區 3">
            <a:extLst>
              <a:ext uri="{FF2B5EF4-FFF2-40B4-BE49-F238E27FC236}">
                <a16:creationId xmlns:a16="http://schemas.microsoft.com/office/drawing/2014/main" id="{42DFEAA7-7B4E-9921-9D18-66414066A508}"/>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4803D9DE-F57B-761E-36E0-81324329E9B0}"/>
              </a:ext>
            </a:extLst>
          </p:cNvPr>
          <p:cNvSpPr>
            <a:spLocks noGrp="1"/>
          </p:cNvSpPr>
          <p:nvPr>
            <p:ph type="sldNum" sz="quarter" idx="12"/>
          </p:nvPr>
        </p:nvSpPr>
        <p:spPr/>
        <p:txBody>
          <a:bodyPr/>
          <a:lstStyle/>
          <a:p>
            <a:fld id="{F64B38FC-F676-4397-B816-A297ED910E48}" type="slidenum">
              <a:rPr lang="zh-TW" altLang="en-US" smtClean="0"/>
              <a:t>‹#›</a:t>
            </a:fld>
            <a:endParaRPr lang="zh-TW" altLang="en-US"/>
          </a:p>
        </p:txBody>
      </p:sp>
    </p:spTree>
    <p:extLst>
      <p:ext uri="{BB962C8B-B14F-4D97-AF65-F5344CB8AC3E}">
        <p14:creationId xmlns:p14="http://schemas.microsoft.com/office/powerpoint/2010/main" val="184654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78071F4E-F137-8A5D-B045-1C5D3D00D8B3}"/>
              </a:ext>
            </a:extLst>
          </p:cNvPr>
          <p:cNvSpPr>
            <a:spLocks noGrp="1"/>
          </p:cNvSpPr>
          <p:nvPr>
            <p:ph type="dt" sz="half" idx="10"/>
          </p:nvPr>
        </p:nvSpPr>
        <p:spPr/>
        <p:txBody>
          <a:bodyPr/>
          <a:lstStyle/>
          <a:p>
            <a:fld id="{7230CDD8-A4B5-4EED-BFB9-596089B1387E}" type="datetimeFigureOut">
              <a:rPr lang="zh-TW" altLang="en-US" smtClean="0"/>
              <a:t>2026/5/11</a:t>
            </a:fld>
            <a:endParaRPr lang="zh-TW" altLang="en-US"/>
          </a:p>
        </p:txBody>
      </p:sp>
      <p:sp>
        <p:nvSpPr>
          <p:cNvPr id="3" name="頁尾版面配置區 2">
            <a:extLst>
              <a:ext uri="{FF2B5EF4-FFF2-40B4-BE49-F238E27FC236}">
                <a16:creationId xmlns:a16="http://schemas.microsoft.com/office/drawing/2014/main" id="{FFE5EE54-C13E-B7AF-D1DB-48B72ABA8D0C}"/>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0B943F7D-1D99-3197-DBB9-98991F9BC7ED}"/>
              </a:ext>
            </a:extLst>
          </p:cNvPr>
          <p:cNvSpPr>
            <a:spLocks noGrp="1"/>
          </p:cNvSpPr>
          <p:nvPr>
            <p:ph type="sldNum" sz="quarter" idx="12"/>
          </p:nvPr>
        </p:nvSpPr>
        <p:spPr/>
        <p:txBody>
          <a:bodyPr/>
          <a:lstStyle/>
          <a:p>
            <a:fld id="{F64B38FC-F676-4397-B816-A297ED910E48}" type="slidenum">
              <a:rPr lang="zh-TW" altLang="en-US" smtClean="0"/>
              <a:t>‹#›</a:t>
            </a:fld>
            <a:endParaRPr lang="zh-TW" altLang="en-US"/>
          </a:p>
        </p:txBody>
      </p:sp>
    </p:spTree>
    <p:extLst>
      <p:ext uri="{BB962C8B-B14F-4D97-AF65-F5344CB8AC3E}">
        <p14:creationId xmlns:p14="http://schemas.microsoft.com/office/powerpoint/2010/main" val="3746850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97FEC4-7D76-DAEE-2C46-A937B337F282}"/>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3BE83F9D-B507-E3A4-ABA2-15CDE14724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4AD0342C-C3DE-B1C8-A4D6-1F9EFC672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7C0BA43A-BF1A-EB91-1E0E-0C7172C2F05C}"/>
              </a:ext>
            </a:extLst>
          </p:cNvPr>
          <p:cNvSpPr>
            <a:spLocks noGrp="1"/>
          </p:cNvSpPr>
          <p:nvPr>
            <p:ph type="dt" sz="half" idx="10"/>
          </p:nvPr>
        </p:nvSpPr>
        <p:spPr/>
        <p:txBody>
          <a:bodyPr/>
          <a:lstStyle/>
          <a:p>
            <a:fld id="{7230CDD8-A4B5-4EED-BFB9-596089B1387E}" type="datetimeFigureOut">
              <a:rPr lang="zh-TW" altLang="en-US" smtClean="0"/>
              <a:t>2026/5/11</a:t>
            </a:fld>
            <a:endParaRPr lang="zh-TW" altLang="en-US"/>
          </a:p>
        </p:txBody>
      </p:sp>
      <p:sp>
        <p:nvSpPr>
          <p:cNvPr id="6" name="頁尾版面配置區 5">
            <a:extLst>
              <a:ext uri="{FF2B5EF4-FFF2-40B4-BE49-F238E27FC236}">
                <a16:creationId xmlns:a16="http://schemas.microsoft.com/office/drawing/2014/main" id="{BCCCE2BA-7BBB-8C03-EA99-FA09F269B72C}"/>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52DADE6-03AE-85B2-5068-B8F059FD0C43}"/>
              </a:ext>
            </a:extLst>
          </p:cNvPr>
          <p:cNvSpPr>
            <a:spLocks noGrp="1"/>
          </p:cNvSpPr>
          <p:nvPr>
            <p:ph type="sldNum" sz="quarter" idx="12"/>
          </p:nvPr>
        </p:nvSpPr>
        <p:spPr/>
        <p:txBody>
          <a:bodyPr/>
          <a:lstStyle/>
          <a:p>
            <a:fld id="{F64B38FC-F676-4397-B816-A297ED910E48}" type="slidenum">
              <a:rPr lang="zh-TW" altLang="en-US" smtClean="0"/>
              <a:t>‹#›</a:t>
            </a:fld>
            <a:endParaRPr lang="zh-TW" altLang="en-US"/>
          </a:p>
        </p:txBody>
      </p:sp>
    </p:spTree>
    <p:extLst>
      <p:ext uri="{BB962C8B-B14F-4D97-AF65-F5344CB8AC3E}">
        <p14:creationId xmlns:p14="http://schemas.microsoft.com/office/powerpoint/2010/main" val="975528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9444F6-61F6-C7E4-AF17-CBB5C1DE75F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98528B9E-34D6-22DD-EC6F-F1096295E5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74274A16-D74C-BEB5-39FB-5BAFCD4F2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A3A73D49-DE26-9E2C-0628-FAB6A81ECB38}"/>
              </a:ext>
            </a:extLst>
          </p:cNvPr>
          <p:cNvSpPr>
            <a:spLocks noGrp="1"/>
          </p:cNvSpPr>
          <p:nvPr>
            <p:ph type="dt" sz="half" idx="10"/>
          </p:nvPr>
        </p:nvSpPr>
        <p:spPr/>
        <p:txBody>
          <a:bodyPr/>
          <a:lstStyle/>
          <a:p>
            <a:fld id="{7230CDD8-A4B5-4EED-BFB9-596089B1387E}" type="datetimeFigureOut">
              <a:rPr lang="zh-TW" altLang="en-US" smtClean="0"/>
              <a:t>2026/5/11</a:t>
            </a:fld>
            <a:endParaRPr lang="zh-TW" altLang="en-US"/>
          </a:p>
        </p:txBody>
      </p:sp>
      <p:sp>
        <p:nvSpPr>
          <p:cNvPr id="6" name="頁尾版面配置區 5">
            <a:extLst>
              <a:ext uri="{FF2B5EF4-FFF2-40B4-BE49-F238E27FC236}">
                <a16:creationId xmlns:a16="http://schemas.microsoft.com/office/drawing/2014/main" id="{05D44B5F-0825-0B04-5C83-55188BF7AB3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73FC2395-C6C3-CFD0-B186-B0424F304E8C}"/>
              </a:ext>
            </a:extLst>
          </p:cNvPr>
          <p:cNvSpPr>
            <a:spLocks noGrp="1"/>
          </p:cNvSpPr>
          <p:nvPr>
            <p:ph type="sldNum" sz="quarter" idx="12"/>
          </p:nvPr>
        </p:nvSpPr>
        <p:spPr/>
        <p:txBody>
          <a:bodyPr/>
          <a:lstStyle/>
          <a:p>
            <a:fld id="{F64B38FC-F676-4397-B816-A297ED910E48}" type="slidenum">
              <a:rPr lang="zh-TW" altLang="en-US" smtClean="0"/>
              <a:t>‹#›</a:t>
            </a:fld>
            <a:endParaRPr lang="zh-TW" altLang="en-US"/>
          </a:p>
        </p:txBody>
      </p:sp>
    </p:spTree>
    <p:extLst>
      <p:ext uri="{BB962C8B-B14F-4D97-AF65-F5344CB8AC3E}">
        <p14:creationId xmlns:p14="http://schemas.microsoft.com/office/powerpoint/2010/main" val="528756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74C647AA-E39B-8F7F-BA67-07E0DECF5C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40F62B8-92C9-43F1-7F54-B34FCA816B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123155A-1C02-15A6-8346-76281469DC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230CDD8-A4B5-4EED-BFB9-596089B1387E}" type="datetimeFigureOut">
              <a:rPr lang="zh-TW" altLang="en-US" smtClean="0"/>
              <a:t>2026/5/11</a:t>
            </a:fld>
            <a:endParaRPr lang="zh-TW" altLang="en-US"/>
          </a:p>
        </p:txBody>
      </p:sp>
      <p:sp>
        <p:nvSpPr>
          <p:cNvPr id="5" name="頁尾版面配置區 4">
            <a:extLst>
              <a:ext uri="{FF2B5EF4-FFF2-40B4-BE49-F238E27FC236}">
                <a16:creationId xmlns:a16="http://schemas.microsoft.com/office/drawing/2014/main" id="{C8D5226A-D241-C546-3CF5-D524DD0FB1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AA4C24CB-073E-E03B-F309-F06447DF7D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4B38FC-F676-4397-B816-A297ED910E48}" type="slidenum">
              <a:rPr lang="zh-TW" altLang="en-US" smtClean="0"/>
              <a:t>‹#›</a:t>
            </a:fld>
            <a:endParaRPr lang="zh-TW" altLang="en-US"/>
          </a:p>
        </p:txBody>
      </p:sp>
    </p:spTree>
    <p:extLst>
      <p:ext uri="{BB962C8B-B14F-4D97-AF65-F5344CB8AC3E}">
        <p14:creationId xmlns:p14="http://schemas.microsoft.com/office/powerpoint/2010/main" val="1503488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F1CB30D-2874-4C54-BF28-6D0AD41885C4}" type="datetimeFigureOut">
              <a:rPr lang="zh-TW" altLang="en-US" smtClean="0"/>
              <a:t>2026/5/11</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8B0990-FB11-45A0-BEBB-676D726FF232}" type="slidenum">
              <a:rPr lang="zh-TW" altLang="en-US" smtClean="0"/>
              <a:t>‹#›</a:t>
            </a:fld>
            <a:endParaRPr lang="zh-TW" altLang="en-US"/>
          </a:p>
        </p:txBody>
      </p:sp>
    </p:spTree>
    <p:extLst>
      <p:ext uri="{BB962C8B-B14F-4D97-AF65-F5344CB8AC3E}">
        <p14:creationId xmlns:p14="http://schemas.microsoft.com/office/powerpoint/2010/main" val="2368379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7.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5.png"/><Relationship Id="rId18" Type="http://schemas.openxmlformats.org/officeDocument/2006/relationships/image" Target="../media/image26.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notesSlide" Target="../notesSlides/notesSlide9.xml"/><Relationship Id="rId16" Type="http://schemas.openxmlformats.org/officeDocument/2006/relationships/image" Target="../media/image21.png"/><Relationship Id="rId20" Type="http://schemas.openxmlformats.org/officeDocument/2006/relationships/image" Target="../media/image4.sv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image" Target="../media/image16.png"/><Relationship Id="rId19"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0.png"/><Relationship Id="rId18" Type="http://schemas.openxmlformats.org/officeDocument/2006/relationships/image" Target="../media/image49.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48.png"/><Relationship Id="rId2" Type="http://schemas.openxmlformats.org/officeDocument/2006/relationships/image" Target="../media/image35.png"/><Relationship Id="rId16" Type="http://schemas.openxmlformats.org/officeDocument/2006/relationships/image" Target="../media/image4.sv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7.png"/><Relationship Id="rId10" Type="http://schemas.openxmlformats.org/officeDocument/2006/relationships/image" Target="../media/image43.png"/><Relationship Id="rId19" Type="http://schemas.openxmlformats.org/officeDocument/2006/relationships/image" Target="../media/image34.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2.png"/><Relationship Id="rId18" Type="http://schemas.openxmlformats.org/officeDocument/2006/relationships/image" Target="../media/image65.png"/><Relationship Id="rId3" Type="http://schemas.openxmlformats.org/officeDocument/2006/relationships/image" Target="../media/image56.png"/><Relationship Id="rId21" Type="http://schemas.openxmlformats.org/officeDocument/2006/relationships/image" Target="../media/image4.svg"/><Relationship Id="rId7" Type="http://schemas.openxmlformats.org/officeDocument/2006/relationships/image" Target="../media/image60.png"/><Relationship Id="rId12" Type="http://schemas.openxmlformats.org/officeDocument/2006/relationships/image" Target="../media/image71.png"/><Relationship Id="rId17" Type="http://schemas.openxmlformats.org/officeDocument/2006/relationships/image" Target="../media/image64.png"/><Relationship Id="rId2" Type="http://schemas.openxmlformats.org/officeDocument/2006/relationships/notesSlide" Target="../notesSlides/notesSlide14.xml"/><Relationship Id="rId16" Type="http://schemas.openxmlformats.org/officeDocument/2006/relationships/image" Target="../media/image34.png"/><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image" Target="../media/image20.png"/><Relationship Id="rId19" Type="http://schemas.openxmlformats.org/officeDocument/2006/relationships/image" Target="../media/image66.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2.png"/><Relationship Id="rId18"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71.png"/><Relationship Id="rId17" Type="http://schemas.openxmlformats.org/officeDocument/2006/relationships/image" Target="../media/image64.png"/><Relationship Id="rId2" Type="http://schemas.openxmlformats.org/officeDocument/2006/relationships/notesSlide" Target="../notesSlides/notesSlide15.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image" Target="../media/image20.png"/><Relationship Id="rId19" Type="http://schemas.openxmlformats.org/officeDocument/2006/relationships/image" Target="../media/image66.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2.png"/><Relationship Id="rId18"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71.png"/><Relationship Id="rId17" Type="http://schemas.openxmlformats.org/officeDocument/2006/relationships/image" Target="../media/image65.png"/><Relationship Id="rId2" Type="http://schemas.openxmlformats.org/officeDocument/2006/relationships/notesSlide" Target="../notesSlides/notesSlide16.xml"/><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image" Target="../media/image20.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9.png"/><Relationship Id="rId7" Type="http://schemas.openxmlformats.org/officeDocument/2006/relationships/image" Target="../media/image75.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20.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20.png"/><Relationship Id="rId10" Type="http://schemas.openxmlformats.org/officeDocument/2006/relationships/image" Target="../media/image84.png"/><Relationship Id="rId4" Type="http://schemas.openxmlformats.org/officeDocument/2006/relationships/image" Target="../media/image79.png"/><Relationship Id="rId9"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8.png"/><Relationship Id="rId7" Type="http://schemas.openxmlformats.org/officeDocument/2006/relationships/image" Target="../media/image8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20.png"/><Relationship Id="rId10" Type="http://schemas.openxmlformats.org/officeDocument/2006/relationships/image" Target="../media/image91.png"/><Relationship Id="rId4" Type="http://schemas.openxmlformats.org/officeDocument/2006/relationships/image" Target="../media/image79.pn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2.png"/><Relationship Id="rId18" Type="http://schemas.openxmlformats.org/officeDocument/2006/relationships/image" Target="../media/image9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71.png"/><Relationship Id="rId17" Type="http://schemas.openxmlformats.org/officeDocument/2006/relationships/image" Target="../media/image95.png"/><Relationship Id="rId2" Type="http://schemas.openxmlformats.org/officeDocument/2006/relationships/notesSlide" Target="../notesSlides/notesSlide17.xml"/><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image" Target="../media/image20.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20.png"/><Relationship Id="rId9" Type="http://schemas.openxmlformats.org/officeDocument/2006/relationships/image" Target="../media/image107.png"/></Relationships>
</file>

<file path=ppt/slides/_rels/slide3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10.png"/><Relationship Id="rId21" Type="http://schemas.openxmlformats.org/officeDocument/2006/relationships/image" Target="../media/image128.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image" Target="../media/image20.png"/><Relationship Id="rId16" Type="http://schemas.openxmlformats.org/officeDocument/2006/relationships/image" Target="../media/image123.png"/><Relationship Id="rId20"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png"/><Relationship Id="rId19" Type="http://schemas.openxmlformats.org/officeDocument/2006/relationships/image" Target="../media/image126.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38.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33.png"/><Relationship Id="rId18" Type="http://schemas.openxmlformats.org/officeDocument/2006/relationships/image" Target="../media/image13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32.png"/><Relationship Id="rId17" Type="http://schemas.openxmlformats.org/officeDocument/2006/relationships/image" Target="../media/image126.png"/><Relationship Id="rId2" Type="http://schemas.openxmlformats.org/officeDocument/2006/relationships/image" Target="../media/image20.png"/><Relationship Id="rId16"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31.png"/><Relationship Id="rId5" Type="http://schemas.openxmlformats.org/officeDocument/2006/relationships/image" Target="../media/image117.png"/><Relationship Id="rId15" Type="http://schemas.openxmlformats.org/officeDocument/2006/relationships/image" Target="../media/image124.png"/><Relationship Id="rId10" Type="http://schemas.openxmlformats.org/officeDocument/2006/relationships/image" Target="../media/image130.png"/><Relationship Id="rId4" Type="http://schemas.openxmlformats.org/officeDocument/2006/relationships/image" Target="../media/image116.png"/><Relationship Id="rId9" Type="http://schemas.openxmlformats.org/officeDocument/2006/relationships/image" Target="../media/image129.png"/><Relationship Id="rId14" Type="http://schemas.openxmlformats.org/officeDocument/2006/relationships/image" Target="../media/image134.png"/></Relationships>
</file>

<file path=ppt/slides/_rels/slide39.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2.png"/><Relationship Id="rId18"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71.png"/><Relationship Id="rId17" Type="http://schemas.openxmlformats.org/officeDocument/2006/relationships/image" Target="../media/image65.png"/><Relationship Id="rId2" Type="http://schemas.openxmlformats.org/officeDocument/2006/relationships/notesSlide" Target="../notesSlides/notesSlide19.xml"/><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image" Target="../media/image20.png"/><Relationship Id="rId19" Type="http://schemas.openxmlformats.org/officeDocument/2006/relationships/image" Target="../media/image4.sv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2.png"/><Relationship Id="rId18"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71.png"/><Relationship Id="rId17" Type="http://schemas.openxmlformats.org/officeDocument/2006/relationships/image" Target="../media/image65.png"/><Relationship Id="rId2" Type="http://schemas.openxmlformats.org/officeDocument/2006/relationships/notesSlide" Target="../notesSlides/notesSlide20.xml"/><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image" Target="../media/image20.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73.png"/></Relationships>
</file>

<file path=ppt/slides/_rels/slide46.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800.png"/><Relationship Id="rId7" Type="http://schemas.openxmlformats.org/officeDocument/2006/relationships/image" Target="../media/image84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830.png"/><Relationship Id="rId5" Type="http://schemas.openxmlformats.org/officeDocument/2006/relationships/image" Target="../media/image820.png"/><Relationship Id="rId4" Type="http://schemas.openxmlformats.org/officeDocument/2006/relationships/image" Target="../media/image810.png"/><Relationship Id="rId9" Type="http://schemas.openxmlformats.org/officeDocument/2006/relationships/image" Target="../media/image860.png"/></Relationships>
</file>

<file path=ppt/slides/_rels/slide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930.png"/><Relationship Id="rId3" Type="http://schemas.openxmlformats.org/officeDocument/2006/relationships/image" Target="../media/image20.png"/><Relationship Id="rId7" Type="http://schemas.openxmlformats.org/officeDocument/2006/relationships/image" Target="../media/image92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10.png"/><Relationship Id="rId5" Type="http://schemas.openxmlformats.org/officeDocument/2006/relationships/image" Target="../media/image900.png"/><Relationship Id="rId10" Type="http://schemas.openxmlformats.org/officeDocument/2006/relationships/image" Target="../media/image4.svg"/><Relationship Id="rId4" Type="http://schemas.openxmlformats.org/officeDocument/2006/relationships/image" Target="../media/image890.png"/><Relationship Id="rId9" Type="http://schemas.openxmlformats.org/officeDocument/2006/relationships/image" Target="../media/image153.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6.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2" name="Rectangle 41">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87D5E776-70D2-2C4F-F53E-2A9F3CA8EAC5}"/>
              </a:ext>
            </a:extLst>
          </p:cNvPr>
          <p:cNvSpPr>
            <a:spLocks noGrp="1"/>
          </p:cNvSpPr>
          <p:nvPr>
            <p:ph type="ctrTitle"/>
          </p:nvPr>
        </p:nvSpPr>
        <p:spPr>
          <a:xfrm>
            <a:off x="-18230" y="2046135"/>
            <a:ext cx="12210230" cy="2387918"/>
          </a:xfrm>
        </p:spPr>
        <p:txBody>
          <a:bodyPr anchor="b">
            <a:normAutofit/>
          </a:bodyPr>
          <a:lstStyle/>
          <a:p>
            <a:r>
              <a:rPr lang="zh-TW" altLang="en-US" sz="8000" b="1" dirty="0">
                <a:solidFill>
                  <a:schemeClr val="tx2"/>
                </a:solidFill>
                <a:latin typeface="微軟正黑體" panose="020B0604030504040204" pitchFamily="34" charset="-120"/>
                <a:ea typeface="微軟正黑體" panose="020B0604030504040204" pitchFamily="34" charset="-120"/>
              </a:rPr>
              <a:t>人工智慧能否</a:t>
            </a:r>
            <a:br>
              <a:rPr lang="en-US" altLang="zh-TW" sz="8000" b="1" dirty="0">
                <a:solidFill>
                  <a:schemeClr val="tx2"/>
                </a:solidFill>
                <a:latin typeface="微軟正黑體" panose="020B0604030504040204" pitchFamily="34" charset="-120"/>
                <a:ea typeface="微軟正黑體" panose="020B0604030504040204" pitchFamily="34" charset="-120"/>
              </a:rPr>
            </a:br>
            <a:r>
              <a:rPr lang="zh-TW" altLang="en-US" sz="8000" b="1" dirty="0">
                <a:solidFill>
                  <a:schemeClr val="tx2"/>
                </a:solidFill>
                <a:latin typeface="微軟正黑體" panose="020B0604030504040204" pitchFamily="34" charset="-120"/>
                <a:ea typeface="微軟正黑體" panose="020B0604030504040204" pitchFamily="34" charset="-120"/>
              </a:rPr>
              <a:t>自我成長</a:t>
            </a:r>
          </a:p>
        </p:txBody>
      </p:sp>
      <p:grpSp>
        <p:nvGrpSpPr>
          <p:cNvPr id="44" name="Group 43">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45" name="Freeform: Shape 44">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51" name="Freeform: Shape 50">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54" name="Freeform: Shape 53">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614892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63A8A-3A14-5C2B-2DE1-644AC1D4C651}"/>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A37993B7-2ED8-786E-BD70-C6C583D03159}"/>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由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自己產生答案</a:t>
            </a:r>
            <a:endParaRPr lang="zh-TW" altLang="en-US" dirty="0"/>
          </a:p>
        </p:txBody>
      </p:sp>
      <p:cxnSp>
        <p:nvCxnSpPr>
          <p:cNvPr id="36" name="直線單箭頭接點 35">
            <a:extLst>
              <a:ext uri="{FF2B5EF4-FFF2-40B4-BE49-F238E27FC236}">
                <a16:creationId xmlns:a16="http://schemas.microsoft.com/office/drawing/2014/main" id="{AE6F4C67-A1DA-D47D-32A1-5571E87BE89B}"/>
              </a:ext>
            </a:extLst>
          </p:cNvPr>
          <p:cNvCxnSpPr/>
          <p:nvPr/>
        </p:nvCxnSpPr>
        <p:spPr>
          <a:xfrm>
            <a:off x="1617518" y="2037666"/>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7" name="直線單箭頭接點 36">
            <a:extLst>
              <a:ext uri="{FF2B5EF4-FFF2-40B4-BE49-F238E27FC236}">
                <a16:creationId xmlns:a16="http://schemas.microsoft.com/office/drawing/2014/main" id="{15B0933C-5AB4-5B64-7A4F-001540907DA3}"/>
              </a:ext>
            </a:extLst>
          </p:cNvPr>
          <p:cNvCxnSpPr/>
          <p:nvPr/>
        </p:nvCxnSpPr>
        <p:spPr>
          <a:xfrm>
            <a:off x="1617520" y="2571759"/>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8" name="直線單箭頭接點 37">
            <a:extLst>
              <a:ext uri="{FF2B5EF4-FFF2-40B4-BE49-F238E27FC236}">
                <a16:creationId xmlns:a16="http://schemas.microsoft.com/office/drawing/2014/main" id="{27E665A8-B76B-ED3D-8B2A-36BEE17A9612}"/>
              </a:ext>
            </a:extLst>
          </p:cNvPr>
          <p:cNvCxnSpPr/>
          <p:nvPr/>
        </p:nvCxnSpPr>
        <p:spPr>
          <a:xfrm>
            <a:off x="1617519" y="3467802"/>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9" name="直線單箭頭接點 38">
            <a:extLst>
              <a:ext uri="{FF2B5EF4-FFF2-40B4-BE49-F238E27FC236}">
                <a16:creationId xmlns:a16="http://schemas.microsoft.com/office/drawing/2014/main" id="{786CF327-84E1-3FC1-5473-958D98AEFE9C}"/>
              </a:ext>
            </a:extLst>
          </p:cNvPr>
          <p:cNvCxnSpPr/>
          <p:nvPr/>
        </p:nvCxnSpPr>
        <p:spPr>
          <a:xfrm>
            <a:off x="4862947" y="2037666"/>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40" name="直線單箭頭接點 39">
            <a:extLst>
              <a:ext uri="{FF2B5EF4-FFF2-40B4-BE49-F238E27FC236}">
                <a16:creationId xmlns:a16="http://schemas.microsoft.com/office/drawing/2014/main" id="{602FD47C-8974-9D42-F6B9-4C339B2C1883}"/>
              </a:ext>
            </a:extLst>
          </p:cNvPr>
          <p:cNvCxnSpPr/>
          <p:nvPr/>
        </p:nvCxnSpPr>
        <p:spPr>
          <a:xfrm>
            <a:off x="4862949" y="2571759"/>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41" name="直線單箭頭接點 40">
            <a:extLst>
              <a:ext uri="{FF2B5EF4-FFF2-40B4-BE49-F238E27FC236}">
                <a16:creationId xmlns:a16="http://schemas.microsoft.com/office/drawing/2014/main" id="{BD1451E7-245A-14D8-644C-AC24E31C69CE}"/>
              </a:ext>
            </a:extLst>
          </p:cNvPr>
          <p:cNvCxnSpPr/>
          <p:nvPr/>
        </p:nvCxnSpPr>
        <p:spPr>
          <a:xfrm>
            <a:off x="4862948" y="3467802"/>
            <a:ext cx="1158239" cy="0"/>
          </a:xfrm>
          <a:prstGeom prst="straightConnector1">
            <a:avLst/>
          </a:prstGeom>
          <a:noFill/>
          <a:ln w="57150" cap="flat" cmpd="sng" algn="ctr">
            <a:solidFill>
              <a:sysClr val="windowText" lastClr="000000"/>
            </a:solidFill>
            <a:prstDash val="solid"/>
            <a:miter lim="800000"/>
            <a:tailEnd type="triangle"/>
          </a:ln>
          <a:effectLst/>
        </p:spPr>
      </p:cxnSp>
      <p:sp>
        <p:nvSpPr>
          <p:cNvPr id="42" name="矩形: 圓角 41">
            <a:extLst>
              <a:ext uri="{FF2B5EF4-FFF2-40B4-BE49-F238E27FC236}">
                <a16:creationId xmlns:a16="http://schemas.microsoft.com/office/drawing/2014/main" id="{5122013E-49F2-C122-D1B5-E736620A8707}"/>
              </a:ext>
            </a:extLst>
          </p:cNvPr>
          <p:cNvSpPr/>
          <p:nvPr/>
        </p:nvSpPr>
        <p:spPr>
          <a:xfrm>
            <a:off x="2775760" y="1648036"/>
            <a:ext cx="2283310" cy="2222546"/>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43" name="矩形: 圓角 42">
                <a:extLst>
                  <a:ext uri="{FF2B5EF4-FFF2-40B4-BE49-F238E27FC236}">
                    <a16:creationId xmlns:a16="http://schemas.microsoft.com/office/drawing/2014/main" id="{2D96B962-700B-644A-AA75-8858928D2934}"/>
                  </a:ext>
                </a:extLst>
              </p:cNvPr>
              <p:cNvSpPr/>
              <p:nvPr/>
            </p:nvSpPr>
            <p:spPr>
              <a:xfrm>
                <a:off x="608905" y="1743798"/>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sSup>
                      <m:sSup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ctrlPr>
                      </m:sSup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e>
                      <m:sup>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1</m:t>
                        </m:r>
                      </m:sup>
                    </m:sSup>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43" name="矩形: 圓角 42">
                <a:extLst>
                  <a:ext uri="{FF2B5EF4-FFF2-40B4-BE49-F238E27FC236}">
                    <a16:creationId xmlns:a16="http://schemas.microsoft.com/office/drawing/2014/main" id="{2D96B962-700B-644A-AA75-8858928D2934}"/>
                  </a:ext>
                </a:extLst>
              </p:cNvPr>
              <p:cNvSpPr>
                <a:spLocks noRot="1" noChangeAspect="1" noMove="1" noResize="1" noEditPoints="1" noAdjustHandles="1" noChangeArrowheads="1" noChangeShapeType="1" noTextEdit="1"/>
              </p:cNvSpPr>
              <p:nvPr/>
            </p:nvSpPr>
            <p:spPr>
              <a:xfrm>
                <a:off x="608905" y="1743798"/>
                <a:ext cx="1483823" cy="461663"/>
              </a:xfrm>
              <a:prstGeom prst="roundRect">
                <a:avLst/>
              </a:prstGeom>
              <a:blipFill>
                <a:blip r:embed="rId3"/>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矩形: 圓角 43">
                <a:extLst>
                  <a:ext uri="{FF2B5EF4-FFF2-40B4-BE49-F238E27FC236}">
                    <a16:creationId xmlns:a16="http://schemas.microsoft.com/office/drawing/2014/main" id="{ED1E2A38-5C50-9B2B-EACC-A727CB85A7AA}"/>
                  </a:ext>
                </a:extLst>
              </p:cNvPr>
              <p:cNvSpPr/>
              <p:nvPr/>
            </p:nvSpPr>
            <p:spPr>
              <a:xfrm>
                <a:off x="608904" y="2301428"/>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44" name="矩形: 圓角 43">
                <a:extLst>
                  <a:ext uri="{FF2B5EF4-FFF2-40B4-BE49-F238E27FC236}">
                    <a16:creationId xmlns:a16="http://schemas.microsoft.com/office/drawing/2014/main" id="{ED1E2A38-5C50-9B2B-EACC-A727CB85A7AA}"/>
                  </a:ext>
                </a:extLst>
              </p:cNvPr>
              <p:cNvSpPr>
                <a:spLocks noRot="1" noChangeAspect="1" noMove="1" noResize="1" noEditPoints="1" noAdjustHandles="1" noChangeArrowheads="1" noChangeShapeType="1" noTextEdit="1"/>
              </p:cNvSpPr>
              <p:nvPr/>
            </p:nvSpPr>
            <p:spPr>
              <a:xfrm>
                <a:off x="608904" y="2301428"/>
                <a:ext cx="1483823" cy="461663"/>
              </a:xfrm>
              <a:prstGeom prst="roundRect">
                <a:avLst/>
              </a:prstGeom>
              <a:blipFill>
                <a:blip r:embed="rId4"/>
                <a:stretch>
                  <a:fillRect t="-4938" b="-25926"/>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矩形: 圓角 44">
                <a:extLst>
                  <a:ext uri="{FF2B5EF4-FFF2-40B4-BE49-F238E27FC236}">
                    <a16:creationId xmlns:a16="http://schemas.microsoft.com/office/drawing/2014/main" id="{3FEDA53A-9577-4727-DFCE-CD3EFBA8474C}"/>
                  </a:ext>
                </a:extLst>
              </p:cNvPr>
              <p:cNvSpPr/>
              <p:nvPr/>
            </p:nvSpPr>
            <p:spPr>
              <a:xfrm>
                <a:off x="608904" y="3236918"/>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45" name="矩形: 圓角 44">
                <a:extLst>
                  <a:ext uri="{FF2B5EF4-FFF2-40B4-BE49-F238E27FC236}">
                    <a16:creationId xmlns:a16="http://schemas.microsoft.com/office/drawing/2014/main" id="{3FEDA53A-9577-4727-DFCE-CD3EFBA8474C}"/>
                  </a:ext>
                </a:extLst>
              </p:cNvPr>
              <p:cNvSpPr>
                <a:spLocks noRot="1" noChangeAspect="1" noMove="1" noResize="1" noEditPoints="1" noAdjustHandles="1" noChangeArrowheads="1" noChangeShapeType="1" noTextEdit="1"/>
              </p:cNvSpPr>
              <p:nvPr/>
            </p:nvSpPr>
            <p:spPr>
              <a:xfrm>
                <a:off x="608904" y="3236918"/>
                <a:ext cx="1483823" cy="461663"/>
              </a:xfrm>
              <a:prstGeom prst="roundRect">
                <a:avLst/>
              </a:prstGeom>
              <a:blipFill>
                <a:blip r:embed="rId5"/>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矩形: 圓角 45">
                <a:extLst>
                  <a:ext uri="{FF2B5EF4-FFF2-40B4-BE49-F238E27FC236}">
                    <a16:creationId xmlns:a16="http://schemas.microsoft.com/office/drawing/2014/main" id="{1DDB38CF-54A8-7C14-1032-68ADC069AEFC}"/>
                  </a:ext>
                </a:extLst>
              </p:cNvPr>
              <p:cNvSpPr/>
              <p:nvPr/>
            </p:nvSpPr>
            <p:spPr>
              <a:xfrm>
                <a:off x="6096001" y="1763658"/>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b="0" i="1" kern="0" smtClean="0">
                            <a:solidFill>
                              <a:prstClr val="black"/>
                            </a:solidFill>
                            <a:latin typeface="Cambria Math" panose="02040503050406030204" pitchFamily="18" charset="0"/>
                            <a:ea typeface="微軟正黑體" panose="020B0604030504040204" pitchFamily="34" charset="-120"/>
                          </a:rPr>
                          <m:t>𝑦</m:t>
                        </m:r>
                      </m:e>
                      <m:sup>
                        <m:r>
                          <a:rPr lang="en-US" altLang="zh-TW" sz="2400" i="1" kern="0">
                            <a:solidFill>
                              <a:prstClr val="black"/>
                            </a:solidFill>
                            <a:latin typeface="Cambria Math" panose="02040503050406030204" pitchFamily="18" charset="0"/>
                            <a:ea typeface="微軟正黑體" panose="020B0604030504040204" pitchFamily="34" charset="-120"/>
                          </a:rPr>
                          <m:t>1</m:t>
                        </m:r>
                      </m:sup>
                    </m:sSup>
                  </m:oMath>
                </a14:m>
                <a:endParaRPr lang="zh-TW" altLang="en-US" sz="2400" kern="0" dirty="0">
                  <a:solidFill>
                    <a:prstClr val="black"/>
                  </a:solidFill>
                  <a:ea typeface="微軟正黑體" panose="020B0604030504040204" pitchFamily="34" charset="-120"/>
                </a:endParaRPr>
              </a:p>
            </p:txBody>
          </p:sp>
        </mc:Choice>
        <mc:Fallback xmlns="">
          <p:sp>
            <p:nvSpPr>
              <p:cNvPr id="46" name="矩形: 圓角 45">
                <a:extLst>
                  <a:ext uri="{FF2B5EF4-FFF2-40B4-BE49-F238E27FC236}">
                    <a16:creationId xmlns:a16="http://schemas.microsoft.com/office/drawing/2014/main" id="{1DDB38CF-54A8-7C14-1032-68ADC069AEFC}"/>
                  </a:ext>
                </a:extLst>
              </p:cNvPr>
              <p:cNvSpPr>
                <a:spLocks noRot="1" noChangeAspect="1" noMove="1" noResize="1" noEditPoints="1" noAdjustHandles="1" noChangeArrowheads="1" noChangeShapeType="1" noTextEdit="1"/>
              </p:cNvSpPr>
              <p:nvPr/>
            </p:nvSpPr>
            <p:spPr>
              <a:xfrm>
                <a:off x="6096001" y="1763658"/>
                <a:ext cx="1551012" cy="461663"/>
              </a:xfrm>
              <a:prstGeom prst="roundRect">
                <a:avLst/>
              </a:prstGeom>
              <a:blipFill>
                <a:blip r:embed="rId6"/>
                <a:stretch>
                  <a:fillRect l="-1538"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矩形: 圓角 46">
                <a:extLst>
                  <a:ext uri="{FF2B5EF4-FFF2-40B4-BE49-F238E27FC236}">
                    <a16:creationId xmlns:a16="http://schemas.microsoft.com/office/drawing/2014/main" id="{DA6B84FA-9BE8-23B3-E627-436F746B709B}"/>
                  </a:ext>
                </a:extLst>
              </p:cNvPr>
              <p:cNvSpPr/>
              <p:nvPr/>
            </p:nvSpPr>
            <p:spPr>
              <a:xfrm>
                <a:off x="6096000" y="2321288"/>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lang="zh-TW" altLang="en-US" sz="2400" kern="0" dirty="0">
                  <a:solidFill>
                    <a:prstClr val="black"/>
                  </a:solidFill>
                  <a:ea typeface="微軟正黑體" panose="020B0604030504040204" pitchFamily="34" charset="-120"/>
                </a:endParaRPr>
              </a:p>
            </p:txBody>
          </p:sp>
        </mc:Choice>
        <mc:Fallback xmlns="">
          <p:sp>
            <p:nvSpPr>
              <p:cNvPr id="47" name="矩形: 圓角 46">
                <a:extLst>
                  <a:ext uri="{FF2B5EF4-FFF2-40B4-BE49-F238E27FC236}">
                    <a16:creationId xmlns:a16="http://schemas.microsoft.com/office/drawing/2014/main" id="{DA6B84FA-9BE8-23B3-E627-436F746B709B}"/>
                  </a:ext>
                </a:extLst>
              </p:cNvPr>
              <p:cNvSpPr>
                <a:spLocks noRot="1" noChangeAspect="1" noMove="1" noResize="1" noEditPoints="1" noAdjustHandles="1" noChangeArrowheads="1" noChangeShapeType="1" noTextEdit="1"/>
              </p:cNvSpPr>
              <p:nvPr/>
            </p:nvSpPr>
            <p:spPr>
              <a:xfrm>
                <a:off x="6096000" y="2321288"/>
                <a:ext cx="1547945" cy="461663"/>
              </a:xfrm>
              <a:prstGeom prst="roundRect">
                <a:avLst/>
              </a:prstGeom>
              <a:blipFill>
                <a:blip r:embed="rId7"/>
                <a:stretch>
                  <a:fillRect l="-1923"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8" name="矩形: 圓角 47">
                <a:extLst>
                  <a:ext uri="{FF2B5EF4-FFF2-40B4-BE49-F238E27FC236}">
                    <a16:creationId xmlns:a16="http://schemas.microsoft.com/office/drawing/2014/main" id="{D8E8D986-B91B-8AFE-E052-FCFDA3006A7D}"/>
                  </a:ext>
                </a:extLst>
              </p:cNvPr>
              <p:cNvSpPr/>
              <p:nvPr/>
            </p:nvSpPr>
            <p:spPr>
              <a:xfrm>
                <a:off x="6096000" y="3256778"/>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lang="zh-TW" altLang="en-US" sz="2400" kern="0" dirty="0">
                  <a:solidFill>
                    <a:prstClr val="black"/>
                  </a:solidFill>
                  <a:ea typeface="微軟正黑體" panose="020B0604030504040204" pitchFamily="34" charset="-120"/>
                </a:endParaRPr>
              </a:p>
            </p:txBody>
          </p:sp>
        </mc:Choice>
        <mc:Fallback xmlns="">
          <p:sp>
            <p:nvSpPr>
              <p:cNvPr id="48" name="矩形: 圓角 47">
                <a:extLst>
                  <a:ext uri="{FF2B5EF4-FFF2-40B4-BE49-F238E27FC236}">
                    <a16:creationId xmlns:a16="http://schemas.microsoft.com/office/drawing/2014/main" id="{D8E8D986-B91B-8AFE-E052-FCFDA3006A7D}"/>
                  </a:ext>
                </a:extLst>
              </p:cNvPr>
              <p:cNvSpPr>
                <a:spLocks noRot="1" noChangeAspect="1" noMove="1" noResize="1" noEditPoints="1" noAdjustHandles="1" noChangeArrowheads="1" noChangeShapeType="1" noTextEdit="1"/>
              </p:cNvSpPr>
              <p:nvPr/>
            </p:nvSpPr>
            <p:spPr>
              <a:xfrm>
                <a:off x="6096000" y="3256778"/>
                <a:ext cx="1547945" cy="461663"/>
              </a:xfrm>
              <a:prstGeom prst="roundRect">
                <a:avLst/>
              </a:prstGeom>
              <a:blipFill>
                <a:blip r:embed="rId8"/>
                <a:stretch>
                  <a:fillRect l="-3462"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9" name="直線單箭頭接點 48">
            <a:extLst>
              <a:ext uri="{FF2B5EF4-FFF2-40B4-BE49-F238E27FC236}">
                <a16:creationId xmlns:a16="http://schemas.microsoft.com/office/drawing/2014/main" id="{FCB1FFC0-723B-4F14-714F-CF91D371C326}"/>
              </a:ext>
            </a:extLst>
          </p:cNvPr>
          <p:cNvCxnSpPr/>
          <p:nvPr/>
        </p:nvCxnSpPr>
        <p:spPr>
          <a:xfrm>
            <a:off x="7728412" y="1987789"/>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50" name="直線單箭頭接點 49">
            <a:extLst>
              <a:ext uri="{FF2B5EF4-FFF2-40B4-BE49-F238E27FC236}">
                <a16:creationId xmlns:a16="http://schemas.microsoft.com/office/drawing/2014/main" id="{F731B2D0-EAFF-B24D-8F29-5C5A5CB398F2}"/>
              </a:ext>
            </a:extLst>
          </p:cNvPr>
          <p:cNvCxnSpPr/>
          <p:nvPr/>
        </p:nvCxnSpPr>
        <p:spPr>
          <a:xfrm>
            <a:off x="7728414" y="2559982"/>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51" name="直線單箭頭接點 50">
            <a:extLst>
              <a:ext uri="{FF2B5EF4-FFF2-40B4-BE49-F238E27FC236}">
                <a16:creationId xmlns:a16="http://schemas.microsoft.com/office/drawing/2014/main" id="{15F7563B-79C1-85A3-D17B-4ACCDF9A0C4C}"/>
              </a:ext>
            </a:extLst>
          </p:cNvPr>
          <p:cNvCxnSpPr/>
          <p:nvPr/>
        </p:nvCxnSpPr>
        <p:spPr>
          <a:xfrm>
            <a:off x="7728413" y="3456025"/>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sp>
        <p:nvSpPr>
          <p:cNvPr id="52" name="文字方塊 51">
            <a:extLst>
              <a:ext uri="{FF2B5EF4-FFF2-40B4-BE49-F238E27FC236}">
                <a16:creationId xmlns:a16="http://schemas.microsoft.com/office/drawing/2014/main" id="{5DAD277C-6446-2597-AD43-1064B4477165}"/>
              </a:ext>
            </a:extLst>
          </p:cNvPr>
          <p:cNvSpPr txBox="1"/>
          <p:nvPr/>
        </p:nvSpPr>
        <p:spPr>
          <a:xfrm rot="5400000">
            <a:off x="6706555" y="2837476"/>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p:sp>
        <p:nvSpPr>
          <p:cNvPr id="53" name="文字方塊 52">
            <a:extLst>
              <a:ext uri="{FF2B5EF4-FFF2-40B4-BE49-F238E27FC236}">
                <a16:creationId xmlns:a16="http://schemas.microsoft.com/office/drawing/2014/main" id="{1A92C4CC-803A-0860-5B24-CBBFC4E6A94B}"/>
              </a:ext>
            </a:extLst>
          </p:cNvPr>
          <p:cNvSpPr txBox="1"/>
          <p:nvPr/>
        </p:nvSpPr>
        <p:spPr>
          <a:xfrm rot="5400000">
            <a:off x="1173277" y="2859525"/>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54" name="文字方塊 53">
                <a:extLst>
                  <a:ext uri="{FF2B5EF4-FFF2-40B4-BE49-F238E27FC236}">
                    <a16:creationId xmlns:a16="http://schemas.microsoft.com/office/drawing/2014/main" id="{660077A0-66C9-8E08-FF39-0F32CF0E61EF}"/>
                  </a:ext>
                </a:extLst>
              </p:cNvPr>
              <p:cNvSpPr txBox="1"/>
              <p:nvPr/>
            </p:nvSpPr>
            <p:spPr>
              <a:xfrm>
                <a:off x="8261137" y="1825221"/>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b="0" i="1" smtClean="0">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1</m:t>
                          </m:r>
                        </m:sup>
                      </m:sSup>
                    </m:oMath>
                  </m:oMathPara>
                </a14:m>
                <a:endParaRPr lang="zh-TW" altLang="en-US" sz="2400" dirty="0">
                  <a:solidFill>
                    <a:prstClr val="black"/>
                  </a:solidFill>
                  <a:latin typeface="Calibri" panose="020F0502020204030204"/>
                </a:endParaRPr>
              </a:p>
            </p:txBody>
          </p:sp>
        </mc:Choice>
        <mc:Fallback xmlns="">
          <p:sp>
            <p:nvSpPr>
              <p:cNvPr id="54" name="文字方塊 53">
                <a:extLst>
                  <a:ext uri="{FF2B5EF4-FFF2-40B4-BE49-F238E27FC236}">
                    <a16:creationId xmlns:a16="http://schemas.microsoft.com/office/drawing/2014/main" id="{660077A0-66C9-8E08-FF39-0F32CF0E61EF}"/>
                  </a:ext>
                </a:extLst>
              </p:cNvPr>
              <p:cNvSpPr txBox="1">
                <a:spLocks noRot="1" noChangeAspect="1" noMove="1" noResize="1" noEditPoints="1" noAdjustHandles="1" noChangeArrowheads="1" noChangeShapeType="1" noTextEdit="1"/>
              </p:cNvSpPr>
              <p:nvPr/>
            </p:nvSpPr>
            <p:spPr>
              <a:xfrm>
                <a:off x="8261137" y="1825221"/>
                <a:ext cx="857249" cy="461665"/>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文字方塊 54">
                <a:extLst>
                  <a:ext uri="{FF2B5EF4-FFF2-40B4-BE49-F238E27FC236}">
                    <a16:creationId xmlns:a16="http://schemas.microsoft.com/office/drawing/2014/main" id="{03617121-9A17-0174-E998-849EBE32607A}"/>
                  </a:ext>
                </a:extLst>
              </p:cNvPr>
              <p:cNvSpPr txBox="1"/>
              <p:nvPr/>
            </p:nvSpPr>
            <p:spPr>
              <a:xfrm>
                <a:off x="8259603" y="2340926"/>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2</m:t>
                          </m:r>
                        </m:sup>
                      </m:sSup>
                    </m:oMath>
                  </m:oMathPara>
                </a14:m>
                <a:endParaRPr lang="zh-TW" altLang="en-US" sz="2400" dirty="0">
                  <a:solidFill>
                    <a:prstClr val="black"/>
                  </a:solidFill>
                  <a:latin typeface="Calibri" panose="020F0502020204030204"/>
                </a:endParaRPr>
              </a:p>
            </p:txBody>
          </p:sp>
        </mc:Choice>
        <mc:Fallback xmlns="">
          <p:sp>
            <p:nvSpPr>
              <p:cNvPr id="55" name="文字方塊 54">
                <a:extLst>
                  <a:ext uri="{FF2B5EF4-FFF2-40B4-BE49-F238E27FC236}">
                    <a16:creationId xmlns:a16="http://schemas.microsoft.com/office/drawing/2014/main" id="{03617121-9A17-0174-E998-849EBE32607A}"/>
                  </a:ext>
                </a:extLst>
              </p:cNvPr>
              <p:cNvSpPr txBox="1">
                <a:spLocks noRot="1" noChangeAspect="1" noMove="1" noResize="1" noEditPoints="1" noAdjustHandles="1" noChangeArrowheads="1" noChangeShapeType="1" noTextEdit="1"/>
              </p:cNvSpPr>
              <p:nvPr/>
            </p:nvSpPr>
            <p:spPr>
              <a:xfrm>
                <a:off x="8259603" y="2340926"/>
                <a:ext cx="857249" cy="461665"/>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6" name="文字方塊 55">
                <a:extLst>
                  <a:ext uri="{FF2B5EF4-FFF2-40B4-BE49-F238E27FC236}">
                    <a16:creationId xmlns:a16="http://schemas.microsoft.com/office/drawing/2014/main" id="{20C7782F-6BBD-77B4-98A6-8FFB4A252981}"/>
                  </a:ext>
                </a:extLst>
              </p:cNvPr>
              <p:cNvSpPr txBox="1"/>
              <p:nvPr/>
            </p:nvSpPr>
            <p:spPr>
              <a:xfrm>
                <a:off x="8275711" y="3243973"/>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𝑁</m:t>
                          </m:r>
                        </m:sup>
                      </m:sSup>
                    </m:oMath>
                  </m:oMathPara>
                </a14:m>
                <a:endParaRPr lang="zh-TW" altLang="en-US" sz="2400" dirty="0">
                  <a:solidFill>
                    <a:prstClr val="black"/>
                  </a:solidFill>
                  <a:latin typeface="Calibri" panose="020F0502020204030204"/>
                </a:endParaRPr>
              </a:p>
            </p:txBody>
          </p:sp>
        </mc:Choice>
        <mc:Fallback xmlns="">
          <p:sp>
            <p:nvSpPr>
              <p:cNvPr id="56" name="文字方塊 55">
                <a:extLst>
                  <a:ext uri="{FF2B5EF4-FFF2-40B4-BE49-F238E27FC236}">
                    <a16:creationId xmlns:a16="http://schemas.microsoft.com/office/drawing/2014/main" id="{20C7782F-6BBD-77B4-98A6-8FFB4A252981}"/>
                  </a:ext>
                </a:extLst>
              </p:cNvPr>
              <p:cNvSpPr txBox="1">
                <a:spLocks noRot="1" noChangeAspect="1" noMove="1" noResize="1" noEditPoints="1" noAdjustHandles="1" noChangeArrowheads="1" noChangeShapeType="1" noTextEdit="1"/>
              </p:cNvSpPr>
              <p:nvPr/>
            </p:nvSpPr>
            <p:spPr>
              <a:xfrm>
                <a:off x="8275711" y="3243973"/>
                <a:ext cx="857249" cy="461665"/>
              </a:xfrm>
              <a:prstGeom prst="rect">
                <a:avLst/>
              </a:prstGeom>
              <a:blipFill>
                <a:blip r:embed="rId11"/>
                <a:stretch>
                  <a:fillRect/>
                </a:stretch>
              </a:blipFill>
            </p:spPr>
            <p:txBody>
              <a:bodyPr/>
              <a:lstStyle/>
              <a:p>
                <a:r>
                  <a:rPr lang="zh-TW" altLang="en-US">
                    <a:noFill/>
                  </a:rPr>
                  <a:t> </a:t>
                </a:r>
              </a:p>
            </p:txBody>
          </p:sp>
        </mc:Fallback>
      </mc:AlternateContent>
      <p:sp>
        <p:nvSpPr>
          <p:cNvPr id="64" name="矩形: 圓角 63">
            <a:extLst>
              <a:ext uri="{FF2B5EF4-FFF2-40B4-BE49-F238E27FC236}">
                <a16:creationId xmlns:a16="http://schemas.microsoft.com/office/drawing/2014/main" id="{3572BA9D-C400-F090-1103-F59AFBCA7F6B}"/>
              </a:ext>
            </a:extLst>
          </p:cNvPr>
          <p:cNvSpPr/>
          <p:nvPr/>
        </p:nvSpPr>
        <p:spPr>
          <a:xfrm>
            <a:off x="8282842" y="1655882"/>
            <a:ext cx="688588" cy="2084732"/>
          </a:xfrm>
          <a:prstGeom prst="roundRect">
            <a:avLst/>
          </a:prstGeom>
          <a:noFill/>
          <a:ln w="571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771117DA-2CAD-D2BF-2221-A81A7C193394}"/>
                  </a:ext>
                </a:extLst>
              </p:cNvPr>
              <p:cNvSpPr txBox="1"/>
              <p:nvPr/>
            </p:nvSpPr>
            <p:spPr>
              <a:xfrm>
                <a:off x="2832765" y="2532259"/>
                <a:ext cx="2355156"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𝑦</m:t>
                      </m:r>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𝑓</m:t>
                          </m:r>
                        </m:e>
                        <m:sub>
                          <m:r>
                            <a:rPr kumimoji="0" lang="zh-TW" altLang="en-US" sz="2400" b="0" i="1" u="none" strike="noStrike" kern="0" cap="none" spc="0" normalizeH="0" baseline="0" noProof="0" smtClean="0">
                              <a:ln>
                                <a:noFill/>
                              </a:ln>
                              <a:solidFill>
                                <a:prstClr val="black"/>
                              </a:solidFill>
                              <a:effectLst/>
                              <a:uLnTx/>
                              <a:uFillTx/>
                              <a:latin typeface="Cambria Math" panose="02040503050406030204" pitchFamily="18" charset="0"/>
                            </a:rPr>
                            <m:t>𝜃</m:t>
                          </m:r>
                        </m:sub>
                      </m:sSub>
                      <m:d>
                        <m:d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𝑥</m:t>
                          </m:r>
                        </m:e>
                      </m:d>
                    </m:oMath>
                  </m:oMathPara>
                </a14:m>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Choice>
        <mc:Fallback xmlns="">
          <p:sp>
            <p:nvSpPr>
              <p:cNvPr id="69" name="文字方塊 68">
                <a:extLst>
                  <a:ext uri="{FF2B5EF4-FFF2-40B4-BE49-F238E27FC236}">
                    <a16:creationId xmlns:a16="http://schemas.microsoft.com/office/drawing/2014/main" id="{771117DA-2CAD-D2BF-2221-A81A7C193394}"/>
                  </a:ext>
                </a:extLst>
              </p:cNvPr>
              <p:cNvSpPr txBox="1">
                <a:spLocks noRot="1" noChangeAspect="1" noMove="1" noResize="1" noEditPoints="1" noAdjustHandles="1" noChangeArrowheads="1" noChangeShapeType="1" noTextEdit="1"/>
              </p:cNvSpPr>
              <p:nvPr/>
            </p:nvSpPr>
            <p:spPr>
              <a:xfrm>
                <a:off x="2832765" y="2532259"/>
                <a:ext cx="2355156" cy="461665"/>
              </a:xfrm>
              <a:prstGeom prst="rect">
                <a:avLst/>
              </a:prstGeom>
              <a:blipFill>
                <a:blip r:embed="rId12"/>
                <a:stretch>
                  <a:fillRect b="-1973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9A418B69-EB70-35A9-3AED-98EB8003C432}"/>
                  </a:ext>
                </a:extLst>
              </p:cNvPr>
              <p:cNvSpPr txBox="1"/>
              <p:nvPr/>
            </p:nvSpPr>
            <p:spPr>
              <a:xfrm>
                <a:off x="9839582" y="2126129"/>
                <a:ext cx="1630896" cy="1211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nary>
                        <m:naryPr>
                          <m:chr m:val="∑"/>
                          <m:ctrlPr>
                            <a:rPr lang="en-US" altLang="zh-TW" sz="2800" b="0" i="1" smtClean="0">
                              <a:latin typeface="Cambria Math" panose="02040503050406030204" pitchFamily="18" charset="0"/>
                            </a:rPr>
                          </m:ctrlPr>
                        </m:naryPr>
                        <m:sub>
                          <m:r>
                            <m:rPr>
                              <m:brk m:alnAt="23"/>
                            </m:rPr>
                            <a:rPr lang="en-US" altLang="zh-TW" sz="2800" b="0" i="1" smtClean="0">
                              <a:latin typeface="Cambria Math" panose="02040503050406030204" pitchFamily="18" charset="0"/>
                            </a:rPr>
                            <m:t>𝑛</m:t>
                          </m:r>
                          <m:r>
                            <a:rPr lang="en-US" altLang="zh-TW" sz="2800" b="0" i="1" smtClean="0">
                              <a:latin typeface="Cambria Math" panose="02040503050406030204" pitchFamily="18" charset="0"/>
                            </a:rPr>
                            <m:t>=1</m:t>
                          </m:r>
                        </m:sub>
                        <m:sup>
                          <m:r>
                            <a:rPr lang="en-US" altLang="zh-TW" sz="2800" b="0" i="1" smtClean="0">
                              <a:latin typeface="Cambria Math" panose="02040503050406030204" pitchFamily="18" charset="0"/>
                            </a:rPr>
                            <m:t>𝑁</m:t>
                          </m:r>
                        </m:sup>
                        <m:e>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𝑙</m:t>
                              </m:r>
                            </m:e>
                            <m:sup>
                              <m:r>
                                <a:rPr lang="en-US" altLang="zh-TW" sz="2800" b="0" i="1" smtClean="0">
                                  <a:solidFill>
                                    <a:prstClr val="black"/>
                                  </a:solidFill>
                                  <a:latin typeface="Cambria Math" panose="02040503050406030204" pitchFamily="18" charset="0"/>
                                </a:rPr>
                                <m:t>𝑛</m:t>
                              </m:r>
                            </m:sup>
                          </m:sSup>
                        </m:e>
                      </m:nary>
                    </m:oMath>
                  </m:oMathPara>
                </a14:m>
                <a:endParaRPr lang="zh-TW" altLang="en-US" sz="2800" dirty="0"/>
              </a:p>
            </p:txBody>
          </p:sp>
        </mc:Choice>
        <mc:Fallback xmlns="">
          <p:sp>
            <p:nvSpPr>
              <p:cNvPr id="71" name="文字方塊 70">
                <a:extLst>
                  <a:ext uri="{FF2B5EF4-FFF2-40B4-BE49-F238E27FC236}">
                    <a16:creationId xmlns:a16="http://schemas.microsoft.com/office/drawing/2014/main" id="{9A418B69-EB70-35A9-3AED-98EB8003C432}"/>
                  </a:ext>
                </a:extLst>
              </p:cNvPr>
              <p:cNvSpPr txBox="1">
                <a:spLocks noRot="1" noChangeAspect="1" noMove="1" noResize="1" noEditPoints="1" noAdjustHandles="1" noChangeArrowheads="1" noChangeShapeType="1" noTextEdit="1"/>
              </p:cNvSpPr>
              <p:nvPr/>
            </p:nvSpPr>
            <p:spPr>
              <a:xfrm>
                <a:off x="9839582" y="2126129"/>
                <a:ext cx="1630896" cy="1211550"/>
              </a:xfrm>
              <a:prstGeom prst="rect">
                <a:avLst/>
              </a:prstGeom>
              <a:blipFill>
                <a:blip r:embed="rId13"/>
                <a:stretch>
                  <a:fillRect/>
                </a:stretch>
              </a:blipFill>
            </p:spPr>
            <p:txBody>
              <a:bodyPr/>
              <a:lstStyle/>
              <a:p>
                <a:r>
                  <a:rPr lang="zh-TW" altLang="en-US">
                    <a:noFill/>
                  </a:rPr>
                  <a:t> </a:t>
                </a:r>
              </a:p>
            </p:txBody>
          </p:sp>
        </mc:Fallback>
      </mc:AlternateContent>
      <p:pic>
        <p:nvPicPr>
          <p:cNvPr id="4" name="Picture 2">
            <a:extLst>
              <a:ext uri="{FF2B5EF4-FFF2-40B4-BE49-F238E27FC236}">
                <a16:creationId xmlns:a16="http://schemas.microsoft.com/office/drawing/2014/main" id="{23B50775-24E8-34CF-E5A6-AC825A7F17B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11035" y="3086630"/>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矩形: 圓角 6">
                <a:extLst>
                  <a:ext uri="{FF2B5EF4-FFF2-40B4-BE49-F238E27FC236}">
                    <a16:creationId xmlns:a16="http://schemas.microsoft.com/office/drawing/2014/main" id="{A4812282-43DE-A779-99C5-3A74BC58B56A}"/>
                  </a:ext>
                </a:extLst>
              </p:cNvPr>
              <p:cNvSpPr/>
              <p:nvPr/>
            </p:nvSpPr>
            <p:spPr>
              <a:xfrm>
                <a:off x="1195263" y="5209964"/>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7" name="矩形: 圓角 6">
                <a:extLst>
                  <a:ext uri="{FF2B5EF4-FFF2-40B4-BE49-F238E27FC236}">
                    <a16:creationId xmlns:a16="http://schemas.microsoft.com/office/drawing/2014/main" id="{A4812282-43DE-A779-99C5-3A74BC58B56A}"/>
                  </a:ext>
                </a:extLst>
              </p:cNvPr>
              <p:cNvSpPr>
                <a:spLocks noRot="1" noChangeAspect="1" noMove="1" noResize="1" noEditPoints="1" noAdjustHandles="1" noChangeArrowheads="1" noChangeShapeType="1" noTextEdit="1"/>
              </p:cNvSpPr>
              <p:nvPr/>
            </p:nvSpPr>
            <p:spPr>
              <a:xfrm>
                <a:off x="1195263" y="5209964"/>
                <a:ext cx="1547945" cy="461663"/>
              </a:xfrm>
              <a:prstGeom prst="roundRect">
                <a:avLst/>
              </a:prstGeom>
              <a:blipFill>
                <a:blip r:embed="rId15"/>
                <a:stretch>
                  <a:fillRect t="-6173" b="-2469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sp>
        <p:nvSpPr>
          <p:cNvPr id="67" name="文字方塊 66">
            <a:extLst>
              <a:ext uri="{FF2B5EF4-FFF2-40B4-BE49-F238E27FC236}">
                <a16:creationId xmlns:a16="http://schemas.microsoft.com/office/drawing/2014/main" id="{6EC3FD63-2FB6-423F-C10E-F1F292C3B9B0}"/>
              </a:ext>
            </a:extLst>
          </p:cNvPr>
          <p:cNvSpPr txBox="1"/>
          <p:nvPr/>
        </p:nvSpPr>
        <p:spPr>
          <a:xfrm>
            <a:off x="9189467" y="2011629"/>
            <a:ext cx="941233" cy="523220"/>
          </a:xfrm>
          <a:prstGeom prst="rect">
            <a:avLst/>
          </a:prstGeom>
          <a:noFill/>
        </p:spPr>
        <p:txBody>
          <a:bodyPr wrap="square" rtlCol="0">
            <a:spAutoFit/>
          </a:bodyPr>
          <a:lstStyle/>
          <a:p>
            <a:pPr algn="ctr"/>
            <a:r>
              <a:rPr lang="en-US" altLang="zh-TW" sz="2800" b="1" dirty="0">
                <a:solidFill>
                  <a:prstClr val="black"/>
                </a:solidFill>
                <a:latin typeface="Calibri" panose="020F0502020204030204"/>
              </a:rPr>
              <a:t>Loss</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8" name="矩形: 圓角 7">
                <a:extLst>
                  <a:ext uri="{FF2B5EF4-FFF2-40B4-BE49-F238E27FC236}">
                    <a16:creationId xmlns:a16="http://schemas.microsoft.com/office/drawing/2014/main" id="{578E91DF-A5E3-EF0E-EF59-C823586C9D5E}"/>
                  </a:ext>
                </a:extLst>
              </p:cNvPr>
              <p:cNvSpPr/>
              <p:nvPr/>
            </p:nvSpPr>
            <p:spPr>
              <a:xfrm>
                <a:off x="3796644" y="5209964"/>
                <a:ext cx="1695451" cy="461663"/>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answer </a:t>
                </a:r>
                <a14:m>
                  <m:oMath xmlns:m="http://schemas.openxmlformats.org/officeDocument/2006/math">
                    <m:acc>
                      <m:accPr>
                        <m:chr m:val="̂"/>
                        <m:ctrlPr>
                          <a:rPr lang="en-US" altLang="zh-TW" sz="2400" i="1" kern="0">
                            <a:solidFill>
                              <a:prstClr val="black"/>
                            </a:solidFill>
                            <a:latin typeface="Cambria Math" panose="02040503050406030204" pitchFamily="18" charset="0"/>
                            <a:ea typeface="微軟正黑體" panose="020B0604030504040204" pitchFamily="34" charset="-120"/>
                          </a:rPr>
                        </m:ctrlPr>
                      </m:accPr>
                      <m:e>
                        <m:r>
                          <a:rPr lang="en-US" altLang="zh-TW" sz="2400" i="1" kern="0">
                            <a:solidFill>
                              <a:prstClr val="black"/>
                            </a:solidFill>
                            <a:latin typeface="Cambria Math" panose="02040503050406030204" pitchFamily="18" charset="0"/>
                            <a:ea typeface="微軟正黑體" panose="020B0604030504040204" pitchFamily="34" charset="-120"/>
                          </a:rPr>
                          <m:t>𝑦</m:t>
                        </m:r>
                      </m:e>
                    </m:acc>
                  </m:oMath>
                </a14:m>
                <a:endParaRPr lang="zh-TW" altLang="en-US" sz="2400" kern="0" dirty="0">
                  <a:solidFill>
                    <a:prstClr val="black"/>
                  </a:solidFill>
                  <a:ea typeface="微軟正黑體" panose="020B0604030504040204" pitchFamily="34" charset="-120"/>
                </a:endParaRPr>
              </a:p>
            </p:txBody>
          </p:sp>
        </mc:Choice>
        <mc:Fallback xmlns="">
          <p:sp>
            <p:nvSpPr>
              <p:cNvPr id="8" name="矩形: 圓角 7">
                <a:extLst>
                  <a:ext uri="{FF2B5EF4-FFF2-40B4-BE49-F238E27FC236}">
                    <a16:creationId xmlns:a16="http://schemas.microsoft.com/office/drawing/2014/main" id="{578E91DF-A5E3-EF0E-EF59-C823586C9D5E}"/>
                  </a:ext>
                </a:extLst>
              </p:cNvPr>
              <p:cNvSpPr>
                <a:spLocks noRot="1" noChangeAspect="1" noMove="1" noResize="1" noEditPoints="1" noAdjustHandles="1" noChangeArrowheads="1" noChangeShapeType="1" noTextEdit="1"/>
              </p:cNvSpPr>
              <p:nvPr/>
            </p:nvSpPr>
            <p:spPr>
              <a:xfrm>
                <a:off x="3796644" y="5209964"/>
                <a:ext cx="1695451" cy="461663"/>
              </a:xfrm>
              <a:prstGeom prst="roundRect">
                <a:avLst/>
              </a:prstGeom>
              <a:blipFill>
                <a:blip r:embed="rId16"/>
                <a:stretch>
                  <a:fillRect t="-6173" r="-12676" b="-2469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9" name="直線單箭頭接點 8">
            <a:extLst>
              <a:ext uri="{FF2B5EF4-FFF2-40B4-BE49-F238E27FC236}">
                <a16:creationId xmlns:a16="http://schemas.microsoft.com/office/drawing/2014/main" id="{9979BD7B-615F-3E4E-AF1F-EBAFA4878D54}"/>
              </a:ext>
            </a:extLst>
          </p:cNvPr>
          <p:cNvCxnSpPr>
            <a:cxnSpLocks/>
          </p:cNvCxnSpPr>
          <p:nvPr/>
        </p:nvCxnSpPr>
        <p:spPr>
          <a:xfrm>
            <a:off x="2863979" y="5440795"/>
            <a:ext cx="793620" cy="0"/>
          </a:xfrm>
          <a:prstGeom prst="straightConnector1">
            <a:avLst/>
          </a:prstGeom>
          <a:noFill/>
          <a:ln w="57150" cap="flat" cmpd="sng" algn="ctr">
            <a:solidFill>
              <a:sysClr val="windowText" lastClr="000000"/>
            </a:solidFill>
            <a:prstDash val="sysDot"/>
            <a:miter lim="800000"/>
            <a:headEnd type="triangle" w="med" len="med"/>
            <a:tailEnd type="triangle" w="med" len="med"/>
          </a:ln>
          <a:effectLst/>
        </p:spPr>
      </p:cxnSp>
      <p:sp>
        <p:nvSpPr>
          <p:cNvPr id="12" name="文字方塊 11">
            <a:extLst>
              <a:ext uri="{FF2B5EF4-FFF2-40B4-BE49-F238E27FC236}">
                <a16:creationId xmlns:a16="http://schemas.microsoft.com/office/drawing/2014/main" id="{4C7ED64F-DA2C-B81B-4834-44D09C2ABA81}"/>
              </a:ext>
            </a:extLst>
          </p:cNvPr>
          <p:cNvSpPr txBox="1"/>
          <p:nvPr/>
        </p:nvSpPr>
        <p:spPr>
          <a:xfrm>
            <a:off x="488133" y="4523786"/>
            <a:ext cx="3886529" cy="461665"/>
          </a:xfrm>
          <a:prstGeom prst="rect">
            <a:avLst/>
          </a:prstGeom>
          <a:noFill/>
        </p:spPr>
        <p:txBody>
          <a:bodyPr wrap="square" rtlCol="0">
            <a:spAutoFit/>
          </a:bodyPr>
          <a:lstStyle/>
          <a:p>
            <a:r>
              <a:rPr lang="en-US" altLang="zh-TW" sz="2400" b="1" dirty="0"/>
              <a:t>Supervised Learning </a:t>
            </a:r>
            <a:endParaRPr lang="zh-TW" altLang="en-US" sz="2400" b="1" dirty="0"/>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F629F37D-147B-A149-C1B6-095ED958DFB5}"/>
                  </a:ext>
                </a:extLst>
              </p:cNvPr>
              <p:cNvSpPr txBox="1"/>
              <p:nvPr/>
            </p:nvSpPr>
            <p:spPr>
              <a:xfrm>
                <a:off x="2277474" y="5863168"/>
                <a:ext cx="196662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r>
                        <a:rPr lang="en-US" altLang="zh-TW" sz="2400" i="1" smtClean="0">
                          <a:solidFill>
                            <a:prstClr val="black"/>
                          </a:solidFill>
                          <a:latin typeface="Cambria Math" panose="02040503050406030204" pitchFamily="18" charset="0"/>
                        </a:rPr>
                        <m:t>𝑙</m:t>
                      </m:r>
                      <m:r>
                        <a:rPr lang="en-US" altLang="zh-TW" sz="2400" b="0" i="1" smtClean="0">
                          <a:solidFill>
                            <a:prstClr val="black"/>
                          </a:solidFill>
                          <a:latin typeface="Cambria Math" panose="02040503050406030204" pitchFamily="18" charset="0"/>
                        </a:rPr>
                        <m:t>=</m:t>
                      </m:r>
                      <m:r>
                        <a:rPr lang="en-US" altLang="zh-TW" sz="2400" b="0" i="1" smtClean="0">
                          <a:solidFill>
                            <a:prstClr val="black"/>
                          </a:solidFill>
                          <a:latin typeface="Cambria Math" panose="02040503050406030204" pitchFamily="18" charset="0"/>
                        </a:rPr>
                        <m:t>𝑑</m:t>
                      </m:r>
                      <m:d>
                        <m:dPr>
                          <m:ctrlPr>
                            <a:rPr lang="en-US" altLang="zh-TW" sz="2400" b="0" i="1" smtClean="0">
                              <a:solidFill>
                                <a:prstClr val="black"/>
                              </a:solidFill>
                              <a:latin typeface="Cambria Math" panose="02040503050406030204" pitchFamily="18" charset="0"/>
                            </a:rPr>
                          </m:ctrlPr>
                        </m:dPr>
                        <m:e>
                          <m:r>
                            <a:rPr lang="en-US" altLang="zh-TW" sz="2400" b="0" i="1" smtClean="0">
                              <a:solidFill>
                                <a:prstClr val="black"/>
                              </a:solidFill>
                              <a:latin typeface="Cambria Math" panose="02040503050406030204" pitchFamily="18" charset="0"/>
                            </a:rPr>
                            <m:t>𝑦</m:t>
                          </m:r>
                          <m:r>
                            <a:rPr lang="en-US" altLang="zh-TW" sz="2400" b="0" i="1" smtClean="0">
                              <a:solidFill>
                                <a:prstClr val="black"/>
                              </a:solidFill>
                              <a:latin typeface="Cambria Math" panose="02040503050406030204" pitchFamily="18" charset="0"/>
                            </a:rPr>
                            <m:t>,</m:t>
                          </m:r>
                          <m:acc>
                            <m:accPr>
                              <m:chr m:val="̂"/>
                              <m:ctrlPr>
                                <a:rPr lang="en-US" altLang="zh-TW" sz="2400" i="1" kern="0">
                                  <a:solidFill>
                                    <a:prstClr val="black"/>
                                  </a:solidFill>
                                  <a:latin typeface="Cambria Math" panose="02040503050406030204" pitchFamily="18" charset="0"/>
                                  <a:ea typeface="微軟正黑體" panose="020B0604030504040204" pitchFamily="34" charset="-120"/>
                                </a:rPr>
                              </m:ctrlPr>
                            </m:accPr>
                            <m:e>
                              <m:r>
                                <a:rPr lang="en-US" altLang="zh-TW" sz="2400" i="1" kern="0">
                                  <a:solidFill>
                                    <a:prstClr val="black"/>
                                  </a:solidFill>
                                  <a:latin typeface="Cambria Math" panose="02040503050406030204" pitchFamily="18" charset="0"/>
                                  <a:ea typeface="微軟正黑體" panose="020B0604030504040204" pitchFamily="34" charset="-120"/>
                                </a:rPr>
                                <m:t>𝑦</m:t>
                              </m:r>
                            </m:e>
                          </m:acc>
                        </m:e>
                      </m:d>
                    </m:oMath>
                  </m:oMathPara>
                </a14:m>
                <a:endParaRPr lang="zh-TW" altLang="en-US" sz="2400" dirty="0">
                  <a:solidFill>
                    <a:prstClr val="black"/>
                  </a:solidFill>
                  <a:latin typeface="Calibri" panose="020F0502020204030204"/>
                </a:endParaRPr>
              </a:p>
            </p:txBody>
          </p:sp>
        </mc:Choice>
        <mc:Fallback xmlns="">
          <p:sp>
            <p:nvSpPr>
              <p:cNvPr id="16" name="文字方塊 15">
                <a:extLst>
                  <a:ext uri="{FF2B5EF4-FFF2-40B4-BE49-F238E27FC236}">
                    <a16:creationId xmlns:a16="http://schemas.microsoft.com/office/drawing/2014/main" id="{F629F37D-147B-A149-C1B6-095ED958DFB5}"/>
                  </a:ext>
                </a:extLst>
              </p:cNvPr>
              <p:cNvSpPr txBox="1">
                <a:spLocks noRot="1" noChangeAspect="1" noMove="1" noResize="1" noEditPoints="1" noAdjustHandles="1" noChangeArrowheads="1" noChangeShapeType="1" noTextEdit="1"/>
              </p:cNvSpPr>
              <p:nvPr/>
            </p:nvSpPr>
            <p:spPr>
              <a:xfrm>
                <a:off x="2277474" y="5863168"/>
                <a:ext cx="1966629" cy="461665"/>
              </a:xfrm>
              <a:prstGeom prst="rect">
                <a:avLst/>
              </a:prstGeom>
              <a:blipFill>
                <a:blip r:embed="rId17"/>
                <a:stretch>
                  <a:fillRect t="-3947" r="-2795" b="-9211"/>
                </a:stretch>
              </a:blipFill>
            </p:spPr>
            <p:txBody>
              <a:bodyPr/>
              <a:lstStyle/>
              <a:p>
                <a:r>
                  <a:rPr lang="zh-TW" altLang="en-US">
                    <a:noFill/>
                  </a:rPr>
                  <a:t> </a:t>
                </a:r>
              </a:p>
            </p:txBody>
          </p:sp>
        </mc:Fallback>
      </mc:AlternateContent>
      <p:pic>
        <p:nvPicPr>
          <p:cNvPr id="3" name="Picture 2">
            <a:extLst>
              <a:ext uri="{FF2B5EF4-FFF2-40B4-BE49-F238E27FC236}">
                <a16:creationId xmlns:a16="http://schemas.microsoft.com/office/drawing/2014/main" id="{D40C6D76-C95C-EABA-B954-1EA9258C92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65103" y="482033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3420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D9372A-DE8E-261E-2080-8F79C1484A4A}"/>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由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自己產生答案</a:t>
            </a:r>
            <a:endParaRPr lang="zh-TW" altLang="en-US" dirty="0"/>
          </a:p>
        </p:txBody>
      </p:sp>
      <p:sp>
        <p:nvSpPr>
          <p:cNvPr id="3" name="內容版面配置區 2">
            <a:extLst>
              <a:ext uri="{FF2B5EF4-FFF2-40B4-BE49-F238E27FC236}">
                <a16:creationId xmlns:a16="http://schemas.microsoft.com/office/drawing/2014/main" id="{5F03517D-8EDF-5F07-BC43-0FE3E9B71BE9}"/>
              </a:ext>
            </a:extLst>
          </p:cNvPr>
          <p:cNvSpPr>
            <a:spLocks noGrp="1"/>
          </p:cNvSpPr>
          <p:nvPr>
            <p:ph idx="1"/>
          </p:nvPr>
        </p:nvSpPr>
        <p:spPr/>
        <p:txBody>
          <a:bodyPr/>
          <a:lstStyle/>
          <a:p>
            <a:endParaRPr lang="zh-TW" altLang="en-US" dirty="0"/>
          </a:p>
        </p:txBody>
      </p:sp>
      <p:pic>
        <p:nvPicPr>
          <p:cNvPr id="5" name="圖片 4">
            <a:extLst>
              <a:ext uri="{FF2B5EF4-FFF2-40B4-BE49-F238E27FC236}">
                <a16:creationId xmlns:a16="http://schemas.microsoft.com/office/drawing/2014/main" id="{90C7188B-5EFB-154A-9F8F-992B16FE880F}"/>
              </a:ext>
            </a:extLst>
          </p:cNvPr>
          <p:cNvPicPr>
            <a:picLocks noChangeAspect="1"/>
          </p:cNvPicPr>
          <p:nvPr/>
        </p:nvPicPr>
        <p:blipFill>
          <a:blip r:embed="rId3"/>
          <a:stretch>
            <a:fillRect/>
          </a:stretch>
        </p:blipFill>
        <p:spPr>
          <a:xfrm>
            <a:off x="2371481" y="1690688"/>
            <a:ext cx="7063892" cy="4342556"/>
          </a:xfrm>
          <a:prstGeom prst="rect">
            <a:avLst/>
          </a:prstGeom>
        </p:spPr>
      </p:pic>
      <p:sp>
        <p:nvSpPr>
          <p:cNvPr id="7" name="文字方塊 6">
            <a:extLst>
              <a:ext uri="{FF2B5EF4-FFF2-40B4-BE49-F238E27FC236}">
                <a16:creationId xmlns:a16="http://schemas.microsoft.com/office/drawing/2014/main" id="{4400C925-1BE1-99CD-70B9-FCDBECF5F561}"/>
              </a:ext>
            </a:extLst>
          </p:cNvPr>
          <p:cNvSpPr txBox="1"/>
          <p:nvPr/>
        </p:nvSpPr>
        <p:spPr>
          <a:xfrm>
            <a:off x="5903427" y="6176963"/>
            <a:ext cx="6093228" cy="369332"/>
          </a:xfrm>
          <a:prstGeom prst="rect">
            <a:avLst/>
          </a:prstGeom>
          <a:noFill/>
        </p:spPr>
        <p:txBody>
          <a:bodyPr wrap="square">
            <a:spAutoFit/>
          </a:bodyPr>
          <a:lstStyle/>
          <a:p>
            <a:r>
              <a:rPr lang="zh-TW" altLang="en-US" dirty="0"/>
              <a:t>https://youtu.be/m3i2mk5hs8U?si=G-a9b_gCEnpaEfiF</a:t>
            </a:r>
          </a:p>
        </p:txBody>
      </p:sp>
    </p:spTree>
    <p:extLst>
      <p:ext uri="{BB962C8B-B14F-4D97-AF65-F5344CB8AC3E}">
        <p14:creationId xmlns:p14="http://schemas.microsoft.com/office/powerpoint/2010/main" val="29972617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183941-1F48-C234-E8F3-6EB7919B6C7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由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自己產生答案：自我修正</a:t>
            </a:r>
            <a:endParaRPr lang="zh-TW" altLang="en-US" dirty="0"/>
          </a:p>
        </p:txBody>
      </p:sp>
      <p:sp>
        <p:nvSpPr>
          <p:cNvPr id="4" name="矩形: 圓角 3">
            <a:extLst>
              <a:ext uri="{FF2B5EF4-FFF2-40B4-BE49-F238E27FC236}">
                <a16:creationId xmlns:a16="http://schemas.microsoft.com/office/drawing/2014/main" id="{B6A2505F-6D9B-0726-944C-BDC77F01B3B4}"/>
              </a:ext>
            </a:extLst>
          </p:cNvPr>
          <p:cNvSpPr/>
          <p:nvPr/>
        </p:nvSpPr>
        <p:spPr>
          <a:xfrm>
            <a:off x="2106768" y="1956707"/>
            <a:ext cx="1750344" cy="983735"/>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LLM</a:t>
            </a:r>
          </a:p>
        </p:txBody>
      </p:sp>
      <p:sp>
        <p:nvSpPr>
          <p:cNvPr id="5" name="矩形: 圓角 4">
            <a:extLst>
              <a:ext uri="{FF2B5EF4-FFF2-40B4-BE49-F238E27FC236}">
                <a16:creationId xmlns:a16="http://schemas.microsoft.com/office/drawing/2014/main" id="{B83B9FEC-12ED-86A9-41E7-5D42DC5C487B}"/>
              </a:ext>
            </a:extLst>
          </p:cNvPr>
          <p:cNvSpPr/>
          <p:nvPr/>
        </p:nvSpPr>
        <p:spPr>
          <a:xfrm>
            <a:off x="388800" y="2210394"/>
            <a:ext cx="1090871"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a:t>
            </a:r>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p:sp>
        <p:nvSpPr>
          <p:cNvPr id="6" name="矩形: 圓角 5">
            <a:extLst>
              <a:ext uri="{FF2B5EF4-FFF2-40B4-BE49-F238E27FC236}">
                <a16:creationId xmlns:a16="http://schemas.microsoft.com/office/drawing/2014/main" id="{D9D6F9D8-1372-F879-59F1-1981EC6B0551}"/>
              </a:ext>
            </a:extLst>
          </p:cNvPr>
          <p:cNvSpPr/>
          <p:nvPr/>
        </p:nvSpPr>
        <p:spPr>
          <a:xfrm>
            <a:off x="5149920" y="2243643"/>
            <a:ext cx="1389433"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a:t>
            </a:r>
            <a:endParaRPr lang="zh-TW" altLang="en-US" sz="2400" kern="0" dirty="0">
              <a:solidFill>
                <a:prstClr val="black"/>
              </a:solidFill>
              <a:ea typeface="微軟正黑體" panose="020B0604030504040204" pitchFamily="34" charset="-120"/>
            </a:endParaRPr>
          </a:p>
        </p:txBody>
      </p:sp>
      <p:sp>
        <p:nvSpPr>
          <p:cNvPr id="7" name="矩形: 圓角 6">
            <a:extLst>
              <a:ext uri="{FF2B5EF4-FFF2-40B4-BE49-F238E27FC236}">
                <a16:creationId xmlns:a16="http://schemas.microsoft.com/office/drawing/2014/main" id="{ED08A999-BE77-2246-5324-2E44E978C10D}"/>
              </a:ext>
            </a:extLst>
          </p:cNvPr>
          <p:cNvSpPr/>
          <p:nvPr/>
        </p:nvSpPr>
        <p:spPr>
          <a:xfrm>
            <a:off x="2106768" y="3644201"/>
            <a:ext cx="1750344" cy="983735"/>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LLM</a:t>
            </a:r>
          </a:p>
        </p:txBody>
      </p:sp>
      <p:sp>
        <p:nvSpPr>
          <p:cNvPr id="8" name="矩形: 圓角 7">
            <a:extLst>
              <a:ext uri="{FF2B5EF4-FFF2-40B4-BE49-F238E27FC236}">
                <a16:creationId xmlns:a16="http://schemas.microsoft.com/office/drawing/2014/main" id="{5699DB42-67DC-D5B5-3031-A258B10D3428}"/>
              </a:ext>
            </a:extLst>
          </p:cNvPr>
          <p:cNvSpPr/>
          <p:nvPr/>
        </p:nvSpPr>
        <p:spPr>
          <a:xfrm>
            <a:off x="388800" y="3867536"/>
            <a:ext cx="1090871"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a:t>
            </a:r>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p:sp>
        <p:nvSpPr>
          <p:cNvPr id="9" name="矩形: 圓角 8">
            <a:extLst>
              <a:ext uri="{FF2B5EF4-FFF2-40B4-BE49-F238E27FC236}">
                <a16:creationId xmlns:a16="http://schemas.microsoft.com/office/drawing/2014/main" id="{66DEB405-B811-1077-9782-AEE8CF8BE4C5}"/>
              </a:ext>
            </a:extLst>
          </p:cNvPr>
          <p:cNvSpPr/>
          <p:nvPr/>
        </p:nvSpPr>
        <p:spPr>
          <a:xfrm>
            <a:off x="4407317" y="3900785"/>
            <a:ext cx="1389433"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a:t>
            </a:r>
            <a:endParaRPr lang="zh-TW" altLang="en-US" sz="2400" kern="0" dirty="0">
              <a:solidFill>
                <a:prstClr val="black"/>
              </a:solidFill>
              <a:ea typeface="微軟正黑體" panose="020B0604030504040204" pitchFamily="34" charset="-120"/>
            </a:endParaRPr>
          </a:p>
        </p:txBody>
      </p:sp>
      <p:sp>
        <p:nvSpPr>
          <p:cNvPr id="11" name="矩形: 圓角 10">
            <a:extLst>
              <a:ext uri="{FF2B5EF4-FFF2-40B4-BE49-F238E27FC236}">
                <a16:creationId xmlns:a16="http://schemas.microsoft.com/office/drawing/2014/main" id="{0356E9D8-D198-E2B5-4F25-7A3D485F7BD8}"/>
              </a:ext>
            </a:extLst>
          </p:cNvPr>
          <p:cNvSpPr/>
          <p:nvPr/>
        </p:nvSpPr>
        <p:spPr>
          <a:xfrm>
            <a:off x="2106768" y="5290773"/>
            <a:ext cx="1750344" cy="983735"/>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LLM</a:t>
            </a:r>
          </a:p>
        </p:txBody>
      </p:sp>
      <p:sp>
        <p:nvSpPr>
          <p:cNvPr id="12" name="矩形: 圓角 11">
            <a:extLst>
              <a:ext uri="{FF2B5EF4-FFF2-40B4-BE49-F238E27FC236}">
                <a16:creationId xmlns:a16="http://schemas.microsoft.com/office/drawing/2014/main" id="{7D8812E7-8AC2-C71F-4DDB-207A7C3EE436}"/>
              </a:ext>
            </a:extLst>
          </p:cNvPr>
          <p:cNvSpPr/>
          <p:nvPr/>
        </p:nvSpPr>
        <p:spPr>
          <a:xfrm>
            <a:off x="388800" y="5514108"/>
            <a:ext cx="1090871"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a:t>
            </a:r>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p:sp>
        <p:nvSpPr>
          <p:cNvPr id="13" name="矩形: 圓角 12">
            <a:extLst>
              <a:ext uri="{FF2B5EF4-FFF2-40B4-BE49-F238E27FC236}">
                <a16:creationId xmlns:a16="http://schemas.microsoft.com/office/drawing/2014/main" id="{958B776D-A233-337C-8BCE-DAB4E6B12FAE}"/>
              </a:ext>
            </a:extLst>
          </p:cNvPr>
          <p:cNvSpPr/>
          <p:nvPr/>
        </p:nvSpPr>
        <p:spPr>
          <a:xfrm>
            <a:off x="4407316" y="5551808"/>
            <a:ext cx="3042883"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reasoning</a:t>
            </a:r>
            <a:endParaRPr lang="zh-TW" altLang="en-US" sz="2400" kern="0" dirty="0">
              <a:solidFill>
                <a:prstClr val="black"/>
              </a:solidFill>
              <a:ea typeface="微軟正黑體" panose="020B0604030504040204" pitchFamily="34" charset="-120"/>
            </a:endParaRPr>
          </a:p>
        </p:txBody>
      </p:sp>
      <p:sp>
        <p:nvSpPr>
          <p:cNvPr id="15" name="矩形: 圓角 14">
            <a:extLst>
              <a:ext uri="{FF2B5EF4-FFF2-40B4-BE49-F238E27FC236}">
                <a16:creationId xmlns:a16="http://schemas.microsoft.com/office/drawing/2014/main" id="{736E7FDC-A84F-F897-FCA1-F1E595513D5C}"/>
              </a:ext>
            </a:extLst>
          </p:cNvPr>
          <p:cNvSpPr/>
          <p:nvPr/>
        </p:nvSpPr>
        <p:spPr>
          <a:xfrm>
            <a:off x="7552804" y="1925563"/>
            <a:ext cx="2127276" cy="983735"/>
          </a:xfrm>
          <a:prstGeom prst="roundRect">
            <a:avLst/>
          </a:prstGeom>
          <a:solidFill>
            <a:schemeClr val="bg2">
              <a:lumMod val="90000"/>
            </a:scheme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Detection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2400" kern="0" dirty="0">
                <a:solidFill>
                  <a:prstClr val="black"/>
                </a:solidFill>
                <a:latin typeface="微軟正黑體" panose="020B0604030504040204" pitchFamily="34" charset="-120"/>
                <a:ea typeface="微軟正黑體" panose="020B0604030504040204" pitchFamily="34" charset="-120"/>
              </a:rPr>
              <a:t>+ Correction</a:t>
            </a:r>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17" name="矩形: 圓角 16">
            <a:extLst>
              <a:ext uri="{FF2B5EF4-FFF2-40B4-BE49-F238E27FC236}">
                <a16:creationId xmlns:a16="http://schemas.microsoft.com/office/drawing/2014/main" id="{F7081678-FA09-5F3E-AF97-120A01643C6A}"/>
              </a:ext>
            </a:extLst>
          </p:cNvPr>
          <p:cNvSpPr/>
          <p:nvPr/>
        </p:nvSpPr>
        <p:spPr>
          <a:xfrm>
            <a:off x="7935890" y="3613849"/>
            <a:ext cx="1750344" cy="983735"/>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LLM</a:t>
            </a:r>
          </a:p>
        </p:txBody>
      </p:sp>
      <p:sp>
        <p:nvSpPr>
          <p:cNvPr id="18" name="矩形: 圓角 17">
            <a:extLst>
              <a:ext uri="{FF2B5EF4-FFF2-40B4-BE49-F238E27FC236}">
                <a16:creationId xmlns:a16="http://schemas.microsoft.com/office/drawing/2014/main" id="{BA35125F-F42B-A779-D3F2-DDC142C14682}"/>
              </a:ext>
            </a:extLst>
          </p:cNvPr>
          <p:cNvSpPr/>
          <p:nvPr/>
        </p:nvSpPr>
        <p:spPr>
          <a:xfrm>
            <a:off x="7935888" y="5370741"/>
            <a:ext cx="1750344" cy="983735"/>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LLM</a:t>
            </a:r>
          </a:p>
        </p:txBody>
      </p:sp>
      <p:sp>
        <p:nvSpPr>
          <p:cNvPr id="19" name="矩形: 圓角 18">
            <a:extLst>
              <a:ext uri="{FF2B5EF4-FFF2-40B4-BE49-F238E27FC236}">
                <a16:creationId xmlns:a16="http://schemas.microsoft.com/office/drawing/2014/main" id="{5004EF05-DC9F-90A7-C5AA-6362EBA5DEB3}"/>
              </a:ext>
            </a:extLst>
          </p:cNvPr>
          <p:cNvSpPr/>
          <p:nvPr/>
        </p:nvSpPr>
        <p:spPr>
          <a:xfrm>
            <a:off x="5877886" y="3908134"/>
            <a:ext cx="1572313" cy="461663"/>
          </a:xfrm>
          <a:prstGeom prst="roundRect">
            <a:avLst/>
          </a:prstGeom>
          <a:solidFill>
            <a:schemeClr val="bg2">
              <a:lumMod val="90000"/>
            </a:scheme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reflection</a:t>
            </a:r>
            <a:endParaRPr lang="zh-TW" altLang="en-US" sz="2400" kern="0" dirty="0">
              <a:solidFill>
                <a:prstClr val="black"/>
              </a:solidFill>
              <a:ea typeface="微軟正黑體" panose="020B0604030504040204" pitchFamily="34" charset="-120"/>
            </a:endParaRPr>
          </a:p>
        </p:txBody>
      </p:sp>
      <p:sp>
        <p:nvSpPr>
          <p:cNvPr id="20" name="矩形: 圓角 19">
            <a:extLst>
              <a:ext uri="{FF2B5EF4-FFF2-40B4-BE49-F238E27FC236}">
                <a16:creationId xmlns:a16="http://schemas.microsoft.com/office/drawing/2014/main" id="{8F713AD2-FA6F-E68B-C688-CA1288A0901A}"/>
              </a:ext>
            </a:extLst>
          </p:cNvPr>
          <p:cNvSpPr/>
          <p:nvPr/>
        </p:nvSpPr>
        <p:spPr>
          <a:xfrm>
            <a:off x="10235045" y="2209618"/>
            <a:ext cx="1695451" cy="461663"/>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corrected</a:t>
            </a:r>
            <a:endParaRPr lang="zh-TW" altLang="en-US" sz="2400" kern="0" dirty="0">
              <a:solidFill>
                <a:prstClr val="black"/>
              </a:solidFill>
              <a:ea typeface="微軟正黑體" panose="020B0604030504040204" pitchFamily="34" charset="-120"/>
            </a:endParaRPr>
          </a:p>
        </p:txBody>
      </p:sp>
      <p:sp>
        <p:nvSpPr>
          <p:cNvPr id="21" name="矩形: 圓角 20">
            <a:extLst>
              <a:ext uri="{FF2B5EF4-FFF2-40B4-BE49-F238E27FC236}">
                <a16:creationId xmlns:a16="http://schemas.microsoft.com/office/drawing/2014/main" id="{D3AC0304-FFB3-D152-FCC3-732EF726EEA7}"/>
              </a:ext>
            </a:extLst>
          </p:cNvPr>
          <p:cNvSpPr/>
          <p:nvPr/>
        </p:nvSpPr>
        <p:spPr>
          <a:xfrm>
            <a:off x="10235044" y="5585057"/>
            <a:ext cx="1695451" cy="461663"/>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corrected</a:t>
            </a:r>
            <a:endParaRPr lang="zh-TW" altLang="en-US" sz="2400" kern="0" dirty="0">
              <a:solidFill>
                <a:prstClr val="black"/>
              </a:solidFill>
              <a:ea typeface="微軟正黑體" panose="020B0604030504040204" pitchFamily="34" charset="-120"/>
            </a:endParaRPr>
          </a:p>
        </p:txBody>
      </p:sp>
      <p:sp>
        <p:nvSpPr>
          <p:cNvPr id="22" name="矩形: 圓角 21">
            <a:extLst>
              <a:ext uri="{FF2B5EF4-FFF2-40B4-BE49-F238E27FC236}">
                <a16:creationId xmlns:a16="http://schemas.microsoft.com/office/drawing/2014/main" id="{1214640F-C2DF-693A-7A56-D560318617A2}"/>
              </a:ext>
            </a:extLst>
          </p:cNvPr>
          <p:cNvSpPr/>
          <p:nvPr/>
        </p:nvSpPr>
        <p:spPr>
          <a:xfrm>
            <a:off x="10235044" y="3900784"/>
            <a:ext cx="1695451" cy="461663"/>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corrected</a:t>
            </a:r>
            <a:endParaRPr lang="zh-TW" altLang="en-US" sz="2400" kern="0" dirty="0">
              <a:solidFill>
                <a:prstClr val="black"/>
              </a:solidFill>
              <a:ea typeface="微軟正黑體" panose="020B0604030504040204" pitchFamily="34" charset="-120"/>
            </a:endParaRPr>
          </a:p>
        </p:txBody>
      </p:sp>
      <p:cxnSp>
        <p:nvCxnSpPr>
          <p:cNvPr id="26" name="直線單箭頭接點 25">
            <a:extLst>
              <a:ext uri="{FF2B5EF4-FFF2-40B4-BE49-F238E27FC236}">
                <a16:creationId xmlns:a16="http://schemas.microsoft.com/office/drawing/2014/main" id="{37F6FC07-AE38-BDEB-85EF-D00E8C820893}"/>
              </a:ext>
            </a:extLst>
          </p:cNvPr>
          <p:cNvCxnSpPr/>
          <p:nvPr/>
        </p:nvCxnSpPr>
        <p:spPr>
          <a:xfrm>
            <a:off x="1512921" y="2440449"/>
            <a:ext cx="53842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單箭頭接點 26">
            <a:extLst>
              <a:ext uri="{FF2B5EF4-FFF2-40B4-BE49-F238E27FC236}">
                <a16:creationId xmlns:a16="http://schemas.microsoft.com/office/drawing/2014/main" id="{B5CB1801-AAF3-3590-65F7-A2AA4AA4B9E4}"/>
              </a:ext>
            </a:extLst>
          </p:cNvPr>
          <p:cNvCxnSpPr/>
          <p:nvPr/>
        </p:nvCxnSpPr>
        <p:spPr>
          <a:xfrm>
            <a:off x="1535089" y="4105716"/>
            <a:ext cx="53842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單箭頭接點 27">
            <a:extLst>
              <a:ext uri="{FF2B5EF4-FFF2-40B4-BE49-F238E27FC236}">
                <a16:creationId xmlns:a16="http://schemas.microsoft.com/office/drawing/2014/main" id="{804BBF50-E200-22A1-802E-BA15FC2C35F8}"/>
              </a:ext>
            </a:extLst>
          </p:cNvPr>
          <p:cNvCxnSpPr/>
          <p:nvPr/>
        </p:nvCxnSpPr>
        <p:spPr>
          <a:xfrm>
            <a:off x="1512921" y="5746936"/>
            <a:ext cx="53842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直線單箭頭接點 28">
            <a:extLst>
              <a:ext uri="{FF2B5EF4-FFF2-40B4-BE49-F238E27FC236}">
                <a16:creationId xmlns:a16="http://schemas.microsoft.com/office/drawing/2014/main" id="{39CA3475-D248-8A2B-1B82-AF3FDEE5B0A4}"/>
              </a:ext>
            </a:extLst>
          </p:cNvPr>
          <p:cNvCxnSpPr>
            <a:cxnSpLocks/>
          </p:cNvCxnSpPr>
          <p:nvPr/>
        </p:nvCxnSpPr>
        <p:spPr>
          <a:xfrm>
            <a:off x="4023714" y="2439726"/>
            <a:ext cx="101181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直線單箭頭接點 30">
            <a:extLst>
              <a:ext uri="{FF2B5EF4-FFF2-40B4-BE49-F238E27FC236}">
                <a16:creationId xmlns:a16="http://schemas.microsoft.com/office/drawing/2014/main" id="{4A4921F1-7E0D-66A4-953F-1C6EABA7BCE1}"/>
              </a:ext>
            </a:extLst>
          </p:cNvPr>
          <p:cNvCxnSpPr>
            <a:cxnSpLocks/>
          </p:cNvCxnSpPr>
          <p:nvPr/>
        </p:nvCxnSpPr>
        <p:spPr>
          <a:xfrm>
            <a:off x="6540985" y="2439726"/>
            <a:ext cx="101181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單箭頭接點 31">
            <a:extLst>
              <a:ext uri="{FF2B5EF4-FFF2-40B4-BE49-F238E27FC236}">
                <a16:creationId xmlns:a16="http://schemas.microsoft.com/office/drawing/2014/main" id="{F588C6DD-2DEA-7710-F5DA-80F3581D4050}"/>
              </a:ext>
            </a:extLst>
          </p:cNvPr>
          <p:cNvCxnSpPr>
            <a:cxnSpLocks/>
          </p:cNvCxnSpPr>
          <p:nvPr/>
        </p:nvCxnSpPr>
        <p:spPr>
          <a:xfrm>
            <a:off x="3857112" y="4138965"/>
            <a:ext cx="521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直線單箭頭接點 33">
            <a:extLst>
              <a:ext uri="{FF2B5EF4-FFF2-40B4-BE49-F238E27FC236}">
                <a16:creationId xmlns:a16="http://schemas.microsoft.com/office/drawing/2014/main" id="{79555E7E-B200-1ECF-6CFF-2393AF190D3A}"/>
              </a:ext>
            </a:extLst>
          </p:cNvPr>
          <p:cNvCxnSpPr>
            <a:cxnSpLocks/>
          </p:cNvCxnSpPr>
          <p:nvPr/>
        </p:nvCxnSpPr>
        <p:spPr>
          <a:xfrm>
            <a:off x="7467569" y="4140961"/>
            <a:ext cx="521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單箭頭接點 34">
            <a:extLst>
              <a:ext uri="{FF2B5EF4-FFF2-40B4-BE49-F238E27FC236}">
                <a16:creationId xmlns:a16="http://schemas.microsoft.com/office/drawing/2014/main" id="{C2EA8655-80C6-9ECC-054A-41E73D76DAD0}"/>
              </a:ext>
            </a:extLst>
          </p:cNvPr>
          <p:cNvCxnSpPr>
            <a:cxnSpLocks/>
          </p:cNvCxnSpPr>
          <p:nvPr/>
        </p:nvCxnSpPr>
        <p:spPr>
          <a:xfrm>
            <a:off x="3886004" y="5766015"/>
            <a:ext cx="521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直線單箭頭接點 35">
            <a:extLst>
              <a:ext uri="{FF2B5EF4-FFF2-40B4-BE49-F238E27FC236}">
                <a16:creationId xmlns:a16="http://schemas.microsoft.com/office/drawing/2014/main" id="{A8F02C26-86BF-E430-D069-E0FB48648157}"/>
              </a:ext>
            </a:extLst>
          </p:cNvPr>
          <p:cNvCxnSpPr>
            <a:cxnSpLocks/>
          </p:cNvCxnSpPr>
          <p:nvPr/>
        </p:nvCxnSpPr>
        <p:spPr>
          <a:xfrm>
            <a:off x="7441524" y="5796108"/>
            <a:ext cx="521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直線單箭頭接點 36">
            <a:extLst>
              <a:ext uri="{FF2B5EF4-FFF2-40B4-BE49-F238E27FC236}">
                <a16:creationId xmlns:a16="http://schemas.microsoft.com/office/drawing/2014/main" id="{EA92CA51-DA4C-968F-096F-91EDA3C5E803}"/>
              </a:ext>
            </a:extLst>
          </p:cNvPr>
          <p:cNvCxnSpPr>
            <a:cxnSpLocks/>
          </p:cNvCxnSpPr>
          <p:nvPr/>
        </p:nvCxnSpPr>
        <p:spPr>
          <a:xfrm>
            <a:off x="9713732" y="2439726"/>
            <a:ext cx="521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單箭頭接點 37">
            <a:extLst>
              <a:ext uri="{FF2B5EF4-FFF2-40B4-BE49-F238E27FC236}">
                <a16:creationId xmlns:a16="http://schemas.microsoft.com/office/drawing/2014/main" id="{517D68EB-2A53-C2A5-A09C-68801E4BF31F}"/>
              </a:ext>
            </a:extLst>
          </p:cNvPr>
          <p:cNvCxnSpPr>
            <a:cxnSpLocks/>
          </p:cNvCxnSpPr>
          <p:nvPr/>
        </p:nvCxnSpPr>
        <p:spPr>
          <a:xfrm>
            <a:off x="9715618" y="4098367"/>
            <a:ext cx="521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直線單箭頭接點 38">
            <a:extLst>
              <a:ext uri="{FF2B5EF4-FFF2-40B4-BE49-F238E27FC236}">
                <a16:creationId xmlns:a16="http://schemas.microsoft.com/office/drawing/2014/main" id="{E40BCF42-2913-AFB9-AC78-542D1747831A}"/>
              </a:ext>
            </a:extLst>
          </p:cNvPr>
          <p:cNvCxnSpPr>
            <a:cxnSpLocks/>
          </p:cNvCxnSpPr>
          <p:nvPr/>
        </p:nvCxnSpPr>
        <p:spPr>
          <a:xfrm>
            <a:off x="9713732" y="5837417"/>
            <a:ext cx="521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02423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animBg="1"/>
      <p:bldP spid="15" grpId="0" animBg="1"/>
      <p:bldP spid="17" grpId="0" animBg="1"/>
      <p:bldP spid="18" grpId="0" animBg="1"/>
      <p:bldP spid="19"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63B3FB-8D22-10A5-9F87-687525557E1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由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自己產生答案：自我修正</a:t>
            </a:r>
            <a:endParaRPr lang="zh-TW" altLang="en-US" dirty="0"/>
          </a:p>
        </p:txBody>
      </p:sp>
      <p:sp>
        <p:nvSpPr>
          <p:cNvPr id="4" name="矩形: 圓角 3">
            <a:extLst>
              <a:ext uri="{FF2B5EF4-FFF2-40B4-BE49-F238E27FC236}">
                <a16:creationId xmlns:a16="http://schemas.microsoft.com/office/drawing/2014/main" id="{E886C26F-1BB9-FFBC-ED76-9FDF7F6B2091}"/>
              </a:ext>
            </a:extLst>
          </p:cNvPr>
          <p:cNvSpPr/>
          <p:nvPr/>
        </p:nvSpPr>
        <p:spPr>
          <a:xfrm>
            <a:off x="2838288" y="2218947"/>
            <a:ext cx="1750344" cy="983735"/>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LLM</a:t>
            </a:r>
          </a:p>
        </p:txBody>
      </p:sp>
      <p:sp>
        <p:nvSpPr>
          <p:cNvPr id="5" name="矩形: 圓角 4">
            <a:extLst>
              <a:ext uri="{FF2B5EF4-FFF2-40B4-BE49-F238E27FC236}">
                <a16:creationId xmlns:a16="http://schemas.microsoft.com/office/drawing/2014/main" id="{744E88EA-1107-25E9-4ED6-03C03A04AA2F}"/>
              </a:ext>
            </a:extLst>
          </p:cNvPr>
          <p:cNvSpPr/>
          <p:nvPr/>
        </p:nvSpPr>
        <p:spPr>
          <a:xfrm>
            <a:off x="1120320" y="2442282"/>
            <a:ext cx="1090871"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a:t>
            </a:r>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p:cxnSp>
        <p:nvCxnSpPr>
          <p:cNvPr id="6" name="直線單箭頭接點 5">
            <a:extLst>
              <a:ext uri="{FF2B5EF4-FFF2-40B4-BE49-F238E27FC236}">
                <a16:creationId xmlns:a16="http://schemas.microsoft.com/office/drawing/2014/main" id="{37912A56-84B6-701C-F5D1-2C1817912882}"/>
              </a:ext>
            </a:extLst>
          </p:cNvPr>
          <p:cNvCxnSpPr/>
          <p:nvPr/>
        </p:nvCxnSpPr>
        <p:spPr>
          <a:xfrm>
            <a:off x="2266609" y="2680462"/>
            <a:ext cx="53842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線單箭頭接點 6">
            <a:extLst>
              <a:ext uri="{FF2B5EF4-FFF2-40B4-BE49-F238E27FC236}">
                <a16:creationId xmlns:a16="http://schemas.microsoft.com/office/drawing/2014/main" id="{0DAB811D-7EFA-CDBF-CCA0-0DDD8F6CF02C}"/>
              </a:ext>
            </a:extLst>
          </p:cNvPr>
          <p:cNvCxnSpPr>
            <a:cxnSpLocks/>
          </p:cNvCxnSpPr>
          <p:nvPr/>
        </p:nvCxnSpPr>
        <p:spPr>
          <a:xfrm>
            <a:off x="4588632" y="2713711"/>
            <a:ext cx="521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文字方塊 7">
            <a:extLst>
              <a:ext uri="{FF2B5EF4-FFF2-40B4-BE49-F238E27FC236}">
                <a16:creationId xmlns:a16="http://schemas.microsoft.com/office/drawing/2014/main" id="{FAF7247C-96BD-4027-5F7C-841508796267}"/>
              </a:ext>
            </a:extLst>
          </p:cNvPr>
          <p:cNvSpPr txBox="1"/>
          <p:nvPr/>
        </p:nvSpPr>
        <p:spPr>
          <a:xfrm>
            <a:off x="6672009" y="2405581"/>
            <a:ext cx="839586" cy="461665"/>
          </a:xfrm>
          <a:prstGeom prst="rect">
            <a:avLst/>
          </a:prstGeom>
          <a:noFill/>
        </p:spPr>
        <p:txBody>
          <a:bodyPr wrap="square" rtlCol="0">
            <a:spAutoFit/>
          </a:bodyPr>
          <a:lstStyle/>
          <a:p>
            <a:r>
              <a:rPr lang="en-US" altLang="zh-TW" sz="2400" dirty="0"/>
              <a:t>……</a:t>
            </a:r>
            <a:endParaRPr lang="zh-TW" altLang="en-US" sz="2400" dirty="0"/>
          </a:p>
        </p:txBody>
      </p:sp>
      <p:cxnSp>
        <p:nvCxnSpPr>
          <p:cNvPr id="9" name="直線單箭頭接點 8">
            <a:extLst>
              <a:ext uri="{FF2B5EF4-FFF2-40B4-BE49-F238E27FC236}">
                <a16:creationId xmlns:a16="http://schemas.microsoft.com/office/drawing/2014/main" id="{C9266556-A433-4103-5323-59AB96164F48}"/>
              </a:ext>
            </a:extLst>
          </p:cNvPr>
          <p:cNvCxnSpPr>
            <a:cxnSpLocks/>
          </p:cNvCxnSpPr>
          <p:nvPr/>
        </p:nvCxnSpPr>
        <p:spPr>
          <a:xfrm>
            <a:off x="9018952" y="2636413"/>
            <a:ext cx="521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文字方塊 9">
            <a:extLst>
              <a:ext uri="{FF2B5EF4-FFF2-40B4-BE49-F238E27FC236}">
                <a16:creationId xmlns:a16="http://schemas.microsoft.com/office/drawing/2014/main" id="{A324FFD5-8FEC-2404-66F7-91BE8B468EE0}"/>
              </a:ext>
            </a:extLst>
          </p:cNvPr>
          <p:cNvSpPr txBox="1"/>
          <p:nvPr/>
        </p:nvSpPr>
        <p:spPr>
          <a:xfrm>
            <a:off x="7149293" y="2295315"/>
            <a:ext cx="2130315" cy="830997"/>
          </a:xfrm>
          <a:prstGeom prst="rect">
            <a:avLst/>
          </a:prstGeom>
          <a:noFill/>
        </p:spPr>
        <p:txBody>
          <a:bodyPr wrap="square" rtlCol="0">
            <a:spAutoFit/>
          </a:bodyPr>
          <a:lstStyle/>
          <a:p>
            <a:pPr algn="ctr"/>
            <a:r>
              <a:rPr lang="en-US" altLang="zh-TW" sz="2400" dirty="0"/>
              <a:t>Self-correction</a:t>
            </a:r>
            <a:endParaRPr lang="zh-TW" altLang="en-US" sz="2400" dirty="0"/>
          </a:p>
        </p:txBody>
      </p:sp>
      <p:sp>
        <p:nvSpPr>
          <p:cNvPr id="11" name="矩形: 圓角 10">
            <a:extLst>
              <a:ext uri="{FF2B5EF4-FFF2-40B4-BE49-F238E27FC236}">
                <a16:creationId xmlns:a16="http://schemas.microsoft.com/office/drawing/2014/main" id="{05C5B49A-8839-06A2-CF02-8C9A49D028AB}"/>
              </a:ext>
            </a:extLst>
          </p:cNvPr>
          <p:cNvSpPr/>
          <p:nvPr/>
        </p:nvSpPr>
        <p:spPr>
          <a:xfrm>
            <a:off x="5193562" y="2468251"/>
            <a:ext cx="1389433"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a:t>
            </a:r>
            <a:endParaRPr lang="zh-TW" altLang="en-US" sz="2400" kern="0" dirty="0">
              <a:solidFill>
                <a:prstClr val="black"/>
              </a:solidFill>
              <a:ea typeface="微軟正黑體" panose="020B0604030504040204" pitchFamily="34" charset="-120"/>
            </a:endParaRPr>
          </a:p>
        </p:txBody>
      </p:sp>
      <p:sp>
        <p:nvSpPr>
          <p:cNvPr id="12" name="矩形: 圓角 11">
            <a:extLst>
              <a:ext uri="{FF2B5EF4-FFF2-40B4-BE49-F238E27FC236}">
                <a16:creationId xmlns:a16="http://schemas.microsoft.com/office/drawing/2014/main" id="{C8C3B1F4-DDF5-BD63-2767-B62F1A7AC72E}"/>
              </a:ext>
            </a:extLst>
          </p:cNvPr>
          <p:cNvSpPr/>
          <p:nvPr/>
        </p:nvSpPr>
        <p:spPr>
          <a:xfrm>
            <a:off x="9756892" y="2422834"/>
            <a:ext cx="1695451" cy="461663"/>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corrected</a:t>
            </a:r>
            <a:endParaRPr lang="zh-TW" altLang="en-US" sz="2400" kern="0" dirty="0">
              <a:solidFill>
                <a:prstClr val="black"/>
              </a:solidFill>
              <a:ea typeface="微軟正黑體" panose="020B0604030504040204" pitchFamily="34" charset="-120"/>
            </a:endParaRPr>
          </a:p>
        </p:txBody>
      </p:sp>
      <p:sp>
        <p:nvSpPr>
          <p:cNvPr id="13" name="矩形: 圓角 12">
            <a:extLst>
              <a:ext uri="{FF2B5EF4-FFF2-40B4-BE49-F238E27FC236}">
                <a16:creationId xmlns:a16="http://schemas.microsoft.com/office/drawing/2014/main" id="{198367A3-41F5-B722-C227-02670D5D3A42}"/>
              </a:ext>
            </a:extLst>
          </p:cNvPr>
          <p:cNvSpPr/>
          <p:nvPr/>
        </p:nvSpPr>
        <p:spPr>
          <a:xfrm>
            <a:off x="2838288" y="4732161"/>
            <a:ext cx="1750344" cy="983735"/>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LLM</a:t>
            </a:r>
          </a:p>
        </p:txBody>
      </p:sp>
      <p:sp>
        <p:nvSpPr>
          <p:cNvPr id="14" name="矩形: 圓角 13">
            <a:extLst>
              <a:ext uri="{FF2B5EF4-FFF2-40B4-BE49-F238E27FC236}">
                <a16:creationId xmlns:a16="http://schemas.microsoft.com/office/drawing/2014/main" id="{5FB625EC-7D35-BABF-8643-A123815BD3D1}"/>
              </a:ext>
            </a:extLst>
          </p:cNvPr>
          <p:cNvSpPr/>
          <p:nvPr/>
        </p:nvSpPr>
        <p:spPr>
          <a:xfrm>
            <a:off x="1120320" y="4955496"/>
            <a:ext cx="1090871"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a:t>
            </a:r>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p:cxnSp>
        <p:nvCxnSpPr>
          <p:cNvPr id="15" name="直線單箭頭接點 14">
            <a:extLst>
              <a:ext uri="{FF2B5EF4-FFF2-40B4-BE49-F238E27FC236}">
                <a16:creationId xmlns:a16="http://schemas.microsoft.com/office/drawing/2014/main" id="{3C3E2743-6D3D-21F1-751D-1E78AD2CEB36}"/>
              </a:ext>
            </a:extLst>
          </p:cNvPr>
          <p:cNvCxnSpPr/>
          <p:nvPr/>
        </p:nvCxnSpPr>
        <p:spPr>
          <a:xfrm>
            <a:off x="2266609" y="5193676"/>
            <a:ext cx="53842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單箭頭接點 15">
            <a:extLst>
              <a:ext uri="{FF2B5EF4-FFF2-40B4-BE49-F238E27FC236}">
                <a16:creationId xmlns:a16="http://schemas.microsoft.com/office/drawing/2014/main" id="{16E2A85E-012A-8142-4F1C-16850A9E78E9}"/>
              </a:ext>
            </a:extLst>
          </p:cNvPr>
          <p:cNvCxnSpPr>
            <a:cxnSpLocks/>
          </p:cNvCxnSpPr>
          <p:nvPr/>
        </p:nvCxnSpPr>
        <p:spPr>
          <a:xfrm>
            <a:off x="4588632" y="5226925"/>
            <a:ext cx="521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矩形: 圓角 16">
            <a:extLst>
              <a:ext uri="{FF2B5EF4-FFF2-40B4-BE49-F238E27FC236}">
                <a16:creationId xmlns:a16="http://schemas.microsoft.com/office/drawing/2014/main" id="{F3F2AEF3-28AB-9372-C50B-01BA2A015A76}"/>
              </a:ext>
            </a:extLst>
          </p:cNvPr>
          <p:cNvSpPr/>
          <p:nvPr/>
        </p:nvSpPr>
        <p:spPr>
          <a:xfrm>
            <a:off x="5193562" y="4981465"/>
            <a:ext cx="1389433"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a:t>
            </a:r>
            <a:endParaRPr lang="zh-TW" altLang="en-US" sz="2400" kern="0" dirty="0">
              <a:solidFill>
                <a:prstClr val="black"/>
              </a:solidFill>
              <a:ea typeface="微軟正黑體" panose="020B0604030504040204" pitchFamily="34" charset="-120"/>
            </a:endParaRPr>
          </a:p>
        </p:txBody>
      </p:sp>
      <p:sp>
        <p:nvSpPr>
          <p:cNvPr id="3" name="文字方塊 2">
            <a:extLst>
              <a:ext uri="{FF2B5EF4-FFF2-40B4-BE49-F238E27FC236}">
                <a16:creationId xmlns:a16="http://schemas.microsoft.com/office/drawing/2014/main" id="{80828120-CC93-45AF-2B2C-959D22353BA4}"/>
              </a:ext>
            </a:extLst>
          </p:cNvPr>
          <p:cNvSpPr txBox="1"/>
          <p:nvPr/>
        </p:nvSpPr>
        <p:spPr>
          <a:xfrm>
            <a:off x="2535823" y="3274924"/>
            <a:ext cx="3074123" cy="461665"/>
          </a:xfrm>
          <a:prstGeom prst="rect">
            <a:avLst/>
          </a:prstGeom>
          <a:noFill/>
        </p:spPr>
        <p:txBody>
          <a:bodyPr wrap="square" rtlCol="0">
            <a:spAutoFit/>
          </a:bodyPr>
          <a:lstStyle/>
          <a:p>
            <a:r>
              <a:rPr lang="en-US" altLang="zh-TW" sz="2400" dirty="0"/>
              <a:t>Nothing changes …</a:t>
            </a:r>
            <a:endParaRPr lang="zh-TW" altLang="en-US" sz="2400" dirty="0"/>
          </a:p>
        </p:txBody>
      </p:sp>
    </p:spTree>
    <p:extLst>
      <p:ext uri="{BB962C8B-B14F-4D97-AF65-F5344CB8AC3E}">
        <p14:creationId xmlns:p14="http://schemas.microsoft.com/office/powerpoint/2010/main" val="31425132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1C5E9-F0C6-D5E1-1FB8-13BD92837CAE}"/>
            </a:ext>
          </a:extLst>
        </p:cNvPr>
        <p:cNvGrpSpPr/>
        <p:nvPr/>
      </p:nvGrpSpPr>
      <p:grpSpPr>
        <a:xfrm>
          <a:off x="0" y="0"/>
          <a:ext cx="0" cy="0"/>
          <a:chOff x="0" y="0"/>
          <a:chExt cx="0" cy="0"/>
        </a:xfrm>
      </p:grpSpPr>
      <p:sp>
        <p:nvSpPr>
          <p:cNvPr id="4" name="矩形: 圓角 3">
            <a:extLst>
              <a:ext uri="{FF2B5EF4-FFF2-40B4-BE49-F238E27FC236}">
                <a16:creationId xmlns:a16="http://schemas.microsoft.com/office/drawing/2014/main" id="{F14295A7-D33E-7425-E50D-B755B088391D}"/>
              </a:ext>
            </a:extLst>
          </p:cNvPr>
          <p:cNvSpPr/>
          <p:nvPr/>
        </p:nvSpPr>
        <p:spPr>
          <a:xfrm>
            <a:off x="2838288" y="647339"/>
            <a:ext cx="1750344" cy="983735"/>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LLM</a:t>
            </a:r>
          </a:p>
        </p:txBody>
      </p:sp>
      <p:sp>
        <p:nvSpPr>
          <p:cNvPr id="5" name="矩形: 圓角 4">
            <a:extLst>
              <a:ext uri="{FF2B5EF4-FFF2-40B4-BE49-F238E27FC236}">
                <a16:creationId xmlns:a16="http://schemas.microsoft.com/office/drawing/2014/main" id="{5ACBEF33-E690-A874-D882-84FCC1174FD7}"/>
              </a:ext>
            </a:extLst>
          </p:cNvPr>
          <p:cNvSpPr/>
          <p:nvPr/>
        </p:nvSpPr>
        <p:spPr>
          <a:xfrm>
            <a:off x="1120320" y="870674"/>
            <a:ext cx="1090871"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a:t>
            </a:r>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p:cxnSp>
        <p:nvCxnSpPr>
          <p:cNvPr id="6" name="直線單箭頭接點 5">
            <a:extLst>
              <a:ext uri="{FF2B5EF4-FFF2-40B4-BE49-F238E27FC236}">
                <a16:creationId xmlns:a16="http://schemas.microsoft.com/office/drawing/2014/main" id="{54D934FB-12EA-2383-BB72-BF92E1DE7336}"/>
              </a:ext>
            </a:extLst>
          </p:cNvPr>
          <p:cNvCxnSpPr/>
          <p:nvPr/>
        </p:nvCxnSpPr>
        <p:spPr>
          <a:xfrm>
            <a:off x="2266609" y="1108854"/>
            <a:ext cx="53842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線單箭頭接點 6">
            <a:extLst>
              <a:ext uri="{FF2B5EF4-FFF2-40B4-BE49-F238E27FC236}">
                <a16:creationId xmlns:a16="http://schemas.microsoft.com/office/drawing/2014/main" id="{CF915472-64D7-F53D-5D6F-211E51376160}"/>
              </a:ext>
            </a:extLst>
          </p:cNvPr>
          <p:cNvCxnSpPr>
            <a:cxnSpLocks/>
          </p:cNvCxnSpPr>
          <p:nvPr/>
        </p:nvCxnSpPr>
        <p:spPr>
          <a:xfrm>
            <a:off x="4588632" y="1142103"/>
            <a:ext cx="521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文字方塊 7">
            <a:extLst>
              <a:ext uri="{FF2B5EF4-FFF2-40B4-BE49-F238E27FC236}">
                <a16:creationId xmlns:a16="http://schemas.microsoft.com/office/drawing/2014/main" id="{FD58CD25-B3E4-E0A4-9694-AE7379F91B77}"/>
              </a:ext>
            </a:extLst>
          </p:cNvPr>
          <p:cNvSpPr txBox="1"/>
          <p:nvPr/>
        </p:nvSpPr>
        <p:spPr>
          <a:xfrm>
            <a:off x="6672009" y="833973"/>
            <a:ext cx="839586" cy="461665"/>
          </a:xfrm>
          <a:prstGeom prst="rect">
            <a:avLst/>
          </a:prstGeom>
          <a:noFill/>
        </p:spPr>
        <p:txBody>
          <a:bodyPr wrap="square" rtlCol="0">
            <a:spAutoFit/>
          </a:bodyPr>
          <a:lstStyle/>
          <a:p>
            <a:r>
              <a:rPr lang="en-US" altLang="zh-TW" sz="2400" dirty="0"/>
              <a:t>……</a:t>
            </a:r>
            <a:endParaRPr lang="zh-TW" altLang="en-US" sz="2400" dirty="0"/>
          </a:p>
        </p:txBody>
      </p:sp>
      <p:cxnSp>
        <p:nvCxnSpPr>
          <p:cNvPr id="9" name="直線單箭頭接點 8">
            <a:extLst>
              <a:ext uri="{FF2B5EF4-FFF2-40B4-BE49-F238E27FC236}">
                <a16:creationId xmlns:a16="http://schemas.microsoft.com/office/drawing/2014/main" id="{3EE23ED9-D18C-193D-B88A-E0068ECA5876}"/>
              </a:ext>
            </a:extLst>
          </p:cNvPr>
          <p:cNvCxnSpPr>
            <a:cxnSpLocks/>
          </p:cNvCxnSpPr>
          <p:nvPr/>
        </p:nvCxnSpPr>
        <p:spPr>
          <a:xfrm>
            <a:off x="9018952" y="1064805"/>
            <a:ext cx="521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文字方塊 9">
            <a:extLst>
              <a:ext uri="{FF2B5EF4-FFF2-40B4-BE49-F238E27FC236}">
                <a16:creationId xmlns:a16="http://schemas.microsoft.com/office/drawing/2014/main" id="{3DD034C7-281B-7300-DF68-952AFDB10255}"/>
              </a:ext>
            </a:extLst>
          </p:cNvPr>
          <p:cNvSpPr txBox="1"/>
          <p:nvPr/>
        </p:nvSpPr>
        <p:spPr>
          <a:xfrm>
            <a:off x="7149293" y="723707"/>
            <a:ext cx="2130315" cy="830997"/>
          </a:xfrm>
          <a:prstGeom prst="rect">
            <a:avLst/>
          </a:prstGeom>
          <a:noFill/>
        </p:spPr>
        <p:txBody>
          <a:bodyPr wrap="square" rtlCol="0">
            <a:spAutoFit/>
          </a:bodyPr>
          <a:lstStyle/>
          <a:p>
            <a:pPr algn="ctr"/>
            <a:r>
              <a:rPr lang="en-US" altLang="zh-TW" sz="2400" dirty="0"/>
              <a:t>Self-correction</a:t>
            </a:r>
            <a:endParaRPr lang="zh-TW" altLang="en-US" sz="2400" dirty="0"/>
          </a:p>
        </p:txBody>
      </p:sp>
      <p:sp>
        <p:nvSpPr>
          <p:cNvPr id="11" name="矩形: 圓角 10">
            <a:extLst>
              <a:ext uri="{FF2B5EF4-FFF2-40B4-BE49-F238E27FC236}">
                <a16:creationId xmlns:a16="http://schemas.microsoft.com/office/drawing/2014/main" id="{AC3FEFE7-A4DB-5B07-9670-8581DEF77811}"/>
              </a:ext>
            </a:extLst>
          </p:cNvPr>
          <p:cNvSpPr/>
          <p:nvPr/>
        </p:nvSpPr>
        <p:spPr>
          <a:xfrm>
            <a:off x="5193562" y="896643"/>
            <a:ext cx="1389433"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a:t>
            </a:r>
            <a:endParaRPr lang="zh-TW" altLang="en-US" sz="2400" kern="0" dirty="0">
              <a:solidFill>
                <a:prstClr val="black"/>
              </a:solidFill>
              <a:ea typeface="微軟正黑體" panose="020B0604030504040204" pitchFamily="34" charset="-120"/>
            </a:endParaRPr>
          </a:p>
        </p:txBody>
      </p:sp>
      <p:sp>
        <p:nvSpPr>
          <p:cNvPr id="12" name="矩形: 圓角 11">
            <a:extLst>
              <a:ext uri="{FF2B5EF4-FFF2-40B4-BE49-F238E27FC236}">
                <a16:creationId xmlns:a16="http://schemas.microsoft.com/office/drawing/2014/main" id="{5EB544BF-849D-A45B-5CAB-16B84B5A3592}"/>
              </a:ext>
            </a:extLst>
          </p:cNvPr>
          <p:cNvSpPr/>
          <p:nvPr/>
        </p:nvSpPr>
        <p:spPr>
          <a:xfrm>
            <a:off x="9756892" y="851226"/>
            <a:ext cx="1695451" cy="461663"/>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corrected</a:t>
            </a:r>
            <a:endParaRPr lang="zh-TW" altLang="en-US" sz="2400" kern="0" dirty="0">
              <a:solidFill>
                <a:prstClr val="black"/>
              </a:solidFill>
              <a:ea typeface="微軟正黑體" panose="020B0604030504040204" pitchFamily="34" charset="-120"/>
            </a:endParaRPr>
          </a:p>
        </p:txBody>
      </p:sp>
      <p:sp>
        <p:nvSpPr>
          <p:cNvPr id="13" name="矩形: 圓角 12">
            <a:extLst>
              <a:ext uri="{FF2B5EF4-FFF2-40B4-BE49-F238E27FC236}">
                <a16:creationId xmlns:a16="http://schemas.microsoft.com/office/drawing/2014/main" id="{BBBC56F3-AFC0-51AA-EE23-9F88F179E41F}"/>
              </a:ext>
            </a:extLst>
          </p:cNvPr>
          <p:cNvSpPr/>
          <p:nvPr/>
        </p:nvSpPr>
        <p:spPr>
          <a:xfrm>
            <a:off x="2838288" y="5003591"/>
            <a:ext cx="1750344" cy="983735"/>
          </a:xfrm>
          <a:prstGeom prst="roundRect">
            <a:avLst/>
          </a:prstGeom>
          <a:solidFill>
            <a:schemeClr val="accent2">
              <a:lumMod val="20000"/>
              <a:lumOff val="80000"/>
            </a:scheme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LLM</a:t>
            </a:r>
          </a:p>
        </p:txBody>
      </p:sp>
      <p:sp>
        <p:nvSpPr>
          <p:cNvPr id="14" name="矩形: 圓角 13">
            <a:extLst>
              <a:ext uri="{FF2B5EF4-FFF2-40B4-BE49-F238E27FC236}">
                <a16:creationId xmlns:a16="http://schemas.microsoft.com/office/drawing/2014/main" id="{19E43CFF-BBA2-8A17-A9A2-C255FC2D1B0F}"/>
              </a:ext>
            </a:extLst>
          </p:cNvPr>
          <p:cNvSpPr/>
          <p:nvPr/>
        </p:nvSpPr>
        <p:spPr>
          <a:xfrm>
            <a:off x="1120320" y="5226926"/>
            <a:ext cx="1090871"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a:t>
            </a:r>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p:cxnSp>
        <p:nvCxnSpPr>
          <p:cNvPr id="15" name="直線單箭頭接點 14">
            <a:extLst>
              <a:ext uri="{FF2B5EF4-FFF2-40B4-BE49-F238E27FC236}">
                <a16:creationId xmlns:a16="http://schemas.microsoft.com/office/drawing/2014/main" id="{FF6CFF8C-DA01-C233-0139-3AB09BF67C74}"/>
              </a:ext>
            </a:extLst>
          </p:cNvPr>
          <p:cNvCxnSpPr/>
          <p:nvPr/>
        </p:nvCxnSpPr>
        <p:spPr>
          <a:xfrm>
            <a:off x="2266609" y="5465106"/>
            <a:ext cx="53842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單箭頭接點 15">
            <a:extLst>
              <a:ext uri="{FF2B5EF4-FFF2-40B4-BE49-F238E27FC236}">
                <a16:creationId xmlns:a16="http://schemas.microsoft.com/office/drawing/2014/main" id="{EA0D64EA-02C3-B02F-B8D1-928DBA4E193F}"/>
              </a:ext>
            </a:extLst>
          </p:cNvPr>
          <p:cNvCxnSpPr>
            <a:cxnSpLocks/>
          </p:cNvCxnSpPr>
          <p:nvPr/>
        </p:nvCxnSpPr>
        <p:spPr>
          <a:xfrm>
            <a:off x="4588632" y="5498355"/>
            <a:ext cx="521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矩形: 圓角 18">
            <a:extLst>
              <a:ext uri="{FF2B5EF4-FFF2-40B4-BE49-F238E27FC236}">
                <a16:creationId xmlns:a16="http://schemas.microsoft.com/office/drawing/2014/main" id="{CC0CCA58-0E92-279D-986A-1A9542833E23}"/>
              </a:ext>
            </a:extLst>
          </p:cNvPr>
          <p:cNvSpPr/>
          <p:nvPr/>
        </p:nvSpPr>
        <p:spPr>
          <a:xfrm>
            <a:off x="5248274" y="5264626"/>
            <a:ext cx="1695451" cy="461663"/>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corrected</a:t>
            </a:r>
            <a:endParaRPr lang="zh-TW" altLang="en-US" sz="2400" kern="0" dirty="0">
              <a:solidFill>
                <a:prstClr val="black"/>
              </a:solidFill>
              <a:ea typeface="微軟正黑體" panose="020B0604030504040204" pitchFamily="34" charset="-120"/>
            </a:endParaRPr>
          </a:p>
        </p:txBody>
      </p:sp>
      <p:cxnSp>
        <p:nvCxnSpPr>
          <p:cNvPr id="21" name="直線單箭頭接點 20">
            <a:extLst>
              <a:ext uri="{FF2B5EF4-FFF2-40B4-BE49-F238E27FC236}">
                <a16:creationId xmlns:a16="http://schemas.microsoft.com/office/drawing/2014/main" id="{1631C636-B1B7-6BB4-988E-67A4859D8B56}"/>
              </a:ext>
            </a:extLst>
          </p:cNvPr>
          <p:cNvCxnSpPr/>
          <p:nvPr/>
        </p:nvCxnSpPr>
        <p:spPr>
          <a:xfrm>
            <a:off x="3743863" y="1863306"/>
            <a:ext cx="0" cy="2967487"/>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3" name="矩形: 圓角 22">
            <a:extLst>
              <a:ext uri="{FF2B5EF4-FFF2-40B4-BE49-F238E27FC236}">
                <a16:creationId xmlns:a16="http://schemas.microsoft.com/office/drawing/2014/main" id="{AC59D44A-634F-DE31-6261-4FDE20BEEF74}"/>
              </a:ext>
            </a:extLst>
          </p:cNvPr>
          <p:cNvSpPr/>
          <p:nvPr/>
        </p:nvSpPr>
        <p:spPr>
          <a:xfrm>
            <a:off x="5761251" y="2937132"/>
            <a:ext cx="1750344" cy="983735"/>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LLM</a:t>
            </a:r>
          </a:p>
        </p:txBody>
      </p:sp>
      <p:sp>
        <p:nvSpPr>
          <p:cNvPr id="24" name="矩形: 圓角 23">
            <a:extLst>
              <a:ext uri="{FF2B5EF4-FFF2-40B4-BE49-F238E27FC236}">
                <a16:creationId xmlns:a16="http://schemas.microsoft.com/office/drawing/2014/main" id="{B5AD5CF3-0135-120D-18C3-AFFFEE0C9177}"/>
              </a:ext>
            </a:extLst>
          </p:cNvPr>
          <p:cNvSpPr/>
          <p:nvPr/>
        </p:nvSpPr>
        <p:spPr>
          <a:xfrm>
            <a:off x="4043283" y="3160467"/>
            <a:ext cx="1090871"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a:t>
            </a:r>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p:cxnSp>
        <p:nvCxnSpPr>
          <p:cNvPr id="25" name="直線單箭頭接點 24">
            <a:extLst>
              <a:ext uri="{FF2B5EF4-FFF2-40B4-BE49-F238E27FC236}">
                <a16:creationId xmlns:a16="http://schemas.microsoft.com/office/drawing/2014/main" id="{9956B8AE-5171-E915-91CE-4AC3C4AFB86D}"/>
              </a:ext>
            </a:extLst>
          </p:cNvPr>
          <p:cNvCxnSpPr/>
          <p:nvPr/>
        </p:nvCxnSpPr>
        <p:spPr>
          <a:xfrm>
            <a:off x="5189572" y="3398647"/>
            <a:ext cx="53842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單箭頭接點 25">
            <a:extLst>
              <a:ext uri="{FF2B5EF4-FFF2-40B4-BE49-F238E27FC236}">
                <a16:creationId xmlns:a16="http://schemas.microsoft.com/office/drawing/2014/main" id="{2F9CB3C6-6A1C-ED66-08D2-1184D5B26D76}"/>
              </a:ext>
            </a:extLst>
          </p:cNvPr>
          <p:cNvCxnSpPr>
            <a:cxnSpLocks/>
          </p:cNvCxnSpPr>
          <p:nvPr/>
        </p:nvCxnSpPr>
        <p:spPr>
          <a:xfrm>
            <a:off x="7511595" y="3431896"/>
            <a:ext cx="521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矩形: 圓角 27">
            <a:extLst>
              <a:ext uri="{FF2B5EF4-FFF2-40B4-BE49-F238E27FC236}">
                <a16:creationId xmlns:a16="http://schemas.microsoft.com/office/drawing/2014/main" id="{E3340615-0E4C-CB29-0350-1DE4803042A0}"/>
              </a:ext>
            </a:extLst>
          </p:cNvPr>
          <p:cNvSpPr/>
          <p:nvPr/>
        </p:nvSpPr>
        <p:spPr>
          <a:xfrm>
            <a:off x="9942515" y="3195273"/>
            <a:ext cx="1695451" cy="461663"/>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corrected</a:t>
            </a:r>
            <a:endParaRPr lang="zh-TW" altLang="en-US" sz="2400" kern="0" dirty="0">
              <a:solidFill>
                <a:prstClr val="black"/>
              </a:solidFill>
              <a:ea typeface="微軟正黑體" panose="020B0604030504040204" pitchFamily="34" charset="-120"/>
            </a:endParaRPr>
          </a:p>
        </p:txBody>
      </p:sp>
      <p:sp>
        <p:nvSpPr>
          <p:cNvPr id="29" name="文字方塊 28">
            <a:extLst>
              <a:ext uri="{FF2B5EF4-FFF2-40B4-BE49-F238E27FC236}">
                <a16:creationId xmlns:a16="http://schemas.microsoft.com/office/drawing/2014/main" id="{05521114-59E2-E5E6-D63A-E57697200BF1}"/>
              </a:ext>
            </a:extLst>
          </p:cNvPr>
          <p:cNvSpPr txBox="1"/>
          <p:nvPr/>
        </p:nvSpPr>
        <p:spPr>
          <a:xfrm>
            <a:off x="7915010" y="3195271"/>
            <a:ext cx="1308145" cy="461665"/>
          </a:xfrm>
          <a:prstGeom prst="rect">
            <a:avLst/>
          </a:prstGeom>
          <a:noFill/>
        </p:spPr>
        <p:txBody>
          <a:bodyPr wrap="square" rtlCol="0">
            <a:spAutoFit/>
          </a:bodyPr>
          <a:lstStyle/>
          <a:p>
            <a:pPr algn="ctr"/>
            <a:r>
              <a:rPr lang="en-US" altLang="zh-TW" sz="2400" dirty="0"/>
              <a:t>?????</a:t>
            </a:r>
            <a:endParaRPr lang="zh-TW" altLang="en-US" sz="2400" dirty="0"/>
          </a:p>
        </p:txBody>
      </p:sp>
      <p:cxnSp>
        <p:nvCxnSpPr>
          <p:cNvPr id="30" name="直線單箭頭接點 29">
            <a:extLst>
              <a:ext uri="{FF2B5EF4-FFF2-40B4-BE49-F238E27FC236}">
                <a16:creationId xmlns:a16="http://schemas.microsoft.com/office/drawing/2014/main" id="{4A6BB47E-0240-92B5-4951-D12EBB31F417}"/>
              </a:ext>
            </a:extLst>
          </p:cNvPr>
          <p:cNvCxnSpPr>
            <a:cxnSpLocks/>
          </p:cNvCxnSpPr>
          <p:nvPr/>
        </p:nvCxnSpPr>
        <p:spPr>
          <a:xfrm>
            <a:off x="9018952" y="3426103"/>
            <a:ext cx="804502" cy="0"/>
          </a:xfrm>
          <a:prstGeom prst="straightConnector1">
            <a:avLst/>
          </a:prstGeom>
          <a:ln w="57150">
            <a:solidFill>
              <a:schemeClr val="tx1"/>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2" name="文字方塊 31">
            <a:extLst>
              <a:ext uri="{FF2B5EF4-FFF2-40B4-BE49-F238E27FC236}">
                <a16:creationId xmlns:a16="http://schemas.microsoft.com/office/drawing/2014/main" id="{8267A03E-5A0F-5661-5408-3731DE5C3B81}"/>
              </a:ext>
            </a:extLst>
          </p:cNvPr>
          <p:cNvSpPr txBox="1"/>
          <p:nvPr/>
        </p:nvSpPr>
        <p:spPr>
          <a:xfrm>
            <a:off x="709902" y="2901834"/>
            <a:ext cx="2851975" cy="830997"/>
          </a:xfrm>
          <a:prstGeom prst="rect">
            <a:avLst/>
          </a:prstGeom>
          <a:noFill/>
        </p:spPr>
        <p:txBody>
          <a:bodyPr wrap="square" rtlCol="0">
            <a:spAutoFit/>
          </a:bodyPr>
          <a:lstStyle/>
          <a:p>
            <a:pPr algn="r"/>
            <a:r>
              <a:rPr lang="en-US" altLang="zh-TW" sz="2400" dirty="0"/>
              <a:t>Fine-tune model parameters</a:t>
            </a:r>
            <a:endParaRPr lang="zh-TW" altLang="en-US" sz="2400" dirty="0"/>
          </a:p>
        </p:txBody>
      </p:sp>
    </p:spTree>
    <p:extLst>
      <p:ext uri="{BB962C8B-B14F-4D97-AF65-F5344CB8AC3E}">
        <p14:creationId xmlns:p14="http://schemas.microsoft.com/office/powerpoint/2010/main" val="26271654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9" grpId="0" animBg="1"/>
      <p:bldP spid="23" grpId="0" animBg="1"/>
      <p:bldP spid="24" grpId="0" animBg="1"/>
      <p:bldP spid="28" grpId="0" animBg="1"/>
      <p:bldP spid="29"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469B-AB6F-335B-708D-004669DA81C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8ECA911-D15D-AF25-0FFF-6E5863A1ADCA}"/>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人類如何讓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成長？</a:t>
            </a:r>
            <a:endParaRPr lang="zh-TW" altLang="en-US" dirty="0"/>
          </a:p>
        </p:txBody>
      </p:sp>
      <p:cxnSp>
        <p:nvCxnSpPr>
          <p:cNvPr id="36" name="直線單箭頭接點 35">
            <a:extLst>
              <a:ext uri="{FF2B5EF4-FFF2-40B4-BE49-F238E27FC236}">
                <a16:creationId xmlns:a16="http://schemas.microsoft.com/office/drawing/2014/main" id="{F43CF20E-86C4-6FE5-4121-F6ABAE48B34B}"/>
              </a:ext>
            </a:extLst>
          </p:cNvPr>
          <p:cNvCxnSpPr/>
          <p:nvPr/>
        </p:nvCxnSpPr>
        <p:spPr>
          <a:xfrm>
            <a:off x="1617518" y="2037666"/>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7" name="直線單箭頭接點 36">
            <a:extLst>
              <a:ext uri="{FF2B5EF4-FFF2-40B4-BE49-F238E27FC236}">
                <a16:creationId xmlns:a16="http://schemas.microsoft.com/office/drawing/2014/main" id="{4E4FE14C-A704-F4FE-843A-C03C4A98D3B1}"/>
              </a:ext>
            </a:extLst>
          </p:cNvPr>
          <p:cNvCxnSpPr/>
          <p:nvPr/>
        </p:nvCxnSpPr>
        <p:spPr>
          <a:xfrm>
            <a:off x="1617520" y="2571759"/>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8" name="直線單箭頭接點 37">
            <a:extLst>
              <a:ext uri="{FF2B5EF4-FFF2-40B4-BE49-F238E27FC236}">
                <a16:creationId xmlns:a16="http://schemas.microsoft.com/office/drawing/2014/main" id="{9311F513-EBAA-7987-98EA-D31DEC9D0D52}"/>
              </a:ext>
            </a:extLst>
          </p:cNvPr>
          <p:cNvCxnSpPr/>
          <p:nvPr/>
        </p:nvCxnSpPr>
        <p:spPr>
          <a:xfrm>
            <a:off x="1617519" y="3467802"/>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9" name="直線單箭頭接點 38">
            <a:extLst>
              <a:ext uri="{FF2B5EF4-FFF2-40B4-BE49-F238E27FC236}">
                <a16:creationId xmlns:a16="http://schemas.microsoft.com/office/drawing/2014/main" id="{3D772372-2B1B-F7FE-3B2A-8936828C307D}"/>
              </a:ext>
            </a:extLst>
          </p:cNvPr>
          <p:cNvCxnSpPr/>
          <p:nvPr/>
        </p:nvCxnSpPr>
        <p:spPr>
          <a:xfrm>
            <a:off x="4862947" y="2037666"/>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40" name="直線單箭頭接點 39">
            <a:extLst>
              <a:ext uri="{FF2B5EF4-FFF2-40B4-BE49-F238E27FC236}">
                <a16:creationId xmlns:a16="http://schemas.microsoft.com/office/drawing/2014/main" id="{E6E848EC-0730-EE47-C1AA-C8725BFFB701}"/>
              </a:ext>
            </a:extLst>
          </p:cNvPr>
          <p:cNvCxnSpPr/>
          <p:nvPr/>
        </p:nvCxnSpPr>
        <p:spPr>
          <a:xfrm>
            <a:off x="4862949" y="2571759"/>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41" name="直線單箭頭接點 40">
            <a:extLst>
              <a:ext uri="{FF2B5EF4-FFF2-40B4-BE49-F238E27FC236}">
                <a16:creationId xmlns:a16="http://schemas.microsoft.com/office/drawing/2014/main" id="{17D45D49-B3F0-D842-6012-E05B4A81B264}"/>
              </a:ext>
            </a:extLst>
          </p:cNvPr>
          <p:cNvCxnSpPr/>
          <p:nvPr/>
        </p:nvCxnSpPr>
        <p:spPr>
          <a:xfrm>
            <a:off x="4862948" y="3467802"/>
            <a:ext cx="1158239" cy="0"/>
          </a:xfrm>
          <a:prstGeom prst="straightConnector1">
            <a:avLst/>
          </a:prstGeom>
          <a:noFill/>
          <a:ln w="57150" cap="flat" cmpd="sng" algn="ctr">
            <a:solidFill>
              <a:sysClr val="windowText" lastClr="000000"/>
            </a:solidFill>
            <a:prstDash val="solid"/>
            <a:miter lim="800000"/>
            <a:tailEnd type="triangle"/>
          </a:ln>
          <a:effectLst/>
        </p:spPr>
      </p:cxnSp>
      <p:sp>
        <p:nvSpPr>
          <p:cNvPr id="42" name="矩形: 圓角 41">
            <a:extLst>
              <a:ext uri="{FF2B5EF4-FFF2-40B4-BE49-F238E27FC236}">
                <a16:creationId xmlns:a16="http://schemas.microsoft.com/office/drawing/2014/main" id="{076BF8FF-908D-C127-5AA3-3E3626B6F110}"/>
              </a:ext>
            </a:extLst>
          </p:cNvPr>
          <p:cNvSpPr/>
          <p:nvPr/>
        </p:nvSpPr>
        <p:spPr>
          <a:xfrm>
            <a:off x="2775760" y="1648036"/>
            <a:ext cx="2283310" cy="2222546"/>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43" name="矩形: 圓角 42">
                <a:extLst>
                  <a:ext uri="{FF2B5EF4-FFF2-40B4-BE49-F238E27FC236}">
                    <a16:creationId xmlns:a16="http://schemas.microsoft.com/office/drawing/2014/main" id="{506D2DF5-65D8-B95A-A8F1-C45601AE0A00}"/>
                  </a:ext>
                </a:extLst>
              </p:cNvPr>
              <p:cNvSpPr/>
              <p:nvPr/>
            </p:nvSpPr>
            <p:spPr>
              <a:xfrm>
                <a:off x="608905" y="1743798"/>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sSup>
                      <m:sSup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ctrlPr>
                      </m:sSup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e>
                      <m:sup>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1</m:t>
                        </m:r>
                      </m:sup>
                    </m:sSup>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43" name="矩形: 圓角 42">
                <a:extLst>
                  <a:ext uri="{FF2B5EF4-FFF2-40B4-BE49-F238E27FC236}">
                    <a16:creationId xmlns:a16="http://schemas.microsoft.com/office/drawing/2014/main" id="{506D2DF5-65D8-B95A-A8F1-C45601AE0A00}"/>
                  </a:ext>
                </a:extLst>
              </p:cNvPr>
              <p:cNvSpPr>
                <a:spLocks noRot="1" noChangeAspect="1" noMove="1" noResize="1" noEditPoints="1" noAdjustHandles="1" noChangeArrowheads="1" noChangeShapeType="1" noTextEdit="1"/>
              </p:cNvSpPr>
              <p:nvPr/>
            </p:nvSpPr>
            <p:spPr>
              <a:xfrm>
                <a:off x="608905" y="1743798"/>
                <a:ext cx="1483823" cy="461663"/>
              </a:xfrm>
              <a:prstGeom prst="roundRect">
                <a:avLst/>
              </a:prstGeom>
              <a:blipFill>
                <a:blip r:embed="rId3"/>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矩形: 圓角 43">
                <a:extLst>
                  <a:ext uri="{FF2B5EF4-FFF2-40B4-BE49-F238E27FC236}">
                    <a16:creationId xmlns:a16="http://schemas.microsoft.com/office/drawing/2014/main" id="{C2CBC6BE-650E-D164-DE70-771767F4304D}"/>
                  </a:ext>
                </a:extLst>
              </p:cNvPr>
              <p:cNvSpPr/>
              <p:nvPr/>
            </p:nvSpPr>
            <p:spPr>
              <a:xfrm>
                <a:off x="608904" y="2301428"/>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44" name="矩形: 圓角 43">
                <a:extLst>
                  <a:ext uri="{FF2B5EF4-FFF2-40B4-BE49-F238E27FC236}">
                    <a16:creationId xmlns:a16="http://schemas.microsoft.com/office/drawing/2014/main" id="{C2CBC6BE-650E-D164-DE70-771767F4304D}"/>
                  </a:ext>
                </a:extLst>
              </p:cNvPr>
              <p:cNvSpPr>
                <a:spLocks noRot="1" noChangeAspect="1" noMove="1" noResize="1" noEditPoints="1" noAdjustHandles="1" noChangeArrowheads="1" noChangeShapeType="1" noTextEdit="1"/>
              </p:cNvSpPr>
              <p:nvPr/>
            </p:nvSpPr>
            <p:spPr>
              <a:xfrm>
                <a:off x="608904" y="2301428"/>
                <a:ext cx="1483823" cy="461663"/>
              </a:xfrm>
              <a:prstGeom prst="roundRect">
                <a:avLst/>
              </a:prstGeom>
              <a:blipFill>
                <a:blip r:embed="rId4"/>
                <a:stretch>
                  <a:fillRect t="-4938" b="-25926"/>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矩形: 圓角 44">
                <a:extLst>
                  <a:ext uri="{FF2B5EF4-FFF2-40B4-BE49-F238E27FC236}">
                    <a16:creationId xmlns:a16="http://schemas.microsoft.com/office/drawing/2014/main" id="{3983068F-1FE8-012E-AC25-1062B06DD7F9}"/>
                  </a:ext>
                </a:extLst>
              </p:cNvPr>
              <p:cNvSpPr/>
              <p:nvPr/>
            </p:nvSpPr>
            <p:spPr>
              <a:xfrm>
                <a:off x="608904" y="3236918"/>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45" name="矩形: 圓角 44">
                <a:extLst>
                  <a:ext uri="{FF2B5EF4-FFF2-40B4-BE49-F238E27FC236}">
                    <a16:creationId xmlns:a16="http://schemas.microsoft.com/office/drawing/2014/main" id="{3983068F-1FE8-012E-AC25-1062B06DD7F9}"/>
                  </a:ext>
                </a:extLst>
              </p:cNvPr>
              <p:cNvSpPr>
                <a:spLocks noRot="1" noChangeAspect="1" noMove="1" noResize="1" noEditPoints="1" noAdjustHandles="1" noChangeArrowheads="1" noChangeShapeType="1" noTextEdit="1"/>
              </p:cNvSpPr>
              <p:nvPr/>
            </p:nvSpPr>
            <p:spPr>
              <a:xfrm>
                <a:off x="608904" y="3236918"/>
                <a:ext cx="1483823" cy="461663"/>
              </a:xfrm>
              <a:prstGeom prst="roundRect">
                <a:avLst/>
              </a:prstGeom>
              <a:blipFill>
                <a:blip r:embed="rId5"/>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矩形: 圓角 45">
                <a:extLst>
                  <a:ext uri="{FF2B5EF4-FFF2-40B4-BE49-F238E27FC236}">
                    <a16:creationId xmlns:a16="http://schemas.microsoft.com/office/drawing/2014/main" id="{D771A531-A44F-393B-261A-87158AE9C641}"/>
                  </a:ext>
                </a:extLst>
              </p:cNvPr>
              <p:cNvSpPr/>
              <p:nvPr/>
            </p:nvSpPr>
            <p:spPr>
              <a:xfrm>
                <a:off x="6096001" y="1763658"/>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b="0" i="1" kern="0" smtClean="0">
                            <a:solidFill>
                              <a:prstClr val="black"/>
                            </a:solidFill>
                            <a:latin typeface="Cambria Math" panose="02040503050406030204" pitchFamily="18" charset="0"/>
                            <a:ea typeface="微軟正黑體" panose="020B0604030504040204" pitchFamily="34" charset="-120"/>
                          </a:rPr>
                          <m:t>𝑦</m:t>
                        </m:r>
                      </m:e>
                      <m:sup>
                        <m:r>
                          <a:rPr lang="en-US" altLang="zh-TW" sz="2400" i="1" kern="0">
                            <a:solidFill>
                              <a:prstClr val="black"/>
                            </a:solidFill>
                            <a:latin typeface="Cambria Math" panose="02040503050406030204" pitchFamily="18" charset="0"/>
                            <a:ea typeface="微軟正黑體" panose="020B0604030504040204" pitchFamily="34" charset="-120"/>
                          </a:rPr>
                          <m:t>1</m:t>
                        </m:r>
                      </m:sup>
                    </m:sSup>
                  </m:oMath>
                </a14:m>
                <a:endParaRPr lang="zh-TW" altLang="en-US" sz="2400" kern="0" dirty="0">
                  <a:solidFill>
                    <a:prstClr val="black"/>
                  </a:solidFill>
                  <a:ea typeface="微軟正黑體" panose="020B0604030504040204" pitchFamily="34" charset="-120"/>
                </a:endParaRPr>
              </a:p>
            </p:txBody>
          </p:sp>
        </mc:Choice>
        <mc:Fallback xmlns="">
          <p:sp>
            <p:nvSpPr>
              <p:cNvPr id="46" name="矩形: 圓角 45">
                <a:extLst>
                  <a:ext uri="{FF2B5EF4-FFF2-40B4-BE49-F238E27FC236}">
                    <a16:creationId xmlns:a16="http://schemas.microsoft.com/office/drawing/2014/main" id="{D771A531-A44F-393B-261A-87158AE9C641}"/>
                  </a:ext>
                </a:extLst>
              </p:cNvPr>
              <p:cNvSpPr>
                <a:spLocks noRot="1" noChangeAspect="1" noMove="1" noResize="1" noEditPoints="1" noAdjustHandles="1" noChangeArrowheads="1" noChangeShapeType="1" noTextEdit="1"/>
              </p:cNvSpPr>
              <p:nvPr/>
            </p:nvSpPr>
            <p:spPr>
              <a:xfrm>
                <a:off x="6096001" y="1763658"/>
                <a:ext cx="1551012" cy="461663"/>
              </a:xfrm>
              <a:prstGeom prst="roundRect">
                <a:avLst/>
              </a:prstGeom>
              <a:blipFill>
                <a:blip r:embed="rId6"/>
                <a:stretch>
                  <a:fillRect l="-1538"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矩形: 圓角 46">
                <a:extLst>
                  <a:ext uri="{FF2B5EF4-FFF2-40B4-BE49-F238E27FC236}">
                    <a16:creationId xmlns:a16="http://schemas.microsoft.com/office/drawing/2014/main" id="{2EE00861-8099-2C88-035C-C9CABC520495}"/>
                  </a:ext>
                </a:extLst>
              </p:cNvPr>
              <p:cNvSpPr/>
              <p:nvPr/>
            </p:nvSpPr>
            <p:spPr>
              <a:xfrm>
                <a:off x="6096000" y="2321288"/>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lang="zh-TW" altLang="en-US" sz="2400" kern="0" dirty="0">
                  <a:solidFill>
                    <a:prstClr val="black"/>
                  </a:solidFill>
                  <a:ea typeface="微軟正黑體" panose="020B0604030504040204" pitchFamily="34" charset="-120"/>
                </a:endParaRPr>
              </a:p>
            </p:txBody>
          </p:sp>
        </mc:Choice>
        <mc:Fallback xmlns="">
          <p:sp>
            <p:nvSpPr>
              <p:cNvPr id="47" name="矩形: 圓角 46">
                <a:extLst>
                  <a:ext uri="{FF2B5EF4-FFF2-40B4-BE49-F238E27FC236}">
                    <a16:creationId xmlns:a16="http://schemas.microsoft.com/office/drawing/2014/main" id="{2EE00861-8099-2C88-035C-C9CABC520495}"/>
                  </a:ext>
                </a:extLst>
              </p:cNvPr>
              <p:cNvSpPr>
                <a:spLocks noRot="1" noChangeAspect="1" noMove="1" noResize="1" noEditPoints="1" noAdjustHandles="1" noChangeArrowheads="1" noChangeShapeType="1" noTextEdit="1"/>
              </p:cNvSpPr>
              <p:nvPr/>
            </p:nvSpPr>
            <p:spPr>
              <a:xfrm>
                <a:off x="6096000" y="2321288"/>
                <a:ext cx="1547945" cy="461663"/>
              </a:xfrm>
              <a:prstGeom prst="roundRect">
                <a:avLst/>
              </a:prstGeom>
              <a:blipFill>
                <a:blip r:embed="rId7"/>
                <a:stretch>
                  <a:fillRect l="-1923"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8" name="矩形: 圓角 47">
                <a:extLst>
                  <a:ext uri="{FF2B5EF4-FFF2-40B4-BE49-F238E27FC236}">
                    <a16:creationId xmlns:a16="http://schemas.microsoft.com/office/drawing/2014/main" id="{56DFB4FF-A129-DB10-9E59-B801608E2254}"/>
                  </a:ext>
                </a:extLst>
              </p:cNvPr>
              <p:cNvSpPr/>
              <p:nvPr/>
            </p:nvSpPr>
            <p:spPr>
              <a:xfrm>
                <a:off x="6096000" y="3256778"/>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lang="zh-TW" altLang="en-US" sz="2400" kern="0" dirty="0">
                  <a:solidFill>
                    <a:prstClr val="black"/>
                  </a:solidFill>
                  <a:ea typeface="微軟正黑體" panose="020B0604030504040204" pitchFamily="34" charset="-120"/>
                </a:endParaRPr>
              </a:p>
            </p:txBody>
          </p:sp>
        </mc:Choice>
        <mc:Fallback xmlns="">
          <p:sp>
            <p:nvSpPr>
              <p:cNvPr id="48" name="矩形: 圓角 47">
                <a:extLst>
                  <a:ext uri="{FF2B5EF4-FFF2-40B4-BE49-F238E27FC236}">
                    <a16:creationId xmlns:a16="http://schemas.microsoft.com/office/drawing/2014/main" id="{56DFB4FF-A129-DB10-9E59-B801608E2254}"/>
                  </a:ext>
                </a:extLst>
              </p:cNvPr>
              <p:cNvSpPr>
                <a:spLocks noRot="1" noChangeAspect="1" noMove="1" noResize="1" noEditPoints="1" noAdjustHandles="1" noChangeArrowheads="1" noChangeShapeType="1" noTextEdit="1"/>
              </p:cNvSpPr>
              <p:nvPr/>
            </p:nvSpPr>
            <p:spPr>
              <a:xfrm>
                <a:off x="6096000" y="3256778"/>
                <a:ext cx="1547945" cy="461663"/>
              </a:xfrm>
              <a:prstGeom prst="roundRect">
                <a:avLst/>
              </a:prstGeom>
              <a:blipFill>
                <a:blip r:embed="rId8"/>
                <a:stretch>
                  <a:fillRect l="-3462"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9" name="直線單箭頭接點 48">
            <a:extLst>
              <a:ext uri="{FF2B5EF4-FFF2-40B4-BE49-F238E27FC236}">
                <a16:creationId xmlns:a16="http://schemas.microsoft.com/office/drawing/2014/main" id="{F3B26787-55BF-7528-B25F-21D7AB715ABA}"/>
              </a:ext>
            </a:extLst>
          </p:cNvPr>
          <p:cNvCxnSpPr/>
          <p:nvPr/>
        </p:nvCxnSpPr>
        <p:spPr>
          <a:xfrm>
            <a:off x="7728412" y="1987789"/>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50" name="直線單箭頭接點 49">
            <a:extLst>
              <a:ext uri="{FF2B5EF4-FFF2-40B4-BE49-F238E27FC236}">
                <a16:creationId xmlns:a16="http://schemas.microsoft.com/office/drawing/2014/main" id="{AF01EE66-AB2A-7A99-EAB0-A5600AF82596}"/>
              </a:ext>
            </a:extLst>
          </p:cNvPr>
          <p:cNvCxnSpPr/>
          <p:nvPr/>
        </p:nvCxnSpPr>
        <p:spPr>
          <a:xfrm>
            <a:off x="7728414" y="2559982"/>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51" name="直線單箭頭接點 50">
            <a:extLst>
              <a:ext uri="{FF2B5EF4-FFF2-40B4-BE49-F238E27FC236}">
                <a16:creationId xmlns:a16="http://schemas.microsoft.com/office/drawing/2014/main" id="{8B8ADADC-D0F3-D85B-F712-105D0D695626}"/>
              </a:ext>
            </a:extLst>
          </p:cNvPr>
          <p:cNvCxnSpPr/>
          <p:nvPr/>
        </p:nvCxnSpPr>
        <p:spPr>
          <a:xfrm>
            <a:off x="7728413" y="3456025"/>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sp>
        <p:nvSpPr>
          <p:cNvPr id="52" name="文字方塊 51">
            <a:extLst>
              <a:ext uri="{FF2B5EF4-FFF2-40B4-BE49-F238E27FC236}">
                <a16:creationId xmlns:a16="http://schemas.microsoft.com/office/drawing/2014/main" id="{D6D08B3D-C03D-A964-F737-97241FA6B781}"/>
              </a:ext>
            </a:extLst>
          </p:cNvPr>
          <p:cNvSpPr txBox="1"/>
          <p:nvPr/>
        </p:nvSpPr>
        <p:spPr>
          <a:xfrm rot="5400000">
            <a:off x="6706555" y="2837476"/>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p:sp>
        <p:nvSpPr>
          <p:cNvPr id="53" name="文字方塊 52">
            <a:extLst>
              <a:ext uri="{FF2B5EF4-FFF2-40B4-BE49-F238E27FC236}">
                <a16:creationId xmlns:a16="http://schemas.microsoft.com/office/drawing/2014/main" id="{3290EC1A-17CE-DE2F-6D5F-424E0FE860AF}"/>
              </a:ext>
            </a:extLst>
          </p:cNvPr>
          <p:cNvSpPr txBox="1"/>
          <p:nvPr/>
        </p:nvSpPr>
        <p:spPr>
          <a:xfrm rot="5400000">
            <a:off x="1173277" y="2859525"/>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54" name="文字方塊 53">
                <a:extLst>
                  <a:ext uri="{FF2B5EF4-FFF2-40B4-BE49-F238E27FC236}">
                    <a16:creationId xmlns:a16="http://schemas.microsoft.com/office/drawing/2014/main" id="{47D38397-72E2-CEC1-610E-01DF9F97F053}"/>
                  </a:ext>
                </a:extLst>
              </p:cNvPr>
              <p:cNvSpPr txBox="1"/>
              <p:nvPr/>
            </p:nvSpPr>
            <p:spPr>
              <a:xfrm>
                <a:off x="8261137" y="1825221"/>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b="0" i="1" smtClean="0">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1</m:t>
                          </m:r>
                        </m:sup>
                      </m:sSup>
                    </m:oMath>
                  </m:oMathPara>
                </a14:m>
                <a:endParaRPr lang="zh-TW" altLang="en-US" sz="2400" dirty="0">
                  <a:solidFill>
                    <a:prstClr val="black"/>
                  </a:solidFill>
                  <a:latin typeface="Calibri" panose="020F0502020204030204"/>
                </a:endParaRPr>
              </a:p>
            </p:txBody>
          </p:sp>
        </mc:Choice>
        <mc:Fallback xmlns="">
          <p:sp>
            <p:nvSpPr>
              <p:cNvPr id="54" name="文字方塊 53">
                <a:extLst>
                  <a:ext uri="{FF2B5EF4-FFF2-40B4-BE49-F238E27FC236}">
                    <a16:creationId xmlns:a16="http://schemas.microsoft.com/office/drawing/2014/main" id="{47D38397-72E2-CEC1-610E-01DF9F97F053}"/>
                  </a:ext>
                </a:extLst>
              </p:cNvPr>
              <p:cNvSpPr txBox="1">
                <a:spLocks noRot="1" noChangeAspect="1" noMove="1" noResize="1" noEditPoints="1" noAdjustHandles="1" noChangeArrowheads="1" noChangeShapeType="1" noTextEdit="1"/>
              </p:cNvSpPr>
              <p:nvPr/>
            </p:nvSpPr>
            <p:spPr>
              <a:xfrm>
                <a:off x="8261137" y="1825221"/>
                <a:ext cx="857249" cy="461665"/>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文字方塊 54">
                <a:extLst>
                  <a:ext uri="{FF2B5EF4-FFF2-40B4-BE49-F238E27FC236}">
                    <a16:creationId xmlns:a16="http://schemas.microsoft.com/office/drawing/2014/main" id="{1B50CB1F-29E6-F70F-A753-60B0FBFDCB79}"/>
                  </a:ext>
                </a:extLst>
              </p:cNvPr>
              <p:cNvSpPr txBox="1"/>
              <p:nvPr/>
            </p:nvSpPr>
            <p:spPr>
              <a:xfrm>
                <a:off x="8259603" y="2340926"/>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2</m:t>
                          </m:r>
                        </m:sup>
                      </m:sSup>
                    </m:oMath>
                  </m:oMathPara>
                </a14:m>
                <a:endParaRPr lang="zh-TW" altLang="en-US" sz="2400" dirty="0">
                  <a:solidFill>
                    <a:prstClr val="black"/>
                  </a:solidFill>
                  <a:latin typeface="Calibri" panose="020F0502020204030204"/>
                </a:endParaRPr>
              </a:p>
            </p:txBody>
          </p:sp>
        </mc:Choice>
        <mc:Fallback xmlns="">
          <p:sp>
            <p:nvSpPr>
              <p:cNvPr id="55" name="文字方塊 54">
                <a:extLst>
                  <a:ext uri="{FF2B5EF4-FFF2-40B4-BE49-F238E27FC236}">
                    <a16:creationId xmlns:a16="http://schemas.microsoft.com/office/drawing/2014/main" id="{1B50CB1F-29E6-F70F-A753-60B0FBFDCB79}"/>
                  </a:ext>
                </a:extLst>
              </p:cNvPr>
              <p:cNvSpPr txBox="1">
                <a:spLocks noRot="1" noChangeAspect="1" noMove="1" noResize="1" noEditPoints="1" noAdjustHandles="1" noChangeArrowheads="1" noChangeShapeType="1" noTextEdit="1"/>
              </p:cNvSpPr>
              <p:nvPr/>
            </p:nvSpPr>
            <p:spPr>
              <a:xfrm>
                <a:off x="8259603" y="2340926"/>
                <a:ext cx="857249" cy="461665"/>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6" name="文字方塊 55">
                <a:extLst>
                  <a:ext uri="{FF2B5EF4-FFF2-40B4-BE49-F238E27FC236}">
                    <a16:creationId xmlns:a16="http://schemas.microsoft.com/office/drawing/2014/main" id="{E742CCCC-3834-770E-FBD7-99E3AFC15C02}"/>
                  </a:ext>
                </a:extLst>
              </p:cNvPr>
              <p:cNvSpPr txBox="1"/>
              <p:nvPr/>
            </p:nvSpPr>
            <p:spPr>
              <a:xfrm>
                <a:off x="8275711" y="3243973"/>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𝑁</m:t>
                          </m:r>
                        </m:sup>
                      </m:sSup>
                    </m:oMath>
                  </m:oMathPara>
                </a14:m>
                <a:endParaRPr lang="zh-TW" altLang="en-US" sz="2400" dirty="0">
                  <a:solidFill>
                    <a:prstClr val="black"/>
                  </a:solidFill>
                  <a:latin typeface="Calibri" panose="020F0502020204030204"/>
                </a:endParaRPr>
              </a:p>
            </p:txBody>
          </p:sp>
        </mc:Choice>
        <mc:Fallback xmlns="">
          <p:sp>
            <p:nvSpPr>
              <p:cNvPr id="56" name="文字方塊 55">
                <a:extLst>
                  <a:ext uri="{FF2B5EF4-FFF2-40B4-BE49-F238E27FC236}">
                    <a16:creationId xmlns:a16="http://schemas.microsoft.com/office/drawing/2014/main" id="{E742CCCC-3834-770E-FBD7-99E3AFC15C02}"/>
                  </a:ext>
                </a:extLst>
              </p:cNvPr>
              <p:cNvSpPr txBox="1">
                <a:spLocks noRot="1" noChangeAspect="1" noMove="1" noResize="1" noEditPoints="1" noAdjustHandles="1" noChangeArrowheads="1" noChangeShapeType="1" noTextEdit="1"/>
              </p:cNvSpPr>
              <p:nvPr/>
            </p:nvSpPr>
            <p:spPr>
              <a:xfrm>
                <a:off x="8275711" y="3243973"/>
                <a:ext cx="857249" cy="461665"/>
              </a:xfrm>
              <a:prstGeom prst="rect">
                <a:avLst/>
              </a:prstGeom>
              <a:blipFill>
                <a:blip r:embed="rId11"/>
                <a:stretch>
                  <a:fillRect/>
                </a:stretch>
              </a:blipFill>
            </p:spPr>
            <p:txBody>
              <a:bodyPr/>
              <a:lstStyle/>
              <a:p>
                <a:r>
                  <a:rPr lang="zh-TW" altLang="en-US">
                    <a:noFill/>
                  </a:rPr>
                  <a:t> </a:t>
                </a:r>
              </a:p>
            </p:txBody>
          </p:sp>
        </mc:Fallback>
      </mc:AlternateContent>
      <p:sp>
        <p:nvSpPr>
          <p:cNvPr id="64" name="矩形: 圓角 63">
            <a:extLst>
              <a:ext uri="{FF2B5EF4-FFF2-40B4-BE49-F238E27FC236}">
                <a16:creationId xmlns:a16="http://schemas.microsoft.com/office/drawing/2014/main" id="{F5E2ACAC-BAAF-3DA8-D975-D6AF4FE0FAE8}"/>
              </a:ext>
            </a:extLst>
          </p:cNvPr>
          <p:cNvSpPr/>
          <p:nvPr/>
        </p:nvSpPr>
        <p:spPr>
          <a:xfrm>
            <a:off x="8282842" y="1655882"/>
            <a:ext cx="688588" cy="2084732"/>
          </a:xfrm>
          <a:prstGeom prst="roundRect">
            <a:avLst/>
          </a:prstGeom>
          <a:noFill/>
          <a:ln w="571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C0060AC5-CE7D-9C54-EC94-E8F9E6B2A760}"/>
                  </a:ext>
                </a:extLst>
              </p:cNvPr>
              <p:cNvSpPr txBox="1"/>
              <p:nvPr/>
            </p:nvSpPr>
            <p:spPr>
              <a:xfrm>
                <a:off x="2832765" y="2532259"/>
                <a:ext cx="2355156"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𝑦</m:t>
                      </m:r>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𝑓</m:t>
                          </m:r>
                        </m:e>
                        <m:sub>
                          <m:r>
                            <a:rPr kumimoji="0" lang="zh-TW" altLang="en-US" sz="2400" b="0" i="1" u="none" strike="noStrike" kern="0" cap="none" spc="0" normalizeH="0" baseline="0" noProof="0" smtClean="0">
                              <a:ln>
                                <a:noFill/>
                              </a:ln>
                              <a:solidFill>
                                <a:prstClr val="black"/>
                              </a:solidFill>
                              <a:effectLst/>
                              <a:uLnTx/>
                              <a:uFillTx/>
                              <a:latin typeface="Cambria Math" panose="02040503050406030204" pitchFamily="18" charset="0"/>
                            </a:rPr>
                            <m:t>𝜃</m:t>
                          </m:r>
                        </m:sub>
                      </m:sSub>
                      <m:d>
                        <m:d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𝑥</m:t>
                          </m:r>
                        </m:e>
                      </m:d>
                    </m:oMath>
                  </m:oMathPara>
                </a14:m>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Choice>
        <mc:Fallback xmlns="">
          <p:sp>
            <p:nvSpPr>
              <p:cNvPr id="69" name="文字方塊 68">
                <a:extLst>
                  <a:ext uri="{FF2B5EF4-FFF2-40B4-BE49-F238E27FC236}">
                    <a16:creationId xmlns:a16="http://schemas.microsoft.com/office/drawing/2014/main" id="{C0060AC5-CE7D-9C54-EC94-E8F9E6B2A760}"/>
                  </a:ext>
                </a:extLst>
              </p:cNvPr>
              <p:cNvSpPr txBox="1">
                <a:spLocks noRot="1" noChangeAspect="1" noMove="1" noResize="1" noEditPoints="1" noAdjustHandles="1" noChangeArrowheads="1" noChangeShapeType="1" noTextEdit="1"/>
              </p:cNvSpPr>
              <p:nvPr/>
            </p:nvSpPr>
            <p:spPr>
              <a:xfrm>
                <a:off x="2832765" y="2532259"/>
                <a:ext cx="2355156" cy="461665"/>
              </a:xfrm>
              <a:prstGeom prst="rect">
                <a:avLst/>
              </a:prstGeom>
              <a:blipFill>
                <a:blip r:embed="rId12"/>
                <a:stretch>
                  <a:fillRect b="-1973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0" name="文字方塊 69">
                <a:extLst>
                  <a:ext uri="{FF2B5EF4-FFF2-40B4-BE49-F238E27FC236}">
                    <a16:creationId xmlns:a16="http://schemas.microsoft.com/office/drawing/2014/main" id="{37BCA857-C641-6668-6DD3-BFBF421F41B5}"/>
                  </a:ext>
                </a:extLst>
              </p:cNvPr>
              <p:cNvSpPr txBox="1"/>
              <p:nvPr/>
            </p:nvSpPr>
            <p:spPr>
              <a:xfrm>
                <a:off x="8180699" y="1014383"/>
                <a:ext cx="89287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𝑙</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𝑦</m:t>
                          </m:r>
                          <m:r>
                            <a:rPr lang="en-US" altLang="zh-TW" sz="2400" b="0" i="1" smtClean="0">
                              <a:latin typeface="Cambria Math" panose="02040503050406030204" pitchFamily="18" charset="0"/>
                            </a:rPr>
                            <m:t>,</m:t>
                          </m:r>
                          <m:acc>
                            <m:accPr>
                              <m:chr m:val="̂"/>
                              <m:ctrlPr>
                                <a:rPr lang="en-US" altLang="zh-TW" sz="2400" i="1" kern="0">
                                  <a:solidFill>
                                    <a:prstClr val="black"/>
                                  </a:solidFill>
                                  <a:latin typeface="Cambria Math" panose="02040503050406030204" pitchFamily="18" charset="0"/>
                                  <a:ea typeface="微軟正黑體" panose="020B0604030504040204" pitchFamily="34" charset="-120"/>
                                </a:rPr>
                              </m:ctrlPr>
                            </m:accPr>
                            <m:e>
                              <m:r>
                                <a:rPr lang="en-US" altLang="zh-TW" sz="2400" i="1" kern="0">
                                  <a:solidFill>
                                    <a:prstClr val="black"/>
                                  </a:solidFill>
                                  <a:latin typeface="Cambria Math" panose="02040503050406030204" pitchFamily="18" charset="0"/>
                                  <a:ea typeface="微軟正黑體" panose="020B0604030504040204" pitchFamily="34" charset="-120"/>
                                </a:rPr>
                                <m:t>𝑦</m:t>
                              </m:r>
                            </m:e>
                          </m:acc>
                        </m:e>
                      </m:d>
                    </m:oMath>
                  </m:oMathPara>
                </a14:m>
                <a:endParaRPr lang="zh-TW" altLang="en-US" sz="2400" dirty="0"/>
              </a:p>
            </p:txBody>
          </p:sp>
        </mc:Choice>
        <mc:Fallback xmlns="">
          <p:sp>
            <p:nvSpPr>
              <p:cNvPr id="70" name="文字方塊 69">
                <a:extLst>
                  <a:ext uri="{FF2B5EF4-FFF2-40B4-BE49-F238E27FC236}">
                    <a16:creationId xmlns:a16="http://schemas.microsoft.com/office/drawing/2014/main" id="{37BCA857-C641-6668-6DD3-BFBF421F41B5}"/>
                  </a:ext>
                </a:extLst>
              </p:cNvPr>
              <p:cNvSpPr txBox="1">
                <a:spLocks noRot="1" noChangeAspect="1" noMove="1" noResize="1" noEditPoints="1" noAdjustHandles="1" noChangeArrowheads="1" noChangeShapeType="1" noTextEdit="1"/>
              </p:cNvSpPr>
              <p:nvPr/>
            </p:nvSpPr>
            <p:spPr>
              <a:xfrm>
                <a:off x="8180699" y="1014383"/>
                <a:ext cx="892873" cy="369332"/>
              </a:xfrm>
              <a:prstGeom prst="rect">
                <a:avLst/>
              </a:prstGeom>
              <a:blipFill>
                <a:blip r:embed="rId13"/>
                <a:stretch>
                  <a:fillRect l="-8219" t="-18033" r="-36986" b="-2295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A37E8F7B-7C94-30C1-8A1A-53AED02F94A8}"/>
                  </a:ext>
                </a:extLst>
              </p:cNvPr>
              <p:cNvSpPr txBox="1"/>
              <p:nvPr/>
            </p:nvSpPr>
            <p:spPr>
              <a:xfrm>
                <a:off x="9839582" y="2126129"/>
                <a:ext cx="1630896" cy="1211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nary>
                        <m:naryPr>
                          <m:chr m:val="∑"/>
                          <m:ctrlPr>
                            <a:rPr lang="en-US" altLang="zh-TW" sz="2800" b="0" i="1" smtClean="0">
                              <a:latin typeface="Cambria Math" panose="02040503050406030204" pitchFamily="18" charset="0"/>
                            </a:rPr>
                          </m:ctrlPr>
                        </m:naryPr>
                        <m:sub>
                          <m:r>
                            <m:rPr>
                              <m:brk m:alnAt="23"/>
                            </m:rPr>
                            <a:rPr lang="en-US" altLang="zh-TW" sz="2800" b="0" i="1" smtClean="0">
                              <a:latin typeface="Cambria Math" panose="02040503050406030204" pitchFamily="18" charset="0"/>
                            </a:rPr>
                            <m:t>𝑛</m:t>
                          </m:r>
                          <m:r>
                            <a:rPr lang="en-US" altLang="zh-TW" sz="2800" b="0" i="1" smtClean="0">
                              <a:latin typeface="Cambria Math" panose="02040503050406030204" pitchFamily="18" charset="0"/>
                            </a:rPr>
                            <m:t>=1</m:t>
                          </m:r>
                        </m:sub>
                        <m:sup>
                          <m:r>
                            <a:rPr lang="en-US" altLang="zh-TW" sz="2800" b="0" i="1" smtClean="0">
                              <a:latin typeface="Cambria Math" panose="02040503050406030204" pitchFamily="18" charset="0"/>
                            </a:rPr>
                            <m:t>𝑁</m:t>
                          </m:r>
                        </m:sup>
                        <m:e>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𝑙</m:t>
                              </m:r>
                            </m:e>
                            <m:sup>
                              <m:r>
                                <a:rPr lang="en-US" altLang="zh-TW" sz="2800" b="0" i="1" smtClean="0">
                                  <a:solidFill>
                                    <a:prstClr val="black"/>
                                  </a:solidFill>
                                  <a:latin typeface="Cambria Math" panose="02040503050406030204" pitchFamily="18" charset="0"/>
                                </a:rPr>
                                <m:t>𝑛</m:t>
                              </m:r>
                            </m:sup>
                          </m:sSup>
                        </m:e>
                      </m:nary>
                    </m:oMath>
                  </m:oMathPara>
                </a14:m>
                <a:endParaRPr lang="zh-TW" altLang="en-US" sz="2800" dirty="0"/>
              </a:p>
            </p:txBody>
          </p:sp>
        </mc:Choice>
        <mc:Fallback xmlns="">
          <p:sp>
            <p:nvSpPr>
              <p:cNvPr id="71" name="文字方塊 70">
                <a:extLst>
                  <a:ext uri="{FF2B5EF4-FFF2-40B4-BE49-F238E27FC236}">
                    <a16:creationId xmlns:a16="http://schemas.microsoft.com/office/drawing/2014/main" id="{A37E8F7B-7C94-30C1-8A1A-53AED02F94A8}"/>
                  </a:ext>
                </a:extLst>
              </p:cNvPr>
              <p:cNvSpPr txBox="1">
                <a:spLocks noRot="1" noChangeAspect="1" noMove="1" noResize="1" noEditPoints="1" noAdjustHandles="1" noChangeArrowheads="1" noChangeShapeType="1" noTextEdit="1"/>
              </p:cNvSpPr>
              <p:nvPr/>
            </p:nvSpPr>
            <p:spPr>
              <a:xfrm>
                <a:off x="9839582" y="2126129"/>
                <a:ext cx="1630896" cy="1211550"/>
              </a:xfrm>
              <a:prstGeom prst="rect">
                <a:avLst/>
              </a:prstGeom>
              <a:blipFill>
                <a:blip r:embed="rId14"/>
                <a:stretch>
                  <a:fillRect/>
                </a:stretch>
              </a:blipFill>
            </p:spPr>
            <p:txBody>
              <a:bodyPr/>
              <a:lstStyle/>
              <a:p>
                <a:r>
                  <a:rPr lang="zh-TW" altLang="en-US">
                    <a:noFill/>
                  </a:rPr>
                  <a:t> </a:t>
                </a:r>
              </a:p>
            </p:txBody>
          </p:sp>
        </mc:Fallback>
      </mc:AlternateContent>
      <p:pic>
        <p:nvPicPr>
          <p:cNvPr id="4" name="Picture 2">
            <a:extLst>
              <a:ext uri="{FF2B5EF4-FFF2-40B4-BE49-F238E27FC236}">
                <a16:creationId xmlns:a16="http://schemas.microsoft.com/office/drawing/2014/main" id="{E0BD5F10-6DF0-9C36-AB40-E0A4E4CD332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11035" y="3086630"/>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矩形: 圓角 6">
                <a:extLst>
                  <a:ext uri="{FF2B5EF4-FFF2-40B4-BE49-F238E27FC236}">
                    <a16:creationId xmlns:a16="http://schemas.microsoft.com/office/drawing/2014/main" id="{B513C5BB-DF00-B1B4-1909-9E84585B4CB2}"/>
                  </a:ext>
                </a:extLst>
              </p:cNvPr>
              <p:cNvSpPr/>
              <p:nvPr/>
            </p:nvSpPr>
            <p:spPr>
              <a:xfrm>
                <a:off x="1195263" y="5209964"/>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7" name="矩形: 圓角 6">
                <a:extLst>
                  <a:ext uri="{FF2B5EF4-FFF2-40B4-BE49-F238E27FC236}">
                    <a16:creationId xmlns:a16="http://schemas.microsoft.com/office/drawing/2014/main" id="{B513C5BB-DF00-B1B4-1909-9E84585B4CB2}"/>
                  </a:ext>
                </a:extLst>
              </p:cNvPr>
              <p:cNvSpPr>
                <a:spLocks noRot="1" noChangeAspect="1" noMove="1" noResize="1" noEditPoints="1" noAdjustHandles="1" noChangeArrowheads="1" noChangeShapeType="1" noTextEdit="1"/>
              </p:cNvSpPr>
              <p:nvPr/>
            </p:nvSpPr>
            <p:spPr>
              <a:xfrm>
                <a:off x="1195263" y="5209964"/>
                <a:ext cx="1547945" cy="461663"/>
              </a:xfrm>
              <a:prstGeom prst="roundRect">
                <a:avLst/>
              </a:prstGeom>
              <a:blipFill>
                <a:blip r:embed="rId16"/>
                <a:stretch>
                  <a:fillRect t="-6173" b="-2469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sp>
        <p:nvSpPr>
          <p:cNvPr id="67" name="文字方塊 66">
            <a:extLst>
              <a:ext uri="{FF2B5EF4-FFF2-40B4-BE49-F238E27FC236}">
                <a16:creationId xmlns:a16="http://schemas.microsoft.com/office/drawing/2014/main" id="{76F95755-B126-2344-9D36-3102C2683048}"/>
              </a:ext>
            </a:extLst>
          </p:cNvPr>
          <p:cNvSpPr txBox="1"/>
          <p:nvPr/>
        </p:nvSpPr>
        <p:spPr>
          <a:xfrm>
            <a:off x="9189467" y="2011629"/>
            <a:ext cx="941233" cy="523220"/>
          </a:xfrm>
          <a:prstGeom prst="rect">
            <a:avLst/>
          </a:prstGeom>
          <a:noFill/>
        </p:spPr>
        <p:txBody>
          <a:bodyPr wrap="square" rtlCol="0">
            <a:spAutoFit/>
          </a:bodyPr>
          <a:lstStyle/>
          <a:p>
            <a:pPr algn="ctr"/>
            <a:r>
              <a:rPr lang="en-US" altLang="zh-TW" sz="2800" b="1" dirty="0">
                <a:solidFill>
                  <a:prstClr val="black"/>
                </a:solidFill>
                <a:latin typeface="Calibri" panose="020F0502020204030204"/>
              </a:rPr>
              <a:t>Loss</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8" name="矩形: 圓角 7">
                <a:extLst>
                  <a:ext uri="{FF2B5EF4-FFF2-40B4-BE49-F238E27FC236}">
                    <a16:creationId xmlns:a16="http://schemas.microsoft.com/office/drawing/2014/main" id="{038FDBF7-5178-0F34-13CE-3C735284653E}"/>
                  </a:ext>
                </a:extLst>
              </p:cNvPr>
              <p:cNvSpPr/>
              <p:nvPr/>
            </p:nvSpPr>
            <p:spPr>
              <a:xfrm>
                <a:off x="3796644" y="5209964"/>
                <a:ext cx="1695451" cy="461663"/>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answer </a:t>
                </a:r>
                <a14:m>
                  <m:oMath xmlns:m="http://schemas.openxmlformats.org/officeDocument/2006/math">
                    <m:acc>
                      <m:accPr>
                        <m:chr m:val="̂"/>
                        <m:ctrlPr>
                          <a:rPr lang="en-US" altLang="zh-TW" sz="2400" i="1" kern="0">
                            <a:solidFill>
                              <a:prstClr val="black"/>
                            </a:solidFill>
                            <a:latin typeface="Cambria Math" panose="02040503050406030204" pitchFamily="18" charset="0"/>
                            <a:ea typeface="微軟正黑體" panose="020B0604030504040204" pitchFamily="34" charset="-120"/>
                          </a:rPr>
                        </m:ctrlPr>
                      </m:accPr>
                      <m:e>
                        <m:r>
                          <a:rPr lang="en-US" altLang="zh-TW" sz="2400" i="1" kern="0">
                            <a:solidFill>
                              <a:prstClr val="black"/>
                            </a:solidFill>
                            <a:latin typeface="Cambria Math" panose="02040503050406030204" pitchFamily="18" charset="0"/>
                            <a:ea typeface="微軟正黑體" panose="020B0604030504040204" pitchFamily="34" charset="-120"/>
                          </a:rPr>
                          <m:t>𝑦</m:t>
                        </m:r>
                      </m:e>
                    </m:acc>
                  </m:oMath>
                </a14:m>
                <a:endParaRPr lang="zh-TW" altLang="en-US" sz="2400" kern="0" dirty="0">
                  <a:solidFill>
                    <a:prstClr val="black"/>
                  </a:solidFill>
                  <a:ea typeface="微軟正黑體" panose="020B0604030504040204" pitchFamily="34" charset="-120"/>
                </a:endParaRPr>
              </a:p>
            </p:txBody>
          </p:sp>
        </mc:Choice>
        <mc:Fallback xmlns="">
          <p:sp>
            <p:nvSpPr>
              <p:cNvPr id="8" name="矩形: 圓角 7">
                <a:extLst>
                  <a:ext uri="{FF2B5EF4-FFF2-40B4-BE49-F238E27FC236}">
                    <a16:creationId xmlns:a16="http://schemas.microsoft.com/office/drawing/2014/main" id="{038FDBF7-5178-0F34-13CE-3C735284653E}"/>
                  </a:ext>
                </a:extLst>
              </p:cNvPr>
              <p:cNvSpPr>
                <a:spLocks noRot="1" noChangeAspect="1" noMove="1" noResize="1" noEditPoints="1" noAdjustHandles="1" noChangeArrowheads="1" noChangeShapeType="1" noTextEdit="1"/>
              </p:cNvSpPr>
              <p:nvPr/>
            </p:nvSpPr>
            <p:spPr>
              <a:xfrm>
                <a:off x="3796644" y="5209964"/>
                <a:ext cx="1695451" cy="461663"/>
              </a:xfrm>
              <a:prstGeom prst="roundRect">
                <a:avLst/>
              </a:prstGeom>
              <a:blipFill>
                <a:blip r:embed="rId17"/>
                <a:stretch>
                  <a:fillRect t="-6173" r="-12676" b="-2469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9" name="直線單箭頭接點 8">
            <a:extLst>
              <a:ext uri="{FF2B5EF4-FFF2-40B4-BE49-F238E27FC236}">
                <a16:creationId xmlns:a16="http://schemas.microsoft.com/office/drawing/2014/main" id="{7E8FD540-CE40-7110-96DA-5F83B796CD62}"/>
              </a:ext>
            </a:extLst>
          </p:cNvPr>
          <p:cNvCxnSpPr>
            <a:cxnSpLocks/>
          </p:cNvCxnSpPr>
          <p:nvPr/>
        </p:nvCxnSpPr>
        <p:spPr>
          <a:xfrm>
            <a:off x="2863979" y="5440795"/>
            <a:ext cx="793620" cy="0"/>
          </a:xfrm>
          <a:prstGeom prst="straightConnector1">
            <a:avLst/>
          </a:prstGeom>
          <a:noFill/>
          <a:ln w="57150" cap="flat" cmpd="sng" algn="ctr">
            <a:solidFill>
              <a:sysClr val="windowText" lastClr="000000"/>
            </a:solidFill>
            <a:prstDash val="sysDot"/>
            <a:miter lim="800000"/>
            <a:headEnd type="triangle" w="med" len="med"/>
            <a:tailEnd type="triangle" w="med" len="med"/>
          </a:ln>
          <a:effectLst/>
        </p:spPr>
      </p:cxnSp>
      <p:sp>
        <p:nvSpPr>
          <p:cNvPr id="12" name="文字方塊 11">
            <a:extLst>
              <a:ext uri="{FF2B5EF4-FFF2-40B4-BE49-F238E27FC236}">
                <a16:creationId xmlns:a16="http://schemas.microsoft.com/office/drawing/2014/main" id="{1D7BF204-85DD-AC0D-C1AE-8123F31321BE}"/>
              </a:ext>
            </a:extLst>
          </p:cNvPr>
          <p:cNvSpPr txBox="1"/>
          <p:nvPr/>
        </p:nvSpPr>
        <p:spPr>
          <a:xfrm>
            <a:off x="488133" y="4523786"/>
            <a:ext cx="3886529" cy="461665"/>
          </a:xfrm>
          <a:prstGeom prst="rect">
            <a:avLst/>
          </a:prstGeom>
          <a:noFill/>
        </p:spPr>
        <p:txBody>
          <a:bodyPr wrap="square" rtlCol="0">
            <a:spAutoFit/>
          </a:bodyPr>
          <a:lstStyle/>
          <a:p>
            <a:r>
              <a:rPr lang="en-US" altLang="zh-TW" sz="2400" b="1" dirty="0"/>
              <a:t>Supervised Learning </a:t>
            </a:r>
            <a:endParaRPr lang="zh-TW" altLang="en-US" sz="2400" b="1" dirty="0"/>
          </a:p>
        </p:txBody>
      </p:sp>
      <p:sp>
        <p:nvSpPr>
          <p:cNvPr id="13" name="文字方塊 12">
            <a:extLst>
              <a:ext uri="{FF2B5EF4-FFF2-40B4-BE49-F238E27FC236}">
                <a16:creationId xmlns:a16="http://schemas.microsoft.com/office/drawing/2014/main" id="{92B42FC4-6C83-306A-94DB-851C6ECB7581}"/>
              </a:ext>
            </a:extLst>
          </p:cNvPr>
          <p:cNvSpPr txBox="1"/>
          <p:nvPr/>
        </p:nvSpPr>
        <p:spPr>
          <a:xfrm>
            <a:off x="5970797" y="4282202"/>
            <a:ext cx="2305634" cy="830997"/>
          </a:xfrm>
          <a:prstGeom prst="rect">
            <a:avLst/>
          </a:prstGeom>
          <a:noFill/>
        </p:spPr>
        <p:txBody>
          <a:bodyPr wrap="square" rtlCol="0">
            <a:spAutoFit/>
          </a:bodyPr>
          <a:lstStyle/>
          <a:p>
            <a:r>
              <a:rPr lang="en-US" altLang="zh-TW" sz="2400" b="1" dirty="0"/>
              <a:t>Reinforcement Learning </a:t>
            </a:r>
            <a:endParaRPr lang="zh-TW" altLang="en-US" sz="2400" b="1" dirty="0"/>
          </a:p>
        </p:txBody>
      </p:sp>
      <mc:AlternateContent xmlns:mc="http://schemas.openxmlformats.org/markup-compatibility/2006" xmlns:a14="http://schemas.microsoft.com/office/drawing/2010/main">
        <mc:Choice Requires="a14">
          <p:sp>
            <p:nvSpPr>
              <p:cNvPr id="15" name="矩形: 圓角 14">
                <a:extLst>
                  <a:ext uri="{FF2B5EF4-FFF2-40B4-BE49-F238E27FC236}">
                    <a16:creationId xmlns:a16="http://schemas.microsoft.com/office/drawing/2014/main" id="{B7CB249C-E363-AC41-B2C5-17164D7432AD}"/>
                  </a:ext>
                </a:extLst>
              </p:cNvPr>
              <p:cNvSpPr/>
              <p:nvPr/>
            </p:nvSpPr>
            <p:spPr>
              <a:xfrm>
                <a:off x="6666302" y="5205681"/>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15" name="矩形: 圓角 14">
                <a:extLst>
                  <a:ext uri="{FF2B5EF4-FFF2-40B4-BE49-F238E27FC236}">
                    <a16:creationId xmlns:a16="http://schemas.microsoft.com/office/drawing/2014/main" id="{B7CB249C-E363-AC41-B2C5-17164D7432AD}"/>
                  </a:ext>
                </a:extLst>
              </p:cNvPr>
              <p:cNvSpPr>
                <a:spLocks noRot="1" noChangeAspect="1" noMove="1" noResize="1" noEditPoints="1" noAdjustHandles="1" noChangeArrowheads="1" noChangeShapeType="1" noTextEdit="1"/>
              </p:cNvSpPr>
              <p:nvPr/>
            </p:nvSpPr>
            <p:spPr>
              <a:xfrm>
                <a:off x="6666302" y="5205681"/>
                <a:ext cx="1547945" cy="461663"/>
              </a:xfrm>
              <a:prstGeom prst="roundRect">
                <a:avLst/>
              </a:prstGeom>
              <a:blipFill>
                <a:blip r:embed="rId18"/>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380BB1E3-7149-D283-43EC-C9AA1B961AAE}"/>
                  </a:ext>
                </a:extLst>
              </p:cNvPr>
              <p:cNvSpPr txBox="1"/>
              <p:nvPr/>
            </p:nvSpPr>
            <p:spPr>
              <a:xfrm>
                <a:off x="2277474" y="5863168"/>
                <a:ext cx="196662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r>
                        <a:rPr lang="en-US" altLang="zh-TW" sz="2400" i="1" smtClean="0">
                          <a:solidFill>
                            <a:prstClr val="black"/>
                          </a:solidFill>
                          <a:latin typeface="Cambria Math" panose="02040503050406030204" pitchFamily="18" charset="0"/>
                        </a:rPr>
                        <m:t>𝑙</m:t>
                      </m:r>
                      <m:r>
                        <a:rPr lang="en-US" altLang="zh-TW" sz="2400" b="0" i="1" smtClean="0">
                          <a:solidFill>
                            <a:prstClr val="black"/>
                          </a:solidFill>
                          <a:latin typeface="Cambria Math" panose="02040503050406030204" pitchFamily="18" charset="0"/>
                        </a:rPr>
                        <m:t>=</m:t>
                      </m:r>
                      <m:r>
                        <a:rPr lang="en-US" altLang="zh-TW" sz="2400" b="0" i="1" smtClean="0">
                          <a:solidFill>
                            <a:prstClr val="black"/>
                          </a:solidFill>
                          <a:latin typeface="Cambria Math" panose="02040503050406030204" pitchFamily="18" charset="0"/>
                        </a:rPr>
                        <m:t>𝑑</m:t>
                      </m:r>
                      <m:d>
                        <m:dPr>
                          <m:ctrlPr>
                            <a:rPr lang="en-US" altLang="zh-TW" sz="2400" b="0" i="1" smtClean="0">
                              <a:solidFill>
                                <a:prstClr val="black"/>
                              </a:solidFill>
                              <a:latin typeface="Cambria Math" panose="02040503050406030204" pitchFamily="18" charset="0"/>
                            </a:rPr>
                          </m:ctrlPr>
                        </m:dPr>
                        <m:e>
                          <m:r>
                            <a:rPr lang="en-US" altLang="zh-TW" sz="2400" b="0" i="1" smtClean="0">
                              <a:solidFill>
                                <a:prstClr val="black"/>
                              </a:solidFill>
                              <a:latin typeface="Cambria Math" panose="02040503050406030204" pitchFamily="18" charset="0"/>
                            </a:rPr>
                            <m:t>𝑦</m:t>
                          </m:r>
                          <m:r>
                            <a:rPr lang="en-US" altLang="zh-TW" sz="2400" b="0" i="1" smtClean="0">
                              <a:solidFill>
                                <a:prstClr val="black"/>
                              </a:solidFill>
                              <a:latin typeface="Cambria Math" panose="02040503050406030204" pitchFamily="18" charset="0"/>
                            </a:rPr>
                            <m:t>,</m:t>
                          </m:r>
                          <m:acc>
                            <m:accPr>
                              <m:chr m:val="̂"/>
                              <m:ctrlPr>
                                <a:rPr lang="en-US" altLang="zh-TW" sz="2400" i="1" kern="0">
                                  <a:solidFill>
                                    <a:prstClr val="black"/>
                                  </a:solidFill>
                                  <a:latin typeface="Cambria Math" panose="02040503050406030204" pitchFamily="18" charset="0"/>
                                  <a:ea typeface="微軟正黑體" panose="020B0604030504040204" pitchFamily="34" charset="-120"/>
                                </a:rPr>
                              </m:ctrlPr>
                            </m:accPr>
                            <m:e>
                              <m:r>
                                <a:rPr lang="en-US" altLang="zh-TW" sz="2400" i="1" kern="0">
                                  <a:solidFill>
                                    <a:prstClr val="black"/>
                                  </a:solidFill>
                                  <a:latin typeface="Cambria Math" panose="02040503050406030204" pitchFamily="18" charset="0"/>
                                  <a:ea typeface="微軟正黑體" panose="020B0604030504040204" pitchFamily="34" charset="-120"/>
                                </a:rPr>
                                <m:t>𝑦</m:t>
                              </m:r>
                            </m:e>
                          </m:acc>
                        </m:e>
                      </m:d>
                    </m:oMath>
                  </m:oMathPara>
                </a14:m>
                <a:endParaRPr lang="zh-TW" altLang="en-US" sz="2400" dirty="0">
                  <a:solidFill>
                    <a:prstClr val="black"/>
                  </a:solidFill>
                  <a:latin typeface="Calibri" panose="020F0502020204030204"/>
                </a:endParaRPr>
              </a:p>
            </p:txBody>
          </p:sp>
        </mc:Choice>
        <mc:Fallback xmlns="">
          <p:sp>
            <p:nvSpPr>
              <p:cNvPr id="16" name="文字方塊 15">
                <a:extLst>
                  <a:ext uri="{FF2B5EF4-FFF2-40B4-BE49-F238E27FC236}">
                    <a16:creationId xmlns:a16="http://schemas.microsoft.com/office/drawing/2014/main" id="{380BB1E3-7149-D283-43EC-C9AA1B961AAE}"/>
                  </a:ext>
                </a:extLst>
              </p:cNvPr>
              <p:cNvSpPr txBox="1">
                <a:spLocks noRot="1" noChangeAspect="1" noMove="1" noResize="1" noEditPoints="1" noAdjustHandles="1" noChangeArrowheads="1" noChangeShapeType="1" noTextEdit="1"/>
              </p:cNvSpPr>
              <p:nvPr/>
            </p:nvSpPr>
            <p:spPr>
              <a:xfrm>
                <a:off x="2277474" y="5863168"/>
                <a:ext cx="1966629" cy="461665"/>
              </a:xfrm>
              <a:prstGeom prst="rect">
                <a:avLst/>
              </a:prstGeom>
              <a:blipFill>
                <a:blip r:embed="rId19"/>
                <a:stretch>
                  <a:fillRect t="-3947" r="-2795" b="-9211"/>
                </a:stretch>
              </a:blipFill>
            </p:spPr>
            <p:txBody>
              <a:bodyPr/>
              <a:lstStyle/>
              <a:p>
                <a:r>
                  <a:rPr lang="zh-TW" altLang="en-US">
                    <a:noFill/>
                  </a:rPr>
                  <a:t> </a:t>
                </a:r>
              </a:p>
            </p:txBody>
          </p:sp>
        </mc:Fallback>
      </mc:AlternateContent>
      <p:cxnSp>
        <p:nvCxnSpPr>
          <p:cNvPr id="17" name="直線單箭頭接點 16">
            <a:extLst>
              <a:ext uri="{FF2B5EF4-FFF2-40B4-BE49-F238E27FC236}">
                <a16:creationId xmlns:a16="http://schemas.microsoft.com/office/drawing/2014/main" id="{D367C86A-61A8-026F-081E-05723AA090AA}"/>
              </a:ext>
            </a:extLst>
          </p:cNvPr>
          <p:cNvCxnSpPr/>
          <p:nvPr/>
        </p:nvCxnSpPr>
        <p:spPr>
          <a:xfrm>
            <a:off x="8282842" y="5436512"/>
            <a:ext cx="540000" cy="0"/>
          </a:xfrm>
          <a:prstGeom prst="straightConnector1">
            <a:avLst/>
          </a:prstGeom>
          <a:noFill/>
          <a:ln w="57150" cap="flat" cmpd="sng" algn="ctr">
            <a:solidFill>
              <a:schemeClr val="tx1"/>
            </a:solidFill>
            <a:prstDash val="solid"/>
            <a:miter lim="800000"/>
            <a:headEnd type="none" w="med" len="med"/>
            <a:tailEnd type="triangle" w="med" len="med"/>
          </a:ln>
          <a:effectLst/>
        </p:spPr>
      </p:cxnSp>
      <p:pic>
        <p:nvPicPr>
          <p:cNvPr id="3" name="圖形 2" descr="困惑的人 以實心填滿">
            <a:extLst>
              <a:ext uri="{FF2B5EF4-FFF2-40B4-BE49-F238E27FC236}">
                <a16:creationId xmlns:a16="http://schemas.microsoft.com/office/drawing/2014/main" id="{08DDDEB5-9317-F53A-A253-99A1B19CF76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21540" y="5297000"/>
            <a:ext cx="1219200" cy="1219200"/>
          </a:xfrm>
          <a:prstGeom prst="rect">
            <a:avLst/>
          </a:prstGeom>
        </p:spPr>
      </p:pic>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96CAACB9-CF3B-7DF1-F39E-4C7E0F5F0340}"/>
                  </a:ext>
                </a:extLst>
              </p:cNvPr>
              <p:cNvSpPr txBox="1"/>
              <p:nvPr/>
            </p:nvSpPr>
            <p:spPr>
              <a:xfrm>
                <a:off x="11041853" y="5233939"/>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r>
                        <a:rPr lang="en-US" altLang="zh-TW" sz="2400" i="1" smtClean="0">
                          <a:solidFill>
                            <a:prstClr val="black"/>
                          </a:solidFill>
                          <a:latin typeface="Cambria Math" panose="02040503050406030204" pitchFamily="18" charset="0"/>
                        </a:rPr>
                        <m:t>𝑙</m:t>
                      </m:r>
                    </m:oMath>
                  </m:oMathPara>
                </a14:m>
                <a:endParaRPr lang="zh-TW" altLang="en-US" sz="2400" dirty="0">
                  <a:solidFill>
                    <a:prstClr val="black"/>
                  </a:solidFill>
                  <a:latin typeface="Calibri" panose="020F0502020204030204"/>
                </a:endParaRPr>
              </a:p>
            </p:txBody>
          </p:sp>
        </mc:Choice>
        <mc:Fallback xmlns="">
          <p:sp>
            <p:nvSpPr>
              <p:cNvPr id="20" name="文字方塊 19">
                <a:extLst>
                  <a:ext uri="{FF2B5EF4-FFF2-40B4-BE49-F238E27FC236}">
                    <a16:creationId xmlns:a16="http://schemas.microsoft.com/office/drawing/2014/main" id="{96CAACB9-CF3B-7DF1-F39E-4C7E0F5F0340}"/>
                  </a:ext>
                </a:extLst>
              </p:cNvPr>
              <p:cNvSpPr txBox="1">
                <a:spLocks noRot="1" noChangeAspect="1" noMove="1" noResize="1" noEditPoints="1" noAdjustHandles="1" noChangeArrowheads="1" noChangeShapeType="1" noTextEdit="1"/>
              </p:cNvSpPr>
              <p:nvPr/>
            </p:nvSpPr>
            <p:spPr>
              <a:xfrm>
                <a:off x="11041853" y="5233939"/>
                <a:ext cx="857249" cy="461665"/>
              </a:xfrm>
              <a:prstGeom prst="rect">
                <a:avLst/>
              </a:prstGeom>
              <a:blipFill>
                <a:blip r:embed="rId21"/>
                <a:stretch>
                  <a:fillRect/>
                </a:stretch>
              </a:blipFill>
            </p:spPr>
            <p:txBody>
              <a:bodyPr/>
              <a:lstStyle/>
              <a:p>
                <a:r>
                  <a:rPr lang="zh-TW" altLang="en-US">
                    <a:noFill/>
                  </a:rPr>
                  <a:t> </a:t>
                </a:r>
              </a:p>
            </p:txBody>
          </p:sp>
        </mc:Fallback>
      </mc:AlternateContent>
      <p:sp>
        <p:nvSpPr>
          <p:cNvPr id="21" name="矩形: 圓角 20">
            <a:extLst>
              <a:ext uri="{FF2B5EF4-FFF2-40B4-BE49-F238E27FC236}">
                <a16:creationId xmlns:a16="http://schemas.microsoft.com/office/drawing/2014/main" id="{2A4DE88C-8D43-BC27-3301-2D7DB086983F}"/>
              </a:ext>
            </a:extLst>
          </p:cNvPr>
          <p:cNvSpPr/>
          <p:nvPr/>
        </p:nvSpPr>
        <p:spPr>
          <a:xfrm>
            <a:off x="8965141" y="4944210"/>
            <a:ext cx="1400186" cy="979232"/>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rPr>
              <a:t>Reward function</a:t>
            </a:r>
          </a:p>
        </p:txBody>
      </p:sp>
      <p:pic>
        <p:nvPicPr>
          <p:cNvPr id="18" name="圖形 17" descr="困惑的人 以實心填滿">
            <a:extLst>
              <a:ext uri="{FF2B5EF4-FFF2-40B4-BE49-F238E27FC236}">
                <a16:creationId xmlns:a16="http://schemas.microsoft.com/office/drawing/2014/main" id="{15C3BC8C-49F1-AD83-5594-289432E407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896558" y="5374016"/>
            <a:ext cx="1219200" cy="1219200"/>
          </a:xfrm>
          <a:prstGeom prst="rect">
            <a:avLst/>
          </a:prstGeom>
        </p:spPr>
      </p:pic>
      <p:cxnSp>
        <p:nvCxnSpPr>
          <p:cNvPr id="22" name="直線單箭頭接點 21">
            <a:extLst>
              <a:ext uri="{FF2B5EF4-FFF2-40B4-BE49-F238E27FC236}">
                <a16:creationId xmlns:a16="http://schemas.microsoft.com/office/drawing/2014/main" id="{A52C44A7-1FC5-0EE7-27D9-5D7428886C14}"/>
              </a:ext>
            </a:extLst>
          </p:cNvPr>
          <p:cNvCxnSpPr/>
          <p:nvPr/>
        </p:nvCxnSpPr>
        <p:spPr>
          <a:xfrm>
            <a:off x="10655030" y="5463766"/>
            <a:ext cx="540000" cy="0"/>
          </a:xfrm>
          <a:prstGeom prst="straightConnector1">
            <a:avLst/>
          </a:prstGeom>
          <a:noFill/>
          <a:ln w="57150" cap="flat" cmpd="sng" algn="ctr">
            <a:solidFill>
              <a:schemeClr val="tx1"/>
            </a:solidFill>
            <a:prstDash val="solid"/>
            <a:miter lim="800000"/>
            <a:headEnd type="none" w="med" len="med"/>
            <a:tailEnd type="triangle" w="med" len="med"/>
          </a:ln>
          <a:effectLst/>
        </p:spPr>
      </p:cxnSp>
    </p:spTree>
    <p:extLst>
      <p:ext uri="{BB962C8B-B14F-4D97-AF65-F5344CB8AC3E}">
        <p14:creationId xmlns:p14="http://schemas.microsoft.com/office/powerpoint/2010/main" val="23809855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20"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內容版面配置區 9">
            <a:extLst>
              <a:ext uri="{FF2B5EF4-FFF2-40B4-BE49-F238E27FC236}">
                <a16:creationId xmlns:a16="http://schemas.microsoft.com/office/drawing/2014/main" id="{EC94ABF0-787C-64A4-7F5C-4829E5339D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50017" y="1027906"/>
            <a:ext cx="7072842" cy="5304632"/>
          </a:xfrm>
          <a:prstGeom prst="rect">
            <a:avLst/>
          </a:prstGeom>
        </p:spPr>
      </p:pic>
      <p:sp>
        <p:nvSpPr>
          <p:cNvPr id="3" name="文字方塊 2">
            <a:extLst>
              <a:ext uri="{FF2B5EF4-FFF2-40B4-BE49-F238E27FC236}">
                <a16:creationId xmlns:a16="http://schemas.microsoft.com/office/drawing/2014/main" id="{D18B5DB3-4BC6-AE78-9AF2-C4BE66F41620}"/>
              </a:ext>
            </a:extLst>
          </p:cNvPr>
          <p:cNvSpPr txBox="1"/>
          <p:nvPr/>
        </p:nvSpPr>
        <p:spPr>
          <a:xfrm>
            <a:off x="987490" y="489678"/>
            <a:ext cx="6570306"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多數真實情境的 </a:t>
            </a:r>
            <a:r>
              <a:rPr lang="en-US" altLang="zh-TW" sz="2400" dirty="0">
                <a:latin typeface="微軟正黑體" panose="020B0604030504040204" pitchFamily="34" charset="-120"/>
                <a:ea typeface="微軟正黑體" panose="020B0604030504040204" pitchFamily="34" charset="-120"/>
              </a:rPr>
              <a:t>reward </a:t>
            </a:r>
            <a:r>
              <a:rPr lang="zh-TW" altLang="en-US" sz="2400" dirty="0">
                <a:latin typeface="微軟正黑體" panose="020B0604030504040204" pitchFamily="34" charset="-120"/>
                <a:ea typeface="微軟正黑體" panose="020B0604030504040204" pitchFamily="34" charset="-120"/>
              </a:rPr>
              <a:t>都很 </a:t>
            </a:r>
            <a:r>
              <a:rPr lang="en-US" altLang="zh-TW" sz="2400" dirty="0">
                <a:latin typeface="微軟正黑體" panose="020B0604030504040204" pitchFamily="34" charset="-120"/>
                <a:ea typeface="微軟正黑體" panose="020B0604030504040204" pitchFamily="34" charset="-120"/>
              </a:rPr>
              <a:t>sparse</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導致 </a:t>
            </a:r>
            <a:r>
              <a:rPr lang="en-US" altLang="zh-TW" sz="2400" dirty="0">
                <a:latin typeface="微軟正黑體" panose="020B0604030504040204" pitchFamily="34" charset="-120"/>
                <a:ea typeface="微軟正黑體" panose="020B0604030504040204" pitchFamily="34" charset="-120"/>
              </a:rPr>
              <a:t>AI </a:t>
            </a:r>
            <a:r>
              <a:rPr lang="zh-TW" altLang="en-US" sz="2400" dirty="0">
                <a:latin typeface="微軟正黑體" panose="020B0604030504040204" pitchFamily="34" charset="-120"/>
                <a:ea typeface="微軟正黑體" panose="020B0604030504040204" pitchFamily="34" charset="-120"/>
              </a:rPr>
              <a:t>難以學習</a:t>
            </a:r>
          </a:p>
        </p:txBody>
      </p:sp>
      <p:sp>
        <p:nvSpPr>
          <p:cNvPr id="4" name="文字方塊 3">
            <a:extLst>
              <a:ext uri="{FF2B5EF4-FFF2-40B4-BE49-F238E27FC236}">
                <a16:creationId xmlns:a16="http://schemas.microsoft.com/office/drawing/2014/main" id="{F55ED959-7EE0-2EDF-02EB-BFCF18160FC2}"/>
              </a:ext>
            </a:extLst>
          </p:cNvPr>
          <p:cNvSpPr txBox="1"/>
          <p:nvPr/>
        </p:nvSpPr>
        <p:spPr>
          <a:xfrm>
            <a:off x="987490" y="1397238"/>
            <a:ext cx="6570306"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以要 </a:t>
            </a:r>
            <a:r>
              <a:rPr lang="en-US" altLang="zh-TW" sz="2400" dirty="0">
                <a:latin typeface="微軟正黑體" panose="020B0604030504040204" pitchFamily="34" charset="-120"/>
                <a:ea typeface="微軟正黑體" panose="020B0604030504040204" pitchFamily="34" charset="-120"/>
              </a:rPr>
              <a:t>AI </a:t>
            </a:r>
            <a:r>
              <a:rPr lang="zh-TW" altLang="en-US" sz="2400" dirty="0">
                <a:latin typeface="微軟正黑體" panose="020B0604030504040204" pitchFamily="34" charset="-120"/>
                <a:ea typeface="微軟正黑體" panose="020B0604030504040204" pitchFamily="34" charset="-120"/>
              </a:rPr>
              <a:t>機器人開門為例</a:t>
            </a:r>
          </a:p>
        </p:txBody>
      </p:sp>
    </p:spTree>
    <p:extLst>
      <p:ext uri="{BB962C8B-B14F-4D97-AF65-F5344CB8AC3E}">
        <p14:creationId xmlns:p14="http://schemas.microsoft.com/office/powerpoint/2010/main" val="187991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61A0D5-6010-4B36-114F-748D6EDF8EE7}"/>
              </a:ext>
            </a:extLst>
          </p:cNvPr>
          <p:cNvSpPr>
            <a:spLocks noGrp="1"/>
          </p:cNvSpPr>
          <p:nvPr>
            <p:ph type="title"/>
          </p:nvPr>
        </p:nvSpPr>
        <p:spPr/>
        <p:txBody>
          <a:bodyPr/>
          <a:lstStyle/>
          <a:p>
            <a:endParaRPr lang="zh-TW" altLang="en-US"/>
          </a:p>
        </p:txBody>
      </p:sp>
      <p:pic>
        <p:nvPicPr>
          <p:cNvPr id="7" name="內容版面配置區 6">
            <a:extLst>
              <a:ext uri="{FF2B5EF4-FFF2-40B4-BE49-F238E27FC236}">
                <a16:creationId xmlns:a16="http://schemas.microsoft.com/office/drawing/2014/main" id="{B6CA284F-0E66-B2F1-631D-71F674BFF2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166" y="0"/>
            <a:ext cx="9270471" cy="6952854"/>
          </a:xfrm>
          <a:prstGeom prst="rect">
            <a:avLst/>
          </a:prstGeom>
        </p:spPr>
      </p:pic>
    </p:spTree>
    <p:extLst>
      <p:ext uri="{BB962C8B-B14F-4D97-AF65-F5344CB8AC3E}">
        <p14:creationId xmlns:p14="http://schemas.microsoft.com/office/powerpoint/2010/main" val="40722251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7B3F1B-4092-3F61-ECB0-419BFA60D931}"/>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由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自己來做 </a:t>
            </a:r>
            <a:r>
              <a:rPr lang="en-US" altLang="zh-TW" dirty="0">
                <a:latin typeface="微軟正黑體" panose="020B0604030504040204" pitchFamily="34" charset="-120"/>
                <a:ea typeface="微軟正黑體" panose="020B0604030504040204" pitchFamily="34" charset="-120"/>
              </a:rPr>
              <a:t>Reward Shaping </a:t>
            </a:r>
            <a:endParaRPr lang="zh-TW" altLang="en-US" dirty="0">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04001CAC-A398-6C29-1438-3A6918893DDD}"/>
              </a:ext>
            </a:extLst>
          </p:cNvPr>
          <p:cNvSpPr txBox="1"/>
          <p:nvPr/>
        </p:nvSpPr>
        <p:spPr>
          <a:xfrm>
            <a:off x="1105499" y="2130374"/>
            <a:ext cx="2305634" cy="830997"/>
          </a:xfrm>
          <a:prstGeom prst="rect">
            <a:avLst/>
          </a:prstGeom>
          <a:noFill/>
        </p:spPr>
        <p:txBody>
          <a:bodyPr wrap="square" rtlCol="0">
            <a:spAutoFit/>
          </a:bodyPr>
          <a:lstStyle/>
          <a:p>
            <a:r>
              <a:rPr lang="en-US" altLang="zh-TW" sz="2400" b="1" dirty="0"/>
              <a:t>Reinforcement Learning </a:t>
            </a:r>
            <a:endParaRPr lang="zh-TW" altLang="en-US" sz="2400" b="1" dirty="0"/>
          </a:p>
        </p:txBody>
      </p:sp>
      <mc:AlternateContent xmlns:mc="http://schemas.openxmlformats.org/markup-compatibility/2006" xmlns:a14="http://schemas.microsoft.com/office/drawing/2010/main">
        <mc:Choice Requires="a14">
          <p:sp>
            <p:nvSpPr>
              <p:cNvPr id="5" name="矩形: 圓角 4">
                <a:extLst>
                  <a:ext uri="{FF2B5EF4-FFF2-40B4-BE49-F238E27FC236}">
                    <a16:creationId xmlns:a16="http://schemas.microsoft.com/office/drawing/2014/main" id="{24A7B3FD-17CB-FFB3-A73C-B12E216FF88B}"/>
                  </a:ext>
                </a:extLst>
              </p:cNvPr>
              <p:cNvSpPr/>
              <p:nvPr/>
            </p:nvSpPr>
            <p:spPr>
              <a:xfrm>
                <a:off x="3786022" y="2252446"/>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5" name="矩形: 圓角 4">
                <a:extLst>
                  <a:ext uri="{FF2B5EF4-FFF2-40B4-BE49-F238E27FC236}">
                    <a16:creationId xmlns:a16="http://schemas.microsoft.com/office/drawing/2014/main" id="{24A7B3FD-17CB-FFB3-A73C-B12E216FF88B}"/>
                  </a:ext>
                </a:extLst>
              </p:cNvPr>
              <p:cNvSpPr>
                <a:spLocks noRot="1" noChangeAspect="1" noMove="1" noResize="1" noEditPoints="1" noAdjustHandles="1" noChangeArrowheads="1" noChangeShapeType="1" noTextEdit="1"/>
              </p:cNvSpPr>
              <p:nvPr/>
            </p:nvSpPr>
            <p:spPr>
              <a:xfrm>
                <a:off x="3786022" y="2252446"/>
                <a:ext cx="1547945" cy="461663"/>
              </a:xfrm>
              <a:prstGeom prst="roundRect">
                <a:avLst/>
              </a:prstGeom>
              <a:blipFill>
                <a:blip r:embed="rId2"/>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6" name="直線單箭頭接點 5">
            <a:extLst>
              <a:ext uri="{FF2B5EF4-FFF2-40B4-BE49-F238E27FC236}">
                <a16:creationId xmlns:a16="http://schemas.microsoft.com/office/drawing/2014/main" id="{12108936-8153-17BE-CE80-77E32808ABEE}"/>
              </a:ext>
            </a:extLst>
          </p:cNvPr>
          <p:cNvCxnSpPr>
            <a:cxnSpLocks/>
          </p:cNvCxnSpPr>
          <p:nvPr/>
        </p:nvCxnSpPr>
        <p:spPr>
          <a:xfrm>
            <a:off x="5402562" y="2483277"/>
            <a:ext cx="982007" cy="0"/>
          </a:xfrm>
          <a:prstGeom prst="straightConnector1">
            <a:avLst/>
          </a:prstGeom>
          <a:noFill/>
          <a:ln w="57150" cap="flat" cmpd="sng" algn="ctr">
            <a:solidFill>
              <a:schemeClr val="tx1"/>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733905FF-7DB2-7554-1A77-69B482BEDB02}"/>
                  </a:ext>
                </a:extLst>
              </p:cNvPr>
              <p:cNvSpPr txBox="1"/>
              <p:nvPr/>
            </p:nvSpPr>
            <p:spPr>
              <a:xfrm>
                <a:off x="9966766" y="2333285"/>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r>
                        <a:rPr lang="en-US" altLang="zh-TW" sz="2400" i="1" smtClean="0">
                          <a:solidFill>
                            <a:prstClr val="black"/>
                          </a:solidFill>
                          <a:latin typeface="Cambria Math" panose="02040503050406030204" pitchFamily="18" charset="0"/>
                        </a:rPr>
                        <m:t>𝑙</m:t>
                      </m:r>
                    </m:oMath>
                  </m:oMathPara>
                </a14:m>
                <a:endParaRPr lang="zh-TW" altLang="en-US" sz="2400" dirty="0">
                  <a:solidFill>
                    <a:prstClr val="black"/>
                  </a:solidFill>
                  <a:latin typeface="Calibri" panose="020F0502020204030204"/>
                </a:endParaRPr>
              </a:p>
            </p:txBody>
          </p:sp>
        </mc:Choice>
        <mc:Fallback xmlns="">
          <p:sp>
            <p:nvSpPr>
              <p:cNvPr id="7" name="文字方塊 6">
                <a:extLst>
                  <a:ext uri="{FF2B5EF4-FFF2-40B4-BE49-F238E27FC236}">
                    <a16:creationId xmlns:a16="http://schemas.microsoft.com/office/drawing/2014/main" id="{733905FF-7DB2-7554-1A77-69B482BEDB02}"/>
                  </a:ext>
                </a:extLst>
              </p:cNvPr>
              <p:cNvSpPr txBox="1">
                <a:spLocks noRot="1" noChangeAspect="1" noMove="1" noResize="1" noEditPoints="1" noAdjustHandles="1" noChangeArrowheads="1" noChangeShapeType="1" noTextEdit="1"/>
              </p:cNvSpPr>
              <p:nvPr/>
            </p:nvSpPr>
            <p:spPr>
              <a:xfrm>
                <a:off x="9966766" y="2333285"/>
                <a:ext cx="857249" cy="461665"/>
              </a:xfrm>
              <a:prstGeom prst="rect">
                <a:avLst/>
              </a:prstGeom>
              <a:blipFill>
                <a:blip r:embed="rId3"/>
                <a:stretch>
                  <a:fillRect/>
                </a:stretch>
              </a:blipFill>
            </p:spPr>
            <p:txBody>
              <a:bodyPr/>
              <a:lstStyle/>
              <a:p>
                <a:r>
                  <a:rPr lang="zh-TW" altLang="en-US">
                    <a:noFill/>
                  </a:rPr>
                  <a:t> </a:t>
                </a:r>
              </a:p>
            </p:txBody>
          </p:sp>
        </mc:Fallback>
      </mc:AlternateContent>
      <p:sp>
        <p:nvSpPr>
          <p:cNvPr id="8" name="矩形: 圓角 7">
            <a:extLst>
              <a:ext uri="{FF2B5EF4-FFF2-40B4-BE49-F238E27FC236}">
                <a16:creationId xmlns:a16="http://schemas.microsoft.com/office/drawing/2014/main" id="{9D4EEA84-606A-C9E7-D6FC-47FA5F6C6542}"/>
              </a:ext>
            </a:extLst>
          </p:cNvPr>
          <p:cNvSpPr/>
          <p:nvPr/>
        </p:nvSpPr>
        <p:spPr>
          <a:xfrm>
            <a:off x="6727487" y="1975097"/>
            <a:ext cx="1760906" cy="979232"/>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rPr>
              <a:t>Reward function</a:t>
            </a:r>
          </a:p>
        </p:txBody>
      </p:sp>
      <p:pic>
        <p:nvPicPr>
          <p:cNvPr id="9" name="圖形 8" descr="困惑的人 以實心填滿">
            <a:extLst>
              <a:ext uri="{FF2B5EF4-FFF2-40B4-BE49-F238E27FC236}">
                <a16:creationId xmlns:a16="http://schemas.microsoft.com/office/drawing/2014/main" id="{FF694D8A-C29B-921C-D5E5-A12C8BA35C1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4487" y="2599650"/>
            <a:ext cx="1219200" cy="1219200"/>
          </a:xfrm>
          <a:prstGeom prst="rect">
            <a:avLst/>
          </a:prstGeom>
        </p:spPr>
      </p:pic>
      <p:cxnSp>
        <p:nvCxnSpPr>
          <p:cNvPr id="10" name="直線單箭頭接點 9">
            <a:extLst>
              <a:ext uri="{FF2B5EF4-FFF2-40B4-BE49-F238E27FC236}">
                <a16:creationId xmlns:a16="http://schemas.microsoft.com/office/drawing/2014/main" id="{1F26589D-0E84-8F61-ED11-6A9448FD9D8D}"/>
              </a:ext>
            </a:extLst>
          </p:cNvPr>
          <p:cNvCxnSpPr>
            <a:cxnSpLocks/>
          </p:cNvCxnSpPr>
          <p:nvPr/>
        </p:nvCxnSpPr>
        <p:spPr>
          <a:xfrm>
            <a:off x="8845332" y="2539743"/>
            <a:ext cx="1121434" cy="0"/>
          </a:xfrm>
          <a:prstGeom prst="straightConnector1">
            <a:avLst/>
          </a:prstGeom>
          <a:noFill/>
          <a:ln w="57150" cap="flat" cmpd="sng" algn="ctr">
            <a:solidFill>
              <a:schemeClr val="tx1"/>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15" name="矩形: 圓角 14">
                <a:extLst>
                  <a:ext uri="{FF2B5EF4-FFF2-40B4-BE49-F238E27FC236}">
                    <a16:creationId xmlns:a16="http://schemas.microsoft.com/office/drawing/2014/main" id="{80125E47-8736-41C6-A048-F6FAA6DFF3E5}"/>
                  </a:ext>
                </a:extLst>
              </p:cNvPr>
              <p:cNvSpPr/>
              <p:nvPr/>
            </p:nvSpPr>
            <p:spPr>
              <a:xfrm>
                <a:off x="3763266" y="4384984"/>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15" name="矩形: 圓角 14">
                <a:extLst>
                  <a:ext uri="{FF2B5EF4-FFF2-40B4-BE49-F238E27FC236}">
                    <a16:creationId xmlns:a16="http://schemas.microsoft.com/office/drawing/2014/main" id="{80125E47-8736-41C6-A048-F6FAA6DFF3E5}"/>
                  </a:ext>
                </a:extLst>
              </p:cNvPr>
              <p:cNvSpPr>
                <a:spLocks noRot="1" noChangeAspect="1" noMove="1" noResize="1" noEditPoints="1" noAdjustHandles="1" noChangeArrowheads="1" noChangeShapeType="1" noTextEdit="1"/>
              </p:cNvSpPr>
              <p:nvPr/>
            </p:nvSpPr>
            <p:spPr>
              <a:xfrm>
                <a:off x="3763266" y="4384984"/>
                <a:ext cx="1547945" cy="461663"/>
              </a:xfrm>
              <a:prstGeom prst="roundRect">
                <a:avLst/>
              </a:prstGeom>
              <a:blipFill>
                <a:blip r:embed="rId5"/>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16" name="直線單箭頭接點 15">
            <a:extLst>
              <a:ext uri="{FF2B5EF4-FFF2-40B4-BE49-F238E27FC236}">
                <a16:creationId xmlns:a16="http://schemas.microsoft.com/office/drawing/2014/main" id="{0CB79775-6184-CEFF-7B22-B90609E8B033}"/>
              </a:ext>
            </a:extLst>
          </p:cNvPr>
          <p:cNvCxnSpPr>
            <a:cxnSpLocks/>
          </p:cNvCxnSpPr>
          <p:nvPr/>
        </p:nvCxnSpPr>
        <p:spPr>
          <a:xfrm>
            <a:off x="5379806" y="4615815"/>
            <a:ext cx="982007" cy="0"/>
          </a:xfrm>
          <a:prstGeom prst="straightConnector1">
            <a:avLst/>
          </a:prstGeom>
          <a:noFill/>
          <a:ln w="57150" cap="flat" cmpd="sng" algn="ctr">
            <a:solidFill>
              <a:schemeClr val="tx1"/>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F2D27E4B-9983-E854-510B-9346769DFFA6}"/>
                  </a:ext>
                </a:extLst>
              </p:cNvPr>
              <p:cNvSpPr txBox="1"/>
              <p:nvPr/>
            </p:nvSpPr>
            <p:spPr>
              <a:xfrm>
                <a:off x="10047978" y="4439725"/>
                <a:ext cx="857249" cy="476541"/>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𝑙</m:t>
                          </m:r>
                        </m:e>
                      </m:acc>
                    </m:oMath>
                  </m:oMathPara>
                </a14:m>
                <a:endParaRPr lang="zh-TW" altLang="en-US" sz="2400" dirty="0">
                  <a:solidFill>
                    <a:prstClr val="black"/>
                  </a:solidFill>
                  <a:latin typeface="Calibri" panose="020F0502020204030204"/>
                </a:endParaRPr>
              </a:p>
            </p:txBody>
          </p:sp>
        </mc:Choice>
        <mc:Fallback xmlns="">
          <p:sp>
            <p:nvSpPr>
              <p:cNvPr id="17" name="文字方塊 16">
                <a:extLst>
                  <a:ext uri="{FF2B5EF4-FFF2-40B4-BE49-F238E27FC236}">
                    <a16:creationId xmlns:a16="http://schemas.microsoft.com/office/drawing/2014/main" id="{F2D27E4B-9983-E854-510B-9346769DFFA6}"/>
                  </a:ext>
                </a:extLst>
              </p:cNvPr>
              <p:cNvSpPr txBox="1">
                <a:spLocks noRot="1" noChangeAspect="1" noMove="1" noResize="1" noEditPoints="1" noAdjustHandles="1" noChangeArrowheads="1" noChangeShapeType="1" noTextEdit="1"/>
              </p:cNvSpPr>
              <p:nvPr/>
            </p:nvSpPr>
            <p:spPr>
              <a:xfrm>
                <a:off x="10047978" y="4439725"/>
                <a:ext cx="857249" cy="476541"/>
              </a:xfrm>
              <a:prstGeom prst="rect">
                <a:avLst/>
              </a:prstGeom>
              <a:blipFill>
                <a:blip r:embed="rId6"/>
                <a:stretch>
                  <a:fillRect t="-7692"/>
                </a:stretch>
              </a:blipFill>
            </p:spPr>
            <p:txBody>
              <a:bodyPr/>
              <a:lstStyle/>
              <a:p>
                <a:r>
                  <a:rPr lang="zh-TW" altLang="en-US">
                    <a:noFill/>
                  </a:rPr>
                  <a:t> </a:t>
                </a:r>
              </a:p>
            </p:txBody>
          </p:sp>
        </mc:Fallback>
      </mc:AlternateContent>
      <p:sp>
        <p:nvSpPr>
          <p:cNvPr id="18" name="矩形: 圓角 17">
            <a:extLst>
              <a:ext uri="{FF2B5EF4-FFF2-40B4-BE49-F238E27FC236}">
                <a16:creationId xmlns:a16="http://schemas.microsoft.com/office/drawing/2014/main" id="{759FC6DB-CB83-ADB4-67AD-B54A21CACE0C}"/>
              </a:ext>
            </a:extLst>
          </p:cNvPr>
          <p:cNvSpPr/>
          <p:nvPr/>
        </p:nvSpPr>
        <p:spPr>
          <a:xfrm>
            <a:off x="6759966" y="4133733"/>
            <a:ext cx="1762933" cy="979232"/>
          </a:xfrm>
          <a:prstGeom prst="roundRect">
            <a:avLst/>
          </a:prstGeom>
          <a:solidFill>
            <a:schemeClr val="accent2">
              <a:lumMod val="20000"/>
              <a:lumOff val="80000"/>
            </a:scheme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rPr>
              <a:t>Proxy</a:t>
            </a:r>
            <a:r>
              <a:rPr kumimoji="0" lang="en-US" altLang="zh-TW" sz="2400" b="0" i="0" u="none" strike="noStrike" kern="0" cap="none" spc="0" normalizeH="0" noProof="0" dirty="0">
                <a:ln>
                  <a:noFill/>
                </a:ln>
                <a:solidFill>
                  <a:prstClr val="black"/>
                </a:solidFill>
                <a:effectLst/>
                <a:uLnTx/>
                <a:uFillTx/>
                <a:ea typeface="微軟正黑體" panose="020B0604030504040204" pitchFamily="34" charset="-120"/>
              </a:rPr>
              <a:t> </a:t>
            </a: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rPr>
              <a:t>Reward</a:t>
            </a:r>
          </a:p>
        </p:txBody>
      </p:sp>
      <p:cxnSp>
        <p:nvCxnSpPr>
          <p:cNvPr id="20" name="直線單箭頭接點 19">
            <a:extLst>
              <a:ext uri="{FF2B5EF4-FFF2-40B4-BE49-F238E27FC236}">
                <a16:creationId xmlns:a16="http://schemas.microsoft.com/office/drawing/2014/main" id="{F545C219-4464-63E8-4F22-FD1DA01A4946}"/>
              </a:ext>
            </a:extLst>
          </p:cNvPr>
          <p:cNvCxnSpPr>
            <a:cxnSpLocks/>
          </p:cNvCxnSpPr>
          <p:nvPr/>
        </p:nvCxnSpPr>
        <p:spPr>
          <a:xfrm>
            <a:off x="8935786" y="4670556"/>
            <a:ext cx="1121434" cy="0"/>
          </a:xfrm>
          <a:prstGeom prst="straightConnector1">
            <a:avLst/>
          </a:prstGeom>
          <a:noFill/>
          <a:ln w="57150" cap="flat" cmpd="sng" algn="ctr">
            <a:solidFill>
              <a:schemeClr val="tx1"/>
            </a:solidFill>
            <a:prstDash val="solid"/>
            <a:miter lim="800000"/>
            <a:headEnd type="none" w="med" len="med"/>
            <a:tailEnd type="triangle" w="med" len="med"/>
          </a:ln>
          <a:effectLst/>
        </p:spPr>
      </p:cxnSp>
      <p:sp>
        <p:nvSpPr>
          <p:cNvPr id="22" name="文字方塊 21">
            <a:extLst>
              <a:ext uri="{FF2B5EF4-FFF2-40B4-BE49-F238E27FC236}">
                <a16:creationId xmlns:a16="http://schemas.microsoft.com/office/drawing/2014/main" id="{0F8EC363-5605-C117-10B3-C4F0781D0B48}"/>
              </a:ext>
            </a:extLst>
          </p:cNvPr>
          <p:cNvSpPr txBox="1"/>
          <p:nvPr/>
        </p:nvSpPr>
        <p:spPr>
          <a:xfrm>
            <a:off x="8925621" y="5279697"/>
            <a:ext cx="2428179" cy="1200329"/>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打開門 </a:t>
            </a:r>
            <a:r>
              <a:rPr lang="en-US" altLang="zh-TW" sz="2400" dirty="0">
                <a:latin typeface="微軟正黑體" panose="020B0604030504040204" pitchFamily="34" charset="-120"/>
                <a:ea typeface="微軟正黑體" panose="020B0604030504040204" pitchFamily="34" charset="-120"/>
              </a:rPr>
              <a:t>+1</a:t>
            </a:r>
          </a:p>
          <a:p>
            <a:r>
              <a:rPr lang="zh-TW" altLang="en-US" sz="2400" dirty="0">
                <a:latin typeface="微軟正黑體" panose="020B0604030504040204" pitchFamily="34" charset="-120"/>
                <a:ea typeface="微軟正黑體" panose="020B0604030504040204" pitchFamily="34" charset="-120"/>
              </a:rPr>
              <a:t>碰到門把 </a:t>
            </a:r>
            <a:r>
              <a:rPr lang="en-US" altLang="zh-TW" sz="2400" dirty="0">
                <a:latin typeface="微軟正黑體" panose="020B0604030504040204" pitchFamily="34" charset="-120"/>
                <a:ea typeface="微軟正黑體" panose="020B0604030504040204" pitchFamily="34" charset="-120"/>
              </a:rPr>
              <a:t>+0.5</a:t>
            </a:r>
          </a:p>
          <a:p>
            <a:r>
              <a:rPr lang="en-US" altLang="zh-TW" sz="2400" dirty="0">
                <a:latin typeface="微軟正黑體" panose="020B0604030504040204" pitchFamily="34" charset="-120"/>
                <a:ea typeface="微軟正黑體" panose="020B0604030504040204" pitchFamily="34" charset="-120"/>
              </a:rPr>
              <a:t>……  </a:t>
            </a:r>
            <a:endParaRPr lang="zh-TW" altLang="en-US" sz="2400" dirty="0">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437224ED-097F-5E1A-C028-7C1EC82742C8}"/>
              </a:ext>
            </a:extLst>
          </p:cNvPr>
          <p:cNvSpPr txBox="1"/>
          <p:nvPr/>
        </p:nvSpPr>
        <p:spPr>
          <a:xfrm>
            <a:off x="8868158" y="2968285"/>
            <a:ext cx="1654833"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打開門 </a:t>
            </a:r>
            <a:r>
              <a:rPr lang="en-US" altLang="zh-TW" sz="2400" dirty="0">
                <a:latin typeface="微軟正黑體" panose="020B0604030504040204" pitchFamily="34" charset="-120"/>
                <a:ea typeface="微軟正黑體" panose="020B0604030504040204" pitchFamily="34" charset="-120"/>
              </a:rPr>
              <a:t>+1</a:t>
            </a:r>
          </a:p>
          <a:p>
            <a:r>
              <a:rPr lang="zh-TW" altLang="en-US" sz="2400" dirty="0">
                <a:latin typeface="微軟正黑體" panose="020B0604030504040204" pitchFamily="34" charset="-120"/>
                <a:ea typeface="微軟正黑體" panose="020B0604030504040204" pitchFamily="34" charset="-120"/>
              </a:rPr>
              <a:t>其他 </a:t>
            </a:r>
            <a:r>
              <a:rPr lang="en-US" altLang="zh-TW" sz="2400" dirty="0">
                <a:latin typeface="微軟正黑體" panose="020B0604030504040204" pitchFamily="34" charset="-120"/>
                <a:ea typeface="微軟正黑體" panose="020B0604030504040204" pitchFamily="34" charset="-120"/>
              </a:rPr>
              <a:t>+ 0 </a:t>
            </a:r>
            <a:endParaRPr lang="zh-TW" altLang="en-US" sz="2400" dirty="0">
              <a:latin typeface="微軟正黑體" panose="020B0604030504040204" pitchFamily="34" charset="-120"/>
              <a:ea typeface="微軟正黑體" panose="020B0604030504040204" pitchFamily="34" charset="-120"/>
            </a:endParaRPr>
          </a:p>
        </p:txBody>
      </p:sp>
      <p:sp>
        <p:nvSpPr>
          <p:cNvPr id="25" name="文字方塊 24">
            <a:extLst>
              <a:ext uri="{FF2B5EF4-FFF2-40B4-BE49-F238E27FC236}">
                <a16:creationId xmlns:a16="http://schemas.microsoft.com/office/drawing/2014/main" id="{99A8D62A-D2DA-F2DE-F36D-402ADD8EA1D5}"/>
              </a:ext>
            </a:extLst>
          </p:cNvPr>
          <p:cNvSpPr txBox="1"/>
          <p:nvPr/>
        </p:nvSpPr>
        <p:spPr>
          <a:xfrm>
            <a:off x="10445623" y="2092073"/>
            <a:ext cx="1281756" cy="830997"/>
          </a:xfrm>
          <a:prstGeom prst="rect">
            <a:avLst/>
          </a:prstGeom>
          <a:noFill/>
        </p:spPr>
        <p:txBody>
          <a:bodyPr wrap="square" rtlCol="0">
            <a:spAutoFit/>
          </a:bodyPr>
          <a:lstStyle/>
          <a:p>
            <a:pPr algn="ctr"/>
            <a:r>
              <a:rPr lang="en-US" altLang="zh-TW" sz="2400" dirty="0"/>
              <a:t>Real loss </a:t>
            </a:r>
            <a:endParaRPr lang="zh-TW" altLang="en-US" sz="2400" dirty="0"/>
          </a:p>
        </p:txBody>
      </p:sp>
      <p:sp>
        <p:nvSpPr>
          <p:cNvPr id="26" name="文字方塊 25">
            <a:extLst>
              <a:ext uri="{FF2B5EF4-FFF2-40B4-BE49-F238E27FC236}">
                <a16:creationId xmlns:a16="http://schemas.microsoft.com/office/drawing/2014/main" id="{F1C74CAC-582F-7D81-43DC-34467F70E7B6}"/>
              </a:ext>
            </a:extLst>
          </p:cNvPr>
          <p:cNvSpPr txBox="1"/>
          <p:nvPr/>
        </p:nvSpPr>
        <p:spPr>
          <a:xfrm>
            <a:off x="10522991" y="4162713"/>
            <a:ext cx="1281756" cy="830997"/>
          </a:xfrm>
          <a:prstGeom prst="rect">
            <a:avLst/>
          </a:prstGeom>
          <a:noFill/>
        </p:spPr>
        <p:txBody>
          <a:bodyPr wrap="square" rtlCol="0">
            <a:spAutoFit/>
          </a:bodyPr>
          <a:lstStyle/>
          <a:p>
            <a:pPr algn="ctr"/>
            <a:r>
              <a:rPr lang="en-US" altLang="zh-TW" sz="2400" dirty="0"/>
              <a:t>Proxy loss </a:t>
            </a:r>
            <a:endParaRPr lang="zh-TW" altLang="en-US" sz="2400" dirty="0"/>
          </a:p>
        </p:txBody>
      </p:sp>
      <p:pic>
        <p:nvPicPr>
          <p:cNvPr id="27" name="Picture 4">
            <a:extLst>
              <a:ext uri="{FF2B5EF4-FFF2-40B4-BE49-F238E27FC236}">
                <a16:creationId xmlns:a16="http://schemas.microsoft.com/office/drawing/2014/main" id="{EDFB9E79-9A87-6F53-8B55-DA650541B5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7940" y="4935288"/>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4181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8" grpId="0" animBg="1"/>
      <p:bldP spid="22"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單箭頭接點 3">
            <a:extLst>
              <a:ext uri="{FF2B5EF4-FFF2-40B4-BE49-F238E27FC236}">
                <a16:creationId xmlns:a16="http://schemas.microsoft.com/office/drawing/2014/main" id="{1D750B14-49C9-65F5-DD17-6B43E9FF7380}"/>
              </a:ext>
            </a:extLst>
          </p:cNvPr>
          <p:cNvCxnSpPr/>
          <p:nvPr/>
        </p:nvCxnSpPr>
        <p:spPr>
          <a:xfrm>
            <a:off x="1617518" y="1382058"/>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5" name="直線單箭頭接點 4">
            <a:extLst>
              <a:ext uri="{FF2B5EF4-FFF2-40B4-BE49-F238E27FC236}">
                <a16:creationId xmlns:a16="http://schemas.microsoft.com/office/drawing/2014/main" id="{3BB9EEC0-AAB8-80AE-C468-B42B81E9A0EF}"/>
              </a:ext>
            </a:extLst>
          </p:cNvPr>
          <p:cNvCxnSpPr/>
          <p:nvPr/>
        </p:nvCxnSpPr>
        <p:spPr>
          <a:xfrm>
            <a:off x="1617520" y="1916151"/>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6" name="直線單箭頭接點 5">
            <a:extLst>
              <a:ext uri="{FF2B5EF4-FFF2-40B4-BE49-F238E27FC236}">
                <a16:creationId xmlns:a16="http://schemas.microsoft.com/office/drawing/2014/main" id="{4413F946-0178-198A-E5E3-F60FC1D76F49}"/>
              </a:ext>
            </a:extLst>
          </p:cNvPr>
          <p:cNvCxnSpPr/>
          <p:nvPr/>
        </p:nvCxnSpPr>
        <p:spPr>
          <a:xfrm>
            <a:off x="1617519" y="2812194"/>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7" name="直線單箭頭接點 6">
            <a:extLst>
              <a:ext uri="{FF2B5EF4-FFF2-40B4-BE49-F238E27FC236}">
                <a16:creationId xmlns:a16="http://schemas.microsoft.com/office/drawing/2014/main" id="{8C1307A3-A73E-9721-1113-DC1D7C94F1B8}"/>
              </a:ext>
            </a:extLst>
          </p:cNvPr>
          <p:cNvCxnSpPr/>
          <p:nvPr/>
        </p:nvCxnSpPr>
        <p:spPr>
          <a:xfrm>
            <a:off x="4862947" y="1382058"/>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8" name="直線單箭頭接點 7">
            <a:extLst>
              <a:ext uri="{FF2B5EF4-FFF2-40B4-BE49-F238E27FC236}">
                <a16:creationId xmlns:a16="http://schemas.microsoft.com/office/drawing/2014/main" id="{E1ABA955-2FDB-FD19-53F8-7C9F60174C5E}"/>
              </a:ext>
            </a:extLst>
          </p:cNvPr>
          <p:cNvCxnSpPr/>
          <p:nvPr/>
        </p:nvCxnSpPr>
        <p:spPr>
          <a:xfrm>
            <a:off x="4862949" y="1916151"/>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9" name="直線單箭頭接點 8">
            <a:extLst>
              <a:ext uri="{FF2B5EF4-FFF2-40B4-BE49-F238E27FC236}">
                <a16:creationId xmlns:a16="http://schemas.microsoft.com/office/drawing/2014/main" id="{909D3454-B0B9-90C4-A557-078C59476AD1}"/>
              </a:ext>
            </a:extLst>
          </p:cNvPr>
          <p:cNvCxnSpPr/>
          <p:nvPr/>
        </p:nvCxnSpPr>
        <p:spPr>
          <a:xfrm>
            <a:off x="4862948" y="2812194"/>
            <a:ext cx="1158239" cy="0"/>
          </a:xfrm>
          <a:prstGeom prst="straightConnector1">
            <a:avLst/>
          </a:prstGeom>
          <a:noFill/>
          <a:ln w="57150" cap="flat" cmpd="sng" algn="ctr">
            <a:solidFill>
              <a:sysClr val="windowText" lastClr="000000"/>
            </a:solidFill>
            <a:prstDash val="solid"/>
            <a:miter lim="800000"/>
            <a:tailEnd type="triangle"/>
          </a:ln>
          <a:effectLst/>
        </p:spPr>
      </p:cxnSp>
      <p:sp>
        <p:nvSpPr>
          <p:cNvPr id="10" name="矩形: 圓角 9">
            <a:extLst>
              <a:ext uri="{FF2B5EF4-FFF2-40B4-BE49-F238E27FC236}">
                <a16:creationId xmlns:a16="http://schemas.microsoft.com/office/drawing/2014/main" id="{1DC7EF1C-25BE-7A37-6744-111706B64C07}"/>
              </a:ext>
            </a:extLst>
          </p:cNvPr>
          <p:cNvSpPr/>
          <p:nvPr/>
        </p:nvSpPr>
        <p:spPr>
          <a:xfrm>
            <a:off x="2775760" y="992428"/>
            <a:ext cx="2283310" cy="2222546"/>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11" name="矩形: 圓角 10">
                <a:extLst>
                  <a:ext uri="{FF2B5EF4-FFF2-40B4-BE49-F238E27FC236}">
                    <a16:creationId xmlns:a16="http://schemas.microsoft.com/office/drawing/2014/main" id="{D6A42AAB-005E-0DF7-C684-859A7624348D}"/>
                  </a:ext>
                </a:extLst>
              </p:cNvPr>
              <p:cNvSpPr/>
              <p:nvPr/>
            </p:nvSpPr>
            <p:spPr>
              <a:xfrm>
                <a:off x="608905" y="1088190"/>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sSup>
                      <m:sSup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ctrlPr>
                      </m:sSup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e>
                      <m:sup>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1</m:t>
                        </m:r>
                      </m:sup>
                    </m:sSup>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11" name="矩形: 圓角 10">
                <a:extLst>
                  <a:ext uri="{FF2B5EF4-FFF2-40B4-BE49-F238E27FC236}">
                    <a16:creationId xmlns:a16="http://schemas.microsoft.com/office/drawing/2014/main" id="{D6A42AAB-005E-0DF7-C684-859A7624348D}"/>
                  </a:ext>
                </a:extLst>
              </p:cNvPr>
              <p:cNvSpPr>
                <a:spLocks noRot="1" noChangeAspect="1" noMove="1" noResize="1" noEditPoints="1" noAdjustHandles="1" noChangeArrowheads="1" noChangeShapeType="1" noTextEdit="1"/>
              </p:cNvSpPr>
              <p:nvPr/>
            </p:nvSpPr>
            <p:spPr>
              <a:xfrm>
                <a:off x="608905" y="1088190"/>
                <a:ext cx="1483823" cy="461663"/>
              </a:xfrm>
              <a:prstGeom prst="roundRect">
                <a:avLst/>
              </a:prstGeom>
              <a:blipFill>
                <a:blip r:embed="rId2"/>
                <a:stretch>
                  <a:fillRect t="-4938" b="-25926"/>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圓角 11">
                <a:extLst>
                  <a:ext uri="{FF2B5EF4-FFF2-40B4-BE49-F238E27FC236}">
                    <a16:creationId xmlns:a16="http://schemas.microsoft.com/office/drawing/2014/main" id="{B285BFA7-41BD-19F0-6A52-138921BE8780}"/>
                  </a:ext>
                </a:extLst>
              </p:cNvPr>
              <p:cNvSpPr/>
              <p:nvPr/>
            </p:nvSpPr>
            <p:spPr>
              <a:xfrm>
                <a:off x="608904" y="1645820"/>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12" name="矩形: 圓角 11">
                <a:extLst>
                  <a:ext uri="{FF2B5EF4-FFF2-40B4-BE49-F238E27FC236}">
                    <a16:creationId xmlns:a16="http://schemas.microsoft.com/office/drawing/2014/main" id="{B285BFA7-41BD-19F0-6A52-138921BE8780}"/>
                  </a:ext>
                </a:extLst>
              </p:cNvPr>
              <p:cNvSpPr>
                <a:spLocks noRot="1" noChangeAspect="1" noMove="1" noResize="1" noEditPoints="1" noAdjustHandles="1" noChangeArrowheads="1" noChangeShapeType="1" noTextEdit="1"/>
              </p:cNvSpPr>
              <p:nvPr/>
            </p:nvSpPr>
            <p:spPr>
              <a:xfrm>
                <a:off x="608904" y="1645820"/>
                <a:ext cx="1483823" cy="461663"/>
              </a:xfrm>
              <a:prstGeom prst="roundRect">
                <a:avLst/>
              </a:prstGeom>
              <a:blipFill>
                <a:blip r:embed="rId3"/>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圓角 12">
                <a:extLst>
                  <a:ext uri="{FF2B5EF4-FFF2-40B4-BE49-F238E27FC236}">
                    <a16:creationId xmlns:a16="http://schemas.microsoft.com/office/drawing/2014/main" id="{78E2E869-535F-BC26-1C80-842B2A434B45}"/>
                  </a:ext>
                </a:extLst>
              </p:cNvPr>
              <p:cNvSpPr/>
              <p:nvPr/>
            </p:nvSpPr>
            <p:spPr>
              <a:xfrm>
                <a:off x="608904" y="2581310"/>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13" name="矩形: 圓角 12">
                <a:extLst>
                  <a:ext uri="{FF2B5EF4-FFF2-40B4-BE49-F238E27FC236}">
                    <a16:creationId xmlns:a16="http://schemas.microsoft.com/office/drawing/2014/main" id="{78E2E869-535F-BC26-1C80-842B2A434B45}"/>
                  </a:ext>
                </a:extLst>
              </p:cNvPr>
              <p:cNvSpPr>
                <a:spLocks noRot="1" noChangeAspect="1" noMove="1" noResize="1" noEditPoints="1" noAdjustHandles="1" noChangeArrowheads="1" noChangeShapeType="1" noTextEdit="1"/>
              </p:cNvSpPr>
              <p:nvPr/>
            </p:nvSpPr>
            <p:spPr>
              <a:xfrm>
                <a:off x="608904" y="2581310"/>
                <a:ext cx="1483823" cy="461663"/>
              </a:xfrm>
              <a:prstGeom prst="roundRect">
                <a:avLst/>
              </a:prstGeom>
              <a:blipFill>
                <a:blip r:embed="rId4"/>
                <a:stretch>
                  <a:fillRect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圓角 13">
                <a:extLst>
                  <a:ext uri="{FF2B5EF4-FFF2-40B4-BE49-F238E27FC236}">
                    <a16:creationId xmlns:a16="http://schemas.microsoft.com/office/drawing/2014/main" id="{28E336F0-A395-37ED-939B-C5BBC7CC24F6}"/>
                  </a:ext>
                </a:extLst>
              </p:cNvPr>
              <p:cNvSpPr/>
              <p:nvPr/>
            </p:nvSpPr>
            <p:spPr>
              <a:xfrm>
                <a:off x="6096001" y="1108050"/>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b="0" i="1" kern="0" smtClean="0">
                            <a:solidFill>
                              <a:prstClr val="black"/>
                            </a:solidFill>
                            <a:latin typeface="Cambria Math" panose="02040503050406030204" pitchFamily="18" charset="0"/>
                            <a:ea typeface="微軟正黑體" panose="020B0604030504040204" pitchFamily="34" charset="-120"/>
                          </a:rPr>
                          <m:t>𝑦</m:t>
                        </m:r>
                      </m:e>
                      <m:sup>
                        <m:r>
                          <a:rPr lang="en-US" altLang="zh-TW" sz="2400" i="1" kern="0">
                            <a:solidFill>
                              <a:prstClr val="black"/>
                            </a:solidFill>
                            <a:latin typeface="Cambria Math" panose="02040503050406030204" pitchFamily="18" charset="0"/>
                            <a:ea typeface="微軟正黑體" panose="020B0604030504040204" pitchFamily="34" charset="-120"/>
                          </a:rPr>
                          <m:t>1</m:t>
                        </m:r>
                      </m:sup>
                    </m:sSup>
                  </m:oMath>
                </a14:m>
                <a:endParaRPr lang="zh-TW" altLang="en-US" sz="2400" kern="0" dirty="0">
                  <a:solidFill>
                    <a:prstClr val="black"/>
                  </a:solidFill>
                  <a:ea typeface="微軟正黑體" panose="020B0604030504040204" pitchFamily="34" charset="-120"/>
                </a:endParaRPr>
              </a:p>
            </p:txBody>
          </p:sp>
        </mc:Choice>
        <mc:Fallback xmlns="">
          <p:sp>
            <p:nvSpPr>
              <p:cNvPr id="14" name="矩形: 圓角 13">
                <a:extLst>
                  <a:ext uri="{FF2B5EF4-FFF2-40B4-BE49-F238E27FC236}">
                    <a16:creationId xmlns:a16="http://schemas.microsoft.com/office/drawing/2014/main" id="{28E336F0-A395-37ED-939B-C5BBC7CC24F6}"/>
                  </a:ext>
                </a:extLst>
              </p:cNvPr>
              <p:cNvSpPr>
                <a:spLocks noRot="1" noChangeAspect="1" noMove="1" noResize="1" noEditPoints="1" noAdjustHandles="1" noChangeArrowheads="1" noChangeShapeType="1" noTextEdit="1"/>
              </p:cNvSpPr>
              <p:nvPr/>
            </p:nvSpPr>
            <p:spPr>
              <a:xfrm>
                <a:off x="6096001" y="1108050"/>
                <a:ext cx="1551012" cy="461663"/>
              </a:xfrm>
              <a:prstGeom prst="roundRect">
                <a:avLst/>
              </a:prstGeom>
              <a:blipFill>
                <a:blip r:embed="rId5"/>
                <a:stretch>
                  <a:fillRect l="-1538" t="-4938" b="-25926"/>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圓角 14">
                <a:extLst>
                  <a:ext uri="{FF2B5EF4-FFF2-40B4-BE49-F238E27FC236}">
                    <a16:creationId xmlns:a16="http://schemas.microsoft.com/office/drawing/2014/main" id="{98393769-C998-492B-FC13-C40D451C0AD6}"/>
                  </a:ext>
                </a:extLst>
              </p:cNvPr>
              <p:cNvSpPr/>
              <p:nvPr/>
            </p:nvSpPr>
            <p:spPr>
              <a:xfrm>
                <a:off x="6096000" y="1665680"/>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lang="zh-TW" altLang="en-US" sz="2400" kern="0" dirty="0">
                  <a:solidFill>
                    <a:prstClr val="black"/>
                  </a:solidFill>
                  <a:ea typeface="微軟正黑體" panose="020B0604030504040204" pitchFamily="34" charset="-120"/>
                </a:endParaRPr>
              </a:p>
            </p:txBody>
          </p:sp>
        </mc:Choice>
        <mc:Fallback xmlns="">
          <p:sp>
            <p:nvSpPr>
              <p:cNvPr id="15" name="矩形: 圓角 14">
                <a:extLst>
                  <a:ext uri="{FF2B5EF4-FFF2-40B4-BE49-F238E27FC236}">
                    <a16:creationId xmlns:a16="http://schemas.microsoft.com/office/drawing/2014/main" id="{98393769-C998-492B-FC13-C40D451C0AD6}"/>
                  </a:ext>
                </a:extLst>
              </p:cNvPr>
              <p:cNvSpPr>
                <a:spLocks noRot="1" noChangeAspect="1" noMove="1" noResize="1" noEditPoints="1" noAdjustHandles="1" noChangeArrowheads="1" noChangeShapeType="1" noTextEdit="1"/>
              </p:cNvSpPr>
              <p:nvPr/>
            </p:nvSpPr>
            <p:spPr>
              <a:xfrm>
                <a:off x="6096000" y="1665680"/>
                <a:ext cx="1547945" cy="461663"/>
              </a:xfrm>
              <a:prstGeom prst="roundRect">
                <a:avLst/>
              </a:prstGeom>
              <a:blipFill>
                <a:blip r:embed="rId6"/>
                <a:stretch>
                  <a:fillRect l="-1923"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圓角 15">
                <a:extLst>
                  <a:ext uri="{FF2B5EF4-FFF2-40B4-BE49-F238E27FC236}">
                    <a16:creationId xmlns:a16="http://schemas.microsoft.com/office/drawing/2014/main" id="{08FBF6F1-233C-0D7E-977C-E634C47E6060}"/>
                  </a:ext>
                </a:extLst>
              </p:cNvPr>
              <p:cNvSpPr/>
              <p:nvPr/>
            </p:nvSpPr>
            <p:spPr>
              <a:xfrm>
                <a:off x="6096000" y="2601170"/>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lang="zh-TW" altLang="en-US" sz="2400" kern="0" dirty="0">
                  <a:solidFill>
                    <a:prstClr val="black"/>
                  </a:solidFill>
                  <a:ea typeface="微軟正黑體" panose="020B0604030504040204" pitchFamily="34" charset="-120"/>
                </a:endParaRPr>
              </a:p>
            </p:txBody>
          </p:sp>
        </mc:Choice>
        <mc:Fallback xmlns="">
          <p:sp>
            <p:nvSpPr>
              <p:cNvPr id="16" name="矩形: 圓角 15">
                <a:extLst>
                  <a:ext uri="{FF2B5EF4-FFF2-40B4-BE49-F238E27FC236}">
                    <a16:creationId xmlns:a16="http://schemas.microsoft.com/office/drawing/2014/main" id="{08FBF6F1-233C-0D7E-977C-E634C47E6060}"/>
                  </a:ext>
                </a:extLst>
              </p:cNvPr>
              <p:cNvSpPr>
                <a:spLocks noRot="1" noChangeAspect="1" noMove="1" noResize="1" noEditPoints="1" noAdjustHandles="1" noChangeArrowheads="1" noChangeShapeType="1" noTextEdit="1"/>
              </p:cNvSpPr>
              <p:nvPr/>
            </p:nvSpPr>
            <p:spPr>
              <a:xfrm>
                <a:off x="6096000" y="2601170"/>
                <a:ext cx="1547945" cy="461663"/>
              </a:xfrm>
              <a:prstGeom prst="roundRect">
                <a:avLst/>
              </a:prstGeom>
              <a:blipFill>
                <a:blip r:embed="rId7"/>
                <a:stretch>
                  <a:fillRect l="-3462" t="-4938" b="-25926"/>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17" name="直線單箭頭接點 16">
            <a:extLst>
              <a:ext uri="{FF2B5EF4-FFF2-40B4-BE49-F238E27FC236}">
                <a16:creationId xmlns:a16="http://schemas.microsoft.com/office/drawing/2014/main" id="{AF20340E-543A-CE1D-6195-8C7A54D5B234}"/>
              </a:ext>
            </a:extLst>
          </p:cNvPr>
          <p:cNvCxnSpPr/>
          <p:nvPr/>
        </p:nvCxnSpPr>
        <p:spPr>
          <a:xfrm>
            <a:off x="7728412" y="1332181"/>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18" name="直線單箭頭接點 17">
            <a:extLst>
              <a:ext uri="{FF2B5EF4-FFF2-40B4-BE49-F238E27FC236}">
                <a16:creationId xmlns:a16="http://schemas.microsoft.com/office/drawing/2014/main" id="{D5682AF0-D0F1-D89F-1594-A2C8642438C1}"/>
              </a:ext>
            </a:extLst>
          </p:cNvPr>
          <p:cNvCxnSpPr/>
          <p:nvPr/>
        </p:nvCxnSpPr>
        <p:spPr>
          <a:xfrm>
            <a:off x="7728414" y="1904374"/>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19" name="直線單箭頭接點 18">
            <a:extLst>
              <a:ext uri="{FF2B5EF4-FFF2-40B4-BE49-F238E27FC236}">
                <a16:creationId xmlns:a16="http://schemas.microsoft.com/office/drawing/2014/main" id="{9C7F60C9-D7EF-BCF5-6EF0-22FBDDB7EE43}"/>
              </a:ext>
            </a:extLst>
          </p:cNvPr>
          <p:cNvCxnSpPr/>
          <p:nvPr/>
        </p:nvCxnSpPr>
        <p:spPr>
          <a:xfrm>
            <a:off x="7728413" y="2800417"/>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sp>
        <p:nvSpPr>
          <p:cNvPr id="20" name="文字方塊 19">
            <a:extLst>
              <a:ext uri="{FF2B5EF4-FFF2-40B4-BE49-F238E27FC236}">
                <a16:creationId xmlns:a16="http://schemas.microsoft.com/office/drawing/2014/main" id="{7FE22017-BFA5-2433-C514-1BCF0E9F3CAE}"/>
              </a:ext>
            </a:extLst>
          </p:cNvPr>
          <p:cNvSpPr txBox="1"/>
          <p:nvPr/>
        </p:nvSpPr>
        <p:spPr>
          <a:xfrm rot="5400000">
            <a:off x="6706555" y="2181868"/>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p:sp>
        <p:nvSpPr>
          <p:cNvPr id="21" name="文字方塊 20">
            <a:extLst>
              <a:ext uri="{FF2B5EF4-FFF2-40B4-BE49-F238E27FC236}">
                <a16:creationId xmlns:a16="http://schemas.microsoft.com/office/drawing/2014/main" id="{C7AD664D-C67C-477F-8925-5614F51C42B5}"/>
              </a:ext>
            </a:extLst>
          </p:cNvPr>
          <p:cNvSpPr txBox="1"/>
          <p:nvPr/>
        </p:nvSpPr>
        <p:spPr>
          <a:xfrm rot="5400000">
            <a:off x="1173277" y="2203917"/>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B5389930-F3BB-CC98-458D-B62A760102A2}"/>
                  </a:ext>
                </a:extLst>
              </p:cNvPr>
              <p:cNvSpPr txBox="1"/>
              <p:nvPr/>
            </p:nvSpPr>
            <p:spPr>
              <a:xfrm>
                <a:off x="8261137" y="1169613"/>
                <a:ext cx="857249" cy="476541"/>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𝑙</m:t>
                              </m:r>
                            </m:e>
                          </m:acc>
                        </m:e>
                        <m:sup>
                          <m:r>
                            <a:rPr lang="en-US" altLang="zh-TW" sz="2400" b="0" i="1" smtClean="0">
                              <a:solidFill>
                                <a:prstClr val="black"/>
                              </a:solidFill>
                              <a:latin typeface="Cambria Math" panose="02040503050406030204" pitchFamily="18" charset="0"/>
                            </a:rPr>
                            <m:t>1</m:t>
                          </m:r>
                        </m:sup>
                      </m:sSup>
                    </m:oMath>
                  </m:oMathPara>
                </a14:m>
                <a:endParaRPr lang="zh-TW" altLang="en-US" sz="2400" dirty="0">
                  <a:solidFill>
                    <a:prstClr val="black"/>
                  </a:solidFill>
                  <a:latin typeface="Calibri" panose="020F0502020204030204"/>
                </a:endParaRPr>
              </a:p>
            </p:txBody>
          </p:sp>
        </mc:Choice>
        <mc:Fallback xmlns="">
          <p:sp>
            <p:nvSpPr>
              <p:cNvPr id="22" name="文字方塊 21">
                <a:extLst>
                  <a:ext uri="{FF2B5EF4-FFF2-40B4-BE49-F238E27FC236}">
                    <a16:creationId xmlns:a16="http://schemas.microsoft.com/office/drawing/2014/main" id="{B5389930-F3BB-CC98-458D-B62A760102A2}"/>
                  </a:ext>
                </a:extLst>
              </p:cNvPr>
              <p:cNvSpPr txBox="1">
                <a:spLocks noRot="1" noChangeAspect="1" noMove="1" noResize="1" noEditPoints="1" noAdjustHandles="1" noChangeArrowheads="1" noChangeShapeType="1" noTextEdit="1"/>
              </p:cNvSpPr>
              <p:nvPr/>
            </p:nvSpPr>
            <p:spPr>
              <a:xfrm>
                <a:off x="8261137" y="1169613"/>
                <a:ext cx="857249" cy="476541"/>
              </a:xfrm>
              <a:prstGeom prst="rect">
                <a:avLst/>
              </a:prstGeom>
              <a:blipFill>
                <a:blip r:embed="rId8"/>
                <a:stretch>
                  <a:fillRect t="-769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1176AA1E-E48E-B263-32CA-E2D736508A14}"/>
                  </a:ext>
                </a:extLst>
              </p:cNvPr>
              <p:cNvSpPr txBox="1"/>
              <p:nvPr/>
            </p:nvSpPr>
            <p:spPr>
              <a:xfrm>
                <a:off x="8259603" y="1685318"/>
                <a:ext cx="857249" cy="476541"/>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𝑙</m:t>
                              </m:r>
                            </m:e>
                          </m:acc>
                        </m:e>
                        <m:sup>
                          <m:r>
                            <a:rPr lang="en-US" altLang="zh-TW" sz="2400" b="0" i="1" smtClean="0">
                              <a:solidFill>
                                <a:prstClr val="black"/>
                              </a:solidFill>
                              <a:latin typeface="Cambria Math" panose="02040503050406030204" pitchFamily="18" charset="0"/>
                            </a:rPr>
                            <m:t>2</m:t>
                          </m:r>
                        </m:sup>
                      </m:sSup>
                    </m:oMath>
                  </m:oMathPara>
                </a14:m>
                <a:endParaRPr lang="zh-TW" altLang="en-US" sz="2400" dirty="0">
                  <a:solidFill>
                    <a:prstClr val="black"/>
                  </a:solidFill>
                  <a:latin typeface="Calibri" panose="020F0502020204030204"/>
                </a:endParaRPr>
              </a:p>
            </p:txBody>
          </p:sp>
        </mc:Choice>
        <mc:Fallback xmlns="">
          <p:sp>
            <p:nvSpPr>
              <p:cNvPr id="23" name="文字方塊 22">
                <a:extLst>
                  <a:ext uri="{FF2B5EF4-FFF2-40B4-BE49-F238E27FC236}">
                    <a16:creationId xmlns:a16="http://schemas.microsoft.com/office/drawing/2014/main" id="{1176AA1E-E48E-B263-32CA-E2D736508A14}"/>
                  </a:ext>
                </a:extLst>
              </p:cNvPr>
              <p:cNvSpPr txBox="1">
                <a:spLocks noRot="1" noChangeAspect="1" noMove="1" noResize="1" noEditPoints="1" noAdjustHandles="1" noChangeArrowheads="1" noChangeShapeType="1" noTextEdit="1"/>
              </p:cNvSpPr>
              <p:nvPr/>
            </p:nvSpPr>
            <p:spPr>
              <a:xfrm>
                <a:off x="8259603" y="1685318"/>
                <a:ext cx="857249" cy="476541"/>
              </a:xfrm>
              <a:prstGeom prst="rect">
                <a:avLst/>
              </a:prstGeom>
              <a:blipFill>
                <a:blip r:embed="rId9"/>
                <a:stretch>
                  <a:fillRect t="-759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1E441CC5-BA66-3F7E-ED9C-B2ADEE34B201}"/>
                  </a:ext>
                </a:extLst>
              </p:cNvPr>
              <p:cNvSpPr txBox="1"/>
              <p:nvPr/>
            </p:nvSpPr>
            <p:spPr>
              <a:xfrm>
                <a:off x="8275711" y="2588365"/>
                <a:ext cx="857249" cy="476541"/>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𝑙</m:t>
                              </m:r>
                            </m:e>
                          </m:acc>
                        </m:e>
                        <m:sup>
                          <m:r>
                            <a:rPr lang="en-US" altLang="zh-TW" sz="2400" b="0" i="1" smtClean="0">
                              <a:solidFill>
                                <a:prstClr val="black"/>
                              </a:solidFill>
                              <a:latin typeface="Cambria Math" panose="02040503050406030204" pitchFamily="18" charset="0"/>
                            </a:rPr>
                            <m:t>𝑁</m:t>
                          </m:r>
                        </m:sup>
                      </m:sSup>
                    </m:oMath>
                  </m:oMathPara>
                </a14:m>
                <a:endParaRPr lang="zh-TW" altLang="en-US" sz="2400" dirty="0">
                  <a:solidFill>
                    <a:prstClr val="black"/>
                  </a:solidFill>
                  <a:latin typeface="Calibri" panose="020F0502020204030204"/>
                </a:endParaRPr>
              </a:p>
            </p:txBody>
          </p:sp>
        </mc:Choice>
        <mc:Fallback xmlns="">
          <p:sp>
            <p:nvSpPr>
              <p:cNvPr id="24" name="文字方塊 23">
                <a:extLst>
                  <a:ext uri="{FF2B5EF4-FFF2-40B4-BE49-F238E27FC236}">
                    <a16:creationId xmlns:a16="http://schemas.microsoft.com/office/drawing/2014/main" id="{1E441CC5-BA66-3F7E-ED9C-B2ADEE34B201}"/>
                  </a:ext>
                </a:extLst>
              </p:cNvPr>
              <p:cNvSpPr txBox="1">
                <a:spLocks noRot="1" noChangeAspect="1" noMove="1" noResize="1" noEditPoints="1" noAdjustHandles="1" noChangeArrowheads="1" noChangeShapeType="1" noTextEdit="1"/>
              </p:cNvSpPr>
              <p:nvPr/>
            </p:nvSpPr>
            <p:spPr>
              <a:xfrm>
                <a:off x="8275711" y="2588365"/>
                <a:ext cx="857249" cy="476541"/>
              </a:xfrm>
              <a:prstGeom prst="rect">
                <a:avLst/>
              </a:prstGeom>
              <a:blipFill>
                <a:blip r:embed="rId10"/>
                <a:stretch>
                  <a:fillRect t="-7692"/>
                </a:stretch>
              </a:blipFill>
            </p:spPr>
            <p:txBody>
              <a:bodyPr/>
              <a:lstStyle/>
              <a:p>
                <a:r>
                  <a:rPr lang="zh-TW" altLang="en-US">
                    <a:noFill/>
                  </a:rPr>
                  <a:t> </a:t>
                </a:r>
              </a:p>
            </p:txBody>
          </p:sp>
        </mc:Fallback>
      </mc:AlternateContent>
      <p:sp>
        <p:nvSpPr>
          <p:cNvPr id="25" name="矩形: 圓角 24">
            <a:extLst>
              <a:ext uri="{FF2B5EF4-FFF2-40B4-BE49-F238E27FC236}">
                <a16:creationId xmlns:a16="http://schemas.microsoft.com/office/drawing/2014/main" id="{CA120E88-E0D8-57C1-2DE2-322687B3052A}"/>
              </a:ext>
            </a:extLst>
          </p:cNvPr>
          <p:cNvSpPr/>
          <p:nvPr/>
        </p:nvSpPr>
        <p:spPr>
          <a:xfrm>
            <a:off x="8282842" y="1000274"/>
            <a:ext cx="688588" cy="2084732"/>
          </a:xfrm>
          <a:prstGeom prst="roundRect">
            <a:avLst/>
          </a:prstGeom>
          <a:noFill/>
          <a:ln w="571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D38D2A58-9434-86EE-5606-6A5A24365A95}"/>
                  </a:ext>
                </a:extLst>
              </p:cNvPr>
              <p:cNvSpPr txBox="1"/>
              <p:nvPr/>
            </p:nvSpPr>
            <p:spPr>
              <a:xfrm>
                <a:off x="2832765" y="1876651"/>
                <a:ext cx="2355156"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𝑦</m:t>
                      </m:r>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𝑓</m:t>
                          </m:r>
                        </m:e>
                        <m:sub>
                          <m:r>
                            <a:rPr kumimoji="0" lang="zh-TW" altLang="en-US" sz="2400" b="0" i="1" u="none" strike="noStrike" kern="0" cap="none" spc="0" normalizeH="0" baseline="0" noProof="0" smtClean="0">
                              <a:ln>
                                <a:noFill/>
                              </a:ln>
                              <a:solidFill>
                                <a:prstClr val="black"/>
                              </a:solidFill>
                              <a:effectLst/>
                              <a:uLnTx/>
                              <a:uFillTx/>
                              <a:latin typeface="Cambria Math" panose="02040503050406030204" pitchFamily="18" charset="0"/>
                            </a:rPr>
                            <m:t>𝜃</m:t>
                          </m:r>
                        </m:sub>
                      </m:sSub>
                      <m:d>
                        <m:d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𝑥</m:t>
                          </m:r>
                        </m:e>
                      </m:d>
                    </m:oMath>
                  </m:oMathPara>
                </a14:m>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Choice>
        <mc:Fallback xmlns="">
          <p:sp>
            <p:nvSpPr>
              <p:cNvPr id="26" name="文字方塊 25">
                <a:extLst>
                  <a:ext uri="{FF2B5EF4-FFF2-40B4-BE49-F238E27FC236}">
                    <a16:creationId xmlns:a16="http://schemas.microsoft.com/office/drawing/2014/main" id="{D38D2A58-9434-86EE-5606-6A5A24365A95}"/>
                  </a:ext>
                </a:extLst>
              </p:cNvPr>
              <p:cNvSpPr txBox="1">
                <a:spLocks noRot="1" noChangeAspect="1" noMove="1" noResize="1" noEditPoints="1" noAdjustHandles="1" noChangeArrowheads="1" noChangeShapeType="1" noTextEdit="1"/>
              </p:cNvSpPr>
              <p:nvPr/>
            </p:nvSpPr>
            <p:spPr>
              <a:xfrm>
                <a:off x="2832765" y="1876651"/>
                <a:ext cx="2355156" cy="461665"/>
              </a:xfrm>
              <a:prstGeom prst="rect">
                <a:avLst/>
              </a:prstGeom>
              <a:blipFill>
                <a:blip r:embed="rId11"/>
                <a:stretch>
                  <a:fillRect b="-1973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153B6663-E89B-A127-A5A1-FB58D0665E17}"/>
                  </a:ext>
                </a:extLst>
              </p:cNvPr>
              <p:cNvSpPr txBox="1"/>
              <p:nvPr/>
            </p:nvSpPr>
            <p:spPr>
              <a:xfrm>
                <a:off x="9839582" y="1470521"/>
                <a:ext cx="1630896" cy="1211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800" b="0" i="1" smtClean="0">
                              <a:latin typeface="Cambria Math" panose="02040503050406030204" pitchFamily="18" charset="0"/>
                            </a:rPr>
                          </m:ctrlPr>
                        </m:accPr>
                        <m:e>
                          <m:r>
                            <a:rPr lang="en-US" altLang="zh-TW" sz="2800" b="0" i="1" smtClean="0">
                              <a:latin typeface="Cambria Math" panose="02040503050406030204" pitchFamily="18" charset="0"/>
                            </a:rPr>
                            <m:t>𝐿</m:t>
                          </m:r>
                        </m:e>
                      </m:acc>
                      <m:r>
                        <a:rPr lang="en-US" altLang="zh-TW" sz="2800" b="0" i="1" smtClean="0">
                          <a:latin typeface="Cambria Math" panose="02040503050406030204" pitchFamily="18" charset="0"/>
                        </a:rPr>
                        <m:t>=</m:t>
                      </m:r>
                      <m:nary>
                        <m:naryPr>
                          <m:chr m:val="∑"/>
                          <m:ctrlPr>
                            <a:rPr lang="en-US" altLang="zh-TW" sz="2800" b="0" i="1" smtClean="0">
                              <a:latin typeface="Cambria Math" panose="02040503050406030204" pitchFamily="18" charset="0"/>
                            </a:rPr>
                          </m:ctrlPr>
                        </m:naryPr>
                        <m:sub>
                          <m:r>
                            <m:rPr>
                              <m:brk m:alnAt="23"/>
                            </m:rPr>
                            <a:rPr lang="en-US" altLang="zh-TW" sz="2800" b="0" i="1" smtClean="0">
                              <a:latin typeface="Cambria Math" panose="02040503050406030204" pitchFamily="18" charset="0"/>
                            </a:rPr>
                            <m:t>𝑛</m:t>
                          </m:r>
                          <m:r>
                            <a:rPr lang="en-US" altLang="zh-TW" sz="2800" b="0" i="1" smtClean="0">
                              <a:latin typeface="Cambria Math" panose="02040503050406030204" pitchFamily="18" charset="0"/>
                            </a:rPr>
                            <m:t>=1</m:t>
                          </m:r>
                        </m:sub>
                        <m:sup>
                          <m:r>
                            <a:rPr lang="en-US" altLang="zh-TW" sz="2800" b="0" i="1" smtClean="0">
                              <a:latin typeface="Cambria Math" panose="02040503050406030204" pitchFamily="18" charset="0"/>
                            </a:rPr>
                            <m:t>𝑁</m:t>
                          </m:r>
                        </m:sup>
                        <m:e>
                          <m:sSup>
                            <m:sSupPr>
                              <m:ctrlPr>
                                <a:rPr lang="en-US" altLang="zh-TW" sz="2800" i="1">
                                  <a:solidFill>
                                    <a:prstClr val="black"/>
                                  </a:solidFill>
                                  <a:latin typeface="Cambria Math" panose="02040503050406030204" pitchFamily="18" charset="0"/>
                                </a:rPr>
                              </m:ctrlPr>
                            </m:sSupPr>
                            <m:e>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𝑙</m:t>
                                  </m:r>
                                </m:e>
                              </m:acc>
                            </m:e>
                            <m:sup>
                              <m:r>
                                <a:rPr lang="en-US" altLang="zh-TW" sz="2800" b="0" i="1" smtClean="0">
                                  <a:solidFill>
                                    <a:prstClr val="black"/>
                                  </a:solidFill>
                                  <a:latin typeface="Cambria Math" panose="02040503050406030204" pitchFamily="18" charset="0"/>
                                </a:rPr>
                                <m:t>𝑛</m:t>
                              </m:r>
                            </m:sup>
                          </m:sSup>
                        </m:e>
                      </m:nary>
                    </m:oMath>
                  </m:oMathPara>
                </a14:m>
                <a:endParaRPr lang="zh-TW" altLang="en-US" sz="2800" dirty="0"/>
              </a:p>
            </p:txBody>
          </p:sp>
        </mc:Choice>
        <mc:Fallback xmlns="">
          <p:sp>
            <p:nvSpPr>
              <p:cNvPr id="27" name="文字方塊 26">
                <a:extLst>
                  <a:ext uri="{FF2B5EF4-FFF2-40B4-BE49-F238E27FC236}">
                    <a16:creationId xmlns:a16="http://schemas.microsoft.com/office/drawing/2014/main" id="{153B6663-E89B-A127-A5A1-FB58D0665E17}"/>
                  </a:ext>
                </a:extLst>
              </p:cNvPr>
              <p:cNvSpPr txBox="1">
                <a:spLocks noRot="1" noChangeAspect="1" noMove="1" noResize="1" noEditPoints="1" noAdjustHandles="1" noChangeArrowheads="1" noChangeShapeType="1" noTextEdit="1"/>
              </p:cNvSpPr>
              <p:nvPr/>
            </p:nvSpPr>
            <p:spPr>
              <a:xfrm>
                <a:off x="9839582" y="1470521"/>
                <a:ext cx="1630896" cy="1211550"/>
              </a:xfrm>
              <a:prstGeom prst="rect">
                <a:avLst/>
              </a:prstGeom>
              <a:blipFill>
                <a:blip r:embed="rId12"/>
                <a:stretch>
                  <a:fillRect/>
                </a:stretch>
              </a:blipFill>
            </p:spPr>
            <p:txBody>
              <a:bodyPr/>
              <a:lstStyle/>
              <a:p>
                <a:r>
                  <a:rPr lang="zh-TW" altLang="en-US">
                    <a:noFill/>
                  </a:rPr>
                  <a:t> </a:t>
                </a:r>
              </a:p>
            </p:txBody>
          </p:sp>
        </mc:Fallback>
      </mc:AlternateContent>
      <p:pic>
        <p:nvPicPr>
          <p:cNvPr id="28" name="Picture 2">
            <a:extLst>
              <a:ext uri="{FF2B5EF4-FFF2-40B4-BE49-F238E27FC236}">
                <a16:creationId xmlns:a16="http://schemas.microsoft.com/office/drawing/2014/main" id="{1D604E9F-266D-5B54-3A33-21909457AE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1035" y="2431022"/>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0" name="文字方塊 29">
            <a:extLst>
              <a:ext uri="{FF2B5EF4-FFF2-40B4-BE49-F238E27FC236}">
                <a16:creationId xmlns:a16="http://schemas.microsoft.com/office/drawing/2014/main" id="{6FAFE393-48AE-F0FF-2F71-9B6E0CB7718B}"/>
              </a:ext>
            </a:extLst>
          </p:cNvPr>
          <p:cNvSpPr txBox="1"/>
          <p:nvPr/>
        </p:nvSpPr>
        <p:spPr>
          <a:xfrm>
            <a:off x="9189467" y="1356021"/>
            <a:ext cx="941233" cy="523220"/>
          </a:xfrm>
          <a:prstGeom prst="rect">
            <a:avLst/>
          </a:prstGeom>
          <a:noFill/>
        </p:spPr>
        <p:txBody>
          <a:bodyPr wrap="square" rtlCol="0">
            <a:spAutoFit/>
          </a:bodyPr>
          <a:lstStyle/>
          <a:p>
            <a:pPr algn="ctr"/>
            <a:r>
              <a:rPr lang="en-US" altLang="zh-TW" sz="2800" b="1" dirty="0">
                <a:solidFill>
                  <a:prstClr val="black"/>
                </a:solidFill>
                <a:latin typeface="Calibri" panose="020F0502020204030204"/>
              </a:rPr>
              <a:t>Loss</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37" name="矩形: 圓角 36">
                <a:extLst>
                  <a:ext uri="{FF2B5EF4-FFF2-40B4-BE49-F238E27FC236}">
                    <a16:creationId xmlns:a16="http://schemas.microsoft.com/office/drawing/2014/main" id="{78DD0966-CF9D-A449-1BD9-B84E4B5A46DA}"/>
                  </a:ext>
                </a:extLst>
              </p:cNvPr>
              <p:cNvSpPr/>
              <p:nvPr/>
            </p:nvSpPr>
            <p:spPr>
              <a:xfrm>
                <a:off x="6594165" y="4757295"/>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37" name="矩形: 圓角 36">
                <a:extLst>
                  <a:ext uri="{FF2B5EF4-FFF2-40B4-BE49-F238E27FC236}">
                    <a16:creationId xmlns:a16="http://schemas.microsoft.com/office/drawing/2014/main" id="{78DD0966-CF9D-A449-1BD9-B84E4B5A46DA}"/>
                  </a:ext>
                </a:extLst>
              </p:cNvPr>
              <p:cNvSpPr>
                <a:spLocks noRot="1" noChangeAspect="1" noMove="1" noResize="1" noEditPoints="1" noAdjustHandles="1" noChangeArrowheads="1" noChangeShapeType="1" noTextEdit="1"/>
              </p:cNvSpPr>
              <p:nvPr/>
            </p:nvSpPr>
            <p:spPr>
              <a:xfrm>
                <a:off x="6594165" y="4757295"/>
                <a:ext cx="1547945" cy="461663"/>
              </a:xfrm>
              <a:prstGeom prst="roundRect">
                <a:avLst/>
              </a:prstGeom>
              <a:blipFill>
                <a:blip r:embed="rId14"/>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38" name="直線單箭頭接點 37">
            <a:extLst>
              <a:ext uri="{FF2B5EF4-FFF2-40B4-BE49-F238E27FC236}">
                <a16:creationId xmlns:a16="http://schemas.microsoft.com/office/drawing/2014/main" id="{0691CD12-FB8F-4A30-E631-8DEFD72F58D3}"/>
              </a:ext>
            </a:extLst>
          </p:cNvPr>
          <p:cNvCxnSpPr/>
          <p:nvPr/>
        </p:nvCxnSpPr>
        <p:spPr>
          <a:xfrm>
            <a:off x="8210705" y="4988126"/>
            <a:ext cx="540000" cy="0"/>
          </a:xfrm>
          <a:prstGeom prst="straightConnector1">
            <a:avLst/>
          </a:prstGeom>
          <a:noFill/>
          <a:ln w="57150" cap="flat" cmpd="sng" algn="ctr">
            <a:solidFill>
              <a:schemeClr val="tx1"/>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39" name="文字方塊 38">
                <a:extLst>
                  <a:ext uri="{FF2B5EF4-FFF2-40B4-BE49-F238E27FC236}">
                    <a16:creationId xmlns:a16="http://schemas.microsoft.com/office/drawing/2014/main" id="{8C57091E-F6FE-98CC-1E2E-827865FB71AD}"/>
                  </a:ext>
                </a:extLst>
              </p:cNvPr>
              <p:cNvSpPr txBox="1"/>
              <p:nvPr/>
            </p:nvSpPr>
            <p:spPr>
              <a:xfrm>
                <a:off x="10969716" y="4785553"/>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r>
                        <a:rPr lang="en-US" altLang="zh-TW" sz="2400" i="1" smtClean="0">
                          <a:solidFill>
                            <a:prstClr val="black"/>
                          </a:solidFill>
                          <a:latin typeface="Cambria Math" panose="02040503050406030204" pitchFamily="18" charset="0"/>
                        </a:rPr>
                        <m:t>𝑙</m:t>
                      </m:r>
                    </m:oMath>
                  </m:oMathPara>
                </a14:m>
                <a:endParaRPr lang="zh-TW" altLang="en-US" sz="2400" dirty="0">
                  <a:solidFill>
                    <a:prstClr val="black"/>
                  </a:solidFill>
                  <a:latin typeface="Calibri" panose="020F0502020204030204"/>
                </a:endParaRPr>
              </a:p>
            </p:txBody>
          </p:sp>
        </mc:Choice>
        <mc:Fallback xmlns="">
          <p:sp>
            <p:nvSpPr>
              <p:cNvPr id="39" name="文字方塊 38">
                <a:extLst>
                  <a:ext uri="{FF2B5EF4-FFF2-40B4-BE49-F238E27FC236}">
                    <a16:creationId xmlns:a16="http://schemas.microsoft.com/office/drawing/2014/main" id="{8C57091E-F6FE-98CC-1E2E-827865FB71AD}"/>
                  </a:ext>
                </a:extLst>
              </p:cNvPr>
              <p:cNvSpPr txBox="1">
                <a:spLocks noRot="1" noChangeAspect="1" noMove="1" noResize="1" noEditPoints="1" noAdjustHandles="1" noChangeArrowheads="1" noChangeShapeType="1" noTextEdit="1"/>
              </p:cNvSpPr>
              <p:nvPr/>
            </p:nvSpPr>
            <p:spPr>
              <a:xfrm>
                <a:off x="10969716" y="4785553"/>
                <a:ext cx="857249" cy="461665"/>
              </a:xfrm>
              <a:prstGeom prst="rect">
                <a:avLst/>
              </a:prstGeom>
              <a:blipFill>
                <a:blip r:embed="rId15"/>
                <a:stretch>
                  <a:fillRect/>
                </a:stretch>
              </a:blipFill>
            </p:spPr>
            <p:txBody>
              <a:bodyPr/>
              <a:lstStyle/>
              <a:p>
                <a:r>
                  <a:rPr lang="zh-TW" altLang="en-US">
                    <a:noFill/>
                  </a:rPr>
                  <a:t> </a:t>
                </a:r>
              </a:p>
            </p:txBody>
          </p:sp>
        </mc:Fallback>
      </mc:AlternateContent>
      <p:sp>
        <p:nvSpPr>
          <p:cNvPr id="40" name="矩形: 圓角 39">
            <a:extLst>
              <a:ext uri="{FF2B5EF4-FFF2-40B4-BE49-F238E27FC236}">
                <a16:creationId xmlns:a16="http://schemas.microsoft.com/office/drawing/2014/main" id="{98D9DBD5-3A0F-1F38-DCCF-1E43AA56780E}"/>
              </a:ext>
            </a:extLst>
          </p:cNvPr>
          <p:cNvSpPr/>
          <p:nvPr/>
        </p:nvSpPr>
        <p:spPr>
          <a:xfrm>
            <a:off x="8893004" y="4495824"/>
            <a:ext cx="1400186" cy="979232"/>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rPr>
              <a:t>Reward function</a:t>
            </a:r>
          </a:p>
        </p:txBody>
      </p:sp>
      <p:pic>
        <p:nvPicPr>
          <p:cNvPr id="41" name="圖形 40" descr="困惑的人 以實心填滿">
            <a:extLst>
              <a:ext uri="{FF2B5EF4-FFF2-40B4-BE49-F238E27FC236}">
                <a16:creationId xmlns:a16="http://schemas.microsoft.com/office/drawing/2014/main" id="{D822E908-D5E9-F4BA-7C55-443E2BEAD63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39582" y="5070094"/>
            <a:ext cx="1219200" cy="1219200"/>
          </a:xfrm>
          <a:prstGeom prst="rect">
            <a:avLst/>
          </a:prstGeom>
        </p:spPr>
      </p:pic>
      <p:cxnSp>
        <p:nvCxnSpPr>
          <p:cNvPr id="42" name="直線單箭頭接點 41">
            <a:extLst>
              <a:ext uri="{FF2B5EF4-FFF2-40B4-BE49-F238E27FC236}">
                <a16:creationId xmlns:a16="http://schemas.microsoft.com/office/drawing/2014/main" id="{7F486D4B-9565-33BE-9EA5-72F23BFEF3A6}"/>
              </a:ext>
            </a:extLst>
          </p:cNvPr>
          <p:cNvCxnSpPr/>
          <p:nvPr/>
        </p:nvCxnSpPr>
        <p:spPr>
          <a:xfrm>
            <a:off x="10582893" y="5015380"/>
            <a:ext cx="540000" cy="0"/>
          </a:xfrm>
          <a:prstGeom prst="straightConnector1">
            <a:avLst/>
          </a:prstGeom>
          <a:noFill/>
          <a:ln w="57150" cap="flat" cmpd="sng" algn="ctr">
            <a:solidFill>
              <a:schemeClr val="tx1"/>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43" name="矩形: 圓角 42">
                <a:extLst>
                  <a:ext uri="{FF2B5EF4-FFF2-40B4-BE49-F238E27FC236}">
                    <a16:creationId xmlns:a16="http://schemas.microsoft.com/office/drawing/2014/main" id="{403FF42E-D3FE-E7C1-6F8C-C8CA22BD7D4F}"/>
                  </a:ext>
                </a:extLst>
              </p:cNvPr>
              <p:cNvSpPr/>
              <p:nvPr/>
            </p:nvSpPr>
            <p:spPr>
              <a:xfrm>
                <a:off x="837793" y="4807735"/>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43" name="矩形: 圓角 42">
                <a:extLst>
                  <a:ext uri="{FF2B5EF4-FFF2-40B4-BE49-F238E27FC236}">
                    <a16:creationId xmlns:a16="http://schemas.microsoft.com/office/drawing/2014/main" id="{403FF42E-D3FE-E7C1-6F8C-C8CA22BD7D4F}"/>
                  </a:ext>
                </a:extLst>
              </p:cNvPr>
              <p:cNvSpPr>
                <a:spLocks noRot="1" noChangeAspect="1" noMove="1" noResize="1" noEditPoints="1" noAdjustHandles="1" noChangeArrowheads="1" noChangeShapeType="1" noTextEdit="1"/>
              </p:cNvSpPr>
              <p:nvPr/>
            </p:nvSpPr>
            <p:spPr>
              <a:xfrm>
                <a:off x="837793" y="4807735"/>
                <a:ext cx="1547945" cy="461663"/>
              </a:xfrm>
              <a:prstGeom prst="roundRect">
                <a:avLst/>
              </a:prstGeom>
              <a:blipFill>
                <a:blip r:embed="rId17"/>
                <a:stretch>
                  <a:fillRect t="-6173" b="-2469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4" name="直線單箭頭接點 43">
            <a:extLst>
              <a:ext uri="{FF2B5EF4-FFF2-40B4-BE49-F238E27FC236}">
                <a16:creationId xmlns:a16="http://schemas.microsoft.com/office/drawing/2014/main" id="{D418653F-E810-EC29-E4B6-C2D059A983A0}"/>
              </a:ext>
            </a:extLst>
          </p:cNvPr>
          <p:cNvCxnSpPr/>
          <p:nvPr/>
        </p:nvCxnSpPr>
        <p:spPr>
          <a:xfrm>
            <a:off x="2454333" y="5038566"/>
            <a:ext cx="540000" cy="0"/>
          </a:xfrm>
          <a:prstGeom prst="straightConnector1">
            <a:avLst/>
          </a:prstGeom>
          <a:noFill/>
          <a:ln w="57150" cap="flat" cmpd="sng" algn="ctr">
            <a:solidFill>
              <a:schemeClr val="tx1"/>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45" name="文字方塊 44">
                <a:extLst>
                  <a:ext uri="{FF2B5EF4-FFF2-40B4-BE49-F238E27FC236}">
                    <a16:creationId xmlns:a16="http://schemas.microsoft.com/office/drawing/2014/main" id="{FFAE0589-7212-1CBC-5B59-8DE81C657EFE}"/>
                  </a:ext>
                </a:extLst>
              </p:cNvPr>
              <p:cNvSpPr txBox="1"/>
              <p:nvPr/>
            </p:nvSpPr>
            <p:spPr>
              <a:xfrm>
                <a:off x="5213344" y="4835993"/>
                <a:ext cx="857249" cy="476541"/>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𝑙</m:t>
                          </m:r>
                        </m:e>
                      </m:acc>
                    </m:oMath>
                  </m:oMathPara>
                </a14:m>
                <a:endParaRPr lang="zh-TW" altLang="en-US" sz="2400" dirty="0">
                  <a:solidFill>
                    <a:prstClr val="black"/>
                  </a:solidFill>
                  <a:latin typeface="Calibri" panose="020F0502020204030204"/>
                </a:endParaRPr>
              </a:p>
            </p:txBody>
          </p:sp>
        </mc:Choice>
        <mc:Fallback xmlns="">
          <p:sp>
            <p:nvSpPr>
              <p:cNvPr id="45" name="文字方塊 44">
                <a:extLst>
                  <a:ext uri="{FF2B5EF4-FFF2-40B4-BE49-F238E27FC236}">
                    <a16:creationId xmlns:a16="http://schemas.microsoft.com/office/drawing/2014/main" id="{FFAE0589-7212-1CBC-5B59-8DE81C657EFE}"/>
                  </a:ext>
                </a:extLst>
              </p:cNvPr>
              <p:cNvSpPr txBox="1">
                <a:spLocks noRot="1" noChangeAspect="1" noMove="1" noResize="1" noEditPoints="1" noAdjustHandles="1" noChangeArrowheads="1" noChangeShapeType="1" noTextEdit="1"/>
              </p:cNvSpPr>
              <p:nvPr/>
            </p:nvSpPr>
            <p:spPr>
              <a:xfrm>
                <a:off x="5213344" y="4835993"/>
                <a:ext cx="857249" cy="476541"/>
              </a:xfrm>
              <a:prstGeom prst="rect">
                <a:avLst/>
              </a:prstGeom>
              <a:blipFill>
                <a:blip r:embed="rId18"/>
                <a:stretch>
                  <a:fillRect t="-7692"/>
                </a:stretch>
              </a:blipFill>
            </p:spPr>
            <p:txBody>
              <a:bodyPr/>
              <a:lstStyle/>
              <a:p>
                <a:r>
                  <a:rPr lang="zh-TW" altLang="en-US">
                    <a:noFill/>
                  </a:rPr>
                  <a:t> </a:t>
                </a:r>
              </a:p>
            </p:txBody>
          </p:sp>
        </mc:Fallback>
      </mc:AlternateContent>
      <p:sp>
        <p:nvSpPr>
          <p:cNvPr id="46" name="矩形: 圓角 45">
            <a:extLst>
              <a:ext uri="{FF2B5EF4-FFF2-40B4-BE49-F238E27FC236}">
                <a16:creationId xmlns:a16="http://schemas.microsoft.com/office/drawing/2014/main" id="{CCE365CF-CAE4-E790-F22B-40BA24F4FCD3}"/>
              </a:ext>
            </a:extLst>
          </p:cNvPr>
          <p:cNvSpPr/>
          <p:nvPr/>
        </p:nvSpPr>
        <p:spPr>
          <a:xfrm>
            <a:off x="3136632" y="4546264"/>
            <a:ext cx="1621294" cy="979232"/>
          </a:xfrm>
          <a:prstGeom prst="roundRect">
            <a:avLst/>
          </a:prstGeom>
          <a:solidFill>
            <a:schemeClr val="accent2">
              <a:lumMod val="20000"/>
              <a:lumOff val="80000"/>
            </a:schemeClr>
          </a:solidFill>
          <a:ln w="5715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Proxy Reward</a:t>
            </a:r>
          </a:p>
        </p:txBody>
      </p:sp>
      <p:cxnSp>
        <p:nvCxnSpPr>
          <p:cNvPr id="48" name="直線單箭頭接點 47">
            <a:extLst>
              <a:ext uri="{FF2B5EF4-FFF2-40B4-BE49-F238E27FC236}">
                <a16:creationId xmlns:a16="http://schemas.microsoft.com/office/drawing/2014/main" id="{BA76325D-48FA-9237-6589-626E0CB364D3}"/>
              </a:ext>
            </a:extLst>
          </p:cNvPr>
          <p:cNvCxnSpPr/>
          <p:nvPr/>
        </p:nvCxnSpPr>
        <p:spPr>
          <a:xfrm>
            <a:off x="4826521" y="5065820"/>
            <a:ext cx="540000" cy="0"/>
          </a:xfrm>
          <a:prstGeom prst="straightConnector1">
            <a:avLst/>
          </a:prstGeom>
          <a:noFill/>
          <a:ln w="57150" cap="flat" cmpd="sng" algn="ctr">
            <a:solidFill>
              <a:schemeClr val="tx1"/>
            </a:solidFill>
            <a:prstDash val="solid"/>
            <a:miter lim="800000"/>
            <a:headEnd type="none" w="med" len="med"/>
            <a:tailEnd type="triangle" w="med" len="med"/>
          </a:ln>
          <a:effectLst/>
        </p:spPr>
      </p:cxnSp>
      <p:sp>
        <p:nvSpPr>
          <p:cNvPr id="50" name="文字方塊 49">
            <a:extLst>
              <a:ext uri="{FF2B5EF4-FFF2-40B4-BE49-F238E27FC236}">
                <a16:creationId xmlns:a16="http://schemas.microsoft.com/office/drawing/2014/main" id="{0306B315-3077-AF65-7C4F-62DAE8578101}"/>
              </a:ext>
            </a:extLst>
          </p:cNvPr>
          <p:cNvSpPr txBox="1"/>
          <p:nvPr/>
        </p:nvSpPr>
        <p:spPr>
          <a:xfrm>
            <a:off x="6409188" y="3812512"/>
            <a:ext cx="2071517" cy="461665"/>
          </a:xfrm>
          <a:prstGeom prst="rect">
            <a:avLst/>
          </a:prstGeom>
          <a:noFill/>
        </p:spPr>
        <p:txBody>
          <a:bodyPr wrap="square" rtlCol="0">
            <a:spAutoFit/>
          </a:bodyPr>
          <a:lstStyle/>
          <a:p>
            <a:r>
              <a:rPr lang="en-US" altLang="zh-TW" sz="2400" dirty="0"/>
              <a:t>For evaluation </a:t>
            </a:r>
            <a:endParaRPr lang="zh-TW" altLang="en-US" sz="2400" dirty="0"/>
          </a:p>
        </p:txBody>
      </p:sp>
      <p:sp>
        <p:nvSpPr>
          <p:cNvPr id="51" name="文字方塊 50">
            <a:extLst>
              <a:ext uri="{FF2B5EF4-FFF2-40B4-BE49-F238E27FC236}">
                <a16:creationId xmlns:a16="http://schemas.microsoft.com/office/drawing/2014/main" id="{4BD74D53-35DA-8F12-5F1B-F7E81ED462EA}"/>
              </a:ext>
            </a:extLst>
          </p:cNvPr>
          <p:cNvSpPr txBox="1"/>
          <p:nvPr/>
        </p:nvSpPr>
        <p:spPr>
          <a:xfrm>
            <a:off x="576006" y="3726954"/>
            <a:ext cx="2492031" cy="461665"/>
          </a:xfrm>
          <a:prstGeom prst="rect">
            <a:avLst/>
          </a:prstGeom>
          <a:noFill/>
        </p:spPr>
        <p:txBody>
          <a:bodyPr wrap="square" rtlCol="0">
            <a:spAutoFit/>
          </a:bodyPr>
          <a:lstStyle/>
          <a:p>
            <a:r>
              <a:rPr lang="en-US" altLang="zh-TW" sz="2400" dirty="0"/>
              <a:t>For optimization </a:t>
            </a:r>
            <a:endParaRPr lang="zh-TW" altLang="en-US" sz="2400" dirty="0"/>
          </a:p>
        </p:txBody>
      </p:sp>
      <p:sp>
        <p:nvSpPr>
          <p:cNvPr id="52" name="文字方塊 51">
            <a:extLst>
              <a:ext uri="{FF2B5EF4-FFF2-40B4-BE49-F238E27FC236}">
                <a16:creationId xmlns:a16="http://schemas.microsoft.com/office/drawing/2014/main" id="{2EBFFCA7-96C0-EECC-68BF-568DDB59B4C8}"/>
              </a:ext>
            </a:extLst>
          </p:cNvPr>
          <p:cNvSpPr txBox="1"/>
          <p:nvPr/>
        </p:nvSpPr>
        <p:spPr>
          <a:xfrm>
            <a:off x="4902831" y="3886401"/>
            <a:ext cx="1281756" cy="830997"/>
          </a:xfrm>
          <a:prstGeom prst="rect">
            <a:avLst/>
          </a:prstGeom>
          <a:noFill/>
        </p:spPr>
        <p:txBody>
          <a:bodyPr wrap="square" rtlCol="0">
            <a:spAutoFit/>
          </a:bodyPr>
          <a:lstStyle/>
          <a:p>
            <a:pPr algn="ctr"/>
            <a:r>
              <a:rPr lang="en-US" altLang="zh-TW" sz="2400" dirty="0"/>
              <a:t>Proxy loss </a:t>
            </a:r>
            <a:endParaRPr lang="zh-TW" altLang="en-US" sz="2400" dirty="0"/>
          </a:p>
        </p:txBody>
      </p:sp>
      <p:sp>
        <p:nvSpPr>
          <p:cNvPr id="53" name="文字方塊 52">
            <a:extLst>
              <a:ext uri="{FF2B5EF4-FFF2-40B4-BE49-F238E27FC236}">
                <a16:creationId xmlns:a16="http://schemas.microsoft.com/office/drawing/2014/main" id="{CC8116D8-60C6-BD42-F070-5724EFDC7790}"/>
              </a:ext>
            </a:extLst>
          </p:cNvPr>
          <p:cNvSpPr txBox="1"/>
          <p:nvPr/>
        </p:nvSpPr>
        <p:spPr>
          <a:xfrm>
            <a:off x="10704839" y="3947783"/>
            <a:ext cx="1281756" cy="830997"/>
          </a:xfrm>
          <a:prstGeom prst="rect">
            <a:avLst/>
          </a:prstGeom>
          <a:noFill/>
        </p:spPr>
        <p:txBody>
          <a:bodyPr wrap="square" rtlCol="0">
            <a:spAutoFit/>
          </a:bodyPr>
          <a:lstStyle/>
          <a:p>
            <a:pPr algn="ctr"/>
            <a:r>
              <a:rPr lang="en-US" altLang="zh-TW" sz="2400" dirty="0"/>
              <a:t>Real loss </a:t>
            </a:r>
            <a:endParaRPr lang="zh-TW" altLang="en-US" sz="2400" dirty="0"/>
          </a:p>
        </p:txBody>
      </p:sp>
      <p:pic>
        <p:nvPicPr>
          <p:cNvPr id="55" name="Picture 4">
            <a:extLst>
              <a:ext uri="{FF2B5EF4-FFF2-40B4-BE49-F238E27FC236}">
                <a16:creationId xmlns:a16="http://schemas.microsoft.com/office/drawing/2014/main" id="{275B0FE4-F246-37B8-DA43-0A99C35BC66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48326" y="5202338"/>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7008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p:bldP spid="40" grpId="0" animBg="1"/>
      <p:bldP spid="43" grpId="0" animBg="1"/>
      <p:bldP spid="45" grpId="0"/>
      <p:bldP spid="46" grpId="0" animBg="1"/>
      <p:bldP spid="50" grpId="0"/>
      <p:bldP spid="51" grpId="0"/>
      <p:bldP spid="52"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01E0A913-8DC5-DF2B-68D3-85DEB7782E7F}"/>
              </a:ext>
            </a:extLst>
          </p:cNvPr>
          <p:cNvPicPr>
            <a:picLocks noChangeAspect="1"/>
          </p:cNvPicPr>
          <p:nvPr/>
        </p:nvPicPr>
        <p:blipFill>
          <a:blip r:embed="rId3"/>
          <a:stretch>
            <a:fillRect/>
          </a:stretch>
        </p:blipFill>
        <p:spPr>
          <a:xfrm>
            <a:off x="5252037" y="2270111"/>
            <a:ext cx="1857193" cy="2914650"/>
          </a:xfrm>
          <a:prstGeom prst="rect">
            <a:avLst/>
          </a:prstGeom>
        </p:spPr>
      </p:pic>
      <p:sp>
        <p:nvSpPr>
          <p:cNvPr id="2" name="標題 1">
            <a:extLst>
              <a:ext uri="{FF2B5EF4-FFF2-40B4-BE49-F238E27FC236}">
                <a16:creationId xmlns:a16="http://schemas.microsoft.com/office/drawing/2014/main" id="{EE87184A-660C-1C43-9292-4D45CABF91D8}"/>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人類最後的發明</a:t>
            </a:r>
          </a:p>
        </p:txBody>
      </p:sp>
      <p:sp>
        <p:nvSpPr>
          <p:cNvPr id="3" name="內容版面配置區 2">
            <a:extLst>
              <a:ext uri="{FF2B5EF4-FFF2-40B4-BE49-F238E27FC236}">
                <a16:creationId xmlns:a16="http://schemas.microsoft.com/office/drawing/2014/main" id="{E21FE3F4-3889-A04D-57E3-2EF56538EBDE}"/>
              </a:ext>
            </a:extLst>
          </p:cNvPr>
          <p:cNvSpPr>
            <a:spLocks noGrp="1"/>
          </p:cNvSpPr>
          <p:nvPr>
            <p:ph idx="1"/>
          </p:nvPr>
        </p:nvSpPr>
        <p:spPr/>
        <p:txBody>
          <a:bodyPr/>
          <a:lstStyle/>
          <a:p>
            <a:r>
              <a:rPr lang="en-US" altLang="zh-TW" b="1" dirty="0"/>
              <a:t>Irving John Good</a:t>
            </a:r>
            <a:r>
              <a:rPr lang="zh-TW" altLang="en-US" b="1" dirty="0"/>
              <a:t> </a:t>
            </a:r>
            <a:r>
              <a:rPr lang="en-US" altLang="zh-TW" b="1" dirty="0"/>
              <a:t>(1965)</a:t>
            </a:r>
            <a:endParaRPr lang="zh-TW" altLang="en-US" dirty="0"/>
          </a:p>
        </p:txBody>
      </p:sp>
      <p:sp>
        <p:nvSpPr>
          <p:cNvPr id="5" name="文字方塊 4">
            <a:extLst>
              <a:ext uri="{FF2B5EF4-FFF2-40B4-BE49-F238E27FC236}">
                <a16:creationId xmlns:a16="http://schemas.microsoft.com/office/drawing/2014/main" id="{7D03CB5D-B82E-830B-EE55-5AE036364140}"/>
              </a:ext>
            </a:extLst>
          </p:cNvPr>
          <p:cNvSpPr txBox="1"/>
          <p:nvPr/>
        </p:nvSpPr>
        <p:spPr>
          <a:xfrm>
            <a:off x="7602072" y="843240"/>
            <a:ext cx="6096000" cy="369332"/>
          </a:xfrm>
          <a:prstGeom prst="rect">
            <a:avLst/>
          </a:prstGeom>
          <a:noFill/>
        </p:spPr>
        <p:txBody>
          <a:bodyPr wrap="square">
            <a:spAutoFit/>
          </a:bodyPr>
          <a:lstStyle/>
          <a:p>
            <a:r>
              <a:rPr lang="zh-TW" altLang="en-US" dirty="0"/>
              <a:t>https://en.wikipedia.org/wiki/I._J._Good</a:t>
            </a:r>
          </a:p>
        </p:txBody>
      </p:sp>
      <p:sp>
        <p:nvSpPr>
          <p:cNvPr id="7" name="文字方塊 6">
            <a:extLst>
              <a:ext uri="{FF2B5EF4-FFF2-40B4-BE49-F238E27FC236}">
                <a16:creationId xmlns:a16="http://schemas.microsoft.com/office/drawing/2014/main" id="{A8AA9F2E-09CF-8AC8-C6A8-CED51E38D8C9}"/>
              </a:ext>
            </a:extLst>
          </p:cNvPr>
          <p:cNvSpPr txBox="1"/>
          <p:nvPr/>
        </p:nvSpPr>
        <p:spPr>
          <a:xfrm>
            <a:off x="6817658" y="6014760"/>
            <a:ext cx="5374342" cy="523220"/>
          </a:xfrm>
          <a:prstGeom prst="rect">
            <a:avLst/>
          </a:prstGeom>
          <a:noFill/>
        </p:spPr>
        <p:txBody>
          <a:bodyPr wrap="square">
            <a:spAutoFit/>
          </a:bodyPr>
          <a:lstStyle/>
          <a:p>
            <a:r>
              <a:rPr lang="en-US" altLang="zh-TW" sz="2800" b="1" i="0" dirty="0">
                <a:effectLst/>
                <a:latin typeface="Arial" panose="020B0604020202020204" pitchFamily="34" charset="0"/>
              </a:rPr>
              <a:t>"</a:t>
            </a:r>
            <a:r>
              <a:rPr lang="en-US" altLang="zh-TW" sz="2800" b="1" i="0" u="none" strike="noStrike" dirty="0">
                <a:effectLst/>
                <a:latin typeface="Arial" panose="020B0604020202020204" pitchFamily="34" charset="0"/>
              </a:rPr>
              <a:t>technological singularity</a:t>
            </a:r>
            <a:r>
              <a:rPr lang="en-US" altLang="zh-TW" sz="2800" b="1" i="0" dirty="0">
                <a:effectLst/>
                <a:latin typeface="Arial" panose="020B0604020202020204" pitchFamily="34" charset="0"/>
              </a:rPr>
              <a:t>"</a:t>
            </a:r>
            <a:endParaRPr lang="zh-TW" altLang="en-US" sz="2800" b="1" dirty="0"/>
          </a:p>
        </p:txBody>
      </p:sp>
      <p:pic>
        <p:nvPicPr>
          <p:cNvPr id="8" name="圖片 7">
            <a:extLst>
              <a:ext uri="{FF2B5EF4-FFF2-40B4-BE49-F238E27FC236}">
                <a16:creationId xmlns:a16="http://schemas.microsoft.com/office/drawing/2014/main" id="{34FA26A1-6560-8916-870F-B15FB0AEE858}"/>
              </a:ext>
            </a:extLst>
          </p:cNvPr>
          <p:cNvPicPr>
            <a:picLocks noChangeAspect="1"/>
          </p:cNvPicPr>
          <p:nvPr/>
        </p:nvPicPr>
        <p:blipFill>
          <a:blip r:embed="rId4"/>
          <a:stretch>
            <a:fillRect/>
          </a:stretch>
        </p:blipFill>
        <p:spPr>
          <a:xfrm>
            <a:off x="8599035" y="1690687"/>
            <a:ext cx="1811588" cy="4073500"/>
          </a:xfrm>
          <a:prstGeom prst="rect">
            <a:avLst/>
          </a:prstGeom>
        </p:spPr>
      </p:pic>
      <p:cxnSp>
        <p:nvCxnSpPr>
          <p:cNvPr id="9" name="直線單箭頭接點 8">
            <a:extLst>
              <a:ext uri="{FF2B5EF4-FFF2-40B4-BE49-F238E27FC236}">
                <a16:creationId xmlns:a16="http://schemas.microsoft.com/office/drawing/2014/main" id="{DCD2FADC-8BBE-CF79-4397-05F176E01AFF}"/>
              </a:ext>
            </a:extLst>
          </p:cNvPr>
          <p:cNvCxnSpPr>
            <a:cxnSpLocks/>
          </p:cNvCxnSpPr>
          <p:nvPr/>
        </p:nvCxnSpPr>
        <p:spPr>
          <a:xfrm>
            <a:off x="3896418" y="3880618"/>
            <a:ext cx="1355619"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0" name="直線單箭頭接點 9">
            <a:extLst>
              <a:ext uri="{FF2B5EF4-FFF2-40B4-BE49-F238E27FC236}">
                <a16:creationId xmlns:a16="http://schemas.microsoft.com/office/drawing/2014/main" id="{DC9BCC93-02C9-CA2E-5370-815FC39AA5DA}"/>
              </a:ext>
            </a:extLst>
          </p:cNvPr>
          <p:cNvCxnSpPr>
            <a:cxnSpLocks/>
          </p:cNvCxnSpPr>
          <p:nvPr/>
        </p:nvCxnSpPr>
        <p:spPr>
          <a:xfrm>
            <a:off x="7299629" y="3896963"/>
            <a:ext cx="1299406"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11" name="圖片 10">
            <a:extLst>
              <a:ext uri="{FF2B5EF4-FFF2-40B4-BE49-F238E27FC236}">
                <a16:creationId xmlns:a16="http://schemas.microsoft.com/office/drawing/2014/main" id="{00F02ADB-6B33-C59E-9223-04997AA4DCDF}"/>
              </a:ext>
            </a:extLst>
          </p:cNvPr>
          <p:cNvPicPr>
            <a:picLocks noChangeAspect="1"/>
          </p:cNvPicPr>
          <p:nvPr/>
        </p:nvPicPr>
        <p:blipFill>
          <a:blip r:embed="rId5"/>
          <a:stretch>
            <a:fillRect/>
          </a:stretch>
        </p:blipFill>
        <p:spPr>
          <a:xfrm>
            <a:off x="2239476" y="2712582"/>
            <a:ext cx="1420795" cy="2029707"/>
          </a:xfrm>
          <a:prstGeom prst="rect">
            <a:avLst/>
          </a:prstGeom>
        </p:spPr>
      </p:pic>
      <p:sp>
        <p:nvSpPr>
          <p:cNvPr id="15" name="文字方塊 14">
            <a:extLst>
              <a:ext uri="{FF2B5EF4-FFF2-40B4-BE49-F238E27FC236}">
                <a16:creationId xmlns:a16="http://schemas.microsoft.com/office/drawing/2014/main" id="{BFC1406A-E5A9-6A53-8B46-79CE23E9FC5C}"/>
              </a:ext>
            </a:extLst>
          </p:cNvPr>
          <p:cNvSpPr txBox="1"/>
          <p:nvPr/>
        </p:nvSpPr>
        <p:spPr>
          <a:xfrm>
            <a:off x="10545908" y="3619008"/>
            <a:ext cx="1280186" cy="523220"/>
          </a:xfrm>
          <a:prstGeom prst="rect">
            <a:avLst/>
          </a:prstGeom>
          <a:noFill/>
        </p:spPr>
        <p:txBody>
          <a:bodyPr wrap="square">
            <a:spAutoFit/>
          </a:bodyPr>
          <a:lstStyle/>
          <a:p>
            <a:r>
              <a:rPr lang="en-US" altLang="zh-TW" sz="2800" b="1" i="0" dirty="0">
                <a:effectLst/>
                <a:latin typeface="Arial" panose="020B0604020202020204" pitchFamily="34" charset="0"/>
              </a:rPr>
              <a:t>……</a:t>
            </a:r>
            <a:endParaRPr lang="zh-TW" altLang="en-US" sz="2800" b="1" dirty="0"/>
          </a:p>
        </p:txBody>
      </p:sp>
      <p:pic>
        <p:nvPicPr>
          <p:cNvPr id="16" name="圖形 15" descr="困惑的人 以實心填滿">
            <a:extLst>
              <a:ext uri="{FF2B5EF4-FFF2-40B4-BE49-F238E27FC236}">
                <a16:creationId xmlns:a16="http://schemas.microsoft.com/office/drawing/2014/main" id="{016A71B4-FA3E-6601-1846-B18539362F0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906" y="4905290"/>
            <a:ext cx="1447920" cy="1447920"/>
          </a:xfrm>
          <a:prstGeom prst="rect">
            <a:avLst/>
          </a:prstGeom>
        </p:spPr>
      </p:pic>
      <p:cxnSp>
        <p:nvCxnSpPr>
          <p:cNvPr id="17" name="直線單箭頭接點 16">
            <a:extLst>
              <a:ext uri="{FF2B5EF4-FFF2-40B4-BE49-F238E27FC236}">
                <a16:creationId xmlns:a16="http://schemas.microsoft.com/office/drawing/2014/main" id="{E28E7207-D2DF-FB25-17FD-32847E4CA359}"/>
              </a:ext>
            </a:extLst>
          </p:cNvPr>
          <p:cNvCxnSpPr>
            <a:cxnSpLocks/>
          </p:cNvCxnSpPr>
          <p:nvPr/>
        </p:nvCxnSpPr>
        <p:spPr>
          <a:xfrm flipV="1">
            <a:off x="1401276" y="4283437"/>
            <a:ext cx="867776" cy="521671"/>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348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FCC674F-6C3B-91BA-4182-9971FB9EB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7843" y="503950"/>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5A262DE0-B60C-E926-2E1A-D895B847D421}"/>
                  </a:ext>
                </a:extLst>
              </p:cNvPr>
              <p:cNvSpPr txBox="1"/>
              <p:nvPr/>
            </p:nvSpPr>
            <p:spPr>
              <a:xfrm>
                <a:off x="5847735" y="2318385"/>
                <a:ext cx="271869" cy="4385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𝐿</m:t>
                          </m:r>
                        </m:e>
                      </m:acc>
                    </m:oMath>
                  </m:oMathPara>
                </a14:m>
                <a:endParaRPr lang="zh-TW" altLang="en-US" sz="2800" i="1" dirty="0"/>
              </a:p>
            </p:txBody>
          </p:sp>
        </mc:Choice>
        <mc:Fallback xmlns="">
          <p:sp>
            <p:nvSpPr>
              <p:cNvPr id="9" name="文字方塊 8">
                <a:extLst>
                  <a:ext uri="{FF2B5EF4-FFF2-40B4-BE49-F238E27FC236}">
                    <a16:creationId xmlns:a16="http://schemas.microsoft.com/office/drawing/2014/main" id="{5A262DE0-B60C-E926-2E1A-D895B847D421}"/>
                  </a:ext>
                </a:extLst>
              </p:cNvPr>
              <p:cNvSpPr txBox="1">
                <a:spLocks noRot="1" noChangeAspect="1" noMove="1" noResize="1" noEditPoints="1" noAdjustHandles="1" noChangeArrowheads="1" noChangeShapeType="1" noTextEdit="1"/>
              </p:cNvSpPr>
              <p:nvPr/>
            </p:nvSpPr>
            <p:spPr>
              <a:xfrm>
                <a:off x="5847735" y="2318385"/>
                <a:ext cx="271869" cy="438582"/>
              </a:xfrm>
              <a:prstGeom prst="rect">
                <a:avLst/>
              </a:prstGeom>
              <a:blipFill>
                <a:blip r:embed="rId3"/>
                <a:stretch>
                  <a:fillRect/>
                </a:stretch>
              </a:blipFill>
            </p:spPr>
            <p:txBody>
              <a:bodyPr/>
              <a:lstStyle/>
              <a:p>
                <a:r>
                  <a:rPr lang="zh-TW" altLang="en-US">
                    <a:noFill/>
                  </a:rPr>
                  <a:t> </a:t>
                </a:r>
              </a:p>
            </p:txBody>
          </p:sp>
        </mc:Fallback>
      </mc:AlternateContent>
      <p:cxnSp>
        <p:nvCxnSpPr>
          <p:cNvPr id="10" name="直線單箭頭接點 9">
            <a:extLst>
              <a:ext uri="{FF2B5EF4-FFF2-40B4-BE49-F238E27FC236}">
                <a16:creationId xmlns:a16="http://schemas.microsoft.com/office/drawing/2014/main" id="{8CBE3A59-DC64-CD48-C0E3-E846C6CED040}"/>
              </a:ext>
            </a:extLst>
          </p:cNvPr>
          <p:cNvCxnSpPr/>
          <p:nvPr/>
        </p:nvCxnSpPr>
        <p:spPr>
          <a:xfrm>
            <a:off x="4982487" y="2568213"/>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4">
            <a:extLst>
              <a:ext uri="{FF2B5EF4-FFF2-40B4-BE49-F238E27FC236}">
                <a16:creationId xmlns:a16="http://schemas.microsoft.com/office/drawing/2014/main" id="{ECE3DC12-788B-EE29-0858-5220C5FCC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7844" y="351147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9F302D6C-5646-1232-6F78-255B145E9F99}"/>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76525" y="4927586"/>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線單箭頭接點 12">
            <a:extLst>
              <a:ext uri="{FF2B5EF4-FFF2-40B4-BE49-F238E27FC236}">
                <a16:creationId xmlns:a16="http://schemas.microsoft.com/office/drawing/2014/main" id="{C796B8B7-01B2-A657-A28B-0640B075B107}"/>
              </a:ext>
            </a:extLst>
          </p:cNvPr>
          <p:cNvCxnSpPr>
            <a:cxnSpLocks/>
          </p:cNvCxnSpPr>
          <p:nvPr/>
        </p:nvCxnSpPr>
        <p:spPr>
          <a:xfrm>
            <a:off x="7997443" y="2048060"/>
            <a:ext cx="0" cy="2577198"/>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單箭頭接點 14">
            <a:extLst>
              <a:ext uri="{FF2B5EF4-FFF2-40B4-BE49-F238E27FC236}">
                <a16:creationId xmlns:a16="http://schemas.microsoft.com/office/drawing/2014/main" id="{B94BB9EB-FD79-381D-7A09-C9FFA85986F5}"/>
              </a:ext>
            </a:extLst>
          </p:cNvPr>
          <p:cNvCxnSpPr>
            <a:cxnSpLocks/>
          </p:cNvCxnSpPr>
          <p:nvPr/>
        </p:nvCxnSpPr>
        <p:spPr>
          <a:xfrm>
            <a:off x="6470931" y="2568213"/>
            <a:ext cx="1515194" cy="0"/>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902B3154-5445-B080-584E-2477F80055FC}"/>
                  </a:ext>
                </a:extLst>
              </p:cNvPr>
              <p:cNvSpPr txBox="1"/>
              <p:nvPr/>
            </p:nvSpPr>
            <p:spPr>
              <a:xfrm>
                <a:off x="4909727" y="5915953"/>
                <a:ext cx="2147887" cy="461665"/>
              </a:xfrm>
              <a:prstGeom prst="rect">
                <a:avLst/>
              </a:prstGeom>
              <a:noFill/>
            </p:spPr>
            <p:txBody>
              <a:bodyPr wrap="square" rtlCol="0">
                <a:spAutoFit/>
              </a:bodyPr>
              <a:lstStyle/>
              <a:p>
                <a:pPr algn="ctr"/>
                <a:r>
                  <a:rPr lang="en-US" altLang="zh-TW" sz="2400" dirty="0"/>
                  <a:t>Evaluate by </a:t>
                </a:r>
                <a14:m>
                  <m:oMath xmlns:m="http://schemas.openxmlformats.org/officeDocument/2006/math">
                    <m:r>
                      <a:rPr lang="en-US" altLang="zh-TW" sz="2400" i="1">
                        <a:latin typeface="Cambria Math" panose="02040503050406030204" pitchFamily="18" charset="0"/>
                      </a:rPr>
                      <m:t>𝐿</m:t>
                    </m:r>
                  </m:oMath>
                </a14:m>
                <a:endParaRPr lang="zh-TW" altLang="en-US" sz="2400" i="1" dirty="0"/>
              </a:p>
            </p:txBody>
          </p:sp>
        </mc:Choice>
        <mc:Fallback xmlns="">
          <p:sp>
            <p:nvSpPr>
              <p:cNvPr id="17" name="文字方塊 16">
                <a:extLst>
                  <a:ext uri="{FF2B5EF4-FFF2-40B4-BE49-F238E27FC236}">
                    <a16:creationId xmlns:a16="http://schemas.microsoft.com/office/drawing/2014/main" id="{902B3154-5445-B080-584E-2477F80055FC}"/>
                  </a:ext>
                </a:extLst>
              </p:cNvPr>
              <p:cNvSpPr txBox="1">
                <a:spLocks noRot="1" noChangeAspect="1" noMove="1" noResize="1" noEditPoints="1" noAdjustHandles="1" noChangeArrowheads="1" noChangeShapeType="1" noTextEdit="1"/>
              </p:cNvSpPr>
              <p:nvPr/>
            </p:nvSpPr>
            <p:spPr>
              <a:xfrm>
                <a:off x="4909727" y="5915953"/>
                <a:ext cx="2147887" cy="461665"/>
              </a:xfrm>
              <a:prstGeom prst="rect">
                <a:avLst/>
              </a:prstGeom>
              <a:blipFill>
                <a:blip r:embed="rId5"/>
                <a:stretch>
                  <a:fillRect t="-10526" b="-28947"/>
                </a:stretch>
              </a:blipFill>
            </p:spPr>
            <p:txBody>
              <a:bodyPr/>
              <a:lstStyle/>
              <a:p>
                <a:r>
                  <a:rPr lang="zh-TW" altLang="en-US">
                    <a:noFill/>
                  </a:rPr>
                  <a:t> </a:t>
                </a:r>
              </a:p>
            </p:txBody>
          </p:sp>
        </mc:Fallback>
      </mc:AlternateContent>
      <p:cxnSp>
        <p:nvCxnSpPr>
          <p:cNvPr id="18" name="直線單箭頭接點 17">
            <a:extLst>
              <a:ext uri="{FF2B5EF4-FFF2-40B4-BE49-F238E27FC236}">
                <a16:creationId xmlns:a16="http://schemas.microsoft.com/office/drawing/2014/main" id="{9D7F900E-8CF7-088A-D7BE-541CBDA9EB5C}"/>
              </a:ext>
            </a:extLst>
          </p:cNvPr>
          <p:cNvCxnSpPr>
            <a:cxnSpLocks/>
          </p:cNvCxnSpPr>
          <p:nvPr/>
        </p:nvCxnSpPr>
        <p:spPr>
          <a:xfrm>
            <a:off x="4091241" y="5583681"/>
            <a:ext cx="3148605" cy="0"/>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直線單箭頭接點 19">
            <a:extLst>
              <a:ext uri="{FF2B5EF4-FFF2-40B4-BE49-F238E27FC236}">
                <a16:creationId xmlns:a16="http://schemas.microsoft.com/office/drawing/2014/main" id="{E420BBE7-2554-C8BE-36A6-642348C69120}"/>
              </a:ext>
            </a:extLst>
          </p:cNvPr>
          <p:cNvCxnSpPr>
            <a:cxnSpLocks/>
          </p:cNvCxnSpPr>
          <p:nvPr/>
        </p:nvCxnSpPr>
        <p:spPr>
          <a:xfrm flipV="1">
            <a:off x="4087444" y="4842645"/>
            <a:ext cx="0" cy="758188"/>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矩形: 圓角 2">
            <a:extLst>
              <a:ext uri="{FF2B5EF4-FFF2-40B4-BE49-F238E27FC236}">
                <a16:creationId xmlns:a16="http://schemas.microsoft.com/office/drawing/2014/main" id="{868C7170-B228-337D-A279-99FC612A7D7A}"/>
              </a:ext>
            </a:extLst>
          </p:cNvPr>
          <p:cNvSpPr/>
          <p:nvPr/>
        </p:nvSpPr>
        <p:spPr>
          <a:xfrm>
            <a:off x="3228392" y="2048060"/>
            <a:ext cx="1621294" cy="979232"/>
          </a:xfrm>
          <a:prstGeom prst="roundRect">
            <a:avLst/>
          </a:prstGeom>
          <a:solidFill>
            <a:schemeClr val="accent2">
              <a:lumMod val="20000"/>
              <a:lumOff val="80000"/>
            </a:schemeClr>
          </a:solidFill>
          <a:ln w="5715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Proxy Reward</a:t>
            </a:r>
          </a:p>
        </p:txBody>
      </p:sp>
      <p:cxnSp>
        <p:nvCxnSpPr>
          <p:cNvPr id="14" name="直線單箭頭接點 13">
            <a:extLst>
              <a:ext uri="{FF2B5EF4-FFF2-40B4-BE49-F238E27FC236}">
                <a16:creationId xmlns:a16="http://schemas.microsoft.com/office/drawing/2014/main" id="{69384568-1314-1A3C-E87C-0F3E96277206}"/>
              </a:ext>
            </a:extLst>
          </p:cNvPr>
          <p:cNvCxnSpPr>
            <a:cxnSpLocks/>
          </p:cNvCxnSpPr>
          <p:nvPr/>
        </p:nvCxnSpPr>
        <p:spPr>
          <a:xfrm flipV="1">
            <a:off x="4052301" y="3078793"/>
            <a:ext cx="0" cy="551375"/>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文字方塊 18">
            <a:extLst>
              <a:ext uri="{FF2B5EF4-FFF2-40B4-BE49-F238E27FC236}">
                <a16:creationId xmlns:a16="http://schemas.microsoft.com/office/drawing/2014/main" id="{DFFD1B10-F4FC-0A87-CA3D-85F86400F201}"/>
              </a:ext>
            </a:extLst>
          </p:cNvPr>
          <p:cNvSpPr txBox="1"/>
          <p:nvPr/>
        </p:nvSpPr>
        <p:spPr>
          <a:xfrm>
            <a:off x="2493620" y="3120287"/>
            <a:ext cx="1469544" cy="461665"/>
          </a:xfrm>
          <a:prstGeom prst="rect">
            <a:avLst/>
          </a:prstGeom>
          <a:noFill/>
        </p:spPr>
        <p:txBody>
          <a:bodyPr wrap="square" rtlCol="0">
            <a:spAutoFit/>
          </a:bodyPr>
          <a:lstStyle/>
          <a:p>
            <a:pPr algn="r"/>
            <a:r>
              <a:rPr lang="en-US" altLang="zh-TW" sz="2400" dirty="0"/>
              <a:t>Update </a:t>
            </a:r>
            <a:endParaRPr lang="zh-TW" altLang="en-US" sz="2400" dirty="0"/>
          </a:p>
        </p:txBody>
      </p:sp>
      <p:sp>
        <p:nvSpPr>
          <p:cNvPr id="22" name="文字方塊 21">
            <a:extLst>
              <a:ext uri="{FF2B5EF4-FFF2-40B4-BE49-F238E27FC236}">
                <a16:creationId xmlns:a16="http://schemas.microsoft.com/office/drawing/2014/main" id="{6B8A1F94-8D4E-D6BE-46B7-DD3B627DCBE0}"/>
              </a:ext>
            </a:extLst>
          </p:cNvPr>
          <p:cNvSpPr txBox="1"/>
          <p:nvPr/>
        </p:nvSpPr>
        <p:spPr>
          <a:xfrm>
            <a:off x="0" y="4026010"/>
            <a:ext cx="3228392" cy="461665"/>
          </a:xfrm>
          <a:prstGeom prst="rect">
            <a:avLst/>
          </a:prstGeom>
          <a:noFill/>
        </p:spPr>
        <p:txBody>
          <a:bodyPr wrap="square" rtlCol="0">
            <a:spAutoFit/>
          </a:bodyPr>
          <a:lstStyle/>
          <a:p>
            <a:pPr algn="r"/>
            <a:r>
              <a:rPr lang="en-US" altLang="zh-TW" sz="2400" dirty="0"/>
              <a:t>LLM</a:t>
            </a:r>
            <a:endParaRPr lang="zh-TW" altLang="en-US" sz="2400" dirty="0"/>
          </a:p>
        </p:txBody>
      </p:sp>
      <p:sp>
        <p:nvSpPr>
          <p:cNvPr id="23" name="文字方塊 22">
            <a:extLst>
              <a:ext uri="{FF2B5EF4-FFF2-40B4-BE49-F238E27FC236}">
                <a16:creationId xmlns:a16="http://schemas.microsoft.com/office/drawing/2014/main" id="{279A14BD-FEF6-9C6D-41A7-B58339E5503C}"/>
              </a:ext>
            </a:extLst>
          </p:cNvPr>
          <p:cNvSpPr txBox="1"/>
          <p:nvPr/>
        </p:nvSpPr>
        <p:spPr>
          <a:xfrm>
            <a:off x="8607043" y="1113550"/>
            <a:ext cx="3228392"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Policy (</a:t>
            </a:r>
            <a:r>
              <a:rPr lang="zh-TW" altLang="en-US" sz="2400" dirty="0">
                <a:latin typeface="微軟正黑體" panose="020B0604030504040204" pitchFamily="34" charset="-120"/>
                <a:ea typeface="微軟正黑體" panose="020B0604030504040204" pitchFamily="34" charset="-120"/>
              </a:rPr>
              <a:t>不一定是 </a:t>
            </a:r>
            <a:r>
              <a:rPr lang="en-US" altLang="zh-TW" sz="2400" dirty="0">
                <a:latin typeface="微軟正黑體" panose="020B0604030504040204" pitchFamily="34" charset="-120"/>
                <a:ea typeface="微軟正黑體" panose="020B0604030504040204" pitchFamily="34" charset="-120"/>
              </a:rPr>
              <a:t>LLM)</a:t>
            </a:r>
            <a:endParaRPr lang="zh-TW" altLang="en-US" sz="2400" dirty="0">
              <a:latin typeface="微軟正黑體" panose="020B0604030504040204" pitchFamily="34" charset="-120"/>
              <a:ea typeface="微軟正黑體" panose="020B0604030504040204" pitchFamily="34" charset="-120"/>
            </a:endParaRPr>
          </a:p>
        </p:txBody>
      </p:sp>
      <p:sp>
        <p:nvSpPr>
          <p:cNvPr id="24" name="文字方塊 23">
            <a:extLst>
              <a:ext uri="{FF2B5EF4-FFF2-40B4-BE49-F238E27FC236}">
                <a16:creationId xmlns:a16="http://schemas.microsoft.com/office/drawing/2014/main" id="{0E707451-7A68-7A89-4C28-C295E41FC00D}"/>
              </a:ext>
            </a:extLst>
          </p:cNvPr>
          <p:cNvSpPr txBox="1"/>
          <p:nvPr/>
        </p:nvSpPr>
        <p:spPr>
          <a:xfrm>
            <a:off x="841248" y="503950"/>
            <a:ext cx="4824295" cy="954107"/>
          </a:xfrm>
          <a:prstGeom prst="rect">
            <a:avLst/>
          </a:prstGeom>
          <a:noFill/>
        </p:spPr>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AI</a:t>
            </a:r>
            <a:r>
              <a:rPr lang="zh-TW" altLang="en-US" sz="2800" dirty="0">
                <a:latin typeface="微軟正黑體" panose="020B0604030504040204" pitchFamily="34" charset="-120"/>
                <a:ea typeface="微軟正黑體" panose="020B0604030504040204" pitchFamily="34" charset="-120"/>
              </a:rPr>
              <a:t> 怎麼知道甚麼樣的 </a:t>
            </a:r>
            <a:r>
              <a:rPr lang="en-US" altLang="zh-TW" sz="2800" dirty="0">
                <a:latin typeface="微軟正黑體" panose="020B0604030504040204" pitchFamily="34" charset="-120"/>
                <a:ea typeface="微軟正黑體" panose="020B0604030504040204" pitchFamily="34" charset="-120"/>
              </a:rPr>
              <a:t>Proxy Reward </a:t>
            </a:r>
            <a:r>
              <a:rPr lang="zh-TW" altLang="en-US" sz="2800" dirty="0">
                <a:latin typeface="微軟正黑體" panose="020B0604030504040204" pitchFamily="34" charset="-120"/>
                <a:ea typeface="微軟正黑體" panose="020B0604030504040204" pitchFamily="34" charset="-120"/>
              </a:rPr>
              <a:t>好學？</a:t>
            </a:r>
          </a:p>
        </p:txBody>
      </p:sp>
    </p:spTree>
    <p:extLst>
      <p:ext uri="{BB962C8B-B14F-4D97-AF65-F5344CB8AC3E}">
        <p14:creationId xmlns:p14="http://schemas.microsoft.com/office/powerpoint/2010/main" val="42064151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3" grpId="0" animBg="1"/>
      <p:bldP spid="19"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0CF730-E07E-7503-9251-0C9B0AC99EB7}"/>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9565E49E-03F1-4255-945A-79F7919617F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16844"/>
            <a:ext cx="12118667" cy="4024312"/>
          </a:xfrm>
          <a:prstGeom prst="rect">
            <a:avLst/>
          </a:prstGeom>
        </p:spPr>
      </p:pic>
      <p:sp>
        <p:nvSpPr>
          <p:cNvPr id="7" name="文字方塊 6">
            <a:extLst>
              <a:ext uri="{FF2B5EF4-FFF2-40B4-BE49-F238E27FC236}">
                <a16:creationId xmlns:a16="http://schemas.microsoft.com/office/drawing/2014/main" id="{09A38808-65F5-A659-4517-87ADF674F8A7}"/>
              </a:ext>
            </a:extLst>
          </p:cNvPr>
          <p:cNvSpPr txBox="1"/>
          <p:nvPr/>
        </p:nvSpPr>
        <p:spPr>
          <a:xfrm>
            <a:off x="8782050" y="5441156"/>
            <a:ext cx="3760941" cy="369332"/>
          </a:xfrm>
          <a:prstGeom prst="rect">
            <a:avLst/>
          </a:prstGeom>
          <a:noFill/>
        </p:spPr>
        <p:txBody>
          <a:bodyPr wrap="square">
            <a:spAutoFit/>
          </a:bodyPr>
          <a:lstStyle/>
          <a:p>
            <a:r>
              <a:rPr lang="en-US" altLang="zh-TW" dirty="0"/>
              <a:t>https://arxiv.org/abs/2602.23876 </a:t>
            </a:r>
            <a:endParaRPr lang="zh-TW" altLang="en-US" dirty="0"/>
          </a:p>
        </p:txBody>
      </p:sp>
      <p:sp>
        <p:nvSpPr>
          <p:cNvPr id="8" name="文字方塊 7">
            <a:extLst>
              <a:ext uri="{FF2B5EF4-FFF2-40B4-BE49-F238E27FC236}">
                <a16:creationId xmlns:a16="http://schemas.microsoft.com/office/drawing/2014/main" id="{59D6C1CC-AFEE-327C-8035-54716926B266}"/>
              </a:ext>
            </a:extLst>
          </p:cNvPr>
          <p:cNvSpPr txBox="1"/>
          <p:nvPr/>
        </p:nvSpPr>
        <p:spPr>
          <a:xfrm>
            <a:off x="6838950" y="521653"/>
            <a:ext cx="6096000" cy="369332"/>
          </a:xfrm>
          <a:prstGeom prst="rect">
            <a:avLst/>
          </a:prstGeom>
          <a:noFill/>
        </p:spPr>
        <p:txBody>
          <a:bodyPr wrap="square">
            <a:spAutoFit/>
          </a:bodyPr>
          <a:lstStyle/>
          <a:p>
            <a:r>
              <a:rPr lang="en-US" altLang="zh-TW" dirty="0"/>
              <a:t>Source of image: https://arxiv.org/abs/2602.23876 </a:t>
            </a:r>
            <a:endParaRPr lang="zh-TW" altLang="en-US" dirty="0"/>
          </a:p>
        </p:txBody>
      </p:sp>
      <p:sp>
        <p:nvSpPr>
          <p:cNvPr id="10" name="文字方塊 9">
            <a:extLst>
              <a:ext uri="{FF2B5EF4-FFF2-40B4-BE49-F238E27FC236}">
                <a16:creationId xmlns:a16="http://schemas.microsoft.com/office/drawing/2014/main" id="{305234A2-3D4A-307A-FE31-CD6C72651F64}"/>
              </a:ext>
            </a:extLst>
          </p:cNvPr>
          <p:cNvSpPr txBox="1"/>
          <p:nvPr/>
        </p:nvSpPr>
        <p:spPr>
          <a:xfrm>
            <a:off x="4830609" y="5441156"/>
            <a:ext cx="3760941" cy="369332"/>
          </a:xfrm>
          <a:prstGeom prst="rect">
            <a:avLst/>
          </a:prstGeom>
          <a:noFill/>
        </p:spPr>
        <p:txBody>
          <a:bodyPr wrap="square">
            <a:spAutoFit/>
          </a:bodyPr>
          <a:lstStyle/>
          <a:p>
            <a:r>
              <a:rPr lang="en-US" altLang="zh-TW" dirty="0"/>
              <a:t>https://arxiv.org/pdf/2406.01309 </a:t>
            </a:r>
            <a:endParaRPr lang="zh-TW" altLang="en-US" dirty="0"/>
          </a:p>
        </p:txBody>
      </p:sp>
      <p:sp>
        <p:nvSpPr>
          <p:cNvPr id="12" name="文字方塊 11">
            <a:extLst>
              <a:ext uri="{FF2B5EF4-FFF2-40B4-BE49-F238E27FC236}">
                <a16:creationId xmlns:a16="http://schemas.microsoft.com/office/drawing/2014/main" id="{986C18C7-16B3-CB5F-0537-4AB6E7F612EA}"/>
              </a:ext>
            </a:extLst>
          </p:cNvPr>
          <p:cNvSpPr txBox="1"/>
          <p:nvPr/>
        </p:nvSpPr>
        <p:spPr>
          <a:xfrm>
            <a:off x="1343026" y="5441156"/>
            <a:ext cx="3487583" cy="369332"/>
          </a:xfrm>
          <a:prstGeom prst="rect">
            <a:avLst/>
          </a:prstGeom>
          <a:noFill/>
        </p:spPr>
        <p:txBody>
          <a:bodyPr wrap="square">
            <a:spAutoFit/>
          </a:bodyPr>
          <a:lstStyle/>
          <a:p>
            <a:r>
              <a:rPr lang="en-US" altLang="zh-TW" dirty="0"/>
              <a:t>https://arxiv.org/pdf/2310.12931</a:t>
            </a:r>
            <a:endParaRPr lang="zh-TW" altLang="en-US" dirty="0"/>
          </a:p>
        </p:txBody>
      </p:sp>
    </p:spTree>
    <p:extLst>
      <p:ext uri="{BB962C8B-B14F-4D97-AF65-F5344CB8AC3E}">
        <p14:creationId xmlns:p14="http://schemas.microsoft.com/office/powerpoint/2010/main" val="2100771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40FED-01D6-F369-EC49-C2F14B528B6B}"/>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7327EEB8-9C7F-9117-3DC7-EA6529D74DE6}"/>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4FBE26AF-CAB6-7BB3-47DB-A9874E4B857B}"/>
              </a:ext>
            </a:extLst>
          </p:cNvPr>
          <p:cNvPicPr>
            <a:picLocks noChangeAspect="1"/>
          </p:cNvPicPr>
          <p:nvPr/>
        </p:nvPicPr>
        <p:blipFill>
          <a:blip r:embed="rId3"/>
          <a:stretch>
            <a:fillRect/>
          </a:stretch>
        </p:blipFill>
        <p:spPr>
          <a:xfrm>
            <a:off x="5668818" y="95250"/>
            <a:ext cx="6523182" cy="6667500"/>
          </a:xfrm>
          <a:prstGeom prst="rect">
            <a:avLst/>
          </a:prstGeom>
        </p:spPr>
      </p:pic>
      <p:sp>
        <p:nvSpPr>
          <p:cNvPr id="6" name="文字方塊 5">
            <a:extLst>
              <a:ext uri="{FF2B5EF4-FFF2-40B4-BE49-F238E27FC236}">
                <a16:creationId xmlns:a16="http://schemas.microsoft.com/office/drawing/2014/main" id="{45783891-D057-A582-25EF-02EE8A1E5668}"/>
              </a:ext>
            </a:extLst>
          </p:cNvPr>
          <p:cNvSpPr txBox="1"/>
          <p:nvPr/>
        </p:nvSpPr>
        <p:spPr>
          <a:xfrm>
            <a:off x="449109" y="5988734"/>
            <a:ext cx="3760941" cy="646331"/>
          </a:xfrm>
          <a:prstGeom prst="rect">
            <a:avLst/>
          </a:prstGeom>
          <a:noFill/>
        </p:spPr>
        <p:txBody>
          <a:bodyPr wrap="square">
            <a:spAutoFit/>
          </a:bodyPr>
          <a:lstStyle/>
          <a:p>
            <a:r>
              <a:rPr lang="en-US" altLang="zh-TW" dirty="0"/>
              <a:t>Source of image: https://arxiv.org/abs/2602.23876 </a:t>
            </a:r>
            <a:endParaRPr lang="zh-TW" altLang="en-US" dirty="0"/>
          </a:p>
        </p:txBody>
      </p:sp>
      <p:pic>
        <p:nvPicPr>
          <p:cNvPr id="8" name="圖片 7">
            <a:extLst>
              <a:ext uri="{FF2B5EF4-FFF2-40B4-BE49-F238E27FC236}">
                <a16:creationId xmlns:a16="http://schemas.microsoft.com/office/drawing/2014/main" id="{D3BF0D44-85E0-B329-B8D0-D130ABEE164F}"/>
              </a:ext>
            </a:extLst>
          </p:cNvPr>
          <p:cNvPicPr>
            <a:picLocks noChangeAspect="1"/>
          </p:cNvPicPr>
          <p:nvPr/>
        </p:nvPicPr>
        <p:blipFill>
          <a:blip r:embed="rId4"/>
          <a:stretch>
            <a:fillRect/>
          </a:stretch>
        </p:blipFill>
        <p:spPr>
          <a:xfrm>
            <a:off x="189676" y="1239838"/>
            <a:ext cx="5906324" cy="1390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818018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43B390-A217-A263-9C5A-52E16F478406}"/>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F86F0A84-A6CE-F068-2918-9FA22C6FA80E}"/>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E3672512-CF4D-CFAF-A54E-7C395D275EF7}"/>
              </a:ext>
            </a:extLst>
          </p:cNvPr>
          <p:cNvPicPr>
            <a:picLocks noChangeAspect="1"/>
          </p:cNvPicPr>
          <p:nvPr/>
        </p:nvPicPr>
        <p:blipFill>
          <a:blip r:embed="rId3"/>
          <a:stretch>
            <a:fillRect/>
          </a:stretch>
        </p:blipFill>
        <p:spPr>
          <a:xfrm>
            <a:off x="0" y="30120"/>
            <a:ext cx="12192000" cy="6797759"/>
          </a:xfrm>
          <a:prstGeom prst="rect">
            <a:avLst/>
          </a:prstGeom>
        </p:spPr>
      </p:pic>
      <p:sp>
        <p:nvSpPr>
          <p:cNvPr id="6" name="矩形 5">
            <a:extLst>
              <a:ext uri="{FF2B5EF4-FFF2-40B4-BE49-F238E27FC236}">
                <a16:creationId xmlns:a16="http://schemas.microsoft.com/office/drawing/2014/main" id="{F8F6A4EC-2A91-8E32-202D-F9C517D8BE97}"/>
              </a:ext>
            </a:extLst>
          </p:cNvPr>
          <p:cNvSpPr/>
          <p:nvPr/>
        </p:nvSpPr>
        <p:spPr>
          <a:xfrm>
            <a:off x="-201168" y="914400"/>
            <a:ext cx="3840480" cy="6108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F686C83C-1172-61CD-D0AE-EDFB4491F244}"/>
              </a:ext>
            </a:extLst>
          </p:cNvPr>
          <p:cNvSpPr/>
          <p:nvPr/>
        </p:nvSpPr>
        <p:spPr>
          <a:xfrm>
            <a:off x="3639312" y="872087"/>
            <a:ext cx="4334256" cy="6108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17CCEBC6-129D-FF75-47C8-DBC360ACADD1}"/>
              </a:ext>
            </a:extLst>
          </p:cNvPr>
          <p:cNvSpPr/>
          <p:nvPr/>
        </p:nvSpPr>
        <p:spPr>
          <a:xfrm>
            <a:off x="7973568" y="914400"/>
            <a:ext cx="4334256" cy="6108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454556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EE15E5-C2BE-F781-6619-6D7AE2843CE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自己訂 </a:t>
            </a:r>
            <a:r>
              <a:rPr lang="en-US" altLang="zh-TW" dirty="0">
                <a:latin typeface="微軟正黑體" panose="020B0604030504040204" pitchFamily="34" charset="-120"/>
                <a:ea typeface="微軟正黑體" panose="020B0604030504040204" pitchFamily="34" charset="-120"/>
              </a:rPr>
              <a:t>Loss</a:t>
            </a:r>
            <a:endParaRPr lang="zh-TW" altLang="en-US" dirty="0">
              <a:latin typeface="微軟正黑體" panose="020B0604030504040204" pitchFamily="34" charset="-120"/>
              <a:ea typeface="微軟正黑體" panose="020B0604030504040204" pitchFamily="34" charset="-120"/>
            </a:endParaRPr>
          </a:p>
        </p:txBody>
      </p:sp>
      <p:cxnSp>
        <p:nvCxnSpPr>
          <p:cNvPr id="30" name="直線單箭頭接點 29">
            <a:extLst>
              <a:ext uri="{FF2B5EF4-FFF2-40B4-BE49-F238E27FC236}">
                <a16:creationId xmlns:a16="http://schemas.microsoft.com/office/drawing/2014/main" id="{FCDD09D1-D822-5E38-DEAC-99BB40E545A9}"/>
              </a:ext>
            </a:extLst>
          </p:cNvPr>
          <p:cNvCxnSpPr/>
          <p:nvPr/>
        </p:nvCxnSpPr>
        <p:spPr>
          <a:xfrm>
            <a:off x="1965066" y="2263584"/>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1" name="直線單箭頭接點 30">
            <a:extLst>
              <a:ext uri="{FF2B5EF4-FFF2-40B4-BE49-F238E27FC236}">
                <a16:creationId xmlns:a16="http://schemas.microsoft.com/office/drawing/2014/main" id="{E3029143-BCAE-E732-9561-A5343B2BA1EA}"/>
              </a:ext>
            </a:extLst>
          </p:cNvPr>
          <p:cNvCxnSpPr/>
          <p:nvPr/>
        </p:nvCxnSpPr>
        <p:spPr>
          <a:xfrm>
            <a:off x="1965068" y="2797677"/>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2" name="直線單箭頭接點 31">
            <a:extLst>
              <a:ext uri="{FF2B5EF4-FFF2-40B4-BE49-F238E27FC236}">
                <a16:creationId xmlns:a16="http://schemas.microsoft.com/office/drawing/2014/main" id="{8AA5E810-3A7E-520B-3324-93F6BD1EA3FD}"/>
              </a:ext>
            </a:extLst>
          </p:cNvPr>
          <p:cNvCxnSpPr/>
          <p:nvPr/>
        </p:nvCxnSpPr>
        <p:spPr>
          <a:xfrm>
            <a:off x="1965067" y="3693720"/>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3" name="直線單箭頭接點 32">
            <a:extLst>
              <a:ext uri="{FF2B5EF4-FFF2-40B4-BE49-F238E27FC236}">
                <a16:creationId xmlns:a16="http://schemas.microsoft.com/office/drawing/2014/main" id="{87625856-BCAC-9D68-C01E-D6D2AB678715}"/>
              </a:ext>
            </a:extLst>
          </p:cNvPr>
          <p:cNvCxnSpPr/>
          <p:nvPr/>
        </p:nvCxnSpPr>
        <p:spPr>
          <a:xfrm>
            <a:off x="5210495" y="2263584"/>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4" name="直線單箭頭接點 33">
            <a:extLst>
              <a:ext uri="{FF2B5EF4-FFF2-40B4-BE49-F238E27FC236}">
                <a16:creationId xmlns:a16="http://schemas.microsoft.com/office/drawing/2014/main" id="{01E9A9A6-D040-EDD6-A9B8-13B099B1B705}"/>
              </a:ext>
            </a:extLst>
          </p:cNvPr>
          <p:cNvCxnSpPr/>
          <p:nvPr/>
        </p:nvCxnSpPr>
        <p:spPr>
          <a:xfrm>
            <a:off x="5210497" y="2797677"/>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5" name="直線單箭頭接點 34">
            <a:extLst>
              <a:ext uri="{FF2B5EF4-FFF2-40B4-BE49-F238E27FC236}">
                <a16:creationId xmlns:a16="http://schemas.microsoft.com/office/drawing/2014/main" id="{61186E97-7CE5-42ED-7DED-D86D29FDF984}"/>
              </a:ext>
            </a:extLst>
          </p:cNvPr>
          <p:cNvCxnSpPr/>
          <p:nvPr/>
        </p:nvCxnSpPr>
        <p:spPr>
          <a:xfrm>
            <a:off x="5210496" y="3693720"/>
            <a:ext cx="1158239" cy="0"/>
          </a:xfrm>
          <a:prstGeom prst="straightConnector1">
            <a:avLst/>
          </a:prstGeom>
          <a:noFill/>
          <a:ln w="57150" cap="flat" cmpd="sng" algn="ctr">
            <a:solidFill>
              <a:sysClr val="windowText" lastClr="000000"/>
            </a:solidFill>
            <a:prstDash val="solid"/>
            <a:miter lim="800000"/>
            <a:tailEnd type="triangle"/>
          </a:ln>
          <a:effectLst/>
        </p:spPr>
      </p:cxnSp>
      <p:sp>
        <p:nvSpPr>
          <p:cNvPr id="36" name="矩形: 圓角 35">
            <a:extLst>
              <a:ext uri="{FF2B5EF4-FFF2-40B4-BE49-F238E27FC236}">
                <a16:creationId xmlns:a16="http://schemas.microsoft.com/office/drawing/2014/main" id="{10FCAE06-24F0-948F-49B7-4BE480C72939}"/>
              </a:ext>
            </a:extLst>
          </p:cNvPr>
          <p:cNvSpPr/>
          <p:nvPr/>
        </p:nvSpPr>
        <p:spPr>
          <a:xfrm>
            <a:off x="3123308" y="1873954"/>
            <a:ext cx="2283310" cy="2222546"/>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37" name="矩形: 圓角 36">
                <a:extLst>
                  <a:ext uri="{FF2B5EF4-FFF2-40B4-BE49-F238E27FC236}">
                    <a16:creationId xmlns:a16="http://schemas.microsoft.com/office/drawing/2014/main" id="{DFC7DC4D-B0B2-61F4-F418-058FF0978D3D}"/>
                  </a:ext>
                </a:extLst>
              </p:cNvPr>
              <p:cNvSpPr/>
              <p:nvPr/>
            </p:nvSpPr>
            <p:spPr>
              <a:xfrm>
                <a:off x="956453" y="196971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sSup>
                      <m:sSup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ctrlPr>
                      </m:sSup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e>
                      <m:sup>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1</m:t>
                        </m:r>
                      </m:sup>
                    </m:sSup>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37" name="矩形: 圓角 36">
                <a:extLst>
                  <a:ext uri="{FF2B5EF4-FFF2-40B4-BE49-F238E27FC236}">
                    <a16:creationId xmlns:a16="http://schemas.microsoft.com/office/drawing/2014/main" id="{DFC7DC4D-B0B2-61F4-F418-058FF0978D3D}"/>
                  </a:ext>
                </a:extLst>
              </p:cNvPr>
              <p:cNvSpPr>
                <a:spLocks noRot="1" noChangeAspect="1" noMove="1" noResize="1" noEditPoints="1" noAdjustHandles="1" noChangeArrowheads="1" noChangeShapeType="1" noTextEdit="1"/>
              </p:cNvSpPr>
              <p:nvPr/>
            </p:nvSpPr>
            <p:spPr>
              <a:xfrm>
                <a:off x="956453" y="1969716"/>
                <a:ext cx="1483823" cy="461663"/>
              </a:xfrm>
              <a:prstGeom prst="roundRect">
                <a:avLst/>
              </a:prstGeom>
              <a:blipFill>
                <a:blip r:embed="rId3"/>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8" name="矩形: 圓角 37">
                <a:extLst>
                  <a:ext uri="{FF2B5EF4-FFF2-40B4-BE49-F238E27FC236}">
                    <a16:creationId xmlns:a16="http://schemas.microsoft.com/office/drawing/2014/main" id="{DCFD3B9F-EDE7-6E71-5232-437B9DCEA1A7}"/>
                  </a:ext>
                </a:extLst>
              </p:cNvPr>
              <p:cNvSpPr/>
              <p:nvPr/>
            </p:nvSpPr>
            <p:spPr>
              <a:xfrm>
                <a:off x="956452" y="252734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38" name="矩形: 圓角 37">
                <a:extLst>
                  <a:ext uri="{FF2B5EF4-FFF2-40B4-BE49-F238E27FC236}">
                    <a16:creationId xmlns:a16="http://schemas.microsoft.com/office/drawing/2014/main" id="{DCFD3B9F-EDE7-6E71-5232-437B9DCEA1A7}"/>
                  </a:ext>
                </a:extLst>
              </p:cNvPr>
              <p:cNvSpPr>
                <a:spLocks noRot="1" noChangeAspect="1" noMove="1" noResize="1" noEditPoints="1" noAdjustHandles="1" noChangeArrowheads="1" noChangeShapeType="1" noTextEdit="1"/>
              </p:cNvSpPr>
              <p:nvPr/>
            </p:nvSpPr>
            <p:spPr>
              <a:xfrm>
                <a:off x="956452" y="2527346"/>
                <a:ext cx="1483823" cy="461663"/>
              </a:xfrm>
              <a:prstGeom prst="roundRect">
                <a:avLst/>
              </a:prstGeom>
              <a:blipFill>
                <a:blip r:embed="rId4"/>
                <a:stretch>
                  <a:fillRect t="-4938" b="-25926"/>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9" name="矩形: 圓角 38">
                <a:extLst>
                  <a:ext uri="{FF2B5EF4-FFF2-40B4-BE49-F238E27FC236}">
                    <a16:creationId xmlns:a16="http://schemas.microsoft.com/office/drawing/2014/main" id="{CC12490E-4DF6-5B8E-A493-CFAE1FD01BE0}"/>
                  </a:ext>
                </a:extLst>
              </p:cNvPr>
              <p:cNvSpPr/>
              <p:nvPr/>
            </p:nvSpPr>
            <p:spPr>
              <a:xfrm>
                <a:off x="956452" y="346283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39" name="矩形: 圓角 38">
                <a:extLst>
                  <a:ext uri="{FF2B5EF4-FFF2-40B4-BE49-F238E27FC236}">
                    <a16:creationId xmlns:a16="http://schemas.microsoft.com/office/drawing/2014/main" id="{CC12490E-4DF6-5B8E-A493-CFAE1FD01BE0}"/>
                  </a:ext>
                </a:extLst>
              </p:cNvPr>
              <p:cNvSpPr>
                <a:spLocks noRot="1" noChangeAspect="1" noMove="1" noResize="1" noEditPoints="1" noAdjustHandles="1" noChangeArrowheads="1" noChangeShapeType="1" noTextEdit="1"/>
              </p:cNvSpPr>
              <p:nvPr/>
            </p:nvSpPr>
            <p:spPr>
              <a:xfrm>
                <a:off x="956452" y="3462836"/>
                <a:ext cx="1483823" cy="461663"/>
              </a:xfrm>
              <a:prstGeom prst="roundRect">
                <a:avLst/>
              </a:prstGeom>
              <a:blipFill>
                <a:blip r:embed="rId5"/>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矩形: 圓角 39">
                <a:extLst>
                  <a:ext uri="{FF2B5EF4-FFF2-40B4-BE49-F238E27FC236}">
                    <a16:creationId xmlns:a16="http://schemas.microsoft.com/office/drawing/2014/main" id="{20C66738-B49E-4C81-B8AD-636436267542}"/>
                  </a:ext>
                </a:extLst>
              </p:cNvPr>
              <p:cNvSpPr/>
              <p:nvPr/>
            </p:nvSpPr>
            <p:spPr>
              <a:xfrm>
                <a:off x="6443549" y="1989576"/>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b="0" i="1" kern="0" smtClean="0">
                            <a:solidFill>
                              <a:prstClr val="black"/>
                            </a:solidFill>
                            <a:latin typeface="Cambria Math" panose="02040503050406030204" pitchFamily="18" charset="0"/>
                            <a:ea typeface="微軟正黑體" panose="020B0604030504040204" pitchFamily="34" charset="-120"/>
                          </a:rPr>
                          <m:t>𝑦</m:t>
                        </m:r>
                      </m:e>
                      <m:sup>
                        <m:r>
                          <a:rPr lang="en-US" altLang="zh-TW" sz="2400" i="1" kern="0">
                            <a:solidFill>
                              <a:prstClr val="black"/>
                            </a:solidFill>
                            <a:latin typeface="Cambria Math" panose="02040503050406030204" pitchFamily="18" charset="0"/>
                            <a:ea typeface="微軟正黑體" panose="020B0604030504040204" pitchFamily="34" charset="-120"/>
                          </a:rPr>
                          <m:t>1</m:t>
                        </m:r>
                      </m:sup>
                    </m:sSup>
                  </m:oMath>
                </a14:m>
                <a:endParaRPr lang="zh-TW" altLang="en-US" sz="2400" kern="0" dirty="0">
                  <a:solidFill>
                    <a:prstClr val="black"/>
                  </a:solidFill>
                  <a:ea typeface="微軟正黑體" panose="020B0604030504040204" pitchFamily="34" charset="-120"/>
                </a:endParaRPr>
              </a:p>
            </p:txBody>
          </p:sp>
        </mc:Choice>
        <mc:Fallback xmlns="">
          <p:sp>
            <p:nvSpPr>
              <p:cNvPr id="40" name="矩形: 圓角 39">
                <a:extLst>
                  <a:ext uri="{FF2B5EF4-FFF2-40B4-BE49-F238E27FC236}">
                    <a16:creationId xmlns:a16="http://schemas.microsoft.com/office/drawing/2014/main" id="{20C66738-B49E-4C81-B8AD-636436267542}"/>
                  </a:ext>
                </a:extLst>
              </p:cNvPr>
              <p:cNvSpPr>
                <a:spLocks noRot="1" noChangeAspect="1" noMove="1" noResize="1" noEditPoints="1" noAdjustHandles="1" noChangeArrowheads="1" noChangeShapeType="1" noTextEdit="1"/>
              </p:cNvSpPr>
              <p:nvPr/>
            </p:nvSpPr>
            <p:spPr>
              <a:xfrm>
                <a:off x="6443549" y="1989576"/>
                <a:ext cx="1551012" cy="461663"/>
              </a:xfrm>
              <a:prstGeom prst="roundRect">
                <a:avLst/>
              </a:prstGeom>
              <a:blipFill>
                <a:blip r:embed="rId6"/>
                <a:stretch>
                  <a:fillRect l="-1538"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矩形: 圓角 40">
                <a:extLst>
                  <a:ext uri="{FF2B5EF4-FFF2-40B4-BE49-F238E27FC236}">
                    <a16:creationId xmlns:a16="http://schemas.microsoft.com/office/drawing/2014/main" id="{47CBB0E8-1139-A399-879A-82AA11AB6F99}"/>
                  </a:ext>
                </a:extLst>
              </p:cNvPr>
              <p:cNvSpPr/>
              <p:nvPr/>
            </p:nvSpPr>
            <p:spPr>
              <a:xfrm>
                <a:off x="6443548" y="2547206"/>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lang="zh-TW" altLang="en-US" sz="2400" kern="0" dirty="0">
                  <a:solidFill>
                    <a:prstClr val="black"/>
                  </a:solidFill>
                  <a:ea typeface="微軟正黑體" panose="020B0604030504040204" pitchFamily="34" charset="-120"/>
                </a:endParaRPr>
              </a:p>
            </p:txBody>
          </p:sp>
        </mc:Choice>
        <mc:Fallback xmlns="">
          <p:sp>
            <p:nvSpPr>
              <p:cNvPr id="41" name="矩形: 圓角 40">
                <a:extLst>
                  <a:ext uri="{FF2B5EF4-FFF2-40B4-BE49-F238E27FC236}">
                    <a16:creationId xmlns:a16="http://schemas.microsoft.com/office/drawing/2014/main" id="{47CBB0E8-1139-A399-879A-82AA11AB6F99}"/>
                  </a:ext>
                </a:extLst>
              </p:cNvPr>
              <p:cNvSpPr>
                <a:spLocks noRot="1" noChangeAspect="1" noMove="1" noResize="1" noEditPoints="1" noAdjustHandles="1" noChangeArrowheads="1" noChangeShapeType="1" noTextEdit="1"/>
              </p:cNvSpPr>
              <p:nvPr/>
            </p:nvSpPr>
            <p:spPr>
              <a:xfrm>
                <a:off x="6443548" y="2547206"/>
                <a:ext cx="1547945" cy="461663"/>
              </a:xfrm>
              <a:prstGeom prst="roundRect">
                <a:avLst/>
              </a:prstGeom>
              <a:blipFill>
                <a:blip r:embed="rId7"/>
                <a:stretch>
                  <a:fillRect l="-1923"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矩形: 圓角 41">
                <a:extLst>
                  <a:ext uri="{FF2B5EF4-FFF2-40B4-BE49-F238E27FC236}">
                    <a16:creationId xmlns:a16="http://schemas.microsoft.com/office/drawing/2014/main" id="{F7BC57E2-15DD-FE78-FA6E-252D4C9F3F81}"/>
                  </a:ext>
                </a:extLst>
              </p:cNvPr>
              <p:cNvSpPr/>
              <p:nvPr/>
            </p:nvSpPr>
            <p:spPr>
              <a:xfrm>
                <a:off x="6443548" y="3482696"/>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lang="zh-TW" altLang="en-US" sz="2400" kern="0" dirty="0">
                  <a:solidFill>
                    <a:prstClr val="black"/>
                  </a:solidFill>
                  <a:ea typeface="微軟正黑體" panose="020B0604030504040204" pitchFamily="34" charset="-120"/>
                </a:endParaRPr>
              </a:p>
            </p:txBody>
          </p:sp>
        </mc:Choice>
        <mc:Fallback xmlns="">
          <p:sp>
            <p:nvSpPr>
              <p:cNvPr id="42" name="矩形: 圓角 41">
                <a:extLst>
                  <a:ext uri="{FF2B5EF4-FFF2-40B4-BE49-F238E27FC236}">
                    <a16:creationId xmlns:a16="http://schemas.microsoft.com/office/drawing/2014/main" id="{F7BC57E2-15DD-FE78-FA6E-252D4C9F3F81}"/>
                  </a:ext>
                </a:extLst>
              </p:cNvPr>
              <p:cNvSpPr>
                <a:spLocks noRot="1" noChangeAspect="1" noMove="1" noResize="1" noEditPoints="1" noAdjustHandles="1" noChangeArrowheads="1" noChangeShapeType="1" noTextEdit="1"/>
              </p:cNvSpPr>
              <p:nvPr/>
            </p:nvSpPr>
            <p:spPr>
              <a:xfrm>
                <a:off x="6443548" y="3482696"/>
                <a:ext cx="1547945" cy="461663"/>
              </a:xfrm>
              <a:prstGeom prst="roundRect">
                <a:avLst/>
              </a:prstGeom>
              <a:blipFill>
                <a:blip r:embed="rId8"/>
                <a:stretch>
                  <a:fillRect l="-3462"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3" name="直線單箭頭接點 42">
            <a:extLst>
              <a:ext uri="{FF2B5EF4-FFF2-40B4-BE49-F238E27FC236}">
                <a16:creationId xmlns:a16="http://schemas.microsoft.com/office/drawing/2014/main" id="{5302C1F3-A884-BF92-8582-D89EFBD8AC23}"/>
              </a:ext>
            </a:extLst>
          </p:cNvPr>
          <p:cNvCxnSpPr/>
          <p:nvPr/>
        </p:nvCxnSpPr>
        <p:spPr>
          <a:xfrm>
            <a:off x="8147676" y="2213707"/>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44" name="直線單箭頭接點 43">
            <a:extLst>
              <a:ext uri="{FF2B5EF4-FFF2-40B4-BE49-F238E27FC236}">
                <a16:creationId xmlns:a16="http://schemas.microsoft.com/office/drawing/2014/main" id="{763A9BD8-E743-EF4F-DDB4-9A615B94A979}"/>
              </a:ext>
            </a:extLst>
          </p:cNvPr>
          <p:cNvCxnSpPr/>
          <p:nvPr/>
        </p:nvCxnSpPr>
        <p:spPr>
          <a:xfrm>
            <a:off x="8147678" y="2785900"/>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45" name="直線單箭頭接點 44">
            <a:extLst>
              <a:ext uri="{FF2B5EF4-FFF2-40B4-BE49-F238E27FC236}">
                <a16:creationId xmlns:a16="http://schemas.microsoft.com/office/drawing/2014/main" id="{3116D34E-DFAB-5429-E73E-F8463E448818}"/>
              </a:ext>
            </a:extLst>
          </p:cNvPr>
          <p:cNvCxnSpPr/>
          <p:nvPr/>
        </p:nvCxnSpPr>
        <p:spPr>
          <a:xfrm>
            <a:off x="8147677" y="3681943"/>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sp>
        <p:nvSpPr>
          <p:cNvPr id="46" name="文字方塊 45">
            <a:extLst>
              <a:ext uri="{FF2B5EF4-FFF2-40B4-BE49-F238E27FC236}">
                <a16:creationId xmlns:a16="http://schemas.microsoft.com/office/drawing/2014/main" id="{D155381B-EDB6-6015-8CB8-EA752849137A}"/>
              </a:ext>
            </a:extLst>
          </p:cNvPr>
          <p:cNvSpPr txBox="1"/>
          <p:nvPr/>
        </p:nvSpPr>
        <p:spPr>
          <a:xfrm rot="5400000">
            <a:off x="7054103" y="3063394"/>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p:sp>
        <p:nvSpPr>
          <p:cNvPr id="47" name="文字方塊 46">
            <a:extLst>
              <a:ext uri="{FF2B5EF4-FFF2-40B4-BE49-F238E27FC236}">
                <a16:creationId xmlns:a16="http://schemas.microsoft.com/office/drawing/2014/main" id="{C426E41F-46FB-843E-E57A-2013849FF898}"/>
              </a:ext>
            </a:extLst>
          </p:cNvPr>
          <p:cNvSpPr txBox="1"/>
          <p:nvPr/>
        </p:nvSpPr>
        <p:spPr>
          <a:xfrm rot="5400000">
            <a:off x="1520825" y="3085443"/>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49" name="文字方塊 48">
                <a:extLst>
                  <a:ext uri="{FF2B5EF4-FFF2-40B4-BE49-F238E27FC236}">
                    <a16:creationId xmlns:a16="http://schemas.microsoft.com/office/drawing/2014/main" id="{7A2F38B5-4D42-7B64-AF4F-5D9B1F488D70}"/>
                  </a:ext>
                </a:extLst>
              </p:cNvPr>
              <p:cNvSpPr txBox="1"/>
              <p:nvPr/>
            </p:nvSpPr>
            <p:spPr>
              <a:xfrm>
                <a:off x="3180768" y="2338714"/>
                <a:ext cx="2355156"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𝑦</m:t>
                      </m:r>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𝑓</m:t>
                          </m:r>
                        </m:e>
                        <m:sub>
                          <m:r>
                            <a:rPr kumimoji="0" lang="zh-TW" altLang="en-US" sz="2400" b="0" i="1" u="none" strike="noStrike" kern="0" cap="none" spc="0" normalizeH="0" baseline="0" noProof="0" smtClean="0">
                              <a:ln>
                                <a:noFill/>
                              </a:ln>
                              <a:solidFill>
                                <a:prstClr val="black"/>
                              </a:solidFill>
                              <a:effectLst/>
                              <a:uLnTx/>
                              <a:uFillTx/>
                              <a:latin typeface="Cambria Math" panose="02040503050406030204" pitchFamily="18" charset="0"/>
                            </a:rPr>
                            <m:t>𝜃</m:t>
                          </m:r>
                        </m:sub>
                      </m:sSub>
                      <m:d>
                        <m:d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𝑥</m:t>
                          </m:r>
                        </m:e>
                      </m:d>
                    </m:oMath>
                  </m:oMathPara>
                </a14:m>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Choice>
        <mc:Fallback xmlns="">
          <p:sp>
            <p:nvSpPr>
              <p:cNvPr id="49" name="文字方塊 48">
                <a:extLst>
                  <a:ext uri="{FF2B5EF4-FFF2-40B4-BE49-F238E27FC236}">
                    <a16:creationId xmlns:a16="http://schemas.microsoft.com/office/drawing/2014/main" id="{7A2F38B5-4D42-7B64-AF4F-5D9B1F488D70}"/>
                  </a:ext>
                </a:extLst>
              </p:cNvPr>
              <p:cNvSpPr txBox="1">
                <a:spLocks noRot="1" noChangeAspect="1" noMove="1" noResize="1" noEditPoints="1" noAdjustHandles="1" noChangeArrowheads="1" noChangeShapeType="1" noTextEdit="1"/>
              </p:cNvSpPr>
              <p:nvPr/>
            </p:nvSpPr>
            <p:spPr>
              <a:xfrm>
                <a:off x="3180768" y="2338714"/>
                <a:ext cx="2355156" cy="461665"/>
              </a:xfrm>
              <a:prstGeom prst="rect">
                <a:avLst/>
              </a:prstGeom>
              <a:blipFill>
                <a:blip r:embed="rId9"/>
                <a:stretch>
                  <a:fillRect b="-21333"/>
                </a:stretch>
              </a:blipFill>
            </p:spPr>
            <p:txBody>
              <a:bodyPr/>
              <a:lstStyle/>
              <a:p>
                <a:r>
                  <a:rPr lang="zh-TW" altLang="en-US">
                    <a:noFill/>
                  </a:rPr>
                  <a:t> </a:t>
                </a:r>
              </a:p>
            </p:txBody>
          </p:sp>
        </mc:Fallback>
      </mc:AlternateContent>
      <p:pic>
        <p:nvPicPr>
          <p:cNvPr id="51" name="Picture 2">
            <a:extLst>
              <a:ext uri="{FF2B5EF4-FFF2-40B4-BE49-F238E27FC236}">
                <a16:creationId xmlns:a16="http://schemas.microsoft.com/office/drawing/2014/main" id="{E8DF52CA-C6D4-8605-50B6-123258FDC1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8778" y="301520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群組 52">
            <a:extLst>
              <a:ext uri="{FF2B5EF4-FFF2-40B4-BE49-F238E27FC236}">
                <a16:creationId xmlns:a16="http://schemas.microsoft.com/office/drawing/2014/main" id="{D1CD936A-CF46-5341-8AB1-C3199F88A909}"/>
              </a:ext>
            </a:extLst>
          </p:cNvPr>
          <p:cNvGrpSpPr/>
          <p:nvPr/>
        </p:nvGrpSpPr>
        <p:grpSpPr>
          <a:xfrm>
            <a:off x="8820405" y="1966503"/>
            <a:ext cx="873357" cy="2084732"/>
            <a:chOff x="8003601" y="3728693"/>
            <a:chExt cx="873357" cy="2084732"/>
          </a:xfrm>
        </p:grpSpPr>
        <mc:AlternateContent xmlns:mc="http://schemas.openxmlformats.org/markup-compatibility/2006" xmlns:a14="http://schemas.microsoft.com/office/drawing/2010/main">
          <mc:Choice Requires="a14">
            <p:sp>
              <p:nvSpPr>
                <p:cNvPr id="54" name="文字方塊 53">
                  <a:extLst>
                    <a:ext uri="{FF2B5EF4-FFF2-40B4-BE49-F238E27FC236}">
                      <a16:creationId xmlns:a16="http://schemas.microsoft.com/office/drawing/2014/main" id="{7FB2E570-4CFF-9DFA-6B75-722C2E1E5F75}"/>
                    </a:ext>
                  </a:extLst>
                </p:cNvPr>
                <p:cNvSpPr txBox="1"/>
                <p:nvPr/>
              </p:nvSpPr>
              <p:spPr>
                <a:xfrm>
                  <a:off x="8005135" y="3898032"/>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b="0" i="1" smtClean="0">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1</m:t>
                            </m:r>
                          </m:sup>
                        </m:sSup>
                      </m:oMath>
                    </m:oMathPara>
                  </a14:m>
                  <a:endParaRPr lang="zh-TW" altLang="en-US" sz="2400" dirty="0">
                    <a:solidFill>
                      <a:prstClr val="black"/>
                    </a:solidFill>
                    <a:latin typeface="Calibri" panose="020F0502020204030204"/>
                  </a:endParaRPr>
                </a:p>
              </p:txBody>
            </p:sp>
          </mc:Choice>
          <mc:Fallback xmlns="">
            <p:sp>
              <p:nvSpPr>
                <p:cNvPr id="54" name="文字方塊 53">
                  <a:extLst>
                    <a:ext uri="{FF2B5EF4-FFF2-40B4-BE49-F238E27FC236}">
                      <a16:creationId xmlns:a16="http://schemas.microsoft.com/office/drawing/2014/main" id="{7FB2E570-4CFF-9DFA-6B75-722C2E1E5F75}"/>
                    </a:ext>
                  </a:extLst>
                </p:cNvPr>
                <p:cNvSpPr txBox="1">
                  <a:spLocks noRot="1" noChangeAspect="1" noMove="1" noResize="1" noEditPoints="1" noAdjustHandles="1" noChangeArrowheads="1" noChangeShapeType="1" noTextEdit="1"/>
                </p:cNvSpPr>
                <p:nvPr/>
              </p:nvSpPr>
              <p:spPr>
                <a:xfrm>
                  <a:off x="8005135" y="3898032"/>
                  <a:ext cx="857249" cy="461665"/>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文字方塊 54">
                  <a:extLst>
                    <a:ext uri="{FF2B5EF4-FFF2-40B4-BE49-F238E27FC236}">
                      <a16:creationId xmlns:a16="http://schemas.microsoft.com/office/drawing/2014/main" id="{9DBE5A74-9A07-A108-A950-98FDDE2F84F1}"/>
                    </a:ext>
                  </a:extLst>
                </p:cNvPr>
                <p:cNvSpPr txBox="1"/>
                <p:nvPr/>
              </p:nvSpPr>
              <p:spPr>
                <a:xfrm>
                  <a:off x="8003601" y="4413737"/>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2</m:t>
                            </m:r>
                          </m:sup>
                        </m:sSup>
                      </m:oMath>
                    </m:oMathPara>
                  </a14:m>
                  <a:endParaRPr lang="zh-TW" altLang="en-US" sz="2400" dirty="0">
                    <a:solidFill>
                      <a:prstClr val="black"/>
                    </a:solidFill>
                    <a:latin typeface="Calibri" panose="020F0502020204030204"/>
                  </a:endParaRPr>
                </a:p>
              </p:txBody>
            </p:sp>
          </mc:Choice>
          <mc:Fallback xmlns="">
            <p:sp>
              <p:nvSpPr>
                <p:cNvPr id="55" name="文字方塊 54">
                  <a:extLst>
                    <a:ext uri="{FF2B5EF4-FFF2-40B4-BE49-F238E27FC236}">
                      <a16:creationId xmlns:a16="http://schemas.microsoft.com/office/drawing/2014/main" id="{9DBE5A74-9A07-A108-A950-98FDDE2F84F1}"/>
                    </a:ext>
                  </a:extLst>
                </p:cNvPr>
                <p:cNvSpPr txBox="1">
                  <a:spLocks noRot="1" noChangeAspect="1" noMove="1" noResize="1" noEditPoints="1" noAdjustHandles="1" noChangeArrowheads="1" noChangeShapeType="1" noTextEdit="1"/>
                </p:cNvSpPr>
                <p:nvPr/>
              </p:nvSpPr>
              <p:spPr>
                <a:xfrm>
                  <a:off x="8003601" y="4413737"/>
                  <a:ext cx="857249" cy="461665"/>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6" name="文字方塊 55">
                  <a:extLst>
                    <a:ext uri="{FF2B5EF4-FFF2-40B4-BE49-F238E27FC236}">
                      <a16:creationId xmlns:a16="http://schemas.microsoft.com/office/drawing/2014/main" id="{9132F20E-62B1-1E96-A712-58B867A63561}"/>
                    </a:ext>
                  </a:extLst>
                </p:cNvPr>
                <p:cNvSpPr txBox="1"/>
                <p:nvPr/>
              </p:nvSpPr>
              <p:spPr>
                <a:xfrm>
                  <a:off x="8019709" y="5316784"/>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𝑁</m:t>
                            </m:r>
                          </m:sup>
                        </m:sSup>
                      </m:oMath>
                    </m:oMathPara>
                  </a14:m>
                  <a:endParaRPr lang="zh-TW" altLang="en-US" sz="2400" dirty="0">
                    <a:solidFill>
                      <a:prstClr val="black"/>
                    </a:solidFill>
                    <a:latin typeface="Calibri" panose="020F0502020204030204"/>
                  </a:endParaRPr>
                </a:p>
              </p:txBody>
            </p:sp>
          </mc:Choice>
          <mc:Fallback xmlns="">
            <p:sp>
              <p:nvSpPr>
                <p:cNvPr id="56" name="文字方塊 55">
                  <a:extLst>
                    <a:ext uri="{FF2B5EF4-FFF2-40B4-BE49-F238E27FC236}">
                      <a16:creationId xmlns:a16="http://schemas.microsoft.com/office/drawing/2014/main" id="{9132F20E-62B1-1E96-A712-58B867A63561}"/>
                    </a:ext>
                  </a:extLst>
                </p:cNvPr>
                <p:cNvSpPr txBox="1">
                  <a:spLocks noRot="1" noChangeAspect="1" noMove="1" noResize="1" noEditPoints="1" noAdjustHandles="1" noChangeArrowheads="1" noChangeShapeType="1" noTextEdit="1"/>
                </p:cNvSpPr>
                <p:nvPr/>
              </p:nvSpPr>
              <p:spPr>
                <a:xfrm>
                  <a:off x="8019709" y="5316784"/>
                  <a:ext cx="857249" cy="461665"/>
                </a:xfrm>
                <a:prstGeom prst="rect">
                  <a:avLst/>
                </a:prstGeom>
                <a:blipFill>
                  <a:blip r:embed="rId14"/>
                  <a:stretch>
                    <a:fillRect/>
                  </a:stretch>
                </a:blipFill>
              </p:spPr>
              <p:txBody>
                <a:bodyPr/>
                <a:lstStyle/>
                <a:p>
                  <a:r>
                    <a:rPr lang="zh-TW" altLang="en-US">
                      <a:noFill/>
                    </a:rPr>
                    <a:t> </a:t>
                  </a:r>
                </a:p>
              </p:txBody>
            </p:sp>
          </mc:Fallback>
        </mc:AlternateContent>
        <p:sp>
          <p:nvSpPr>
            <p:cNvPr id="57" name="矩形: 圓角 56">
              <a:extLst>
                <a:ext uri="{FF2B5EF4-FFF2-40B4-BE49-F238E27FC236}">
                  <a16:creationId xmlns:a16="http://schemas.microsoft.com/office/drawing/2014/main" id="{6F91C593-A413-0A7B-751C-8F4C9F35C3C3}"/>
                </a:ext>
              </a:extLst>
            </p:cNvPr>
            <p:cNvSpPr/>
            <p:nvPr/>
          </p:nvSpPr>
          <p:spPr>
            <a:xfrm>
              <a:off x="8026840" y="3728693"/>
              <a:ext cx="688588" cy="2084732"/>
            </a:xfrm>
            <a:prstGeom prst="roundRect">
              <a:avLst/>
            </a:prstGeom>
            <a:noFill/>
            <a:ln w="571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cxnSp>
        <p:nvCxnSpPr>
          <p:cNvPr id="59" name="直線單箭頭接點 58">
            <a:extLst>
              <a:ext uri="{FF2B5EF4-FFF2-40B4-BE49-F238E27FC236}">
                <a16:creationId xmlns:a16="http://schemas.microsoft.com/office/drawing/2014/main" id="{C8772F6E-11D0-DB4F-C68C-1D2A893E7BC1}"/>
              </a:ext>
            </a:extLst>
          </p:cNvPr>
          <p:cNvCxnSpPr>
            <a:cxnSpLocks/>
          </p:cNvCxnSpPr>
          <p:nvPr/>
        </p:nvCxnSpPr>
        <p:spPr>
          <a:xfrm rot="16200000">
            <a:off x="9922303" y="2818715"/>
            <a:ext cx="0" cy="457082"/>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2E7834C8-F0CF-C1F6-7D4F-4C6663AA7F0C}"/>
                  </a:ext>
                </a:extLst>
              </p:cNvPr>
              <p:cNvSpPr txBox="1"/>
              <p:nvPr/>
            </p:nvSpPr>
            <p:spPr>
              <a:xfrm>
                <a:off x="10215040" y="2425332"/>
                <a:ext cx="1630896" cy="1211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nary>
                        <m:naryPr>
                          <m:chr m:val="∑"/>
                          <m:ctrlPr>
                            <a:rPr lang="en-US" altLang="zh-TW" sz="2800" b="0" i="1" smtClean="0">
                              <a:latin typeface="Cambria Math" panose="02040503050406030204" pitchFamily="18" charset="0"/>
                            </a:rPr>
                          </m:ctrlPr>
                        </m:naryPr>
                        <m:sub>
                          <m:r>
                            <m:rPr>
                              <m:brk m:alnAt="23"/>
                            </m:rPr>
                            <a:rPr lang="en-US" altLang="zh-TW" sz="2800" b="0" i="1" smtClean="0">
                              <a:latin typeface="Cambria Math" panose="02040503050406030204" pitchFamily="18" charset="0"/>
                            </a:rPr>
                            <m:t>𝑛</m:t>
                          </m:r>
                          <m:r>
                            <a:rPr lang="en-US" altLang="zh-TW" sz="2800" b="0" i="1" smtClean="0">
                              <a:latin typeface="Cambria Math" panose="02040503050406030204" pitchFamily="18" charset="0"/>
                            </a:rPr>
                            <m:t>=1</m:t>
                          </m:r>
                        </m:sub>
                        <m:sup>
                          <m:r>
                            <a:rPr lang="en-US" altLang="zh-TW" sz="2800" b="0" i="1" smtClean="0">
                              <a:latin typeface="Cambria Math" panose="02040503050406030204" pitchFamily="18" charset="0"/>
                            </a:rPr>
                            <m:t>𝑁</m:t>
                          </m:r>
                        </m:sup>
                        <m:e>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𝑙</m:t>
                              </m:r>
                            </m:e>
                            <m:sup>
                              <m:r>
                                <a:rPr lang="en-US" altLang="zh-TW" sz="2800" b="0" i="1" smtClean="0">
                                  <a:solidFill>
                                    <a:prstClr val="black"/>
                                  </a:solidFill>
                                  <a:latin typeface="Cambria Math" panose="02040503050406030204" pitchFamily="18" charset="0"/>
                                </a:rPr>
                                <m:t>𝑛</m:t>
                              </m:r>
                            </m:sup>
                          </m:sSup>
                        </m:e>
                      </m:nary>
                    </m:oMath>
                  </m:oMathPara>
                </a14:m>
                <a:endParaRPr lang="zh-TW" altLang="en-US" sz="2800" dirty="0"/>
              </a:p>
            </p:txBody>
          </p:sp>
        </mc:Choice>
        <mc:Fallback xmlns="">
          <p:sp>
            <p:nvSpPr>
              <p:cNvPr id="60" name="文字方塊 59">
                <a:extLst>
                  <a:ext uri="{FF2B5EF4-FFF2-40B4-BE49-F238E27FC236}">
                    <a16:creationId xmlns:a16="http://schemas.microsoft.com/office/drawing/2014/main" id="{2E7834C8-F0CF-C1F6-7D4F-4C6663AA7F0C}"/>
                  </a:ext>
                </a:extLst>
              </p:cNvPr>
              <p:cNvSpPr txBox="1">
                <a:spLocks noRot="1" noChangeAspect="1" noMove="1" noResize="1" noEditPoints="1" noAdjustHandles="1" noChangeArrowheads="1" noChangeShapeType="1" noTextEdit="1"/>
              </p:cNvSpPr>
              <p:nvPr/>
            </p:nvSpPr>
            <p:spPr>
              <a:xfrm>
                <a:off x="10215040" y="2425332"/>
                <a:ext cx="1630896" cy="1211550"/>
              </a:xfrm>
              <a:prstGeom prst="rect">
                <a:avLst/>
              </a:prstGeom>
              <a:blipFill>
                <a:blip r:embed="rId15"/>
                <a:stretch>
                  <a:fillRect/>
                </a:stretch>
              </a:blipFill>
            </p:spPr>
            <p:txBody>
              <a:bodyPr/>
              <a:lstStyle/>
              <a:p>
                <a:r>
                  <a:rPr lang="zh-TW" altLang="en-US">
                    <a:noFill/>
                  </a:rPr>
                  <a:t> </a:t>
                </a:r>
              </a:p>
            </p:txBody>
          </p:sp>
        </mc:Fallback>
      </mc:AlternateContent>
      <p:cxnSp>
        <p:nvCxnSpPr>
          <p:cNvPr id="61" name="直線單箭頭接點 60">
            <a:extLst>
              <a:ext uri="{FF2B5EF4-FFF2-40B4-BE49-F238E27FC236}">
                <a16:creationId xmlns:a16="http://schemas.microsoft.com/office/drawing/2014/main" id="{7DAB3664-0537-AA08-3D0E-A2506AAEFEE7}"/>
              </a:ext>
            </a:extLst>
          </p:cNvPr>
          <p:cNvCxnSpPr/>
          <p:nvPr/>
        </p:nvCxnSpPr>
        <p:spPr>
          <a:xfrm>
            <a:off x="4947789" y="5786128"/>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線單箭頭接點 61">
            <a:extLst>
              <a:ext uri="{FF2B5EF4-FFF2-40B4-BE49-F238E27FC236}">
                <a16:creationId xmlns:a16="http://schemas.microsoft.com/office/drawing/2014/main" id="{DE053FE0-FB34-F8C0-4150-1D44F1A17A60}"/>
              </a:ext>
            </a:extLst>
          </p:cNvPr>
          <p:cNvCxnSpPr/>
          <p:nvPr/>
        </p:nvCxnSpPr>
        <p:spPr>
          <a:xfrm>
            <a:off x="7032799" y="5786915"/>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63" name="Picture 4">
            <a:extLst>
              <a:ext uri="{FF2B5EF4-FFF2-40B4-BE49-F238E27FC236}">
                <a16:creationId xmlns:a16="http://schemas.microsoft.com/office/drawing/2014/main" id="{7C69B1BC-08F2-26C6-0D7E-872CFDE28CC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35075" y="5089189"/>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6" name="矩形: 圓角 65">
                <a:extLst>
                  <a:ext uri="{FF2B5EF4-FFF2-40B4-BE49-F238E27FC236}">
                    <a16:creationId xmlns:a16="http://schemas.microsoft.com/office/drawing/2014/main" id="{269C7DD3-19A0-95CD-D665-5BFEE4F612EB}"/>
                  </a:ext>
                </a:extLst>
              </p:cNvPr>
              <p:cNvSpPr/>
              <p:nvPr/>
            </p:nvSpPr>
            <p:spPr>
              <a:xfrm>
                <a:off x="1536963" y="5528864"/>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66" name="矩形: 圓角 65">
                <a:extLst>
                  <a:ext uri="{FF2B5EF4-FFF2-40B4-BE49-F238E27FC236}">
                    <a16:creationId xmlns:a16="http://schemas.microsoft.com/office/drawing/2014/main" id="{269C7DD3-19A0-95CD-D665-5BFEE4F612EB}"/>
                  </a:ext>
                </a:extLst>
              </p:cNvPr>
              <p:cNvSpPr>
                <a:spLocks noRot="1" noChangeAspect="1" noMove="1" noResize="1" noEditPoints="1" noAdjustHandles="1" noChangeArrowheads="1" noChangeShapeType="1" noTextEdit="1"/>
              </p:cNvSpPr>
              <p:nvPr/>
            </p:nvSpPr>
            <p:spPr>
              <a:xfrm>
                <a:off x="1536963" y="5528864"/>
                <a:ext cx="1483823" cy="461663"/>
              </a:xfrm>
              <a:prstGeom prst="roundRect">
                <a:avLst/>
              </a:prstGeom>
              <a:blipFill>
                <a:blip r:embed="rId17"/>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7" name="矩形: 圓角 66">
                <a:extLst>
                  <a:ext uri="{FF2B5EF4-FFF2-40B4-BE49-F238E27FC236}">
                    <a16:creationId xmlns:a16="http://schemas.microsoft.com/office/drawing/2014/main" id="{05611347-48D2-A900-0CCC-970C7C0DAF40}"/>
                  </a:ext>
                </a:extLst>
              </p:cNvPr>
              <p:cNvSpPr/>
              <p:nvPr/>
            </p:nvSpPr>
            <p:spPr>
              <a:xfrm>
                <a:off x="3142546" y="5528864"/>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smtClea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67" name="矩形: 圓角 66">
                <a:extLst>
                  <a:ext uri="{FF2B5EF4-FFF2-40B4-BE49-F238E27FC236}">
                    <a16:creationId xmlns:a16="http://schemas.microsoft.com/office/drawing/2014/main" id="{05611347-48D2-A900-0CCC-970C7C0DAF40}"/>
                  </a:ext>
                </a:extLst>
              </p:cNvPr>
              <p:cNvSpPr>
                <a:spLocks noRot="1" noChangeAspect="1" noMove="1" noResize="1" noEditPoints="1" noAdjustHandles="1" noChangeArrowheads="1" noChangeShapeType="1" noTextEdit="1"/>
              </p:cNvSpPr>
              <p:nvPr/>
            </p:nvSpPr>
            <p:spPr>
              <a:xfrm>
                <a:off x="3142546" y="5528864"/>
                <a:ext cx="1551012" cy="461663"/>
              </a:xfrm>
              <a:prstGeom prst="roundRect">
                <a:avLst/>
              </a:prstGeom>
              <a:blipFill>
                <a:blip r:embed="rId18"/>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8" name="矩形: 圓角 67">
                <a:extLst>
                  <a:ext uri="{FF2B5EF4-FFF2-40B4-BE49-F238E27FC236}">
                    <a16:creationId xmlns:a16="http://schemas.microsoft.com/office/drawing/2014/main" id="{DA37BA33-B78E-8F8A-9082-25AE10C5419C}"/>
                  </a:ext>
                </a:extLst>
              </p:cNvPr>
              <p:cNvSpPr/>
              <p:nvPr/>
            </p:nvSpPr>
            <p:spPr>
              <a:xfrm>
                <a:off x="7875053" y="5568200"/>
                <a:ext cx="889618" cy="461663"/>
              </a:xfrm>
              <a:prstGeom prst="roundRect">
                <a:avLst/>
              </a:prstGeom>
              <a:solidFill>
                <a:srgbClr val="FFFF00"/>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𝑙</m:t>
                    </m:r>
                  </m:oMath>
                </a14:m>
                <a:endParaRPr lang="zh-TW" altLang="en-US" sz="2400" kern="0" dirty="0">
                  <a:solidFill>
                    <a:prstClr val="black"/>
                  </a:solidFill>
                  <a:ea typeface="微軟正黑體" panose="020B0604030504040204" pitchFamily="34" charset="-120"/>
                </a:endParaRPr>
              </a:p>
            </p:txBody>
          </p:sp>
        </mc:Choice>
        <mc:Fallback xmlns="">
          <p:sp>
            <p:nvSpPr>
              <p:cNvPr id="68" name="矩形: 圓角 67">
                <a:extLst>
                  <a:ext uri="{FF2B5EF4-FFF2-40B4-BE49-F238E27FC236}">
                    <a16:creationId xmlns:a16="http://schemas.microsoft.com/office/drawing/2014/main" id="{DA37BA33-B78E-8F8A-9082-25AE10C5419C}"/>
                  </a:ext>
                </a:extLst>
              </p:cNvPr>
              <p:cNvSpPr>
                <a:spLocks noRot="1" noChangeAspect="1" noMove="1" noResize="1" noEditPoints="1" noAdjustHandles="1" noChangeArrowheads="1" noChangeShapeType="1" noTextEdit="1"/>
              </p:cNvSpPr>
              <p:nvPr/>
            </p:nvSpPr>
            <p:spPr>
              <a:xfrm>
                <a:off x="7875053" y="5568200"/>
                <a:ext cx="889618" cy="461663"/>
              </a:xfrm>
              <a:prstGeom prst="roundRect">
                <a:avLst/>
              </a:prstGeom>
              <a:blipFill>
                <a:blip r:embed="rId19"/>
                <a:stretch>
                  <a:fillRect/>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9" name="矩形: 圓角 68">
                <a:extLst>
                  <a:ext uri="{FF2B5EF4-FFF2-40B4-BE49-F238E27FC236}">
                    <a16:creationId xmlns:a16="http://schemas.microsoft.com/office/drawing/2014/main" id="{7FDCEC7C-C879-033D-D07A-332C4632CC7A}"/>
                  </a:ext>
                </a:extLst>
              </p:cNvPr>
              <p:cNvSpPr/>
              <p:nvPr/>
            </p:nvSpPr>
            <p:spPr>
              <a:xfrm>
                <a:off x="10155913" y="5555296"/>
                <a:ext cx="889618" cy="461663"/>
              </a:xfrm>
              <a:prstGeom prst="roundRect">
                <a:avLst/>
              </a:prstGeom>
              <a:solidFill>
                <a:schemeClr val="accent2">
                  <a:lumMod val="20000"/>
                  <a:lumOff val="80000"/>
                </a:scheme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 </a:t>
                </a:r>
                <a14:m>
                  <m:oMath xmlns:m="http://schemas.openxmlformats.org/officeDocument/2006/math">
                    <m:acc>
                      <m:accPr>
                        <m:chr m:val="̂"/>
                        <m:ctrlPr>
                          <a:rPr lang="en-US" altLang="zh-TW" sz="2400" i="1" kern="0" smtClean="0">
                            <a:solidFill>
                              <a:prstClr val="black"/>
                            </a:solidFill>
                            <a:latin typeface="Cambria Math" panose="02040503050406030204" pitchFamily="18" charset="0"/>
                            <a:ea typeface="微軟正黑體" panose="020B0604030504040204" pitchFamily="34" charset="-120"/>
                          </a:rPr>
                        </m:ctrlPr>
                      </m:accPr>
                      <m:e>
                        <m:r>
                          <a:rPr lang="en-US" altLang="zh-TW" sz="2400" b="0" i="1" kern="0" smtClean="0">
                            <a:solidFill>
                              <a:prstClr val="black"/>
                            </a:solidFill>
                            <a:latin typeface="Cambria Math" panose="02040503050406030204" pitchFamily="18" charset="0"/>
                            <a:ea typeface="微軟正黑體" panose="020B0604030504040204" pitchFamily="34" charset="-120"/>
                          </a:rPr>
                          <m:t>𝑙</m:t>
                        </m:r>
                      </m:e>
                    </m:acc>
                  </m:oMath>
                </a14:m>
                <a:endParaRPr lang="zh-TW" altLang="en-US" sz="2400" kern="0" dirty="0">
                  <a:solidFill>
                    <a:prstClr val="black"/>
                  </a:solidFill>
                  <a:ea typeface="微軟正黑體" panose="020B0604030504040204" pitchFamily="34" charset="-120"/>
                </a:endParaRPr>
              </a:p>
            </p:txBody>
          </p:sp>
        </mc:Choice>
        <mc:Fallback xmlns="">
          <p:sp>
            <p:nvSpPr>
              <p:cNvPr id="69" name="矩形: 圓角 68">
                <a:extLst>
                  <a:ext uri="{FF2B5EF4-FFF2-40B4-BE49-F238E27FC236}">
                    <a16:creationId xmlns:a16="http://schemas.microsoft.com/office/drawing/2014/main" id="{7FDCEC7C-C879-033D-D07A-332C4632CC7A}"/>
                  </a:ext>
                </a:extLst>
              </p:cNvPr>
              <p:cNvSpPr>
                <a:spLocks noRot="1" noChangeAspect="1" noMove="1" noResize="1" noEditPoints="1" noAdjustHandles="1" noChangeArrowheads="1" noChangeShapeType="1" noTextEdit="1"/>
              </p:cNvSpPr>
              <p:nvPr/>
            </p:nvSpPr>
            <p:spPr>
              <a:xfrm>
                <a:off x="10155913" y="5555296"/>
                <a:ext cx="889618" cy="461663"/>
              </a:xfrm>
              <a:prstGeom prst="roundRect">
                <a:avLst/>
              </a:prstGeom>
              <a:blipFill>
                <a:blip r:embed="rId20"/>
                <a:stretch>
                  <a:fillRect t="-7317"/>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pic>
        <p:nvPicPr>
          <p:cNvPr id="70" name="圖形 69" descr="困惑的人 以實心填滿">
            <a:extLst>
              <a:ext uri="{FF2B5EF4-FFF2-40B4-BE49-F238E27FC236}">
                <a16:creationId xmlns:a16="http://schemas.microsoft.com/office/drawing/2014/main" id="{4567FECD-3C4A-2306-4CF3-616357CFFCE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057912" y="4273182"/>
            <a:ext cx="1085619" cy="1085619"/>
          </a:xfrm>
          <a:prstGeom prst="rect">
            <a:avLst/>
          </a:prstGeom>
        </p:spPr>
      </p:pic>
      <p:cxnSp>
        <p:nvCxnSpPr>
          <p:cNvPr id="73" name="直線單箭頭接點 72">
            <a:extLst>
              <a:ext uri="{FF2B5EF4-FFF2-40B4-BE49-F238E27FC236}">
                <a16:creationId xmlns:a16="http://schemas.microsoft.com/office/drawing/2014/main" id="{26293437-3052-C056-FC37-400D5F8EC389}"/>
              </a:ext>
            </a:extLst>
          </p:cNvPr>
          <p:cNvCxnSpPr>
            <a:cxnSpLocks/>
          </p:cNvCxnSpPr>
          <p:nvPr/>
        </p:nvCxnSpPr>
        <p:spPr>
          <a:xfrm>
            <a:off x="8820124" y="5786127"/>
            <a:ext cx="1304066" cy="0"/>
          </a:xfrm>
          <a:prstGeom prst="straightConnector1">
            <a:avLst/>
          </a:prstGeom>
          <a:noFill/>
          <a:ln w="57150" cap="flat" cmpd="sng" algn="ctr">
            <a:solidFill>
              <a:sysClr val="windowText" lastClr="000000"/>
            </a:solidFill>
            <a:prstDash val="sysDot"/>
            <a:miter lim="800000"/>
            <a:headEnd type="triangle" w="med" len="med"/>
            <a:tailEnd type="triangle" w="med" len="med"/>
          </a:ln>
          <a:effectLst/>
        </p:spPr>
      </p:cxnSp>
      <p:cxnSp>
        <p:nvCxnSpPr>
          <p:cNvPr id="75" name="直線單箭頭接點 74">
            <a:extLst>
              <a:ext uri="{FF2B5EF4-FFF2-40B4-BE49-F238E27FC236}">
                <a16:creationId xmlns:a16="http://schemas.microsoft.com/office/drawing/2014/main" id="{A631792F-F0D5-01F1-1D0F-CDF7982409B5}"/>
              </a:ext>
            </a:extLst>
          </p:cNvPr>
          <p:cNvCxnSpPr>
            <a:cxnSpLocks/>
          </p:cNvCxnSpPr>
          <p:nvPr/>
        </p:nvCxnSpPr>
        <p:spPr>
          <a:xfrm>
            <a:off x="8319862" y="4853791"/>
            <a:ext cx="0" cy="606486"/>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 name="直線單箭頭接點 76">
            <a:extLst>
              <a:ext uri="{FF2B5EF4-FFF2-40B4-BE49-F238E27FC236}">
                <a16:creationId xmlns:a16="http://schemas.microsoft.com/office/drawing/2014/main" id="{872E98DD-9692-DCB7-FB9C-B4FEC75F028A}"/>
              </a:ext>
            </a:extLst>
          </p:cNvPr>
          <p:cNvCxnSpPr>
            <a:cxnSpLocks/>
          </p:cNvCxnSpPr>
          <p:nvPr/>
        </p:nvCxnSpPr>
        <p:spPr>
          <a:xfrm>
            <a:off x="8261533" y="4853791"/>
            <a:ext cx="1006276" cy="0"/>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 name="直線單箭頭接點 78">
            <a:extLst>
              <a:ext uri="{FF2B5EF4-FFF2-40B4-BE49-F238E27FC236}">
                <a16:creationId xmlns:a16="http://schemas.microsoft.com/office/drawing/2014/main" id="{6F1B75B0-125F-9B43-7BDE-00C100548080}"/>
              </a:ext>
            </a:extLst>
          </p:cNvPr>
          <p:cNvCxnSpPr>
            <a:cxnSpLocks/>
          </p:cNvCxnSpPr>
          <p:nvPr/>
        </p:nvCxnSpPr>
        <p:spPr>
          <a:xfrm flipV="1">
            <a:off x="9218907" y="4139390"/>
            <a:ext cx="0" cy="71440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1" name="文字方塊 80">
            <a:extLst>
              <a:ext uri="{FF2B5EF4-FFF2-40B4-BE49-F238E27FC236}">
                <a16:creationId xmlns:a16="http://schemas.microsoft.com/office/drawing/2014/main" id="{B1CDDB76-DAA7-0B4C-853F-45AA5F57E89E}"/>
              </a:ext>
            </a:extLst>
          </p:cNvPr>
          <p:cNvSpPr txBox="1"/>
          <p:nvPr/>
        </p:nvSpPr>
        <p:spPr>
          <a:xfrm>
            <a:off x="0" y="4481540"/>
            <a:ext cx="2803102" cy="523220"/>
          </a:xfrm>
          <a:prstGeom prst="rect">
            <a:avLst/>
          </a:prstGeom>
          <a:noFill/>
        </p:spPr>
        <p:txBody>
          <a:bodyPr wrap="square" rtlCol="0">
            <a:spAutoFit/>
          </a:bodyPr>
          <a:lstStyle/>
          <a:p>
            <a:pPr algn="ctr"/>
            <a:r>
              <a:rPr lang="en-US" altLang="zh-TW" sz="2800" b="1" u="sng" dirty="0"/>
              <a:t>RLHF</a:t>
            </a:r>
            <a:endParaRPr lang="zh-TW" altLang="en-US" sz="2800" b="1" u="sng" dirty="0"/>
          </a:p>
        </p:txBody>
      </p:sp>
      <p:sp>
        <p:nvSpPr>
          <p:cNvPr id="9" name="文字方塊 8">
            <a:extLst>
              <a:ext uri="{FF2B5EF4-FFF2-40B4-BE49-F238E27FC236}">
                <a16:creationId xmlns:a16="http://schemas.microsoft.com/office/drawing/2014/main" id="{0FC6332F-C613-207A-CF6B-567FE4FBEE52}"/>
              </a:ext>
            </a:extLst>
          </p:cNvPr>
          <p:cNvSpPr txBox="1"/>
          <p:nvPr/>
        </p:nvSpPr>
        <p:spPr>
          <a:xfrm>
            <a:off x="5300927" y="4570327"/>
            <a:ext cx="2179931" cy="461665"/>
          </a:xfrm>
          <a:prstGeom prst="rect">
            <a:avLst/>
          </a:prstGeom>
          <a:noFill/>
        </p:spPr>
        <p:txBody>
          <a:bodyPr wrap="square" rtlCol="0">
            <a:spAutoFit/>
          </a:bodyPr>
          <a:lstStyle/>
          <a:p>
            <a:r>
              <a:rPr lang="en-US" altLang="zh-TW" sz="2400" dirty="0"/>
              <a:t>Reward Model</a:t>
            </a:r>
            <a:endParaRPr lang="zh-TW" altLang="en-US" sz="2400" dirty="0"/>
          </a:p>
        </p:txBody>
      </p:sp>
      <p:sp>
        <p:nvSpPr>
          <p:cNvPr id="10" name="文字方塊 9">
            <a:extLst>
              <a:ext uri="{FF2B5EF4-FFF2-40B4-BE49-F238E27FC236}">
                <a16:creationId xmlns:a16="http://schemas.microsoft.com/office/drawing/2014/main" id="{42BF6745-9FAD-632C-544C-585EC19FACBF}"/>
              </a:ext>
            </a:extLst>
          </p:cNvPr>
          <p:cNvSpPr txBox="1"/>
          <p:nvPr/>
        </p:nvSpPr>
        <p:spPr>
          <a:xfrm>
            <a:off x="6344675" y="678877"/>
            <a:ext cx="4876891"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真實世界的 </a:t>
            </a:r>
            <a:r>
              <a:rPr lang="en-US" altLang="zh-TW" sz="2400" dirty="0">
                <a:latin typeface="微軟正黑體" panose="020B0604030504040204" pitchFamily="34" charset="-120"/>
                <a:ea typeface="微軟正黑體" panose="020B0604030504040204" pitchFamily="34" charset="-120"/>
              </a:rPr>
              <a:t>Loss </a:t>
            </a:r>
            <a:r>
              <a:rPr lang="zh-TW" altLang="en-US" sz="2400" dirty="0">
                <a:latin typeface="微軟正黑體" panose="020B0604030504040204" pitchFamily="34" charset="-120"/>
                <a:ea typeface="微軟正黑體" panose="020B0604030504040204" pitchFamily="34" charset="-120"/>
              </a:rPr>
              <a:t>往往難以人為簡化為 </a:t>
            </a:r>
            <a:r>
              <a:rPr lang="en-US" altLang="zh-TW" sz="2400" dirty="0">
                <a:latin typeface="微軟正黑體" panose="020B0604030504040204" pitchFamily="34" charset="-120"/>
                <a:ea typeface="微軟正黑體" panose="020B0604030504040204" pitchFamily="34" charset="-120"/>
              </a:rPr>
              <a:t>Reward function</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945847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81"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3C78D-310E-7458-AFF2-0D8A7B93326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720A4A3-2593-64E6-88C2-307F687FF72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自己訂 </a:t>
            </a:r>
            <a:r>
              <a:rPr lang="en-US" altLang="zh-TW" dirty="0">
                <a:latin typeface="微軟正黑體" panose="020B0604030504040204" pitchFamily="34" charset="-120"/>
                <a:ea typeface="微軟正黑體" panose="020B0604030504040204" pitchFamily="34" charset="-120"/>
              </a:rPr>
              <a:t>Loss</a:t>
            </a:r>
            <a:endParaRPr lang="zh-TW" altLang="en-US" dirty="0">
              <a:latin typeface="微軟正黑體" panose="020B0604030504040204" pitchFamily="34" charset="-120"/>
              <a:ea typeface="微軟正黑體" panose="020B0604030504040204" pitchFamily="34" charset="-120"/>
            </a:endParaRPr>
          </a:p>
        </p:txBody>
      </p:sp>
      <p:cxnSp>
        <p:nvCxnSpPr>
          <p:cNvPr id="30" name="直線單箭頭接點 29">
            <a:extLst>
              <a:ext uri="{FF2B5EF4-FFF2-40B4-BE49-F238E27FC236}">
                <a16:creationId xmlns:a16="http://schemas.microsoft.com/office/drawing/2014/main" id="{EA46B68F-CE21-7DDB-D6BE-AC02F478E4BB}"/>
              </a:ext>
            </a:extLst>
          </p:cNvPr>
          <p:cNvCxnSpPr/>
          <p:nvPr/>
        </p:nvCxnSpPr>
        <p:spPr>
          <a:xfrm>
            <a:off x="1965066" y="2263584"/>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1" name="直線單箭頭接點 30">
            <a:extLst>
              <a:ext uri="{FF2B5EF4-FFF2-40B4-BE49-F238E27FC236}">
                <a16:creationId xmlns:a16="http://schemas.microsoft.com/office/drawing/2014/main" id="{B4C62E1E-9F8A-37CA-B3B7-7E04C50BB8C0}"/>
              </a:ext>
            </a:extLst>
          </p:cNvPr>
          <p:cNvCxnSpPr/>
          <p:nvPr/>
        </p:nvCxnSpPr>
        <p:spPr>
          <a:xfrm>
            <a:off x="1965068" y="2797677"/>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2" name="直線單箭頭接點 31">
            <a:extLst>
              <a:ext uri="{FF2B5EF4-FFF2-40B4-BE49-F238E27FC236}">
                <a16:creationId xmlns:a16="http://schemas.microsoft.com/office/drawing/2014/main" id="{3A8FD6F6-F5FC-1A23-DC50-F9DB874EBD3D}"/>
              </a:ext>
            </a:extLst>
          </p:cNvPr>
          <p:cNvCxnSpPr/>
          <p:nvPr/>
        </p:nvCxnSpPr>
        <p:spPr>
          <a:xfrm>
            <a:off x="1965067" y="3693720"/>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3" name="直線單箭頭接點 32">
            <a:extLst>
              <a:ext uri="{FF2B5EF4-FFF2-40B4-BE49-F238E27FC236}">
                <a16:creationId xmlns:a16="http://schemas.microsoft.com/office/drawing/2014/main" id="{5A5CB115-ED93-2D8E-9C9B-37A1DD1801A6}"/>
              </a:ext>
            </a:extLst>
          </p:cNvPr>
          <p:cNvCxnSpPr/>
          <p:nvPr/>
        </p:nvCxnSpPr>
        <p:spPr>
          <a:xfrm>
            <a:off x="5210495" y="2263584"/>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4" name="直線單箭頭接點 33">
            <a:extLst>
              <a:ext uri="{FF2B5EF4-FFF2-40B4-BE49-F238E27FC236}">
                <a16:creationId xmlns:a16="http://schemas.microsoft.com/office/drawing/2014/main" id="{441751E9-017F-912C-F582-CF24C86D00CA}"/>
              </a:ext>
            </a:extLst>
          </p:cNvPr>
          <p:cNvCxnSpPr/>
          <p:nvPr/>
        </p:nvCxnSpPr>
        <p:spPr>
          <a:xfrm>
            <a:off x="5210497" y="2797677"/>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5" name="直線單箭頭接點 34">
            <a:extLst>
              <a:ext uri="{FF2B5EF4-FFF2-40B4-BE49-F238E27FC236}">
                <a16:creationId xmlns:a16="http://schemas.microsoft.com/office/drawing/2014/main" id="{4DABF1F1-40EF-465B-3974-207071C1E3D6}"/>
              </a:ext>
            </a:extLst>
          </p:cNvPr>
          <p:cNvCxnSpPr/>
          <p:nvPr/>
        </p:nvCxnSpPr>
        <p:spPr>
          <a:xfrm>
            <a:off x="5210496" y="3693720"/>
            <a:ext cx="1158239" cy="0"/>
          </a:xfrm>
          <a:prstGeom prst="straightConnector1">
            <a:avLst/>
          </a:prstGeom>
          <a:noFill/>
          <a:ln w="57150" cap="flat" cmpd="sng" algn="ctr">
            <a:solidFill>
              <a:sysClr val="windowText" lastClr="000000"/>
            </a:solidFill>
            <a:prstDash val="solid"/>
            <a:miter lim="800000"/>
            <a:tailEnd type="triangle"/>
          </a:ln>
          <a:effectLst/>
        </p:spPr>
      </p:cxnSp>
      <p:sp>
        <p:nvSpPr>
          <p:cNvPr id="36" name="矩形: 圓角 35">
            <a:extLst>
              <a:ext uri="{FF2B5EF4-FFF2-40B4-BE49-F238E27FC236}">
                <a16:creationId xmlns:a16="http://schemas.microsoft.com/office/drawing/2014/main" id="{C3B4C25A-9542-E5B1-3824-3E08C8375D67}"/>
              </a:ext>
            </a:extLst>
          </p:cNvPr>
          <p:cNvSpPr/>
          <p:nvPr/>
        </p:nvSpPr>
        <p:spPr>
          <a:xfrm>
            <a:off x="3123308" y="1873954"/>
            <a:ext cx="2283310" cy="2222546"/>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37" name="矩形: 圓角 36">
                <a:extLst>
                  <a:ext uri="{FF2B5EF4-FFF2-40B4-BE49-F238E27FC236}">
                    <a16:creationId xmlns:a16="http://schemas.microsoft.com/office/drawing/2014/main" id="{63EC8EB5-23FD-D79B-1325-DB231FCF9C60}"/>
                  </a:ext>
                </a:extLst>
              </p:cNvPr>
              <p:cNvSpPr/>
              <p:nvPr/>
            </p:nvSpPr>
            <p:spPr>
              <a:xfrm>
                <a:off x="956453" y="196971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sSup>
                      <m:sSup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ctrlPr>
                      </m:sSup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e>
                      <m:sup>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1</m:t>
                        </m:r>
                      </m:sup>
                    </m:sSup>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37" name="矩形: 圓角 36">
                <a:extLst>
                  <a:ext uri="{FF2B5EF4-FFF2-40B4-BE49-F238E27FC236}">
                    <a16:creationId xmlns:a16="http://schemas.microsoft.com/office/drawing/2014/main" id="{63EC8EB5-23FD-D79B-1325-DB231FCF9C60}"/>
                  </a:ext>
                </a:extLst>
              </p:cNvPr>
              <p:cNvSpPr>
                <a:spLocks noRot="1" noChangeAspect="1" noMove="1" noResize="1" noEditPoints="1" noAdjustHandles="1" noChangeArrowheads="1" noChangeShapeType="1" noTextEdit="1"/>
              </p:cNvSpPr>
              <p:nvPr/>
            </p:nvSpPr>
            <p:spPr>
              <a:xfrm>
                <a:off x="956453" y="1969716"/>
                <a:ext cx="1483823" cy="461663"/>
              </a:xfrm>
              <a:prstGeom prst="roundRect">
                <a:avLst/>
              </a:prstGeom>
              <a:blipFill>
                <a:blip r:embed="rId3"/>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8" name="矩形: 圓角 37">
                <a:extLst>
                  <a:ext uri="{FF2B5EF4-FFF2-40B4-BE49-F238E27FC236}">
                    <a16:creationId xmlns:a16="http://schemas.microsoft.com/office/drawing/2014/main" id="{3333B227-AE5D-066B-2281-89F83A2E104B}"/>
                  </a:ext>
                </a:extLst>
              </p:cNvPr>
              <p:cNvSpPr/>
              <p:nvPr/>
            </p:nvSpPr>
            <p:spPr>
              <a:xfrm>
                <a:off x="956452" y="252734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38" name="矩形: 圓角 37">
                <a:extLst>
                  <a:ext uri="{FF2B5EF4-FFF2-40B4-BE49-F238E27FC236}">
                    <a16:creationId xmlns:a16="http://schemas.microsoft.com/office/drawing/2014/main" id="{3333B227-AE5D-066B-2281-89F83A2E104B}"/>
                  </a:ext>
                </a:extLst>
              </p:cNvPr>
              <p:cNvSpPr>
                <a:spLocks noRot="1" noChangeAspect="1" noMove="1" noResize="1" noEditPoints="1" noAdjustHandles="1" noChangeArrowheads="1" noChangeShapeType="1" noTextEdit="1"/>
              </p:cNvSpPr>
              <p:nvPr/>
            </p:nvSpPr>
            <p:spPr>
              <a:xfrm>
                <a:off x="956452" y="2527346"/>
                <a:ext cx="1483823" cy="461663"/>
              </a:xfrm>
              <a:prstGeom prst="roundRect">
                <a:avLst/>
              </a:prstGeom>
              <a:blipFill>
                <a:blip r:embed="rId4"/>
                <a:stretch>
                  <a:fillRect t="-4938" b="-25926"/>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9" name="矩形: 圓角 38">
                <a:extLst>
                  <a:ext uri="{FF2B5EF4-FFF2-40B4-BE49-F238E27FC236}">
                    <a16:creationId xmlns:a16="http://schemas.microsoft.com/office/drawing/2014/main" id="{C4352D7B-5B40-DE21-3474-CE0048376052}"/>
                  </a:ext>
                </a:extLst>
              </p:cNvPr>
              <p:cNvSpPr/>
              <p:nvPr/>
            </p:nvSpPr>
            <p:spPr>
              <a:xfrm>
                <a:off x="956452" y="346283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39" name="矩形: 圓角 38">
                <a:extLst>
                  <a:ext uri="{FF2B5EF4-FFF2-40B4-BE49-F238E27FC236}">
                    <a16:creationId xmlns:a16="http://schemas.microsoft.com/office/drawing/2014/main" id="{C4352D7B-5B40-DE21-3474-CE0048376052}"/>
                  </a:ext>
                </a:extLst>
              </p:cNvPr>
              <p:cNvSpPr>
                <a:spLocks noRot="1" noChangeAspect="1" noMove="1" noResize="1" noEditPoints="1" noAdjustHandles="1" noChangeArrowheads="1" noChangeShapeType="1" noTextEdit="1"/>
              </p:cNvSpPr>
              <p:nvPr/>
            </p:nvSpPr>
            <p:spPr>
              <a:xfrm>
                <a:off x="956452" y="3462836"/>
                <a:ext cx="1483823" cy="461663"/>
              </a:xfrm>
              <a:prstGeom prst="roundRect">
                <a:avLst/>
              </a:prstGeom>
              <a:blipFill>
                <a:blip r:embed="rId5"/>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矩形: 圓角 39">
                <a:extLst>
                  <a:ext uri="{FF2B5EF4-FFF2-40B4-BE49-F238E27FC236}">
                    <a16:creationId xmlns:a16="http://schemas.microsoft.com/office/drawing/2014/main" id="{920AF76E-BC85-456F-10CF-717DC426D0D5}"/>
                  </a:ext>
                </a:extLst>
              </p:cNvPr>
              <p:cNvSpPr/>
              <p:nvPr/>
            </p:nvSpPr>
            <p:spPr>
              <a:xfrm>
                <a:off x="6443549" y="1989576"/>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b="0" i="1" kern="0" smtClean="0">
                            <a:solidFill>
                              <a:prstClr val="black"/>
                            </a:solidFill>
                            <a:latin typeface="Cambria Math" panose="02040503050406030204" pitchFamily="18" charset="0"/>
                            <a:ea typeface="微軟正黑體" panose="020B0604030504040204" pitchFamily="34" charset="-120"/>
                          </a:rPr>
                          <m:t>𝑦</m:t>
                        </m:r>
                      </m:e>
                      <m:sup>
                        <m:r>
                          <a:rPr lang="en-US" altLang="zh-TW" sz="2400" i="1" kern="0">
                            <a:solidFill>
                              <a:prstClr val="black"/>
                            </a:solidFill>
                            <a:latin typeface="Cambria Math" panose="02040503050406030204" pitchFamily="18" charset="0"/>
                            <a:ea typeface="微軟正黑體" panose="020B0604030504040204" pitchFamily="34" charset="-120"/>
                          </a:rPr>
                          <m:t>1</m:t>
                        </m:r>
                      </m:sup>
                    </m:sSup>
                  </m:oMath>
                </a14:m>
                <a:endParaRPr lang="zh-TW" altLang="en-US" sz="2400" kern="0" dirty="0">
                  <a:solidFill>
                    <a:prstClr val="black"/>
                  </a:solidFill>
                  <a:ea typeface="微軟正黑體" panose="020B0604030504040204" pitchFamily="34" charset="-120"/>
                </a:endParaRPr>
              </a:p>
            </p:txBody>
          </p:sp>
        </mc:Choice>
        <mc:Fallback xmlns="">
          <p:sp>
            <p:nvSpPr>
              <p:cNvPr id="40" name="矩形: 圓角 39">
                <a:extLst>
                  <a:ext uri="{FF2B5EF4-FFF2-40B4-BE49-F238E27FC236}">
                    <a16:creationId xmlns:a16="http://schemas.microsoft.com/office/drawing/2014/main" id="{920AF76E-BC85-456F-10CF-717DC426D0D5}"/>
                  </a:ext>
                </a:extLst>
              </p:cNvPr>
              <p:cNvSpPr>
                <a:spLocks noRot="1" noChangeAspect="1" noMove="1" noResize="1" noEditPoints="1" noAdjustHandles="1" noChangeArrowheads="1" noChangeShapeType="1" noTextEdit="1"/>
              </p:cNvSpPr>
              <p:nvPr/>
            </p:nvSpPr>
            <p:spPr>
              <a:xfrm>
                <a:off x="6443549" y="1989576"/>
                <a:ext cx="1551012" cy="461663"/>
              </a:xfrm>
              <a:prstGeom prst="roundRect">
                <a:avLst/>
              </a:prstGeom>
              <a:blipFill>
                <a:blip r:embed="rId6"/>
                <a:stretch>
                  <a:fillRect l="-1538"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矩形: 圓角 40">
                <a:extLst>
                  <a:ext uri="{FF2B5EF4-FFF2-40B4-BE49-F238E27FC236}">
                    <a16:creationId xmlns:a16="http://schemas.microsoft.com/office/drawing/2014/main" id="{D9BFDAA5-8F4C-F343-B428-8F5548403B85}"/>
                  </a:ext>
                </a:extLst>
              </p:cNvPr>
              <p:cNvSpPr/>
              <p:nvPr/>
            </p:nvSpPr>
            <p:spPr>
              <a:xfrm>
                <a:off x="6443548" y="2547206"/>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lang="zh-TW" altLang="en-US" sz="2400" kern="0" dirty="0">
                  <a:solidFill>
                    <a:prstClr val="black"/>
                  </a:solidFill>
                  <a:ea typeface="微軟正黑體" panose="020B0604030504040204" pitchFamily="34" charset="-120"/>
                </a:endParaRPr>
              </a:p>
            </p:txBody>
          </p:sp>
        </mc:Choice>
        <mc:Fallback xmlns="">
          <p:sp>
            <p:nvSpPr>
              <p:cNvPr id="41" name="矩形: 圓角 40">
                <a:extLst>
                  <a:ext uri="{FF2B5EF4-FFF2-40B4-BE49-F238E27FC236}">
                    <a16:creationId xmlns:a16="http://schemas.microsoft.com/office/drawing/2014/main" id="{D9BFDAA5-8F4C-F343-B428-8F5548403B85}"/>
                  </a:ext>
                </a:extLst>
              </p:cNvPr>
              <p:cNvSpPr>
                <a:spLocks noRot="1" noChangeAspect="1" noMove="1" noResize="1" noEditPoints="1" noAdjustHandles="1" noChangeArrowheads="1" noChangeShapeType="1" noTextEdit="1"/>
              </p:cNvSpPr>
              <p:nvPr/>
            </p:nvSpPr>
            <p:spPr>
              <a:xfrm>
                <a:off x="6443548" y="2547206"/>
                <a:ext cx="1547945" cy="461663"/>
              </a:xfrm>
              <a:prstGeom prst="roundRect">
                <a:avLst/>
              </a:prstGeom>
              <a:blipFill>
                <a:blip r:embed="rId7"/>
                <a:stretch>
                  <a:fillRect l="-1923"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矩形: 圓角 41">
                <a:extLst>
                  <a:ext uri="{FF2B5EF4-FFF2-40B4-BE49-F238E27FC236}">
                    <a16:creationId xmlns:a16="http://schemas.microsoft.com/office/drawing/2014/main" id="{9F09425D-1AD3-6B0D-FA3F-09050ED31E77}"/>
                  </a:ext>
                </a:extLst>
              </p:cNvPr>
              <p:cNvSpPr/>
              <p:nvPr/>
            </p:nvSpPr>
            <p:spPr>
              <a:xfrm>
                <a:off x="6443548" y="3482696"/>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lang="zh-TW" altLang="en-US" sz="2400" kern="0" dirty="0">
                  <a:solidFill>
                    <a:prstClr val="black"/>
                  </a:solidFill>
                  <a:ea typeface="微軟正黑體" panose="020B0604030504040204" pitchFamily="34" charset="-120"/>
                </a:endParaRPr>
              </a:p>
            </p:txBody>
          </p:sp>
        </mc:Choice>
        <mc:Fallback xmlns="">
          <p:sp>
            <p:nvSpPr>
              <p:cNvPr id="42" name="矩形: 圓角 41">
                <a:extLst>
                  <a:ext uri="{FF2B5EF4-FFF2-40B4-BE49-F238E27FC236}">
                    <a16:creationId xmlns:a16="http://schemas.microsoft.com/office/drawing/2014/main" id="{9F09425D-1AD3-6B0D-FA3F-09050ED31E77}"/>
                  </a:ext>
                </a:extLst>
              </p:cNvPr>
              <p:cNvSpPr>
                <a:spLocks noRot="1" noChangeAspect="1" noMove="1" noResize="1" noEditPoints="1" noAdjustHandles="1" noChangeArrowheads="1" noChangeShapeType="1" noTextEdit="1"/>
              </p:cNvSpPr>
              <p:nvPr/>
            </p:nvSpPr>
            <p:spPr>
              <a:xfrm>
                <a:off x="6443548" y="3482696"/>
                <a:ext cx="1547945" cy="461663"/>
              </a:xfrm>
              <a:prstGeom prst="roundRect">
                <a:avLst/>
              </a:prstGeom>
              <a:blipFill>
                <a:blip r:embed="rId8"/>
                <a:stretch>
                  <a:fillRect l="-3462"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3" name="直線單箭頭接點 42">
            <a:extLst>
              <a:ext uri="{FF2B5EF4-FFF2-40B4-BE49-F238E27FC236}">
                <a16:creationId xmlns:a16="http://schemas.microsoft.com/office/drawing/2014/main" id="{C77DB1DE-AA23-1384-28BE-E8F70B56E3F0}"/>
              </a:ext>
            </a:extLst>
          </p:cNvPr>
          <p:cNvCxnSpPr/>
          <p:nvPr/>
        </p:nvCxnSpPr>
        <p:spPr>
          <a:xfrm>
            <a:off x="8147676" y="2213707"/>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44" name="直線單箭頭接點 43">
            <a:extLst>
              <a:ext uri="{FF2B5EF4-FFF2-40B4-BE49-F238E27FC236}">
                <a16:creationId xmlns:a16="http://schemas.microsoft.com/office/drawing/2014/main" id="{5E5EBB6F-75F0-0BC3-46D8-EF35E085C2FA}"/>
              </a:ext>
            </a:extLst>
          </p:cNvPr>
          <p:cNvCxnSpPr/>
          <p:nvPr/>
        </p:nvCxnSpPr>
        <p:spPr>
          <a:xfrm>
            <a:off x="8147678" y="2785900"/>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45" name="直線單箭頭接點 44">
            <a:extLst>
              <a:ext uri="{FF2B5EF4-FFF2-40B4-BE49-F238E27FC236}">
                <a16:creationId xmlns:a16="http://schemas.microsoft.com/office/drawing/2014/main" id="{CC48904A-04B2-79D0-E3B5-16F80A32607A}"/>
              </a:ext>
            </a:extLst>
          </p:cNvPr>
          <p:cNvCxnSpPr/>
          <p:nvPr/>
        </p:nvCxnSpPr>
        <p:spPr>
          <a:xfrm>
            <a:off x="8147677" y="3681943"/>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sp>
        <p:nvSpPr>
          <p:cNvPr id="46" name="文字方塊 45">
            <a:extLst>
              <a:ext uri="{FF2B5EF4-FFF2-40B4-BE49-F238E27FC236}">
                <a16:creationId xmlns:a16="http://schemas.microsoft.com/office/drawing/2014/main" id="{6F1A9002-917A-5F21-BD0A-D6EA1F72E693}"/>
              </a:ext>
            </a:extLst>
          </p:cNvPr>
          <p:cNvSpPr txBox="1"/>
          <p:nvPr/>
        </p:nvSpPr>
        <p:spPr>
          <a:xfrm rot="5400000">
            <a:off x="7054103" y="3063394"/>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p:sp>
        <p:nvSpPr>
          <p:cNvPr id="47" name="文字方塊 46">
            <a:extLst>
              <a:ext uri="{FF2B5EF4-FFF2-40B4-BE49-F238E27FC236}">
                <a16:creationId xmlns:a16="http://schemas.microsoft.com/office/drawing/2014/main" id="{7438B4B5-48A6-0E48-84D7-F361139C8B13}"/>
              </a:ext>
            </a:extLst>
          </p:cNvPr>
          <p:cNvSpPr txBox="1"/>
          <p:nvPr/>
        </p:nvSpPr>
        <p:spPr>
          <a:xfrm rot="5400000">
            <a:off x="1520825" y="3085443"/>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49" name="文字方塊 48">
                <a:extLst>
                  <a:ext uri="{FF2B5EF4-FFF2-40B4-BE49-F238E27FC236}">
                    <a16:creationId xmlns:a16="http://schemas.microsoft.com/office/drawing/2014/main" id="{08249395-CF6B-3185-CC2A-10B32D22F5DD}"/>
                  </a:ext>
                </a:extLst>
              </p:cNvPr>
              <p:cNvSpPr txBox="1"/>
              <p:nvPr/>
            </p:nvSpPr>
            <p:spPr>
              <a:xfrm>
                <a:off x="3180768" y="2338714"/>
                <a:ext cx="2355156"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𝑦</m:t>
                      </m:r>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𝑓</m:t>
                          </m:r>
                        </m:e>
                        <m:sub>
                          <m:r>
                            <a:rPr kumimoji="0" lang="zh-TW" altLang="en-US" sz="2400" b="0" i="1" u="none" strike="noStrike" kern="0" cap="none" spc="0" normalizeH="0" baseline="0" noProof="0" smtClean="0">
                              <a:ln>
                                <a:noFill/>
                              </a:ln>
                              <a:solidFill>
                                <a:prstClr val="black"/>
                              </a:solidFill>
                              <a:effectLst/>
                              <a:uLnTx/>
                              <a:uFillTx/>
                              <a:latin typeface="Cambria Math" panose="02040503050406030204" pitchFamily="18" charset="0"/>
                            </a:rPr>
                            <m:t>𝜃</m:t>
                          </m:r>
                        </m:sub>
                      </m:sSub>
                      <m:d>
                        <m:d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𝑥</m:t>
                          </m:r>
                        </m:e>
                      </m:d>
                    </m:oMath>
                  </m:oMathPara>
                </a14:m>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Choice>
        <mc:Fallback xmlns="">
          <p:sp>
            <p:nvSpPr>
              <p:cNvPr id="49" name="文字方塊 48">
                <a:extLst>
                  <a:ext uri="{FF2B5EF4-FFF2-40B4-BE49-F238E27FC236}">
                    <a16:creationId xmlns:a16="http://schemas.microsoft.com/office/drawing/2014/main" id="{08249395-CF6B-3185-CC2A-10B32D22F5DD}"/>
                  </a:ext>
                </a:extLst>
              </p:cNvPr>
              <p:cNvSpPr txBox="1">
                <a:spLocks noRot="1" noChangeAspect="1" noMove="1" noResize="1" noEditPoints="1" noAdjustHandles="1" noChangeArrowheads="1" noChangeShapeType="1" noTextEdit="1"/>
              </p:cNvSpPr>
              <p:nvPr/>
            </p:nvSpPr>
            <p:spPr>
              <a:xfrm>
                <a:off x="3180768" y="2338714"/>
                <a:ext cx="2355156" cy="461665"/>
              </a:xfrm>
              <a:prstGeom prst="rect">
                <a:avLst/>
              </a:prstGeom>
              <a:blipFill>
                <a:blip r:embed="rId9"/>
                <a:stretch>
                  <a:fillRect b="-21333"/>
                </a:stretch>
              </a:blipFill>
            </p:spPr>
            <p:txBody>
              <a:bodyPr/>
              <a:lstStyle/>
              <a:p>
                <a:r>
                  <a:rPr lang="zh-TW" altLang="en-US">
                    <a:noFill/>
                  </a:rPr>
                  <a:t> </a:t>
                </a:r>
              </a:p>
            </p:txBody>
          </p:sp>
        </mc:Fallback>
      </mc:AlternateContent>
      <p:pic>
        <p:nvPicPr>
          <p:cNvPr id="51" name="Picture 2">
            <a:extLst>
              <a:ext uri="{FF2B5EF4-FFF2-40B4-BE49-F238E27FC236}">
                <a16:creationId xmlns:a16="http://schemas.microsoft.com/office/drawing/2014/main" id="{61CD17E8-0A4A-71AF-9CE9-97A688D937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8778" y="301520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群組 52">
            <a:extLst>
              <a:ext uri="{FF2B5EF4-FFF2-40B4-BE49-F238E27FC236}">
                <a16:creationId xmlns:a16="http://schemas.microsoft.com/office/drawing/2014/main" id="{764D41F2-3F86-ABE1-AC41-EBEDC0A95606}"/>
              </a:ext>
            </a:extLst>
          </p:cNvPr>
          <p:cNvGrpSpPr/>
          <p:nvPr/>
        </p:nvGrpSpPr>
        <p:grpSpPr>
          <a:xfrm>
            <a:off x="8820405" y="1966503"/>
            <a:ext cx="873357" cy="2084732"/>
            <a:chOff x="8003601" y="3728693"/>
            <a:chExt cx="873357" cy="2084732"/>
          </a:xfrm>
        </p:grpSpPr>
        <mc:AlternateContent xmlns:mc="http://schemas.openxmlformats.org/markup-compatibility/2006" xmlns:a14="http://schemas.microsoft.com/office/drawing/2010/main">
          <mc:Choice Requires="a14">
            <p:sp>
              <p:nvSpPr>
                <p:cNvPr id="54" name="文字方塊 53">
                  <a:extLst>
                    <a:ext uri="{FF2B5EF4-FFF2-40B4-BE49-F238E27FC236}">
                      <a16:creationId xmlns:a16="http://schemas.microsoft.com/office/drawing/2014/main" id="{DE77E092-0AEF-396E-EA98-D9BB29E01DF3}"/>
                    </a:ext>
                  </a:extLst>
                </p:cNvPr>
                <p:cNvSpPr txBox="1"/>
                <p:nvPr/>
              </p:nvSpPr>
              <p:spPr>
                <a:xfrm>
                  <a:off x="8005135" y="3898032"/>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b="0" i="1" smtClean="0">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1</m:t>
                            </m:r>
                          </m:sup>
                        </m:sSup>
                      </m:oMath>
                    </m:oMathPara>
                  </a14:m>
                  <a:endParaRPr lang="zh-TW" altLang="en-US" sz="2400" dirty="0">
                    <a:solidFill>
                      <a:prstClr val="black"/>
                    </a:solidFill>
                    <a:latin typeface="Calibri" panose="020F0502020204030204"/>
                  </a:endParaRPr>
                </a:p>
              </p:txBody>
            </p:sp>
          </mc:Choice>
          <mc:Fallback xmlns="">
            <p:sp>
              <p:nvSpPr>
                <p:cNvPr id="54" name="文字方塊 53">
                  <a:extLst>
                    <a:ext uri="{FF2B5EF4-FFF2-40B4-BE49-F238E27FC236}">
                      <a16:creationId xmlns:a16="http://schemas.microsoft.com/office/drawing/2014/main" id="{7FB2E570-4CFF-9DFA-6B75-722C2E1E5F75}"/>
                    </a:ext>
                  </a:extLst>
                </p:cNvPr>
                <p:cNvSpPr txBox="1">
                  <a:spLocks noRot="1" noChangeAspect="1" noMove="1" noResize="1" noEditPoints="1" noAdjustHandles="1" noChangeArrowheads="1" noChangeShapeType="1" noTextEdit="1"/>
                </p:cNvSpPr>
                <p:nvPr/>
              </p:nvSpPr>
              <p:spPr>
                <a:xfrm>
                  <a:off x="8005135" y="3898032"/>
                  <a:ext cx="857249" cy="461665"/>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文字方塊 54">
                  <a:extLst>
                    <a:ext uri="{FF2B5EF4-FFF2-40B4-BE49-F238E27FC236}">
                      <a16:creationId xmlns:a16="http://schemas.microsoft.com/office/drawing/2014/main" id="{0DBC5CEE-AB7C-2122-6D4E-DB56493EB906}"/>
                    </a:ext>
                  </a:extLst>
                </p:cNvPr>
                <p:cNvSpPr txBox="1"/>
                <p:nvPr/>
              </p:nvSpPr>
              <p:spPr>
                <a:xfrm>
                  <a:off x="8003601" y="4413737"/>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2</m:t>
                            </m:r>
                          </m:sup>
                        </m:sSup>
                      </m:oMath>
                    </m:oMathPara>
                  </a14:m>
                  <a:endParaRPr lang="zh-TW" altLang="en-US" sz="2400" dirty="0">
                    <a:solidFill>
                      <a:prstClr val="black"/>
                    </a:solidFill>
                    <a:latin typeface="Calibri" panose="020F0502020204030204"/>
                  </a:endParaRPr>
                </a:p>
              </p:txBody>
            </p:sp>
          </mc:Choice>
          <mc:Fallback xmlns="">
            <p:sp>
              <p:nvSpPr>
                <p:cNvPr id="55" name="文字方塊 54">
                  <a:extLst>
                    <a:ext uri="{FF2B5EF4-FFF2-40B4-BE49-F238E27FC236}">
                      <a16:creationId xmlns:a16="http://schemas.microsoft.com/office/drawing/2014/main" id="{9DBE5A74-9A07-A108-A950-98FDDE2F84F1}"/>
                    </a:ext>
                  </a:extLst>
                </p:cNvPr>
                <p:cNvSpPr txBox="1">
                  <a:spLocks noRot="1" noChangeAspect="1" noMove="1" noResize="1" noEditPoints="1" noAdjustHandles="1" noChangeArrowheads="1" noChangeShapeType="1" noTextEdit="1"/>
                </p:cNvSpPr>
                <p:nvPr/>
              </p:nvSpPr>
              <p:spPr>
                <a:xfrm>
                  <a:off x="8003601" y="4413737"/>
                  <a:ext cx="857249" cy="461665"/>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6" name="文字方塊 55">
                  <a:extLst>
                    <a:ext uri="{FF2B5EF4-FFF2-40B4-BE49-F238E27FC236}">
                      <a16:creationId xmlns:a16="http://schemas.microsoft.com/office/drawing/2014/main" id="{77919942-9B6E-E546-A0B8-A551BA3F7219}"/>
                    </a:ext>
                  </a:extLst>
                </p:cNvPr>
                <p:cNvSpPr txBox="1"/>
                <p:nvPr/>
              </p:nvSpPr>
              <p:spPr>
                <a:xfrm>
                  <a:off x="8019709" y="5316784"/>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𝑁</m:t>
                            </m:r>
                          </m:sup>
                        </m:sSup>
                      </m:oMath>
                    </m:oMathPara>
                  </a14:m>
                  <a:endParaRPr lang="zh-TW" altLang="en-US" sz="2400" dirty="0">
                    <a:solidFill>
                      <a:prstClr val="black"/>
                    </a:solidFill>
                    <a:latin typeface="Calibri" panose="020F0502020204030204"/>
                  </a:endParaRPr>
                </a:p>
              </p:txBody>
            </p:sp>
          </mc:Choice>
          <mc:Fallback xmlns="">
            <p:sp>
              <p:nvSpPr>
                <p:cNvPr id="56" name="文字方塊 55">
                  <a:extLst>
                    <a:ext uri="{FF2B5EF4-FFF2-40B4-BE49-F238E27FC236}">
                      <a16:creationId xmlns:a16="http://schemas.microsoft.com/office/drawing/2014/main" id="{9132F20E-62B1-1E96-A712-58B867A63561}"/>
                    </a:ext>
                  </a:extLst>
                </p:cNvPr>
                <p:cNvSpPr txBox="1">
                  <a:spLocks noRot="1" noChangeAspect="1" noMove="1" noResize="1" noEditPoints="1" noAdjustHandles="1" noChangeArrowheads="1" noChangeShapeType="1" noTextEdit="1"/>
                </p:cNvSpPr>
                <p:nvPr/>
              </p:nvSpPr>
              <p:spPr>
                <a:xfrm>
                  <a:off x="8019709" y="5316784"/>
                  <a:ext cx="857249" cy="461665"/>
                </a:xfrm>
                <a:prstGeom prst="rect">
                  <a:avLst/>
                </a:prstGeom>
                <a:blipFill>
                  <a:blip r:embed="rId14"/>
                  <a:stretch>
                    <a:fillRect/>
                  </a:stretch>
                </a:blipFill>
              </p:spPr>
              <p:txBody>
                <a:bodyPr/>
                <a:lstStyle/>
                <a:p>
                  <a:r>
                    <a:rPr lang="zh-TW" altLang="en-US">
                      <a:noFill/>
                    </a:rPr>
                    <a:t> </a:t>
                  </a:r>
                </a:p>
              </p:txBody>
            </p:sp>
          </mc:Fallback>
        </mc:AlternateContent>
        <p:sp>
          <p:nvSpPr>
            <p:cNvPr id="57" name="矩形: 圓角 56">
              <a:extLst>
                <a:ext uri="{FF2B5EF4-FFF2-40B4-BE49-F238E27FC236}">
                  <a16:creationId xmlns:a16="http://schemas.microsoft.com/office/drawing/2014/main" id="{C71CA042-16A5-772E-B5E3-33934422E688}"/>
                </a:ext>
              </a:extLst>
            </p:cNvPr>
            <p:cNvSpPr/>
            <p:nvPr/>
          </p:nvSpPr>
          <p:spPr>
            <a:xfrm>
              <a:off x="8026840" y="3728693"/>
              <a:ext cx="688588" cy="2084732"/>
            </a:xfrm>
            <a:prstGeom prst="roundRect">
              <a:avLst/>
            </a:prstGeom>
            <a:noFill/>
            <a:ln w="571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cxnSp>
        <p:nvCxnSpPr>
          <p:cNvPr id="59" name="直線單箭頭接點 58">
            <a:extLst>
              <a:ext uri="{FF2B5EF4-FFF2-40B4-BE49-F238E27FC236}">
                <a16:creationId xmlns:a16="http://schemas.microsoft.com/office/drawing/2014/main" id="{F03464C7-1CC7-26DD-01C0-7CF16A670E0F}"/>
              </a:ext>
            </a:extLst>
          </p:cNvPr>
          <p:cNvCxnSpPr>
            <a:cxnSpLocks/>
          </p:cNvCxnSpPr>
          <p:nvPr/>
        </p:nvCxnSpPr>
        <p:spPr>
          <a:xfrm rot="16200000">
            <a:off x="9922303" y="2818715"/>
            <a:ext cx="0" cy="457082"/>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9C12D282-D006-2323-7976-A9E48617B4C1}"/>
                  </a:ext>
                </a:extLst>
              </p:cNvPr>
              <p:cNvSpPr txBox="1"/>
              <p:nvPr/>
            </p:nvSpPr>
            <p:spPr>
              <a:xfrm>
                <a:off x="10215040" y="2425332"/>
                <a:ext cx="1630896" cy="1211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nary>
                        <m:naryPr>
                          <m:chr m:val="∑"/>
                          <m:ctrlPr>
                            <a:rPr lang="en-US" altLang="zh-TW" sz="2800" b="0" i="1" smtClean="0">
                              <a:latin typeface="Cambria Math" panose="02040503050406030204" pitchFamily="18" charset="0"/>
                            </a:rPr>
                          </m:ctrlPr>
                        </m:naryPr>
                        <m:sub>
                          <m:r>
                            <m:rPr>
                              <m:brk m:alnAt="23"/>
                            </m:rPr>
                            <a:rPr lang="en-US" altLang="zh-TW" sz="2800" b="0" i="1" smtClean="0">
                              <a:latin typeface="Cambria Math" panose="02040503050406030204" pitchFamily="18" charset="0"/>
                            </a:rPr>
                            <m:t>𝑛</m:t>
                          </m:r>
                          <m:r>
                            <a:rPr lang="en-US" altLang="zh-TW" sz="2800" b="0" i="1" smtClean="0">
                              <a:latin typeface="Cambria Math" panose="02040503050406030204" pitchFamily="18" charset="0"/>
                            </a:rPr>
                            <m:t>=1</m:t>
                          </m:r>
                        </m:sub>
                        <m:sup>
                          <m:r>
                            <a:rPr lang="en-US" altLang="zh-TW" sz="2800" b="0" i="1" smtClean="0">
                              <a:latin typeface="Cambria Math" panose="02040503050406030204" pitchFamily="18" charset="0"/>
                            </a:rPr>
                            <m:t>𝑁</m:t>
                          </m:r>
                        </m:sup>
                        <m:e>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𝑙</m:t>
                              </m:r>
                            </m:e>
                            <m:sup>
                              <m:r>
                                <a:rPr lang="en-US" altLang="zh-TW" sz="2800" b="0" i="1" smtClean="0">
                                  <a:solidFill>
                                    <a:prstClr val="black"/>
                                  </a:solidFill>
                                  <a:latin typeface="Cambria Math" panose="02040503050406030204" pitchFamily="18" charset="0"/>
                                </a:rPr>
                                <m:t>𝑛</m:t>
                              </m:r>
                            </m:sup>
                          </m:sSup>
                        </m:e>
                      </m:nary>
                    </m:oMath>
                  </m:oMathPara>
                </a14:m>
                <a:endParaRPr lang="zh-TW" altLang="en-US" sz="2800" dirty="0"/>
              </a:p>
            </p:txBody>
          </p:sp>
        </mc:Choice>
        <mc:Fallback xmlns="">
          <p:sp>
            <p:nvSpPr>
              <p:cNvPr id="60" name="文字方塊 59">
                <a:extLst>
                  <a:ext uri="{FF2B5EF4-FFF2-40B4-BE49-F238E27FC236}">
                    <a16:creationId xmlns:a16="http://schemas.microsoft.com/office/drawing/2014/main" id="{9C12D282-D006-2323-7976-A9E48617B4C1}"/>
                  </a:ext>
                </a:extLst>
              </p:cNvPr>
              <p:cNvSpPr txBox="1">
                <a:spLocks noRot="1" noChangeAspect="1" noMove="1" noResize="1" noEditPoints="1" noAdjustHandles="1" noChangeArrowheads="1" noChangeShapeType="1" noTextEdit="1"/>
              </p:cNvSpPr>
              <p:nvPr/>
            </p:nvSpPr>
            <p:spPr>
              <a:xfrm>
                <a:off x="10215040" y="2425332"/>
                <a:ext cx="1630896" cy="1211550"/>
              </a:xfrm>
              <a:prstGeom prst="rect">
                <a:avLst/>
              </a:prstGeom>
              <a:blipFill>
                <a:blip r:embed="rId15"/>
                <a:stretch>
                  <a:fillRect/>
                </a:stretch>
              </a:blipFill>
            </p:spPr>
            <p:txBody>
              <a:bodyPr/>
              <a:lstStyle/>
              <a:p>
                <a:r>
                  <a:rPr lang="zh-TW" altLang="en-US">
                    <a:noFill/>
                  </a:rPr>
                  <a:t> </a:t>
                </a:r>
              </a:p>
            </p:txBody>
          </p:sp>
        </mc:Fallback>
      </mc:AlternateContent>
      <p:cxnSp>
        <p:nvCxnSpPr>
          <p:cNvPr id="61" name="直線單箭頭接點 60">
            <a:extLst>
              <a:ext uri="{FF2B5EF4-FFF2-40B4-BE49-F238E27FC236}">
                <a16:creationId xmlns:a16="http://schemas.microsoft.com/office/drawing/2014/main" id="{09CFA7D9-1D21-F5C9-2087-58ECD99BDFF6}"/>
              </a:ext>
            </a:extLst>
          </p:cNvPr>
          <p:cNvCxnSpPr/>
          <p:nvPr/>
        </p:nvCxnSpPr>
        <p:spPr>
          <a:xfrm>
            <a:off x="4947789" y="5786128"/>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線單箭頭接點 61">
            <a:extLst>
              <a:ext uri="{FF2B5EF4-FFF2-40B4-BE49-F238E27FC236}">
                <a16:creationId xmlns:a16="http://schemas.microsoft.com/office/drawing/2014/main" id="{3E29EF18-D60D-68BF-0416-EF6D155C1362}"/>
              </a:ext>
            </a:extLst>
          </p:cNvPr>
          <p:cNvCxnSpPr/>
          <p:nvPr/>
        </p:nvCxnSpPr>
        <p:spPr>
          <a:xfrm>
            <a:off x="7032799" y="5786915"/>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63" name="Picture 4">
            <a:extLst>
              <a:ext uri="{FF2B5EF4-FFF2-40B4-BE49-F238E27FC236}">
                <a16:creationId xmlns:a16="http://schemas.microsoft.com/office/drawing/2014/main" id="{631D05CE-00AA-3CC0-F108-6884EB37F88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35075" y="5089189"/>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6" name="矩形: 圓角 65">
                <a:extLst>
                  <a:ext uri="{FF2B5EF4-FFF2-40B4-BE49-F238E27FC236}">
                    <a16:creationId xmlns:a16="http://schemas.microsoft.com/office/drawing/2014/main" id="{DFFB8CBC-5150-8D80-EDA5-8A9D9F89CEFF}"/>
                  </a:ext>
                </a:extLst>
              </p:cNvPr>
              <p:cNvSpPr/>
              <p:nvPr/>
            </p:nvSpPr>
            <p:spPr>
              <a:xfrm>
                <a:off x="1536963" y="5528864"/>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66" name="矩形: 圓角 65">
                <a:extLst>
                  <a:ext uri="{FF2B5EF4-FFF2-40B4-BE49-F238E27FC236}">
                    <a16:creationId xmlns:a16="http://schemas.microsoft.com/office/drawing/2014/main" id="{DFFB8CBC-5150-8D80-EDA5-8A9D9F89CEFF}"/>
                  </a:ext>
                </a:extLst>
              </p:cNvPr>
              <p:cNvSpPr>
                <a:spLocks noRot="1" noChangeAspect="1" noMove="1" noResize="1" noEditPoints="1" noAdjustHandles="1" noChangeArrowheads="1" noChangeShapeType="1" noTextEdit="1"/>
              </p:cNvSpPr>
              <p:nvPr/>
            </p:nvSpPr>
            <p:spPr>
              <a:xfrm>
                <a:off x="1536963" y="5528864"/>
                <a:ext cx="1483823" cy="461663"/>
              </a:xfrm>
              <a:prstGeom prst="roundRect">
                <a:avLst/>
              </a:prstGeom>
              <a:blipFill>
                <a:blip r:embed="rId17"/>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7" name="矩形: 圓角 66">
                <a:extLst>
                  <a:ext uri="{FF2B5EF4-FFF2-40B4-BE49-F238E27FC236}">
                    <a16:creationId xmlns:a16="http://schemas.microsoft.com/office/drawing/2014/main" id="{42FB5363-19BE-23E2-5ABE-43CC3A9743A5}"/>
                  </a:ext>
                </a:extLst>
              </p:cNvPr>
              <p:cNvSpPr/>
              <p:nvPr/>
            </p:nvSpPr>
            <p:spPr>
              <a:xfrm>
                <a:off x="3142546" y="5528864"/>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smtClea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67" name="矩形: 圓角 66">
                <a:extLst>
                  <a:ext uri="{FF2B5EF4-FFF2-40B4-BE49-F238E27FC236}">
                    <a16:creationId xmlns:a16="http://schemas.microsoft.com/office/drawing/2014/main" id="{42FB5363-19BE-23E2-5ABE-43CC3A9743A5}"/>
                  </a:ext>
                </a:extLst>
              </p:cNvPr>
              <p:cNvSpPr>
                <a:spLocks noRot="1" noChangeAspect="1" noMove="1" noResize="1" noEditPoints="1" noAdjustHandles="1" noChangeArrowheads="1" noChangeShapeType="1" noTextEdit="1"/>
              </p:cNvSpPr>
              <p:nvPr/>
            </p:nvSpPr>
            <p:spPr>
              <a:xfrm>
                <a:off x="3142546" y="5528864"/>
                <a:ext cx="1551012" cy="461663"/>
              </a:xfrm>
              <a:prstGeom prst="roundRect">
                <a:avLst/>
              </a:prstGeom>
              <a:blipFill>
                <a:blip r:embed="rId18"/>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8" name="矩形: 圓角 67">
                <a:extLst>
                  <a:ext uri="{FF2B5EF4-FFF2-40B4-BE49-F238E27FC236}">
                    <a16:creationId xmlns:a16="http://schemas.microsoft.com/office/drawing/2014/main" id="{C081AD64-99ED-F287-D1E8-1C236124E22A}"/>
                  </a:ext>
                </a:extLst>
              </p:cNvPr>
              <p:cNvSpPr/>
              <p:nvPr/>
            </p:nvSpPr>
            <p:spPr>
              <a:xfrm>
                <a:off x="7875053" y="5568200"/>
                <a:ext cx="889618" cy="461663"/>
              </a:xfrm>
              <a:prstGeom prst="roundRect">
                <a:avLst/>
              </a:prstGeom>
              <a:solidFill>
                <a:srgbClr val="FFFF00"/>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𝑙</m:t>
                    </m:r>
                  </m:oMath>
                </a14:m>
                <a:endParaRPr lang="zh-TW" altLang="en-US" sz="2400" kern="0" dirty="0">
                  <a:solidFill>
                    <a:prstClr val="black"/>
                  </a:solidFill>
                  <a:ea typeface="微軟正黑體" panose="020B0604030504040204" pitchFamily="34" charset="-120"/>
                </a:endParaRPr>
              </a:p>
            </p:txBody>
          </p:sp>
        </mc:Choice>
        <mc:Fallback xmlns="">
          <p:sp>
            <p:nvSpPr>
              <p:cNvPr id="68" name="矩形: 圓角 67">
                <a:extLst>
                  <a:ext uri="{FF2B5EF4-FFF2-40B4-BE49-F238E27FC236}">
                    <a16:creationId xmlns:a16="http://schemas.microsoft.com/office/drawing/2014/main" id="{C081AD64-99ED-F287-D1E8-1C236124E22A}"/>
                  </a:ext>
                </a:extLst>
              </p:cNvPr>
              <p:cNvSpPr>
                <a:spLocks noRot="1" noChangeAspect="1" noMove="1" noResize="1" noEditPoints="1" noAdjustHandles="1" noChangeArrowheads="1" noChangeShapeType="1" noTextEdit="1"/>
              </p:cNvSpPr>
              <p:nvPr/>
            </p:nvSpPr>
            <p:spPr>
              <a:xfrm>
                <a:off x="7875053" y="5568200"/>
                <a:ext cx="889618" cy="461663"/>
              </a:xfrm>
              <a:prstGeom prst="roundRect">
                <a:avLst/>
              </a:prstGeom>
              <a:blipFill>
                <a:blip r:embed="rId19"/>
                <a:stretch>
                  <a:fillRect/>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75" name="直線單箭頭接點 74">
            <a:extLst>
              <a:ext uri="{FF2B5EF4-FFF2-40B4-BE49-F238E27FC236}">
                <a16:creationId xmlns:a16="http://schemas.microsoft.com/office/drawing/2014/main" id="{FA549F47-DD3F-8728-1884-3DA94E576A24}"/>
              </a:ext>
            </a:extLst>
          </p:cNvPr>
          <p:cNvCxnSpPr>
            <a:cxnSpLocks/>
          </p:cNvCxnSpPr>
          <p:nvPr/>
        </p:nvCxnSpPr>
        <p:spPr>
          <a:xfrm>
            <a:off x="8319862" y="4853791"/>
            <a:ext cx="0" cy="606486"/>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 name="直線單箭頭接點 76">
            <a:extLst>
              <a:ext uri="{FF2B5EF4-FFF2-40B4-BE49-F238E27FC236}">
                <a16:creationId xmlns:a16="http://schemas.microsoft.com/office/drawing/2014/main" id="{08646B54-AAF7-A523-299F-E324387CC4A6}"/>
              </a:ext>
            </a:extLst>
          </p:cNvPr>
          <p:cNvCxnSpPr>
            <a:cxnSpLocks/>
          </p:cNvCxnSpPr>
          <p:nvPr/>
        </p:nvCxnSpPr>
        <p:spPr>
          <a:xfrm>
            <a:off x="8261533" y="4853791"/>
            <a:ext cx="1006276" cy="0"/>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 name="直線單箭頭接點 78">
            <a:extLst>
              <a:ext uri="{FF2B5EF4-FFF2-40B4-BE49-F238E27FC236}">
                <a16:creationId xmlns:a16="http://schemas.microsoft.com/office/drawing/2014/main" id="{46CBD412-4B62-E804-83BA-970EF115D9FC}"/>
              </a:ext>
            </a:extLst>
          </p:cNvPr>
          <p:cNvCxnSpPr>
            <a:cxnSpLocks/>
          </p:cNvCxnSpPr>
          <p:nvPr/>
        </p:nvCxnSpPr>
        <p:spPr>
          <a:xfrm flipV="1">
            <a:off x="9218907" y="4139390"/>
            <a:ext cx="0" cy="71440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1" name="文字方塊 80">
            <a:extLst>
              <a:ext uri="{FF2B5EF4-FFF2-40B4-BE49-F238E27FC236}">
                <a16:creationId xmlns:a16="http://schemas.microsoft.com/office/drawing/2014/main" id="{7A12A11A-C6B1-9859-4F08-7E4EBC5B0D63}"/>
              </a:ext>
            </a:extLst>
          </p:cNvPr>
          <p:cNvSpPr txBox="1"/>
          <p:nvPr/>
        </p:nvSpPr>
        <p:spPr>
          <a:xfrm>
            <a:off x="121089" y="4529300"/>
            <a:ext cx="2803102" cy="523220"/>
          </a:xfrm>
          <a:prstGeom prst="rect">
            <a:avLst/>
          </a:prstGeom>
          <a:noFill/>
        </p:spPr>
        <p:txBody>
          <a:bodyPr wrap="square" rtlCol="0">
            <a:spAutoFit/>
          </a:bodyPr>
          <a:lstStyle/>
          <a:p>
            <a:pPr algn="ctr"/>
            <a:r>
              <a:rPr lang="en-US" altLang="zh-TW" sz="2800" b="1" u="sng" dirty="0"/>
              <a:t>RLAIF</a:t>
            </a:r>
            <a:endParaRPr lang="zh-TW" altLang="en-US" sz="2800" b="1" u="sng" dirty="0"/>
          </a:p>
        </p:txBody>
      </p:sp>
    </p:spTree>
    <p:extLst>
      <p:ext uri="{BB962C8B-B14F-4D97-AF65-F5344CB8AC3E}">
        <p14:creationId xmlns:p14="http://schemas.microsoft.com/office/powerpoint/2010/main" val="3235480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AA3F9-26D4-2D9F-CF5C-5D8B68FB2348}"/>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86EEAE8-B68E-54DC-CE5F-61BFBB38528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自己訂 </a:t>
            </a:r>
            <a:r>
              <a:rPr lang="en-US" altLang="zh-TW" dirty="0">
                <a:latin typeface="微軟正黑體" panose="020B0604030504040204" pitchFamily="34" charset="-120"/>
                <a:ea typeface="微軟正黑體" panose="020B0604030504040204" pitchFamily="34" charset="-120"/>
              </a:rPr>
              <a:t>Loss</a:t>
            </a:r>
            <a:endParaRPr lang="zh-TW" altLang="en-US" dirty="0">
              <a:latin typeface="微軟正黑體" panose="020B0604030504040204" pitchFamily="34" charset="-120"/>
              <a:ea typeface="微軟正黑體" panose="020B0604030504040204" pitchFamily="34" charset="-120"/>
            </a:endParaRPr>
          </a:p>
        </p:txBody>
      </p:sp>
      <p:cxnSp>
        <p:nvCxnSpPr>
          <p:cNvPr id="30" name="直線單箭頭接點 29">
            <a:extLst>
              <a:ext uri="{FF2B5EF4-FFF2-40B4-BE49-F238E27FC236}">
                <a16:creationId xmlns:a16="http://schemas.microsoft.com/office/drawing/2014/main" id="{D85326DC-F339-5361-5C15-BCAAE7E5261F}"/>
              </a:ext>
            </a:extLst>
          </p:cNvPr>
          <p:cNvCxnSpPr/>
          <p:nvPr/>
        </p:nvCxnSpPr>
        <p:spPr>
          <a:xfrm>
            <a:off x="1965066" y="2263584"/>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1" name="直線單箭頭接點 30">
            <a:extLst>
              <a:ext uri="{FF2B5EF4-FFF2-40B4-BE49-F238E27FC236}">
                <a16:creationId xmlns:a16="http://schemas.microsoft.com/office/drawing/2014/main" id="{EC88EE16-1D58-36C1-812B-720B0C2B3E6F}"/>
              </a:ext>
            </a:extLst>
          </p:cNvPr>
          <p:cNvCxnSpPr/>
          <p:nvPr/>
        </p:nvCxnSpPr>
        <p:spPr>
          <a:xfrm>
            <a:off x="1965068" y="2797677"/>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2" name="直線單箭頭接點 31">
            <a:extLst>
              <a:ext uri="{FF2B5EF4-FFF2-40B4-BE49-F238E27FC236}">
                <a16:creationId xmlns:a16="http://schemas.microsoft.com/office/drawing/2014/main" id="{6F1A00E3-AA0E-CDE2-0212-194115923F84}"/>
              </a:ext>
            </a:extLst>
          </p:cNvPr>
          <p:cNvCxnSpPr/>
          <p:nvPr/>
        </p:nvCxnSpPr>
        <p:spPr>
          <a:xfrm>
            <a:off x="1965067" y="3693720"/>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3" name="直線單箭頭接點 32">
            <a:extLst>
              <a:ext uri="{FF2B5EF4-FFF2-40B4-BE49-F238E27FC236}">
                <a16:creationId xmlns:a16="http://schemas.microsoft.com/office/drawing/2014/main" id="{8F566EA2-A230-797D-279F-4AB98C98BCDF}"/>
              </a:ext>
            </a:extLst>
          </p:cNvPr>
          <p:cNvCxnSpPr/>
          <p:nvPr/>
        </p:nvCxnSpPr>
        <p:spPr>
          <a:xfrm>
            <a:off x="5210495" y="2263584"/>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4" name="直線單箭頭接點 33">
            <a:extLst>
              <a:ext uri="{FF2B5EF4-FFF2-40B4-BE49-F238E27FC236}">
                <a16:creationId xmlns:a16="http://schemas.microsoft.com/office/drawing/2014/main" id="{D39A257C-8E71-EAA7-52B7-7922226D257F}"/>
              </a:ext>
            </a:extLst>
          </p:cNvPr>
          <p:cNvCxnSpPr/>
          <p:nvPr/>
        </p:nvCxnSpPr>
        <p:spPr>
          <a:xfrm>
            <a:off x="5210497" y="2797677"/>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5" name="直線單箭頭接點 34">
            <a:extLst>
              <a:ext uri="{FF2B5EF4-FFF2-40B4-BE49-F238E27FC236}">
                <a16:creationId xmlns:a16="http://schemas.microsoft.com/office/drawing/2014/main" id="{B24385C2-5ACD-C65A-AA06-BCE11599A2C1}"/>
              </a:ext>
            </a:extLst>
          </p:cNvPr>
          <p:cNvCxnSpPr/>
          <p:nvPr/>
        </p:nvCxnSpPr>
        <p:spPr>
          <a:xfrm>
            <a:off x="5210496" y="3693720"/>
            <a:ext cx="1158239" cy="0"/>
          </a:xfrm>
          <a:prstGeom prst="straightConnector1">
            <a:avLst/>
          </a:prstGeom>
          <a:noFill/>
          <a:ln w="57150" cap="flat" cmpd="sng" algn="ctr">
            <a:solidFill>
              <a:sysClr val="windowText" lastClr="000000"/>
            </a:solidFill>
            <a:prstDash val="solid"/>
            <a:miter lim="800000"/>
            <a:tailEnd type="triangle"/>
          </a:ln>
          <a:effectLst/>
        </p:spPr>
      </p:cxnSp>
      <p:sp>
        <p:nvSpPr>
          <p:cNvPr id="36" name="矩形: 圓角 35">
            <a:extLst>
              <a:ext uri="{FF2B5EF4-FFF2-40B4-BE49-F238E27FC236}">
                <a16:creationId xmlns:a16="http://schemas.microsoft.com/office/drawing/2014/main" id="{DE2C427F-B350-5C73-8902-BEB2E7815C41}"/>
              </a:ext>
            </a:extLst>
          </p:cNvPr>
          <p:cNvSpPr/>
          <p:nvPr/>
        </p:nvSpPr>
        <p:spPr>
          <a:xfrm>
            <a:off x="3123308" y="1873954"/>
            <a:ext cx="2283310" cy="2222546"/>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37" name="矩形: 圓角 36">
                <a:extLst>
                  <a:ext uri="{FF2B5EF4-FFF2-40B4-BE49-F238E27FC236}">
                    <a16:creationId xmlns:a16="http://schemas.microsoft.com/office/drawing/2014/main" id="{A1F36B94-C431-60AB-BCE1-E1991E544A4A}"/>
                  </a:ext>
                </a:extLst>
              </p:cNvPr>
              <p:cNvSpPr/>
              <p:nvPr/>
            </p:nvSpPr>
            <p:spPr>
              <a:xfrm>
                <a:off x="956453" y="196971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sSup>
                      <m:sSup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ctrlPr>
                      </m:sSup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e>
                      <m:sup>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1</m:t>
                        </m:r>
                      </m:sup>
                    </m:sSup>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37" name="矩形: 圓角 36">
                <a:extLst>
                  <a:ext uri="{FF2B5EF4-FFF2-40B4-BE49-F238E27FC236}">
                    <a16:creationId xmlns:a16="http://schemas.microsoft.com/office/drawing/2014/main" id="{A1F36B94-C431-60AB-BCE1-E1991E544A4A}"/>
                  </a:ext>
                </a:extLst>
              </p:cNvPr>
              <p:cNvSpPr>
                <a:spLocks noRot="1" noChangeAspect="1" noMove="1" noResize="1" noEditPoints="1" noAdjustHandles="1" noChangeArrowheads="1" noChangeShapeType="1" noTextEdit="1"/>
              </p:cNvSpPr>
              <p:nvPr/>
            </p:nvSpPr>
            <p:spPr>
              <a:xfrm>
                <a:off x="956453" y="1969716"/>
                <a:ext cx="1483823" cy="461663"/>
              </a:xfrm>
              <a:prstGeom prst="roundRect">
                <a:avLst/>
              </a:prstGeom>
              <a:blipFill>
                <a:blip r:embed="rId3"/>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8" name="矩形: 圓角 37">
                <a:extLst>
                  <a:ext uri="{FF2B5EF4-FFF2-40B4-BE49-F238E27FC236}">
                    <a16:creationId xmlns:a16="http://schemas.microsoft.com/office/drawing/2014/main" id="{BFC4E9E6-BD99-CBD4-2CF3-45ABD5C3152B}"/>
                  </a:ext>
                </a:extLst>
              </p:cNvPr>
              <p:cNvSpPr/>
              <p:nvPr/>
            </p:nvSpPr>
            <p:spPr>
              <a:xfrm>
                <a:off x="956452" y="252734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38" name="矩形: 圓角 37">
                <a:extLst>
                  <a:ext uri="{FF2B5EF4-FFF2-40B4-BE49-F238E27FC236}">
                    <a16:creationId xmlns:a16="http://schemas.microsoft.com/office/drawing/2014/main" id="{BFC4E9E6-BD99-CBD4-2CF3-45ABD5C3152B}"/>
                  </a:ext>
                </a:extLst>
              </p:cNvPr>
              <p:cNvSpPr>
                <a:spLocks noRot="1" noChangeAspect="1" noMove="1" noResize="1" noEditPoints="1" noAdjustHandles="1" noChangeArrowheads="1" noChangeShapeType="1" noTextEdit="1"/>
              </p:cNvSpPr>
              <p:nvPr/>
            </p:nvSpPr>
            <p:spPr>
              <a:xfrm>
                <a:off x="956452" y="2527346"/>
                <a:ext cx="1483823" cy="461663"/>
              </a:xfrm>
              <a:prstGeom prst="roundRect">
                <a:avLst/>
              </a:prstGeom>
              <a:blipFill>
                <a:blip r:embed="rId4"/>
                <a:stretch>
                  <a:fillRect t="-4938" b="-25926"/>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9" name="矩形: 圓角 38">
                <a:extLst>
                  <a:ext uri="{FF2B5EF4-FFF2-40B4-BE49-F238E27FC236}">
                    <a16:creationId xmlns:a16="http://schemas.microsoft.com/office/drawing/2014/main" id="{327DD4F3-9C10-7776-8286-D3F14A44D224}"/>
                  </a:ext>
                </a:extLst>
              </p:cNvPr>
              <p:cNvSpPr/>
              <p:nvPr/>
            </p:nvSpPr>
            <p:spPr>
              <a:xfrm>
                <a:off x="956452" y="346283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39" name="矩形: 圓角 38">
                <a:extLst>
                  <a:ext uri="{FF2B5EF4-FFF2-40B4-BE49-F238E27FC236}">
                    <a16:creationId xmlns:a16="http://schemas.microsoft.com/office/drawing/2014/main" id="{327DD4F3-9C10-7776-8286-D3F14A44D224}"/>
                  </a:ext>
                </a:extLst>
              </p:cNvPr>
              <p:cNvSpPr>
                <a:spLocks noRot="1" noChangeAspect="1" noMove="1" noResize="1" noEditPoints="1" noAdjustHandles="1" noChangeArrowheads="1" noChangeShapeType="1" noTextEdit="1"/>
              </p:cNvSpPr>
              <p:nvPr/>
            </p:nvSpPr>
            <p:spPr>
              <a:xfrm>
                <a:off x="956452" y="3462836"/>
                <a:ext cx="1483823" cy="461663"/>
              </a:xfrm>
              <a:prstGeom prst="roundRect">
                <a:avLst/>
              </a:prstGeom>
              <a:blipFill>
                <a:blip r:embed="rId5"/>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矩形: 圓角 39">
                <a:extLst>
                  <a:ext uri="{FF2B5EF4-FFF2-40B4-BE49-F238E27FC236}">
                    <a16:creationId xmlns:a16="http://schemas.microsoft.com/office/drawing/2014/main" id="{FF3CA773-2F43-8AD0-7CF3-CC09E6439AC4}"/>
                  </a:ext>
                </a:extLst>
              </p:cNvPr>
              <p:cNvSpPr/>
              <p:nvPr/>
            </p:nvSpPr>
            <p:spPr>
              <a:xfrm>
                <a:off x="6443549" y="1989576"/>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b="0" i="1" kern="0" smtClean="0">
                            <a:solidFill>
                              <a:prstClr val="black"/>
                            </a:solidFill>
                            <a:latin typeface="Cambria Math" panose="02040503050406030204" pitchFamily="18" charset="0"/>
                            <a:ea typeface="微軟正黑體" panose="020B0604030504040204" pitchFamily="34" charset="-120"/>
                          </a:rPr>
                          <m:t>𝑦</m:t>
                        </m:r>
                      </m:e>
                      <m:sup>
                        <m:r>
                          <a:rPr lang="en-US" altLang="zh-TW" sz="2400" i="1" kern="0">
                            <a:solidFill>
                              <a:prstClr val="black"/>
                            </a:solidFill>
                            <a:latin typeface="Cambria Math" panose="02040503050406030204" pitchFamily="18" charset="0"/>
                            <a:ea typeface="微軟正黑體" panose="020B0604030504040204" pitchFamily="34" charset="-120"/>
                          </a:rPr>
                          <m:t>1</m:t>
                        </m:r>
                      </m:sup>
                    </m:sSup>
                  </m:oMath>
                </a14:m>
                <a:endParaRPr lang="zh-TW" altLang="en-US" sz="2400" kern="0" dirty="0">
                  <a:solidFill>
                    <a:prstClr val="black"/>
                  </a:solidFill>
                  <a:ea typeface="微軟正黑體" panose="020B0604030504040204" pitchFamily="34" charset="-120"/>
                </a:endParaRPr>
              </a:p>
            </p:txBody>
          </p:sp>
        </mc:Choice>
        <mc:Fallback xmlns="">
          <p:sp>
            <p:nvSpPr>
              <p:cNvPr id="40" name="矩形: 圓角 39">
                <a:extLst>
                  <a:ext uri="{FF2B5EF4-FFF2-40B4-BE49-F238E27FC236}">
                    <a16:creationId xmlns:a16="http://schemas.microsoft.com/office/drawing/2014/main" id="{FF3CA773-2F43-8AD0-7CF3-CC09E6439AC4}"/>
                  </a:ext>
                </a:extLst>
              </p:cNvPr>
              <p:cNvSpPr>
                <a:spLocks noRot="1" noChangeAspect="1" noMove="1" noResize="1" noEditPoints="1" noAdjustHandles="1" noChangeArrowheads="1" noChangeShapeType="1" noTextEdit="1"/>
              </p:cNvSpPr>
              <p:nvPr/>
            </p:nvSpPr>
            <p:spPr>
              <a:xfrm>
                <a:off x="6443549" y="1989576"/>
                <a:ext cx="1551012" cy="461663"/>
              </a:xfrm>
              <a:prstGeom prst="roundRect">
                <a:avLst/>
              </a:prstGeom>
              <a:blipFill>
                <a:blip r:embed="rId6"/>
                <a:stretch>
                  <a:fillRect l="-1538"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矩形: 圓角 40">
                <a:extLst>
                  <a:ext uri="{FF2B5EF4-FFF2-40B4-BE49-F238E27FC236}">
                    <a16:creationId xmlns:a16="http://schemas.microsoft.com/office/drawing/2014/main" id="{2968874F-B3BE-B2D7-89AE-8007F87BF4DF}"/>
                  </a:ext>
                </a:extLst>
              </p:cNvPr>
              <p:cNvSpPr/>
              <p:nvPr/>
            </p:nvSpPr>
            <p:spPr>
              <a:xfrm>
                <a:off x="6443548" y="2547206"/>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lang="zh-TW" altLang="en-US" sz="2400" kern="0" dirty="0">
                  <a:solidFill>
                    <a:prstClr val="black"/>
                  </a:solidFill>
                  <a:ea typeface="微軟正黑體" panose="020B0604030504040204" pitchFamily="34" charset="-120"/>
                </a:endParaRPr>
              </a:p>
            </p:txBody>
          </p:sp>
        </mc:Choice>
        <mc:Fallback xmlns="">
          <p:sp>
            <p:nvSpPr>
              <p:cNvPr id="41" name="矩形: 圓角 40">
                <a:extLst>
                  <a:ext uri="{FF2B5EF4-FFF2-40B4-BE49-F238E27FC236}">
                    <a16:creationId xmlns:a16="http://schemas.microsoft.com/office/drawing/2014/main" id="{2968874F-B3BE-B2D7-89AE-8007F87BF4DF}"/>
                  </a:ext>
                </a:extLst>
              </p:cNvPr>
              <p:cNvSpPr>
                <a:spLocks noRot="1" noChangeAspect="1" noMove="1" noResize="1" noEditPoints="1" noAdjustHandles="1" noChangeArrowheads="1" noChangeShapeType="1" noTextEdit="1"/>
              </p:cNvSpPr>
              <p:nvPr/>
            </p:nvSpPr>
            <p:spPr>
              <a:xfrm>
                <a:off x="6443548" y="2547206"/>
                <a:ext cx="1547945" cy="461663"/>
              </a:xfrm>
              <a:prstGeom prst="roundRect">
                <a:avLst/>
              </a:prstGeom>
              <a:blipFill>
                <a:blip r:embed="rId7"/>
                <a:stretch>
                  <a:fillRect l="-1923"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矩形: 圓角 41">
                <a:extLst>
                  <a:ext uri="{FF2B5EF4-FFF2-40B4-BE49-F238E27FC236}">
                    <a16:creationId xmlns:a16="http://schemas.microsoft.com/office/drawing/2014/main" id="{02732E81-DD5F-6B5F-A64A-EF8874FF5902}"/>
                  </a:ext>
                </a:extLst>
              </p:cNvPr>
              <p:cNvSpPr/>
              <p:nvPr/>
            </p:nvSpPr>
            <p:spPr>
              <a:xfrm>
                <a:off x="6443548" y="3482696"/>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lang="zh-TW" altLang="en-US" sz="2400" kern="0" dirty="0">
                  <a:solidFill>
                    <a:prstClr val="black"/>
                  </a:solidFill>
                  <a:ea typeface="微軟正黑體" panose="020B0604030504040204" pitchFamily="34" charset="-120"/>
                </a:endParaRPr>
              </a:p>
            </p:txBody>
          </p:sp>
        </mc:Choice>
        <mc:Fallback xmlns="">
          <p:sp>
            <p:nvSpPr>
              <p:cNvPr id="42" name="矩形: 圓角 41">
                <a:extLst>
                  <a:ext uri="{FF2B5EF4-FFF2-40B4-BE49-F238E27FC236}">
                    <a16:creationId xmlns:a16="http://schemas.microsoft.com/office/drawing/2014/main" id="{02732E81-DD5F-6B5F-A64A-EF8874FF5902}"/>
                  </a:ext>
                </a:extLst>
              </p:cNvPr>
              <p:cNvSpPr>
                <a:spLocks noRot="1" noChangeAspect="1" noMove="1" noResize="1" noEditPoints="1" noAdjustHandles="1" noChangeArrowheads="1" noChangeShapeType="1" noTextEdit="1"/>
              </p:cNvSpPr>
              <p:nvPr/>
            </p:nvSpPr>
            <p:spPr>
              <a:xfrm>
                <a:off x="6443548" y="3482696"/>
                <a:ext cx="1547945" cy="461663"/>
              </a:xfrm>
              <a:prstGeom prst="roundRect">
                <a:avLst/>
              </a:prstGeom>
              <a:blipFill>
                <a:blip r:embed="rId8"/>
                <a:stretch>
                  <a:fillRect l="-3462"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3" name="直線單箭頭接點 42">
            <a:extLst>
              <a:ext uri="{FF2B5EF4-FFF2-40B4-BE49-F238E27FC236}">
                <a16:creationId xmlns:a16="http://schemas.microsoft.com/office/drawing/2014/main" id="{B9F471F7-D40A-673C-60F9-414888917C48}"/>
              </a:ext>
            </a:extLst>
          </p:cNvPr>
          <p:cNvCxnSpPr/>
          <p:nvPr/>
        </p:nvCxnSpPr>
        <p:spPr>
          <a:xfrm>
            <a:off x="8147676" y="2213707"/>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44" name="直線單箭頭接點 43">
            <a:extLst>
              <a:ext uri="{FF2B5EF4-FFF2-40B4-BE49-F238E27FC236}">
                <a16:creationId xmlns:a16="http://schemas.microsoft.com/office/drawing/2014/main" id="{ABF5F08F-209A-4B6A-B609-18E4D6CE6295}"/>
              </a:ext>
            </a:extLst>
          </p:cNvPr>
          <p:cNvCxnSpPr/>
          <p:nvPr/>
        </p:nvCxnSpPr>
        <p:spPr>
          <a:xfrm>
            <a:off x="8147678" y="2785900"/>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45" name="直線單箭頭接點 44">
            <a:extLst>
              <a:ext uri="{FF2B5EF4-FFF2-40B4-BE49-F238E27FC236}">
                <a16:creationId xmlns:a16="http://schemas.microsoft.com/office/drawing/2014/main" id="{975EE497-1B64-E601-1F25-2525AEF2E47E}"/>
              </a:ext>
            </a:extLst>
          </p:cNvPr>
          <p:cNvCxnSpPr/>
          <p:nvPr/>
        </p:nvCxnSpPr>
        <p:spPr>
          <a:xfrm>
            <a:off x="8147677" y="3681943"/>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sp>
        <p:nvSpPr>
          <p:cNvPr id="46" name="文字方塊 45">
            <a:extLst>
              <a:ext uri="{FF2B5EF4-FFF2-40B4-BE49-F238E27FC236}">
                <a16:creationId xmlns:a16="http://schemas.microsoft.com/office/drawing/2014/main" id="{3A56E772-FB26-A40F-59E2-8549C2E69885}"/>
              </a:ext>
            </a:extLst>
          </p:cNvPr>
          <p:cNvSpPr txBox="1"/>
          <p:nvPr/>
        </p:nvSpPr>
        <p:spPr>
          <a:xfrm rot="5400000">
            <a:off x="7054103" y="3063394"/>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p:sp>
        <p:nvSpPr>
          <p:cNvPr id="47" name="文字方塊 46">
            <a:extLst>
              <a:ext uri="{FF2B5EF4-FFF2-40B4-BE49-F238E27FC236}">
                <a16:creationId xmlns:a16="http://schemas.microsoft.com/office/drawing/2014/main" id="{A2C0E42B-A5EC-199D-5C1B-ACA52128F951}"/>
              </a:ext>
            </a:extLst>
          </p:cNvPr>
          <p:cNvSpPr txBox="1"/>
          <p:nvPr/>
        </p:nvSpPr>
        <p:spPr>
          <a:xfrm rot="5400000">
            <a:off x="1520825" y="3085443"/>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49" name="文字方塊 48">
                <a:extLst>
                  <a:ext uri="{FF2B5EF4-FFF2-40B4-BE49-F238E27FC236}">
                    <a16:creationId xmlns:a16="http://schemas.microsoft.com/office/drawing/2014/main" id="{A6F40A3E-0F76-2423-FA80-9E939A70147E}"/>
                  </a:ext>
                </a:extLst>
              </p:cNvPr>
              <p:cNvSpPr txBox="1"/>
              <p:nvPr/>
            </p:nvSpPr>
            <p:spPr>
              <a:xfrm>
                <a:off x="3180768" y="2338714"/>
                <a:ext cx="2355156"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𝑦</m:t>
                      </m:r>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𝑓</m:t>
                          </m:r>
                        </m:e>
                        <m:sub>
                          <m:r>
                            <a:rPr kumimoji="0" lang="zh-TW" altLang="en-US" sz="2400" b="0" i="1" u="none" strike="noStrike" kern="0" cap="none" spc="0" normalizeH="0" baseline="0" noProof="0" smtClean="0">
                              <a:ln>
                                <a:noFill/>
                              </a:ln>
                              <a:solidFill>
                                <a:prstClr val="black"/>
                              </a:solidFill>
                              <a:effectLst/>
                              <a:uLnTx/>
                              <a:uFillTx/>
                              <a:latin typeface="Cambria Math" panose="02040503050406030204" pitchFamily="18" charset="0"/>
                            </a:rPr>
                            <m:t>𝜃</m:t>
                          </m:r>
                        </m:sub>
                      </m:sSub>
                      <m:d>
                        <m:d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𝑥</m:t>
                          </m:r>
                        </m:e>
                      </m:d>
                    </m:oMath>
                  </m:oMathPara>
                </a14:m>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Choice>
        <mc:Fallback xmlns="">
          <p:sp>
            <p:nvSpPr>
              <p:cNvPr id="49" name="文字方塊 48">
                <a:extLst>
                  <a:ext uri="{FF2B5EF4-FFF2-40B4-BE49-F238E27FC236}">
                    <a16:creationId xmlns:a16="http://schemas.microsoft.com/office/drawing/2014/main" id="{A6F40A3E-0F76-2423-FA80-9E939A70147E}"/>
                  </a:ext>
                </a:extLst>
              </p:cNvPr>
              <p:cNvSpPr txBox="1">
                <a:spLocks noRot="1" noChangeAspect="1" noMove="1" noResize="1" noEditPoints="1" noAdjustHandles="1" noChangeArrowheads="1" noChangeShapeType="1" noTextEdit="1"/>
              </p:cNvSpPr>
              <p:nvPr/>
            </p:nvSpPr>
            <p:spPr>
              <a:xfrm>
                <a:off x="3180768" y="2338714"/>
                <a:ext cx="2355156" cy="461665"/>
              </a:xfrm>
              <a:prstGeom prst="rect">
                <a:avLst/>
              </a:prstGeom>
              <a:blipFill>
                <a:blip r:embed="rId9"/>
                <a:stretch>
                  <a:fillRect b="-21333"/>
                </a:stretch>
              </a:blipFill>
            </p:spPr>
            <p:txBody>
              <a:bodyPr/>
              <a:lstStyle/>
              <a:p>
                <a:r>
                  <a:rPr lang="zh-TW" altLang="en-US">
                    <a:noFill/>
                  </a:rPr>
                  <a:t> </a:t>
                </a:r>
              </a:p>
            </p:txBody>
          </p:sp>
        </mc:Fallback>
      </mc:AlternateContent>
      <p:pic>
        <p:nvPicPr>
          <p:cNvPr id="51" name="Picture 2">
            <a:extLst>
              <a:ext uri="{FF2B5EF4-FFF2-40B4-BE49-F238E27FC236}">
                <a16:creationId xmlns:a16="http://schemas.microsoft.com/office/drawing/2014/main" id="{A99C5F93-4E50-BC96-30CB-6A411DC4C0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8778" y="301520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群組 52">
            <a:extLst>
              <a:ext uri="{FF2B5EF4-FFF2-40B4-BE49-F238E27FC236}">
                <a16:creationId xmlns:a16="http://schemas.microsoft.com/office/drawing/2014/main" id="{5C273846-868C-DA6A-108F-0220E1419696}"/>
              </a:ext>
            </a:extLst>
          </p:cNvPr>
          <p:cNvGrpSpPr/>
          <p:nvPr/>
        </p:nvGrpSpPr>
        <p:grpSpPr>
          <a:xfrm>
            <a:off x="8820405" y="1966503"/>
            <a:ext cx="873357" cy="2084732"/>
            <a:chOff x="8003601" y="3728693"/>
            <a:chExt cx="873357" cy="2084732"/>
          </a:xfrm>
        </p:grpSpPr>
        <mc:AlternateContent xmlns:mc="http://schemas.openxmlformats.org/markup-compatibility/2006" xmlns:a14="http://schemas.microsoft.com/office/drawing/2010/main">
          <mc:Choice Requires="a14">
            <p:sp>
              <p:nvSpPr>
                <p:cNvPr id="54" name="文字方塊 53">
                  <a:extLst>
                    <a:ext uri="{FF2B5EF4-FFF2-40B4-BE49-F238E27FC236}">
                      <a16:creationId xmlns:a16="http://schemas.microsoft.com/office/drawing/2014/main" id="{98B5022E-CC55-0872-92DA-C3120DC9723F}"/>
                    </a:ext>
                  </a:extLst>
                </p:cNvPr>
                <p:cNvSpPr txBox="1"/>
                <p:nvPr/>
              </p:nvSpPr>
              <p:spPr>
                <a:xfrm>
                  <a:off x="8005135" y="3898032"/>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b="0" i="1" smtClean="0">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1</m:t>
                            </m:r>
                          </m:sup>
                        </m:sSup>
                      </m:oMath>
                    </m:oMathPara>
                  </a14:m>
                  <a:endParaRPr lang="zh-TW" altLang="en-US" sz="2400" dirty="0">
                    <a:solidFill>
                      <a:prstClr val="black"/>
                    </a:solidFill>
                    <a:latin typeface="Calibri" panose="020F0502020204030204"/>
                  </a:endParaRPr>
                </a:p>
              </p:txBody>
            </p:sp>
          </mc:Choice>
          <mc:Fallback xmlns="">
            <p:sp>
              <p:nvSpPr>
                <p:cNvPr id="54" name="文字方塊 53">
                  <a:extLst>
                    <a:ext uri="{FF2B5EF4-FFF2-40B4-BE49-F238E27FC236}">
                      <a16:creationId xmlns:a16="http://schemas.microsoft.com/office/drawing/2014/main" id="{7FB2E570-4CFF-9DFA-6B75-722C2E1E5F75}"/>
                    </a:ext>
                  </a:extLst>
                </p:cNvPr>
                <p:cNvSpPr txBox="1">
                  <a:spLocks noRot="1" noChangeAspect="1" noMove="1" noResize="1" noEditPoints="1" noAdjustHandles="1" noChangeArrowheads="1" noChangeShapeType="1" noTextEdit="1"/>
                </p:cNvSpPr>
                <p:nvPr/>
              </p:nvSpPr>
              <p:spPr>
                <a:xfrm>
                  <a:off x="8005135" y="3898032"/>
                  <a:ext cx="857249" cy="461665"/>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文字方塊 54">
                  <a:extLst>
                    <a:ext uri="{FF2B5EF4-FFF2-40B4-BE49-F238E27FC236}">
                      <a16:creationId xmlns:a16="http://schemas.microsoft.com/office/drawing/2014/main" id="{3C5E0717-7124-B96C-D5B4-C5E048018B73}"/>
                    </a:ext>
                  </a:extLst>
                </p:cNvPr>
                <p:cNvSpPr txBox="1"/>
                <p:nvPr/>
              </p:nvSpPr>
              <p:spPr>
                <a:xfrm>
                  <a:off x="8003601" y="4413737"/>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2</m:t>
                            </m:r>
                          </m:sup>
                        </m:sSup>
                      </m:oMath>
                    </m:oMathPara>
                  </a14:m>
                  <a:endParaRPr lang="zh-TW" altLang="en-US" sz="2400" dirty="0">
                    <a:solidFill>
                      <a:prstClr val="black"/>
                    </a:solidFill>
                    <a:latin typeface="Calibri" panose="020F0502020204030204"/>
                  </a:endParaRPr>
                </a:p>
              </p:txBody>
            </p:sp>
          </mc:Choice>
          <mc:Fallback xmlns="">
            <p:sp>
              <p:nvSpPr>
                <p:cNvPr id="55" name="文字方塊 54">
                  <a:extLst>
                    <a:ext uri="{FF2B5EF4-FFF2-40B4-BE49-F238E27FC236}">
                      <a16:creationId xmlns:a16="http://schemas.microsoft.com/office/drawing/2014/main" id="{9DBE5A74-9A07-A108-A950-98FDDE2F84F1}"/>
                    </a:ext>
                  </a:extLst>
                </p:cNvPr>
                <p:cNvSpPr txBox="1">
                  <a:spLocks noRot="1" noChangeAspect="1" noMove="1" noResize="1" noEditPoints="1" noAdjustHandles="1" noChangeArrowheads="1" noChangeShapeType="1" noTextEdit="1"/>
                </p:cNvSpPr>
                <p:nvPr/>
              </p:nvSpPr>
              <p:spPr>
                <a:xfrm>
                  <a:off x="8003601" y="4413737"/>
                  <a:ext cx="857249" cy="461665"/>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6" name="文字方塊 55">
                  <a:extLst>
                    <a:ext uri="{FF2B5EF4-FFF2-40B4-BE49-F238E27FC236}">
                      <a16:creationId xmlns:a16="http://schemas.microsoft.com/office/drawing/2014/main" id="{046EA945-2EAA-AABF-7546-AE95292A5E6F}"/>
                    </a:ext>
                  </a:extLst>
                </p:cNvPr>
                <p:cNvSpPr txBox="1"/>
                <p:nvPr/>
              </p:nvSpPr>
              <p:spPr>
                <a:xfrm>
                  <a:off x="8019709" y="5316784"/>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𝑁</m:t>
                            </m:r>
                          </m:sup>
                        </m:sSup>
                      </m:oMath>
                    </m:oMathPara>
                  </a14:m>
                  <a:endParaRPr lang="zh-TW" altLang="en-US" sz="2400" dirty="0">
                    <a:solidFill>
                      <a:prstClr val="black"/>
                    </a:solidFill>
                    <a:latin typeface="Calibri" panose="020F0502020204030204"/>
                  </a:endParaRPr>
                </a:p>
              </p:txBody>
            </p:sp>
          </mc:Choice>
          <mc:Fallback xmlns="">
            <p:sp>
              <p:nvSpPr>
                <p:cNvPr id="56" name="文字方塊 55">
                  <a:extLst>
                    <a:ext uri="{FF2B5EF4-FFF2-40B4-BE49-F238E27FC236}">
                      <a16:creationId xmlns:a16="http://schemas.microsoft.com/office/drawing/2014/main" id="{9132F20E-62B1-1E96-A712-58B867A63561}"/>
                    </a:ext>
                  </a:extLst>
                </p:cNvPr>
                <p:cNvSpPr txBox="1">
                  <a:spLocks noRot="1" noChangeAspect="1" noMove="1" noResize="1" noEditPoints="1" noAdjustHandles="1" noChangeArrowheads="1" noChangeShapeType="1" noTextEdit="1"/>
                </p:cNvSpPr>
                <p:nvPr/>
              </p:nvSpPr>
              <p:spPr>
                <a:xfrm>
                  <a:off x="8019709" y="5316784"/>
                  <a:ext cx="857249" cy="461665"/>
                </a:xfrm>
                <a:prstGeom prst="rect">
                  <a:avLst/>
                </a:prstGeom>
                <a:blipFill>
                  <a:blip r:embed="rId14"/>
                  <a:stretch>
                    <a:fillRect/>
                  </a:stretch>
                </a:blipFill>
              </p:spPr>
              <p:txBody>
                <a:bodyPr/>
                <a:lstStyle/>
                <a:p>
                  <a:r>
                    <a:rPr lang="zh-TW" altLang="en-US">
                      <a:noFill/>
                    </a:rPr>
                    <a:t> </a:t>
                  </a:r>
                </a:p>
              </p:txBody>
            </p:sp>
          </mc:Fallback>
        </mc:AlternateContent>
        <p:sp>
          <p:nvSpPr>
            <p:cNvPr id="57" name="矩形: 圓角 56">
              <a:extLst>
                <a:ext uri="{FF2B5EF4-FFF2-40B4-BE49-F238E27FC236}">
                  <a16:creationId xmlns:a16="http://schemas.microsoft.com/office/drawing/2014/main" id="{A734071C-A3F9-C899-C146-81B5C25488E5}"/>
                </a:ext>
              </a:extLst>
            </p:cNvPr>
            <p:cNvSpPr/>
            <p:nvPr/>
          </p:nvSpPr>
          <p:spPr>
            <a:xfrm>
              <a:off x="8026840" y="3728693"/>
              <a:ext cx="688588" cy="2084732"/>
            </a:xfrm>
            <a:prstGeom prst="roundRect">
              <a:avLst/>
            </a:prstGeom>
            <a:noFill/>
            <a:ln w="571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cxnSp>
        <p:nvCxnSpPr>
          <p:cNvPr id="59" name="直線單箭頭接點 58">
            <a:extLst>
              <a:ext uri="{FF2B5EF4-FFF2-40B4-BE49-F238E27FC236}">
                <a16:creationId xmlns:a16="http://schemas.microsoft.com/office/drawing/2014/main" id="{90BFC010-04FB-FCD4-8189-6B289A7F25C3}"/>
              </a:ext>
            </a:extLst>
          </p:cNvPr>
          <p:cNvCxnSpPr>
            <a:cxnSpLocks/>
          </p:cNvCxnSpPr>
          <p:nvPr/>
        </p:nvCxnSpPr>
        <p:spPr>
          <a:xfrm rot="16200000">
            <a:off x="9922303" y="2818715"/>
            <a:ext cx="0" cy="457082"/>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F5CD2AC3-A551-2E0C-BFDD-F4D181176765}"/>
                  </a:ext>
                </a:extLst>
              </p:cNvPr>
              <p:cNvSpPr txBox="1"/>
              <p:nvPr/>
            </p:nvSpPr>
            <p:spPr>
              <a:xfrm>
                <a:off x="10215040" y="2425332"/>
                <a:ext cx="1630896" cy="1211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nary>
                        <m:naryPr>
                          <m:chr m:val="∑"/>
                          <m:ctrlPr>
                            <a:rPr lang="en-US" altLang="zh-TW" sz="2800" b="0" i="1" smtClean="0">
                              <a:latin typeface="Cambria Math" panose="02040503050406030204" pitchFamily="18" charset="0"/>
                            </a:rPr>
                          </m:ctrlPr>
                        </m:naryPr>
                        <m:sub>
                          <m:r>
                            <m:rPr>
                              <m:brk m:alnAt="23"/>
                            </m:rPr>
                            <a:rPr lang="en-US" altLang="zh-TW" sz="2800" b="0" i="1" smtClean="0">
                              <a:latin typeface="Cambria Math" panose="02040503050406030204" pitchFamily="18" charset="0"/>
                            </a:rPr>
                            <m:t>𝑛</m:t>
                          </m:r>
                          <m:r>
                            <a:rPr lang="en-US" altLang="zh-TW" sz="2800" b="0" i="1" smtClean="0">
                              <a:latin typeface="Cambria Math" panose="02040503050406030204" pitchFamily="18" charset="0"/>
                            </a:rPr>
                            <m:t>=1</m:t>
                          </m:r>
                        </m:sub>
                        <m:sup>
                          <m:r>
                            <a:rPr lang="en-US" altLang="zh-TW" sz="2800" b="0" i="1" smtClean="0">
                              <a:latin typeface="Cambria Math" panose="02040503050406030204" pitchFamily="18" charset="0"/>
                            </a:rPr>
                            <m:t>𝑁</m:t>
                          </m:r>
                        </m:sup>
                        <m:e>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𝑙</m:t>
                              </m:r>
                            </m:e>
                            <m:sup>
                              <m:r>
                                <a:rPr lang="en-US" altLang="zh-TW" sz="2800" b="0" i="1" smtClean="0">
                                  <a:solidFill>
                                    <a:prstClr val="black"/>
                                  </a:solidFill>
                                  <a:latin typeface="Cambria Math" panose="02040503050406030204" pitchFamily="18" charset="0"/>
                                </a:rPr>
                                <m:t>𝑛</m:t>
                              </m:r>
                            </m:sup>
                          </m:sSup>
                        </m:e>
                      </m:nary>
                    </m:oMath>
                  </m:oMathPara>
                </a14:m>
                <a:endParaRPr lang="zh-TW" altLang="en-US" sz="2800" dirty="0"/>
              </a:p>
            </p:txBody>
          </p:sp>
        </mc:Choice>
        <mc:Fallback xmlns="">
          <p:sp>
            <p:nvSpPr>
              <p:cNvPr id="60" name="文字方塊 59">
                <a:extLst>
                  <a:ext uri="{FF2B5EF4-FFF2-40B4-BE49-F238E27FC236}">
                    <a16:creationId xmlns:a16="http://schemas.microsoft.com/office/drawing/2014/main" id="{F5CD2AC3-A551-2E0C-BFDD-F4D181176765}"/>
                  </a:ext>
                </a:extLst>
              </p:cNvPr>
              <p:cNvSpPr txBox="1">
                <a:spLocks noRot="1" noChangeAspect="1" noMove="1" noResize="1" noEditPoints="1" noAdjustHandles="1" noChangeArrowheads="1" noChangeShapeType="1" noTextEdit="1"/>
              </p:cNvSpPr>
              <p:nvPr/>
            </p:nvSpPr>
            <p:spPr>
              <a:xfrm>
                <a:off x="10215040" y="2425332"/>
                <a:ext cx="1630896" cy="1211550"/>
              </a:xfrm>
              <a:prstGeom prst="rect">
                <a:avLst/>
              </a:prstGeom>
              <a:blipFill>
                <a:blip r:embed="rId15"/>
                <a:stretch>
                  <a:fillRect/>
                </a:stretch>
              </a:blipFill>
            </p:spPr>
            <p:txBody>
              <a:bodyPr/>
              <a:lstStyle/>
              <a:p>
                <a:r>
                  <a:rPr lang="zh-TW" altLang="en-US">
                    <a:noFill/>
                  </a:rPr>
                  <a:t> </a:t>
                </a:r>
              </a:p>
            </p:txBody>
          </p:sp>
        </mc:Fallback>
      </mc:AlternateContent>
      <p:cxnSp>
        <p:nvCxnSpPr>
          <p:cNvPr id="61" name="直線單箭頭接點 60">
            <a:extLst>
              <a:ext uri="{FF2B5EF4-FFF2-40B4-BE49-F238E27FC236}">
                <a16:creationId xmlns:a16="http://schemas.microsoft.com/office/drawing/2014/main" id="{8F8464D0-A99A-BF55-BAAD-91333BF4BB9B}"/>
              </a:ext>
            </a:extLst>
          </p:cNvPr>
          <p:cNvCxnSpPr/>
          <p:nvPr/>
        </p:nvCxnSpPr>
        <p:spPr>
          <a:xfrm>
            <a:off x="4947789" y="5786128"/>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線單箭頭接點 61">
            <a:extLst>
              <a:ext uri="{FF2B5EF4-FFF2-40B4-BE49-F238E27FC236}">
                <a16:creationId xmlns:a16="http://schemas.microsoft.com/office/drawing/2014/main" id="{593F9635-D34A-6248-7D1E-02DD89D9F8A2}"/>
              </a:ext>
            </a:extLst>
          </p:cNvPr>
          <p:cNvCxnSpPr/>
          <p:nvPr/>
        </p:nvCxnSpPr>
        <p:spPr>
          <a:xfrm>
            <a:off x="7032799" y="5786915"/>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6" name="矩形: 圓角 65">
                <a:extLst>
                  <a:ext uri="{FF2B5EF4-FFF2-40B4-BE49-F238E27FC236}">
                    <a16:creationId xmlns:a16="http://schemas.microsoft.com/office/drawing/2014/main" id="{F6A27A19-C36D-D851-CDA6-AD79E977D739}"/>
                  </a:ext>
                </a:extLst>
              </p:cNvPr>
              <p:cNvSpPr/>
              <p:nvPr/>
            </p:nvSpPr>
            <p:spPr>
              <a:xfrm>
                <a:off x="1536963" y="5528864"/>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66" name="矩形: 圓角 65">
                <a:extLst>
                  <a:ext uri="{FF2B5EF4-FFF2-40B4-BE49-F238E27FC236}">
                    <a16:creationId xmlns:a16="http://schemas.microsoft.com/office/drawing/2014/main" id="{F6A27A19-C36D-D851-CDA6-AD79E977D739}"/>
                  </a:ext>
                </a:extLst>
              </p:cNvPr>
              <p:cNvSpPr>
                <a:spLocks noRot="1" noChangeAspect="1" noMove="1" noResize="1" noEditPoints="1" noAdjustHandles="1" noChangeArrowheads="1" noChangeShapeType="1" noTextEdit="1"/>
              </p:cNvSpPr>
              <p:nvPr/>
            </p:nvSpPr>
            <p:spPr>
              <a:xfrm>
                <a:off x="1536963" y="5528864"/>
                <a:ext cx="1483823" cy="461663"/>
              </a:xfrm>
              <a:prstGeom prst="roundRect">
                <a:avLst/>
              </a:prstGeom>
              <a:blipFill>
                <a:blip r:embed="rId16"/>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7" name="矩形: 圓角 66">
                <a:extLst>
                  <a:ext uri="{FF2B5EF4-FFF2-40B4-BE49-F238E27FC236}">
                    <a16:creationId xmlns:a16="http://schemas.microsoft.com/office/drawing/2014/main" id="{C5E6BCE9-55CE-0D80-96CB-38630D051D24}"/>
                  </a:ext>
                </a:extLst>
              </p:cNvPr>
              <p:cNvSpPr/>
              <p:nvPr/>
            </p:nvSpPr>
            <p:spPr>
              <a:xfrm>
                <a:off x="3142546" y="5528864"/>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smtClea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67" name="矩形: 圓角 66">
                <a:extLst>
                  <a:ext uri="{FF2B5EF4-FFF2-40B4-BE49-F238E27FC236}">
                    <a16:creationId xmlns:a16="http://schemas.microsoft.com/office/drawing/2014/main" id="{C5E6BCE9-55CE-0D80-96CB-38630D051D24}"/>
                  </a:ext>
                </a:extLst>
              </p:cNvPr>
              <p:cNvSpPr>
                <a:spLocks noRot="1" noChangeAspect="1" noMove="1" noResize="1" noEditPoints="1" noAdjustHandles="1" noChangeArrowheads="1" noChangeShapeType="1" noTextEdit="1"/>
              </p:cNvSpPr>
              <p:nvPr/>
            </p:nvSpPr>
            <p:spPr>
              <a:xfrm>
                <a:off x="3142546" y="5528864"/>
                <a:ext cx="1551012" cy="461663"/>
              </a:xfrm>
              <a:prstGeom prst="roundRect">
                <a:avLst/>
              </a:prstGeom>
              <a:blipFill>
                <a:blip r:embed="rId17"/>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8" name="矩形: 圓角 67">
                <a:extLst>
                  <a:ext uri="{FF2B5EF4-FFF2-40B4-BE49-F238E27FC236}">
                    <a16:creationId xmlns:a16="http://schemas.microsoft.com/office/drawing/2014/main" id="{B4120E2F-E407-D4F9-AB49-7E7276EE7F2A}"/>
                  </a:ext>
                </a:extLst>
              </p:cNvPr>
              <p:cNvSpPr/>
              <p:nvPr/>
            </p:nvSpPr>
            <p:spPr>
              <a:xfrm>
                <a:off x="7875053" y="5568200"/>
                <a:ext cx="889618" cy="461663"/>
              </a:xfrm>
              <a:prstGeom prst="roundRect">
                <a:avLst/>
              </a:prstGeom>
              <a:solidFill>
                <a:srgbClr val="FFFF00"/>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𝑙</m:t>
                    </m:r>
                  </m:oMath>
                </a14:m>
                <a:endParaRPr lang="zh-TW" altLang="en-US" sz="2400" kern="0" dirty="0">
                  <a:solidFill>
                    <a:prstClr val="black"/>
                  </a:solidFill>
                  <a:ea typeface="微軟正黑體" panose="020B0604030504040204" pitchFamily="34" charset="-120"/>
                </a:endParaRPr>
              </a:p>
            </p:txBody>
          </p:sp>
        </mc:Choice>
        <mc:Fallback xmlns="">
          <p:sp>
            <p:nvSpPr>
              <p:cNvPr id="68" name="矩形: 圓角 67">
                <a:extLst>
                  <a:ext uri="{FF2B5EF4-FFF2-40B4-BE49-F238E27FC236}">
                    <a16:creationId xmlns:a16="http://schemas.microsoft.com/office/drawing/2014/main" id="{B4120E2F-E407-D4F9-AB49-7E7276EE7F2A}"/>
                  </a:ext>
                </a:extLst>
              </p:cNvPr>
              <p:cNvSpPr>
                <a:spLocks noRot="1" noChangeAspect="1" noMove="1" noResize="1" noEditPoints="1" noAdjustHandles="1" noChangeArrowheads="1" noChangeShapeType="1" noTextEdit="1"/>
              </p:cNvSpPr>
              <p:nvPr/>
            </p:nvSpPr>
            <p:spPr>
              <a:xfrm>
                <a:off x="7875053" y="5568200"/>
                <a:ext cx="889618" cy="461663"/>
              </a:xfrm>
              <a:prstGeom prst="roundRect">
                <a:avLst/>
              </a:prstGeom>
              <a:blipFill>
                <a:blip r:embed="rId18"/>
                <a:stretch>
                  <a:fillRect/>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75" name="直線單箭頭接點 74">
            <a:extLst>
              <a:ext uri="{FF2B5EF4-FFF2-40B4-BE49-F238E27FC236}">
                <a16:creationId xmlns:a16="http://schemas.microsoft.com/office/drawing/2014/main" id="{3DCB07A5-DFCA-AA14-611D-F27941F3DA83}"/>
              </a:ext>
            </a:extLst>
          </p:cNvPr>
          <p:cNvCxnSpPr>
            <a:cxnSpLocks/>
          </p:cNvCxnSpPr>
          <p:nvPr/>
        </p:nvCxnSpPr>
        <p:spPr>
          <a:xfrm>
            <a:off x="8319862" y="4853791"/>
            <a:ext cx="0" cy="606486"/>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 name="直線單箭頭接點 76">
            <a:extLst>
              <a:ext uri="{FF2B5EF4-FFF2-40B4-BE49-F238E27FC236}">
                <a16:creationId xmlns:a16="http://schemas.microsoft.com/office/drawing/2014/main" id="{C92FD96E-A010-95E6-D6D3-4399ED1DB5A1}"/>
              </a:ext>
            </a:extLst>
          </p:cNvPr>
          <p:cNvCxnSpPr>
            <a:cxnSpLocks/>
          </p:cNvCxnSpPr>
          <p:nvPr/>
        </p:nvCxnSpPr>
        <p:spPr>
          <a:xfrm>
            <a:off x="8261533" y="4853791"/>
            <a:ext cx="1006276" cy="0"/>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 name="直線單箭頭接點 78">
            <a:extLst>
              <a:ext uri="{FF2B5EF4-FFF2-40B4-BE49-F238E27FC236}">
                <a16:creationId xmlns:a16="http://schemas.microsoft.com/office/drawing/2014/main" id="{92089D22-89B3-8BD7-C8A7-52FE8051AE3B}"/>
              </a:ext>
            </a:extLst>
          </p:cNvPr>
          <p:cNvCxnSpPr>
            <a:cxnSpLocks/>
          </p:cNvCxnSpPr>
          <p:nvPr/>
        </p:nvCxnSpPr>
        <p:spPr>
          <a:xfrm flipV="1">
            <a:off x="9218907" y="4139390"/>
            <a:ext cx="0" cy="71440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1" name="文字方塊 80">
            <a:extLst>
              <a:ext uri="{FF2B5EF4-FFF2-40B4-BE49-F238E27FC236}">
                <a16:creationId xmlns:a16="http://schemas.microsoft.com/office/drawing/2014/main" id="{6F9A6DEA-18C6-4BDA-0226-A99DDD60456D}"/>
              </a:ext>
            </a:extLst>
          </p:cNvPr>
          <p:cNvSpPr txBox="1"/>
          <p:nvPr/>
        </p:nvSpPr>
        <p:spPr>
          <a:xfrm>
            <a:off x="0" y="4481540"/>
            <a:ext cx="2803102" cy="523220"/>
          </a:xfrm>
          <a:prstGeom prst="rect">
            <a:avLst/>
          </a:prstGeom>
          <a:noFill/>
        </p:spPr>
        <p:txBody>
          <a:bodyPr wrap="square" rtlCol="0">
            <a:spAutoFit/>
          </a:bodyPr>
          <a:lstStyle/>
          <a:p>
            <a:pPr algn="ctr"/>
            <a:r>
              <a:rPr lang="en-US" altLang="zh-TW" sz="2800" b="1" u="sng" dirty="0"/>
              <a:t>RLAIF</a:t>
            </a:r>
            <a:endParaRPr lang="zh-TW" altLang="en-US" sz="2800" b="1" u="sng" dirty="0"/>
          </a:p>
        </p:txBody>
      </p:sp>
      <p:pic>
        <p:nvPicPr>
          <p:cNvPr id="3" name="Picture 2">
            <a:extLst>
              <a:ext uri="{FF2B5EF4-FFF2-40B4-BE49-F238E27FC236}">
                <a16:creationId xmlns:a16="http://schemas.microsoft.com/office/drawing/2014/main" id="{D9BE709E-C4BB-4CB2-29BE-A604159151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4401" y="504286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65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939CE4-80E0-4B5F-CC40-13105AFE27B1}"/>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自己訂 </a:t>
            </a:r>
            <a:r>
              <a:rPr lang="en-US" altLang="zh-TW" dirty="0">
                <a:latin typeface="微軟正黑體" panose="020B0604030504040204" pitchFamily="34" charset="-120"/>
                <a:ea typeface="微軟正黑體" panose="020B0604030504040204" pitchFamily="34" charset="-120"/>
              </a:rPr>
              <a:t>Loss</a:t>
            </a:r>
            <a:endParaRPr lang="zh-TW" altLang="en-US" dirty="0"/>
          </a:p>
        </p:txBody>
      </p:sp>
      <p:sp>
        <p:nvSpPr>
          <p:cNvPr id="3" name="內容版面配置區 2">
            <a:extLst>
              <a:ext uri="{FF2B5EF4-FFF2-40B4-BE49-F238E27FC236}">
                <a16:creationId xmlns:a16="http://schemas.microsoft.com/office/drawing/2014/main" id="{370D967D-CB46-AA32-6158-DD618C5F3DCD}"/>
              </a:ext>
            </a:extLst>
          </p:cNvPr>
          <p:cNvSpPr>
            <a:spLocks noGrp="1"/>
          </p:cNvSpPr>
          <p:nvPr>
            <p:ph idx="1"/>
          </p:nvPr>
        </p:nvSpPr>
        <p:spPr/>
        <p:txBody>
          <a:bodyPr/>
          <a:lstStyle/>
          <a:p>
            <a:r>
              <a:rPr lang="en-US" altLang="zh-TW" dirty="0"/>
              <a:t>Verbalized-based approach </a:t>
            </a:r>
            <a:endParaRPr lang="zh-TW" altLang="en-US" dirty="0"/>
          </a:p>
        </p:txBody>
      </p:sp>
      <p:cxnSp>
        <p:nvCxnSpPr>
          <p:cNvPr id="4" name="直線單箭頭接點 3">
            <a:extLst>
              <a:ext uri="{FF2B5EF4-FFF2-40B4-BE49-F238E27FC236}">
                <a16:creationId xmlns:a16="http://schemas.microsoft.com/office/drawing/2014/main" id="{41871CE8-35FB-4A5C-A9E5-F3AE5A46D3C7}"/>
              </a:ext>
            </a:extLst>
          </p:cNvPr>
          <p:cNvCxnSpPr/>
          <p:nvPr/>
        </p:nvCxnSpPr>
        <p:spPr>
          <a:xfrm>
            <a:off x="6326149" y="3175537"/>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 name="直線單箭頭接點 4">
            <a:extLst>
              <a:ext uri="{FF2B5EF4-FFF2-40B4-BE49-F238E27FC236}">
                <a16:creationId xmlns:a16="http://schemas.microsoft.com/office/drawing/2014/main" id="{78B27DA4-F63C-CC6A-642C-535230A927DA}"/>
              </a:ext>
            </a:extLst>
          </p:cNvPr>
          <p:cNvCxnSpPr/>
          <p:nvPr/>
        </p:nvCxnSpPr>
        <p:spPr>
          <a:xfrm>
            <a:off x="8550860" y="3186052"/>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 name="矩形: 圓角 5">
                <a:extLst>
                  <a:ext uri="{FF2B5EF4-FFF2-40B4-BE49-F238E27FC236}">
                    <a16:creationId xmlns:a16="http://schemas.microsoft.com/office/drawing/2014/main" id="{DBCD4A6B-7DE4-2670-421B-682F88772C77}"/>
                  </a:ext>
                </a:extLst>
              </p:cNvPr>
              <p:cNvSpPr/>
              <p:nvPr/>
            </p:nvSpPr>
            <p:spPr>
              <a:xfrm>
                <a:off x="509960" y="2890342"/>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6" name="矩形: 圓角 5">
                <a:extLst>
                  <a:ext uri="{FF2B5EF4-FFF2-40B4-BE49-F238E27FC236}">
                    <a16:creationId xmlns:a16="http://schemas.microsoft.com/office/drawing/2014/main" id="{DBCD4A6B-7DE4-2670-421B-682F88772C77}"/>
                  </a:ext>
                </a:extLst>
              </p:cNvPr>
              <p:cNvSpPr>
                <a:spLocks noRot="1" noChangeAspect="1" noMove="1" noResize="1" noEditPoints="1" noAdjustHandles="1" noChangeArrowheads="1" noChangeShapeType="1" noTextEdit="1"/>
              </p:cNvSpPr>
              <p:nvPr/>
            </p:nvSpPr>
            <p:spPr>
              <a:xfrm>
                <a:off x="509960" y="2890342"/>
                <a:ext cx="1483823" cy="461663"/>
              </a:xfrm>
              <a:prstGeom prst="roundRect">
                <a:avLst/>
              </a:prstGeom>
              <a:blipFill>
                <a:blip r:embed="rId2"/>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圓角 6">
                <a:extLst>
                  <a:ext uri="{FF2B5EF4-FFF2-40B4-BE49-F238E27FC236}">
                    <a16:creationId xmlns:a16="http://schemas.microsoft.com/office/drawing/2014/main" id="{E19DACA5-FDC5-99B8-7E8F-57A174C4FCF7}"/>
                  </a:ext>
                </a:extLst>
              </p:cNvPr>
              <p:cNvSpPr/>
              <p:nvPr/>
            </p:nvSpPr>
            <p:spPr>
              <a:xfrm>
                <a:off x="2115543" y="2890342"/>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smtClea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7" name="矩形: 圓角 6">
                <a:extLst>
                  <a:ext uri="{FF2B5EF4-FFF2-40B4-BE49-F238E27FC236}">
                    <a16:creationId xmlns:a16="http://schemas.microsoft.com/office/drawing/2014/main" id="{E19DACA5-FDC5-99B8-7E8F-57A174C4FCF7}"/>
                  </a:ext>
                </a:extLst>
              </p:cNvPr>
              <p:cNvSpPr>
                <a:spLocks noRot="1" noChangeAspect="1" noMove="1" noResize="1" noEditPoints="1" noAdjustHandles="1" noChangeArrowheads="1" noChangeShapeType="1" noTextEdit="1"/>
              </p:cNvSpPr>
              <p:nvPr/>
            </p:nvSpPr>
            <p:spPr>
              <a:xfrm>
                <a:off x="2115543" y="2890342"/>
                <a:ext cx="1551012" cy="461663"/>
              </a:xfrm>
              <a:prstGeom prst="roundRect">
                <a:avLst/>
              </a:prstGeom>
              <a:blipFill>
                <a:blip r:embed="rId3"/>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圓角 7">
                <a:extLst>
                  <a:ext uri="{FF2B5EF4-FFF2-40B4-BE49-F238E27FC236}">
                    <a16:creationId xmlns:a16="http://schemas.microsoft.com/office/drawing/2014/main" id="{59A01460-9724-8876-1CC1-B5986516CE60}"/>
                  </a:ext>
                </a:extLst>
              </p:cNvPr>
              <p:cNvSpPr/>
              <p:nvPr/>
            </p:nvSpPr>
            <p:spPr>
              <a:xfrm>
                <a:off x="9393114" y="2967337"/>
                <a:ext cx="889618" cy="461663"/>
              </a:xfrm>
              <a:prstGeom prst="roundRect">
                <a:avLst/>
              </a:prstGeom>
              <a:solidFill>
                <a:srgbClr val="FFFF00"/>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𝑙</m:t>
                    </m:r>
                  </m:oMath>
                </a14:m>
                <a:endParaRPr lang="zh-TW" altLang="en-US" sz="2400" kern="0" dirty="0">
                  <a:solidFill>
                    <a:prstClr val="black"/>
                  </a:solidFill>
                  <a:ea typeface="微軟正黑體" panose="020B0604030504040204" pitchFamily="34" charset="-120"/>
                </a:endParaRPr>
              </a:p>
            </p:txBody>
          </p:sp>
        </mc:Choice>
        <mc:Fallback xmlns="">
          <p:sp>
            <p:nvSpPr>
              <p:cNvPr id="8" name="矩形: 圓角 7">
                <a:extLst>
                  <a:ext uri="{FF2B5EF4-FFF2-40B4-BE49-F238E27FC236}">
                    <a16:creationId xmlns:a16="http://schemas.microsoft.com/office/drawing/2014/main" id="{59A01460-9724-8876-1CC1-B5986516CE60}"/>
                  </a:ext>
                </a:extLst>
              </p:cNvPr>
              <p:cNvSpPr>
                <a:spLocks noRot="1" noChangeAspect="1" noMove="1" noResize="1" noEditPoints="1" noAdjustHandles="1" noChangeArrowheads="1" noChangeShapeType="1" noTextEdit="1"/>
              </p:cNvSpPr>
              <p:nvPr/>
            </p:nvSpPr>
            <p:spPr>
              <a:xfrm>
                <a:off x="9393114" y="2967337"/>
                <a:ext cx="889618" cy="461663"/>
              </a:xfrm>
              <a:prstGeom prst="roundRect">
                <a:avLst/>
              </a:prstGeom>
              <a:blipFill>
                <a:blip r:embed="rId4"/>
                <a:stretch>
                  <a:fillRect/>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pic>
        <p:nvPicPr>
          <p:cNvPr id="9" name="Picture 2">
            <a:extLst>
              <a:ext uri="{FF2B5EF4-FFF2-40B4-BE49-F238E27FC236}">
                <a16:creationId xmlns:a16="http://schemas.microsoft.com/office/drawing/2014/main" id="{F1D5EB32-85C6-4B92-5443-6A67CFC92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2462" y="2441997"/>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DCC69332-F608-EC20-46DF-AED0CA6E8B81}"/>
              </a:ext>
            </a:extLst>
          </p:cNvPr>
          <p:cNvSpPr txBox="1"/>
          <p:nvPr/>
        </p:nvSpPr>
        <p:spPr>
          <a:xfrm>
            <a:off x="3788315" y="2979027"/>
            <a:ext cx="2409372"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給 </a:t>
            </a:r>
            <a:r>
              <a:rPr lang="en-US" altLang="zh-TW" dirty="0">
                <a:latin typeface="微軟正黑體" panose="020B0604030504040204" pitchFamily="34" charset="-120"/>
                <a:ea typeface="微軟正黑體" panose="020B0604030504040204" pitchFamily="34" charset="-120"/>
              </a:rPr>
              <a:t>1 – 5 </a:t>
            </a:r>
            <a:r>
              <a:rPr lang="zh-TW" altLang="en-US" dirty="0">
                <a:latin typeface="微軟正黑體" panose="020B0604030504040204" pitchFamily="34" charset="-120"/>
                <a:ea typeface="微軟正黑體" panose="020B0604030504040204" pitchFamily="34" charset="-120"/>
              </a:rPr>
              <a:t>分之間的分數</a:t>
            </a:r>
          </a:p>
        </p:txBody>
      </p:sp>
      <p:cxnSp>
        <p:nvCxnSpPr>
          <p:cNvPr id="11" name="直線單箭頭接點 10">
            <a:extLst>
              <a:ext uri="{FF2B5EF4-FFF2-40B4-BE49-F238E27FC236}">
                <a16:creationId xmlns:a16="http://schemas.microsoft.com/office/drawing/2014/main" id="{CB6C474F-1F8B-3C23-AC61-E251A90484E4}"/>
              </a:ext>
            </a:extLst>
          </p:cNvPr>
          <p:cNvCxnSpPr/>
          <p:nvPr/>
        </p:nvCxnSpPr>
        <p:spPr>
          <a:xfrm>
            <a:off x="6326149" y="5069680"/>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直線單箭頭接點 11">
            <a:extLst>
              <a:ext uri="{FF2B5EF4-FFF2-40B4-BE49-F238E27FC236}">
                <a16:creationId xmlns:a16="http://schemas.microsoft.com/office/drawing/2014/main" id="{E1AAE467-7156-8B0C-64EB-392E80A8C098}"/>
              </a:ext>
            </a:extLst>
          </p:cNvPr>
          <p:cNvCxnSpPr/>
          <p:nvPr/>
        </p:nvCxnSpPr>
        <p:spPr>
          <a:xfrm>
            <a:off x="8550860" y="5080195"/>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矩形: 圓角 12">
                <a:extLst>
                  <a:ext uri="{FF2B5EF4-FFF2-40B4-BE49-F238E27FC236}">
                    <a16:creationId xmlns:a16="http://schemas.microsoft.com/office/drawing/2014/main" id="{77106E00-3D43-679B-2E48-E40F03C289A9}"/>
                  </a:ext>
                </a:extLst>
              </p:cNvPr>
              <p:cNvSpPr/>
              <p:nvPr/>
            </p:nvSpPr>
            <p:spPr>
              <a:xfrm>
                <a:off x="509960" y="4784485"/>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13" name="矩形: 圓角 12">
                <a:extLst>
                  <a:ext uri="{FF2B5EF4-FFF2-40B4-BE49-F238E27FC236}">
                    <a16:creationId xmlns:a16="http://schemas.microsoft.com/office/drawing/2014/main" id="{77106E00-3D43-679B-2E48-E40F03C289A9}"/>
                  </a:ext>
                </a:extLst>
              </p:cNvPr>
              <p:cNvSpPr>
                <a:spLocks noRot="1" noChangeAspect="1" noMove="1" noResize="1" noEditPoints="1" noAdjustHandles="1" noChangeArrowheads="1" noChangeShapeType="1" noTextEdit="1"/>
              </p:cNvSpPr>
              <p:nvPr/>
            </p:nvSpPr>
            <p:spPr>
              <a:xfrm>
                <a:off x="509960" y="4784485"/>
                <a:ext cx="1483823" cy="461663"/>
              </a:xfrm>
              <a:prstGeom prst="roundRect">
                <a:avLst/>
              </a:prstGeom>
              <a:blipFill>
                <a:blip r:embed="rId6"/>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圓角 13">
                <a:extLst>
                  <a:ext uri="{FF2B5EF4-FFF2-40B4-BE49-F238E27FC236}">
                    <a16:creationId xmlns:a16="http://schemas.microsoft.com/office/drawing/2014/main" id="{DC378D80-723F-0706-75B4-CDC3542A659B}"/>
                  </a:ext>
                </a:extLst>
              </p:cNvPr>
              <p:cNvSpPr/>
              <p:nvPr/>
            </p:nvSpPr>
            <p:spPr>
              <a:xfrm>
                <a:off x="2115543" y="4784485"/>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smtClea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14" name="矩形: 圓角 13">
                <a:extLst>
                  <a:ext uri="{FF2B5EF4-FFF2-40B4-BE49-F238E27FC236}">
                    <a16:creationId xmlns:a16="http://schemas.microsoft.com/office/drawing/2014/main" id="{DC378D80-723F-0706-75B4-CDC3542A659B}"/>
                  </a:ext>
                </a:extLst>
              </p:cNvPr>
              <p:cNvSpPr>
                <a:spLocks noRot="1" noChangeAspect="1" noMove="1" noResize="1" noEditPoints="1" noAdjustHandles="1" noChangeArrowheads="1" noChangeShapeType="1" noTextEdit="1"/>
              </p:cNvSpPr>
              <p:nvPr/>
            </p:nvSpPr>
            <p:spPr>
              <a:xfrm>
                <a:off x="2115543" y="4784485"/>
                <a:ext cx="1551012" cy="461663"/>
              </a:xfrm>
              <a:prstGeom prst="roundRect">
                <a:avLst/>
              </a:prstGeom>
              <a:blipFill>
                <a:blip r:embed="rId7"/>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圓角 14">
                <a:extLst>
                  <a:ext uri="{FF2B5EF4-FFF2-40B4-BE49-F238E27FC236}">
                    <a16:creationId xmlns:a16="http://schemas.microsoft.com/office/drawing/2014/main" id="{7139F067-E49C-F688-EC3F-095690F517A1}"/>
                  </a:ext>
                </a:extLst>
              </p:cNvPr>
              <p:cNvSpPr/>
              <p:nvPr/>
            </p:nvSpPr>
            <p:spPr>
              <a:xfrm>
                <a:off x="10792422" y="3661197"/>
                <a:ext cx="889618" cy="461663"/>
              </a:xfrm>
              <a:prstGeom prst="roundRect">
                <a:avLst/>
              </a:prstGeom>
              <a:solidFill>
                <a:srgbClr val="FFFF00"/>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𝑙</m:t>
                    </m:r>
                  </m:oMath>
                </a14:m>
                <a:endParaRPr lang="zh-TW" altLang="en-US" sz="2400" kern="0" dirty="0">
                  <a:solidFill>
                    <a:prstClr val="black"/>
                  </a:solidFill>
                  <a:ea typeface="微軟正黑體" panose="020B0604030504040204" pitchFamily="34" charset="-120"/>
                </a:endParaRPr>
              </a:p>
            </p:txBody>
          </p:sp>
        </mc:Choice>
        <mc:Fallback xmlns="">
          <p:sp>
            <p:nvSpPr>
              <p:cNvPr id="15" name="矩形: 圓角 14">
                <a:extLst>
                  <a:ext uri="{FF2B5EF4-FFF2-40B4-BE49-F238E27FC236}">
                    <a16:creationId xmlns:a16="http://schemas.microsoft.com/office/drawing/2014/main" id="{7139F067-E49C-F688-EC3F-095690F517A1}"/>
                  </a:ext>
                </a:extLst>
              </p:cNvPr>
              <p:cNvSpPr>
                <a:spLocks noRot="1" noChangeAspect="1" noMove="1" noResize="1" noEditPoints="1" noAdjustHandles="1" noChangeArrowheads="1" noChangeShapeType="1" noTextEdit="1"/>
              </p:cNvSpPr>
              <p:nvPr/>
            </p:nvSpPr>
            <p:spPr>
              <a:xfrm>
                <a:off x="10792422" y="3661197"/>
                <a:ext cx="889618" cy="461663"/>
              </a:xfrm>
              <a:prstGeom prst="roundRect">
                <a:avLst/>
              </a:prstGeom>
              <a:blipFill>
                <a:blip r:embed="rId8"/>
                <a:stretch>
                  <a:fillRect/>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pic>
        <p:nvPicPr>
          <p:cNvPr id="16" name="Picture 2">
            <a:extLst>
              <a:ext uri="{FF2B5EF4-FFF2-40B4-BE49-F238E27FC236}">
                <a16:creationId xmlns:a16="http://schemas.microsoft.com/office/drawing/2014/main" id="{80D0525B-FCA2-48E8-71D6-8BA6CD6742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2462" y="433614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B691F80F-3B9C-8D35-3DC9-B587405CEBA8}"/>
              </a:ext>
            </a:extLst>
          </p:cNvPr>
          <p:cNvSpPr txBox="1"/>
          <p:nvPr/>
        </p:nvSpPr>
        <p:spPr>
          <a:xfrm>
            <a:off x="3788315" y="4873170"/>
            <a:ext cx="2409372"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你覺得這個答案對嗎？</a:t>
            </a:r>
          </a:p>
        </p:txBody>
      </p:sp>
      <p:cxnSp>
        <p:nvCxnSpPr>
          <p:cNvPr id="19" name="直線接點 18">
            <a:extLst>
              <a:ext uri="{FF2B5EF4-FFF2-40B4-BE49-F238E27FC236}">
                <a16:creationId xmlns:a16="http://schemas.microsoft.com/office/drawing/2014/main" id="{E13A3F69-3271-E302-8FA9-61027277652E}"/>
              </a:ext>
            </a:extLst>
          </p:cNvPr>
          <p:cNvCxnSpPr>
            <a:cxnSpLocks/>
          </p:cNvCxnSpPr>
          <p:nvPr/>
        </p:nvCxnSpPr>
        <p:spPr>
          <a:xfrm>
            <a:off x="9393114" y="5551626"/>
            <a:ext cx="2436936"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矩形 20">
            <a:extLst>
              <a:ext uri="{FF2B5EF4-FFF2-40B4-BE49-F238E27FC236}">
                <a16:creationId xmlns:a16="http://schemas.microsoft.com/office/drawing/2014/main" id="{0FBE2A49-A8D4-E01C-E8A0-EA7977D38997}"/>
              </a:ext>
            </a:extLst>
          </p:cNvPr>
          <p:cNvSpPr/>
          <p:nvPr/>
        </p:nvSpPr>
        <p:spPr>
          <a:xfrm flipH="1">
            <a:off x="9716307" y="4926293"/>
            <a:ext cx="280761" cy="625333"/>
          </a:xfrm>
          <a:prstGeom prst="rect">
            <a:avLst/>
          </a:prstGeom>
          <a:solidFill>
            <a:schemeClr val="tx2">
              <a:lumMod val="10000"/>
              <a:lumOff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6D4A7C45-BA87-3672-42EC-ABF2D4AEED96}"/>
              </a:ext>
            </a:extLst>
          </p:cNvPr>
          <p:cNvSpPr/>
          <p:nvPr/>
        </p:nvSpPr>
        <p:spPr>
          <a:xfrm flipH="1">
            <a:off x="10277800" y="4471626"/>
            <a:ext cx="280761" cy="1080000"/>
          </a:xfrm>
          <a:prstGeom prst="rect">
            <a:avLst/>
          </a:prstGeom>
          <a:solidFill>
            <a:schemeClr val="tx2">
              <a:lumMod val="10000"/>
              <a:lumOff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7B3E5CF8-936A-F9CC-8F8A-319C4A4CB4AC}"/>
              </a:ext>
            </a:extLst>
          </p:cNvPr>
          <p:cNvSpPr/>
          <p:nvPr/>
        </p:nvSpPr>
        <p:spPr>
          <a:xfrm flipH="1">
            <a:off x="10793960" y="5371626"/>
            <a:ext cx="280761" cy="180000"/>
          </a:xfrm>
          <a:prstGeom prst="rect">
            <a:avLst/>
          </a:prstGeom>
          <a:solidFill>
            <a:schemeClr val="tx2">
              <a:lumMod val="10000"/>
              <a:lumOff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DED0BD9F-FD90-6629-27D0-1B20071A71B0}"/>
              </a:ext>
            </a:extLst>
          </p:cNvPr>
          <p:cNvSpPr/>
          <p:nvPr/>
        </p:nvSpPr>
        <p:spPr>
          <a:xfrm flipH="1">
            <a:off x="11372617" y="5047626"/>
            <a:ext cx="280761" cy="504000"/>
          </a:xfrm>
          <a:prstGeom prst="rect">
            <a:avLst/>
          </a:prstGeom>
          <a:solidFill>
            <a:schemeClr val="tx2">
              <a:lumMod val="10000"/>
              <a:lumOff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a:extLst>
              <a:ext uri="{FF2B5EF4-FFF2-40B4-BE49-F238E27FC236}">
                <a16:creationId xmlns:a16="http://schemas.microsoft.com/office/drawing/2014/main" id="{B7B7E343-7F29-4A8A-59D5-362C246271FF}"/>
              </a:ext>
            </a:extLst>
          </p:cNvPr>
          <p:cNvSpPr txBox="1"/>
          <p:nvPr/>
        </p:nvSpPr>
        <p:spPr>
          <a:xfrm>
            <a:off x="9837923" y="5617375"/>
            <a:ext cx="1274886"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對</a:t>
            </a:r>
          </a:p>
        </p:txBody>
      </p:sp>
      <p:cxnSp>
        <p:nvCxnSpPr>
          <p:cNvPr id="28" name="直線單箭頭接點 27">
            <a:extLst>
              <a:ext uri="{FF2B5EF4-FFF2-40B4-BE49-F238E27FC236}">
                <a16:creationId xmlns:a16="http://schemas.microsoft.com/office/drawing/2014/main" id="{2DACC768-4933-A67E-9CE2-15B4D99AEC67}"/>
              </a:ext>
            </a:extLst>
          </p:cNvPr>
          <p:cNvCxnSpPr>
            <a:cxnSpLocks/>
          </p:cNvCxnSpPr>
          <p:nvPr/>
        </p:nvCxnSpPr>
        <p:spPr>
          <a:xfrm flipV="1">
            <a:off x="10371440" y="3948056"/>
            <a:ext cx="374242" cy="44411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9" name="文字方塊 28">
            <a:extLst>
              <a:ext uri="{FF2B5EF4-FFF2-40B4-BE49-F238E27FC236}">
                <a16:creationId xmlns:a16="http://schemas.microsoft.com/office/drawing/2014/main" id="{81373FFB-2B35-A437-7D2E-0B4ED81A88AF}"/>
              </a:ext>
            </a:extLst>
          </p:cNvPr>
          <p:cNvSpPr txBox="1"/>
          <p:nvPr/>
        </p:nvSpPr>
        <p:spPr>
          <a:xfrm>
            <a:off x="9743267" y="3892028"/>
            <a:ext cx="683857" cy="461665"/>
          </a:xfrm>
          <a:prstGeom prst="rect">
            <a:avLst/>
          </a:prstGeom>
          <a:noFill/>
        </p:spPr>
        <p:txBody>
          <a:bodyPr wrap="square" rtlCol="0">
            <a:spAutoFit/>
          </a:bodyPr>
          <a:lstStyle/>
          <a:p>
            <a:pPr algn="r"/>
            <a:r>
              <a:rPr lang="en-US" altLang="zh-TW" sz="2400" dirty="0"/>
              <a:t>-1</a:t>
            </a:r>
            <a:endParaRPr lang="zh-TW" altLang="en-US" sz="2400" dirty="0"/>
          </a:p>
        </p:txBody>
      </p:sp>
    </p:spTree>
    <p:extLst>
      <p:ext uri="{BB962C8B-B14F-4D97-AF65-F5344CB8AC3E}">
        <p14:creationId xmlns:p14="http://schemas.microsoft.com/office/powerpoint/2010/main" val="28939377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13" grpId="0" animBg="1"/>
      <p:bldP spid="14" grpId="0" animBg="1"/>
      <p:bldP spid="15" grpId="0" animBg="1"/>
      <p:bldP spid="17" grpId="0"/>
      <p:bldP spid="21" grpId="0" animBg="1"/>
      <p:bldP spid="22" grpId="0" animBg="1"/>
      <p:bldP spid="23" grpId="0" animBg="1"/>
      <p:bldP spid="25" grpId="0" animBg="1"/>
      <p:bldP spid="26"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0D28D1-06D8-54AD-ED31-B71CFA18D4B4}"/>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自己訂 </a:t>
            </a:r>
            <a:r>
              <a:rPr lang="en-US" altLang="zh-TW" dirty="0">
                <a:latin typeface="微軟正黑體" panose="020B0604030504040204" pitchFamily="34" charset="-120"/>
                <a:ea typeface="微軟正黑體" panose="020B0604030504040204" pitchFamily="34" charset="-120"/>
              </a:rPr>
              <a:t>Loss</a:t>
            </a:r>
            <a:endParaRPr lang="zh-TW" altLang="en-US" dirty="0"/>
          </a:p>
        </p:txBody>
      </p:sp>
      <p:sp>
        <p:nvSpPr>
          <p:cNvPr id="3" name="內容版面配置區 2">
            <a:extLst>
              <a:ext uri="{FF2B5EF4-FFF2-40B4-BE49-F238E27FC236}">
                <a16:creationId xmlns:a16="http://schemas.microsoft.com/office/drawing/2014/main" id="{769EC8AF-14AE-3C46-EA44-A2BC3EC0B81E}"/>
              </a:ext>
            </a:extLst>
          </p:cNvPr>
          <p:cNvSpPr>
            <a:spLocks noGrp="1"/>
          </p:cNvSpPr>
          <p:nvPr>
            <p:ph idx="1"/>
          </p:nvPr>
        </p:nvSpPr>
        <p:spPr/>
        <p:txBody>
          <a:bodyPr/>
          <a:lstStyle/>
          <a:p>
            <a:r>
              <a:rPr lang="en-US" altLang="zh-TW" dirty="0"/>
              <a:t>Ensemble-based </a:t>
            </a:r>
            <a:endParaRPr lang="zh-TW" altLang="en-US" dirty="0"/>
          </a:p>
        </p:txBody>
      </p:sp>
      <p:cxnSp>
        <p:nvCxnSpPr>
          <p:cNvPr id="4" name="直線單箭頭接點 3">
            <a:extLst>
              <a:ext uri="{FF2B5EF4-FFF2-40B4-BE49-F238E27FC236}">
                <a16:creationId xmlns:a16="http://schemas.microsoft.com/office/drawing/2014/main" id="{34C2EA30-F742-5D87-D687-D81E6C641088}"/>
              </a:ext>
            </a:extLst>
          </p:cNvPr>
          <p:cNvCxnSpPr/>
          <p:nvPr/>
        </p:nvCxnSpPr>
        <p:spPr>
          <a:xfrm>
            <a:off x="7710039" y="2166628"/>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 name="直線單箭頭接點 4">
            <a:extLst>
              <a:ext uri="{FF2B5EF4-FFF2-40B4-BE49-F238E27FC236}">
                <a16:creationId xmlns:a16="http://schemas.microsoft.com/office/drawing/2014/main" id="{B8FD73EE-917E-3463-F31F-F2F8789F927C}"/>
              </a:ext>
            </a:extLst>
          </p:cNvPr>
          <p:cNvCxnSpPr/>
          <p:nvPr/>
        </p:nvCxnSpPr>
        <p:spPr>
          <a:xfrm>
            <a:off x="9833149" y="2167415"/>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 name="矩形: 圓角 5">
                <a:extLst>
                  <a:ext uri="{FF2B5EF4-FFF2-40B4-BE49-F238E27FC236}">
                    <a16:creationId xmlns:a16="http://schemas.microsoft.com/office/drawing/2014/main" id="{DC2CB393-FA84-2E5C-A510-CBD916CD8C16}"/>
                  </a:ext>
                </a:extLst>
              </p:cNvPr>
              <p:cNvSpPr/>
              <p:nvPr/>
            </p:nvSpPr>
            <p:spPr>
              <a:xfrm>
                <a:off x="4337313" y="1909364"/>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6" name="矩形: 圓角 5">
                <a:extLst>
                  <a:ext uri="{FF2B5EF4-FFF2-40B4-BE49-F238E27FC236}">
                    <a16:creationId xmlns:a16="http://schemas.microsoft.com/office/drawing/2014/main" id="{DC2CB393-FA84-2E5C-A510-CBD916CD8C16}"/>
                  </a:ext>
                </a:extLst>
              </p:cNvPr>
              <p:cNvSpPr>
                <a:spLocks noRot="1" noChangeAspect="1" noMove="1" noResize="1" noEditPoints="1" noAdjustHandles="1" noChangeArrowheads="1" noChangeShapeType="1" noTextEdit="1"/>
              </p:cNvSpPr>
              <p:nvPr/>
            </p:nvSpPr>
            <p:spPr>
              <a:xfrm>
                <a:off x="4337313" y="1909364"/>
                <a:ext cx="1483823" cy="461663"/>
              </a:xfrm>
              <a:prstGeom prst="roundRect">
                <a:avLst/>
              </a:prstGeom>
              <a:blipFill>
                <a:blip r:embed="rId2"/>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圓角 6">
                <a:extLst>
                  <a:ext uri="{FF2B5EF4-FFF2-40B4-BE49-F238E27FC236}">
                    <a16:creationId xmlns:a16="http://schemas.microsoft.com/office/drawing/2014/main" id="{3E3D15B8-9B94-D9E8-2634-A36CCEDF3E81}"/>
                  </a:ext>
                </a:extLst>
              </p:cNvPr>
              <p:cNvSpPr/>
              <p:nvPr/>
            </p:nvSpPr>
            <p:spPr>
              <a:xfrm>
                <a:off x="5942896" y="1909364"/>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smtClea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7" name="矩形: 圓角 6">
                <a:extLst>
                  <a:ext uri="{FF2B5EF4-FFF2-40B4-BE49-F238E27FC236}">
                    <a16:creationId xmlns:a16="http://schemas.microsoft.com/office/drawing/2014/main" id="{3E3D15B8-9B94-D9E8-2634-A36CCEDF3E81}"/>
                  </a:ext>
                </a:extLst>
              </p:cNvPr>
              <p:cNvSpPr>
                <a:spLocks noRot="1" noChangeAspect="1" noMove="1" noResize="1" noEditPoints="1" noAdjustHandles="1" noChangeArrowheads="1" noChangeShapeType="1" noTextEdit="1"/>
              </p:cNvSpPr>
              <p:nvPr/>
            </p:nvSpPr>
            <p:spPr>
              <a:xfrm>
                <a:off x="5942896" y="1909364"/>
                <a:ext cx="1551012" cy="461663"/>
              </a:xfrm>
              <a:prstGeom prst="roundRect">
                <a:avLst/>
              </a:prstGeom>
              <a:blipFill>
                <a:blip r:embed="rId3"/>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圓角 7">
                <a:extLst>
                  <a:ext uri="{FF2B5EF4-FFF2-40B4-BE49-F238E27FC236}">
                    <a16:creationId xmlns:a16="http://schemas.microsoft.com/office/drawing/2014/main" id="{1D03CE59-E9D8-1784-2163-C367288E68E5}"/>
                  </a:ext>
                </a:extLst>
              </p:cNvPr>
              <p:cNvSpPr/>
              <p:nvPr/>
            </p:nvSpPr>
            <p:spPr>
              <a:xfrm>
                <a:off x="10675403" y="1948700"/>
                <a:ext cx="889618" cy="461663"/>
              </a:xfrm>
              <a:prstGeom prst="roundRect">
                <a:avLst/>
              </a:prstGeom>
              <a:solidFill>
                <a:srgbClr val="FFFF00"/>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𝑙</m:t>
                    </m:r>
                  </m:oMath>
                </a14:m>
                <a:endParaRPr lang="zh-TW" altLang="en-US" sz="2400" kern="0" dirty="0">
                  <a:solidFill>
                    <a:prstClr val="black"/>
                  </a:solidFill>
                  <a:ea typeface="微軟正黑體" panose="020B0604030504040204" pitchFamily="34" charset="-120"/>
                </a:endParaRPr>
              </a:p>
            </p:txBody>
          </p:sp>
        </mc:Choice>
        <mc:Fallback xmlns="">
          <p:sp>
            <p:nvSpPr>
              <p:cNvPr id="8" name="矩形: 圓角 7">
                <a:extLst>
                  <a:ext uri="{FF2B5EF4-FFF2-40B4-BE49-F238E27FC236}">
                    <a16:creationId xmlns:a16="http://schemas.microsoft.com/office/drawing/2014/main" id="{1D03CE59-E9D8-1784-2163-C367288E68E5}"/>
                  </a:ext>
                </a:extLst>
              </p:cNvPr>
              <p:cNvSpPr>
                <a:spLocks noRot="1" noChangeAspect="1" noMove="1" noResize="1" noEditPoints="1" noAdjustHandles="1" noChangeArrowheads="1" noChangeShapeType="1" noTextEdit="1"/>
              </p:cNvSpPr>
              <p:nvPr/>
            </p:nvSpPr>
            <p:spPr>
              <a:xfrm>
                <a:off x="10675403" y="1948700"/>
                <a:ext cx="889618" cy="461663"/>
              </a:xfrm>
              <a:prstGeom prst="roundRect">
                <a:avLst/>
              </a:prstGeom>
              <a:blipFill>
                <a:blip r:embed="rId4"/>
                <a:stretch>
                  <a:fillRect/>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pic>
        <p:nvPicPr>
          <p:cNvPr id="11" name="Picture 2">
            <a:extLst>
              <a:ext uri="{FF2B5EF4-FFF2-40B4-BE49-F238E27FC236}">
                <a16:creationId xmlns:a16="http://schemas.microsoft.com/office/drawing/2014/main" id="{2693D899-561B-5B17-C8AB-C3D19F1A06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4751" y="142336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59BD8C32-3407-7AD1-1A3C-94BFF97D57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7713" y="3321795"/>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矩形: 圓角 12">
                <a:extLst>
                  <a:ext uri="{FF2B5EF4-FFF2-40B4-BE49-F238E27FC236}">
                    <a16:creationId xmlns:a16="http://schemas.microsoft.com/office/drawing/2014/main" id="{9F970A5E-ECB0-ABF6-CB07-E97CD1EFF066}"/>
                  </a:ext>
                </a:extLst>
              </p:cNvPr>
              <p:cNvSpPr/>
              <p:nvPr/>
            </p:nvSpPr>
            <p:spPr>
              <a:xfrm>
                <a:off x="1349613" y="3639511"/>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13" name="矩形: 圓角 12">
                <a:extLst>
                  <a:ext uri="{FF2B5EF4-FFF2-40B4-BE49-F238E27FC236}">
                    <a16:creationId xmlns:a16="http://schemas.microsoft.com/office/drawing/2014/main" id="{9F970A5E-ECB0-ABF6-CB07-E97CD1EFF066}"/>
                  </a:ext>
                </a:extLst>
              </p:cNvPr>
              <p:cNvSpPr>
                <a:spLocks noRot="1" noChangeAspect="1" noMove="1" noResize="1" noEditPoints="1" noAdjustHandles="1" noChangeArrowheads="1" noChangeShapeType="1" noTextEdit="1"/>
              </p:cNvSpPr>
              <p:nvPr/>
            </p:nvSpPr>
            <p:spPr>
              <a:xfrm>
                <a:off x="1349613" y="3639511"/>
                <a:ext cx="1483823" cy="461663"/>
              </a:xfrm>
              <a:prstGeom prst="roundRect">
                <a:avLst/>
              </a:prstGeom>
              <a:blipFill>
                <a:blip r:embed="rId6"/>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14" name="直線單箭頭接點 13">
            <a:extLst>
              <a:ext uri="{FF2B5EF4-FFF2-40B4-BE49-F238E27FC236}">
                <a16:creationId xmlns:a16="http://schemas.microsoft.com/office/drawing/2014/main" id="{1C906542-67D9-C47B-36BB-F6982E92A891}"/>
              </a:ext>
            </a:extLst>
          </p:cNvPr>
          <p:cNvCxnSpPr/>
          <p:nvPr/>
        </p:nvCxnSpPr>
        <p:spPr>
          <a:xfrm>
            <a:off x="2909636" y="3874245"/>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單箭頭接點 14">
            <a:extLst>
              <a:ext uri="{FF2B5EF4-FFF2-40B4-BE49-F238E27FC236}">
                <a16:creationId xmlns:a16="http://schemas.microsoft.com/office/drawing/2014/main" id="{61962E54-2A73-886E-090A-E2400138ED85}"/>
              </a:ext>
            </a:extLst>
          </p:cNvPr>
          <p:cNvCxnSpPr>
            <a:cxnSpLocks/>
          </p:cNvCxnSpPr>
          <p:nvPr/>
        </p:nvCxnSpPr>
        <p:spPr>
          <a:xfrm flipV="1">
            <a:off x="5133413" y="3206835"/>
            <a:ext cx="753037" cy="669742"/>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單箭頭接點 16">
            <a:extLst>
              <a:ext uri="{FF2B5EF4-FFF2-40B4-BE49-F238E27FC236}">
                <a16:creationId xmlns:a16="http://schemas.microsoft.com/office/drawing/2014/main" id="{43662532-7DE5-1DD3-9437-463338DBF939}"/>
              </a:ext>
            </a:extLst>
          </p:cNvPr>
          <p:cNvCxnSpPr>
            <a:cxnSpLocks/>
          </p:cNvCxnSpPr>
          <p:nvPr/>
        </p:nvCxnSpPr>
        <p:spPr>
          <a:xfrm>
            <a:off x="5133413" y="3931395"/>
            <a:ext cx="71127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直線單箭頭接點 18">
            <a:extLst>
              <a:ext uri="{FF2B5EF4-FFF2-40B4-BE49-F238E27FC236}">
                <a16:creationId xmlns:a16="http://schemas.microsoft.com/office/drawing/2014/main" id="{D30D14E6-A957-ADE0-CD8E-6E8D69A1FDE3}"/>
              </a:ext>
            </a:extLst>
          </p:cNvPr>
          <p:cNvCxnSpPr>
            <a:cxnSpLocks/>
          </p:cNvCxnSpPr>
          <p:nvPr/>
        </p:nvCxnSpPr>
        <p:spPr>
          <a:xfrm>
            <a:off x="5172803" y="4005396"/>
            <a:ext cx="558872" cy="824364"/>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1" name="矩形: 圓角 20">
                <a:extLst>
                  <a:ext uri="{FF2B5EF4-FFF2-40B4-BE49-F238E27FC236}">
                    <a16:creationId xmlns:a16="http://schemas.microsoft.com/office/drawing/2014/main" id="{7DE91E6C-03DB-36D7-305C-710DF5E281E4}"/>
                  </a:ext>
                </a:extLst>
              </p:cNvPr>
              <p:cNvSpPr/>
              <p:nvPr/>
            </p:nvSpPr>
            <p:spPr>
              <a:xfrm>
                <a:off x="5942896" y="2971440"/>
                <a:ext cx="1219200"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defRPr/>
                </a:pPr>
                <a14:m>
                  <m:oMathPara xmlns:m="http://schemas.openxmlformats.org/officeDocument/2006/math">
                    <m:oMathParaPr>
                      <m:jc m:val="centerGroup"/>
                    </m:oMathParaPr>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b="0" i="1" kern="0" smtClea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1</m:t>
                          </m:r>
                        </m:sup>
                      </m:sSup>
                      <m:r>
                        <a:rPr lang="en-US" altLang="zh-TW" sz="2400" b="0" i="1" kern="0" smtClean="0">
                          <a:solidFill>
                            <a:prstClr val="black"/>
                          </a:solidFill>
                          <a:latin typeface="Cambria Math" panose="02040503050406030204" pitchFamily="18" charset="0"/>
                          <a:ea typeface="微軟正黑體" panose="020B0604030504040204" pitchFamily="34" charset="-120"/>
                        </a:rPr>
                        <m:t>=3</m:t>
                      </m:r>
                    </m:oMath>
                  </m:oMathPara>
                </a14:m>
                <a:endParaRPr lang="zh-TW" altLang="en-US" sz="2400" kern="0" dirty="0">
                  <a:solidFill>
                    <a:prstClr val="black"/>
                  </a:solidFill>
                  <a:ea typeface="微軟正黑體" panose="020B0604030504040204" pitchFamily="34" charset="-120"/>
                </a:endParaRPr>
              </a:p>
            </p:txBody>
          </p:sp>
        </mc:Choice>
        <mc:Fallback xmlns="">
          <p:sp>
            <p:nvSpPr>
              <p:cNvPr id="21" name="矩形: 圓角 20">
                <a:extLst>
                  <a:ext uri="{FF2B5EF4-FFF2-40B4-BE49-F238E27FC236}">
                    <a16:creationId xmlns:a16="http://schemas.microsoft.com/office/drawing/2014/main" id="{7DE91E6C-03DB-36D7-305C-710DF5E281E4}"/>
                  </a:ext>
                </a:extLst>
              </p:cNvPr>
              <p:cNvSpPr>
                <a:spLocks noRot="1" noChangeAspect="1" noMove="1" noResize="1" noEditPoints="1" noAdjustHandles="1" noChangeArrowheads="1" noChangeShapeType="1" noTextEdit="1"/>
              </p:cNvSpPr>
              <p:nvPr/>
            </p:nvSpPr>
            <p:spPr>
              <a:xfrm>
                <a:off x="5942896" y="2971440"/>
                <a:ext cx="1219200" cy="461663"/>
              </a:xfrm>
              <a:prstGeom prst="roundRect">
                <a:avLst/>
              </a:prstGeom>
              <a:blipFill>
                <a:blip r:embed="rId7"/>
                <a:stretch>
                  <a:fillRect b="-6098"/>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矩形: 圓角 21">
                <a:extLst>
                  <a:ext uri="{FF2B5EF4-FFF2-40B4-BE49-F238E27FC236}">
                    <a16:creationId xmlns:a16="http://schemas.microsoft.com/office/drawing/2014/main" id="{25FB4316-5EE6-BA11-8235-E36391FE0D7A}"/>
                  </a:ext>
                </a:extLst>
              </p:cNvPr>
              <p:cNvSpPr/>
              <p:nvPr/>
            </p:nvSpPr>
            <p:spPr>
              <a:xfrm>
                <a:off x="5942896" y="3700564"/>
                <a:ext cx="1219200"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defRPr/>
                </a:pPr>
                <a14:m>
                  <m:oMathPara xmlns:m="http://schemas.openxmlformats.org/officeDocument/2006/math">
                    <m:oMathParaPr>
                      <m:jc m:val="centerGroup"/>
                    </m:oMathParaPr>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b="0" i="1" kern="0" smtClea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r>
                        <a:rPr lang="en-US" altLang="zh-TW" sz="2400" b="0" i="1" kern="0" smtClean="0">
                          <a:solidFill>
                            <a:prstClr val="black"/>
                          </a:solidFill>
                          <a:latin typeface="Cambria Math" panose="02040503050406030204" pitchFamily="18" charset="0"/>
                          <a:ea typeface="微軟正黑體" panose="020B0604030504040204" pitchFamily="34" charset="-120"/>
                        </a:rPr>
                        <m:t>=5</m:t>
                      </m:r>
                    </m:oMath>
                  </m:oMathPara>
                </a14:m>
                <a:endParaRPr lang="zh-TW" altLang="en-US" sz="2400" kern="0" dirty="0">
                  <a:solidFill>
                    <a:prstClr val="black"/>
                  </a:solidFill>
                  <a:ea typeface="微軟正黑體" panose="020B0604030504040204" pitchFamily="34" charset="-120"/>
                </a:endParaRPr>
              </a:p>
            </p:txBody>
          </p:sp>
        </mc:Choice>
        <mc:Fallback xmlns="">
          <p:sp>
            <p:nvSpPr>
              <p:cNvPr id="22" name="矩形: 圓角 21">
                <a:extLst>
                  <a:ext uri="{FF2B5EF4-FFF2-40B4-BE49-F238E27FC236}">
                    <a16:creationId xmlns:a16="http://schemas.microsoft.com/office/drawing/2014/main" id="{25FB4316-5EE6-BA11-8235-E36391FE0D7A}"/>
                  </a:ext>
                </a:extLst>
              </p:cNvPr>
              <p:cNvSpPr>
                <a:spLocks noRot="1" noChangeAspect="1" noMove="1" noResize="1" noEditPoints="1" noAdjustHandles="1" noChangeArrowheads="1" noChangeShapeType="1" noTextEdit="1"/>
              </p:cNvSpPr>
              <p:nvPr/>
            </p:nvSpPr>
            <p:spPr>
              <a:xfrm>
                <a:off x="5942896" y="3700564"/>
                <a:ext cx="1219200" cy="461663"/>
              </a:xfrm>
              <a:prstGeom prst="roundRect">
                <a:avLst/>
              </a:prstGeom>
              <a:blipFill>
                <a:blip r:embed="rId8"/>
                <a:stretch>
                  <a:fillRect b="-6098"/>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矩形: 圓角 22">
                <a:extLst>
                  <a:ext uri="{FF2B5EF4-FFF2-40B4-BE49-F238E27FC236}">
                    <a16:creationId xmlns:a16="http://schemas.microsoft.com/office/drawing/2014/main" id="{D05A3E9F-8658-360D-008D-6A26118E40C9}"/>
                  </a:ext>
                </a:extLst>
              </p:cNvPr>
              <p:cNvSpPr/>
              <p:nvPr/>
            </p:nvSpPr>
            <p:spPr>
              <a:xfrm>
                <a:off x="5942896" y="4491076"/>
                <a:ext cx="1219200"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defRPr/>
                </a:pPr>
                <a14:m>
                  <m:oMathPara xmlns:m="http://schemas.openxmlformats.org/officeDocument/2006/math">
                    <m:oMathParaPr>
                      <m:jc m:val="centerGroup"/>
                    </m:oMathParaPr>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b="0" i="1" kern="0" smtClea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3</m:t>
                          </m:r>
                        </m:sup>
                      </m:sSup>
                      <m:r>
                        <a:rPr lang="en-US" altLang="zh-TW" sz="2400" b="0" i="1" kern="0" smtClean="0">
                          <a:solidFill>
                            <a:prstClr val="black"/>
                          </a:solidFill>
                          <a:latin typeface="Cambria Math" panose="02040503050406030204" pitchFamily="18" charset="0"/>
                          <a:ea typeface="微軟正黑體" panose="020B0604030504040204" pitchFamily="34" charset="-120"/>
                        </a:rPr>
                        <m:t>=3</m:t>
                      </m:r>
                    </m:oMath>
                  </m:oMathPara>
                </a14:m>
                <a:endParaRPr lang="zh-TW" altLang="en-US" sz="2400" kern="0" dirty="0">
                  <a:solidFill>
                    <a:prstClr val="black"/>
                  </a:solidFill>
                  <a:ea typeface="微軟正黑體" panose="020B0604030504040204" pitchFamily="34" charset="-120"/>
                </a:endParaRPr>
              </a:p>
            </p:txBody>
          </p:sp>
        </mc:Choice>
        <mc:Fallback xmlns="">
          <p:sp>
            <p:nvSpPr>
              <p:cNvPr id="23" name="矩形: 圓角 22">
                <a:extLst>
                  <a:ext uri="{FF2B5EF4-FFF2-40B4-BE49-F238E27FC236}">
                    <a16:creationId xmlns:a16="http://schemas.microsoft.com/office/drawing/2014/main" id="{D05A3E9F-8658-360D-008D-6A26118E40C9}"/>
                  </a:ext>
                </a:extLst>
              </p:cNvPr>
              <p:cNvSpPr>
                <a:spLocks noRot="1" noChangeAspect="1" noMove="1" noResize="1" noEditPoints="1" noAdjustHandles="1" noChangeArrowheads="1" noChangeShapeType="1" noTextEdit="1"/>
              </p:cNvSpPr>
              <p:nvPr/>
            </p:nvSpPr>
            <p:spPr>
              <a:xfrm>
                <a:off x="5942896" y="4491076"/>
                <a:ext cx="1219200" cy="461663"/>
              </a:xfrm>
              <a:prstGeom prst="roundRect">
                <a:avLst/>
              </a:prstGeom>
              <a:blipFill>
                <a:blip r:embed="rId9"/>
                <a:stretch>
                  <a:fillRect b="-7407"/>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矩形: 圓角 23">
                <a:extLst>
                  <a:ext uri="{FF2B5EF4-FFF2-40B4-BE49-F238E27FC236}">
                    <a16:creationId xmlns:a16="http://schemas.microsoft.com/office/drawing/2014/main" id="{B352B539-90B2-74C3-AD83-8F210DAED070}"/>
                  </a:ext>
                </a:extLst>
              </p:cNvPr>
              <p:cNvSpPr/>
              <p:nvPr/>
            </p:nvSpPr>
            <p:spPr>
              <a:xfrm>
                <a:off x="8158079" y="3753778"/>
                <a:ext cx="3168996"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a:defRPr/>
                </a:pPr>
                <a:r>
                  <a:rPr lang="en-US" altLang="zh-TW" sz="2400" dirty="0"/>
                  <a:t>pseudo-answer</a:t>
                </a:r>
                <a:r>
                  <a:rPr lang="zh-TW" altLang="en-US" sz="2400" dirty="0"/>
                  <a:t> </a:t>
                </a:r>
                <a14:m>
                  <m:oMath xmlns:m="http://schemas.openxmlformats.org/officeDocument/2006/math">
                    <m:acc>
                      <m:accPr>
                        <m:chr m:val="̃"/>
                        <m:ctrlPr>
                          <a:rPr lang="en-US" altLang="zh-TW" sz="2400" b="0" i="1" kern="0" smtClean="0">
                            <a:solidFill>
                              <a:prstClr val="black"/>
                            </a:solidFill>
                            <a:latin typeface="Cambria Math" panose="02040503050406030204" pitchFamily="18" charset="0"/>
                            <a:ea typeface="微軟正黑體" panose="020B0604030504040204" pitchFamily="34" charset="-120"/>
                          </a:rPr>
                        </m:ctrlPr>
                      </m:accPr>
                      <m:e>
                        <m:r>
                          <a:rPr lang="en-US" altLang="zh-TW" sz="2400" b="0" i="1" kern="0" smtClean="0">
                            <a:solidFill>
                              <a:prstClr val="black"/>
                            </a:solidFill>
                            <a:latin typeface="Cambria Math" panose="02040503050406030204" pitchFamily="18" charset="0"/>
                            <a:ea typeface="微軟正黑體" panose="020B0604030504040204" pitchFamily="34" charset="-120"/>
                          </a:rPr>
                          <m:t>𝑦</m:t>
                        </m:r>
                      </m:e>
                    </m:acc>
                    <m:r>
                      <a:rPr lang="en-US" altLang="zh-TW" sz="2400" b="0" i="1" kern="0" smtClean="0">
                        <a:solidFill>
                          <a:prstClr val="black"/>
                        </a:solidFill>
                        <a:latin typeface="Cambria Math" panose="02040503050406030204" pitchFamily="18" charset="0"/>
                        <a:ea typeface="微軟正黑體" panose="020B0604030504040204" pitchFamily="34" charset="-120"/>
                      </a:rPr>
                      <m:t>=3</m:t>
                    </m:r>
                  </m:oMath>
                </a14:m>
                <a:endParaRPr lang="zh-TW" altLang="en-US" sz="2400" kern="0" dirty="0">
                  <a:solidFill>
                    <a:prstClr val="black"/>
                  </a:solidFill>
                  <a:ea typeface="微軟正黑體" panose="020B0604030504040204" pitchFamily="34" charset="-120"/>
                </a:endParaRPr>
              </a:p>
            </p:txBody>
          </p:sp>
        </mc:Choice>
        <mc:Fallback xmlns="">
          <p:sp>
            <p:nvSpPr>
              <p:cNvPr id="24" name="矩形: 圓角 23">
                <a:extLst>
                  <a:ext uri="{FF2B5EF4-FFF2-40B4-BE49-F238E27FC236}">
                    <a16:creationId xmlns:a16="http://schemas.microsoft.com/office/drawing/2014/main" id="{B352B539-90B2-74C3-AD83-8F210DAED070}"/>
                  </a:ext>
                </a:extLst>
              </p:cNvPr>
              <p:cNvSpPr>
                <a:spLocks noRot="1" noChangeAspect="1" noMove="1" noResize="1" noEditPoints="1" noAdjustHandles="1" noChangeArrowheads="1" noChangeShapeType="1" noTextEdit="1"/>
              </p:cNvSpPr>
              <p:nvPr/>
            </p:nvSpPr>
            <p:spPr>
              <a:xfrm>
                <a:off x="8158079" y="3753778"/>
                <a:ext cx="3168996" cy="461663"/>
              </a:xfrm>
              <a:prstGeom prst="roundRect">
                <a:avLst/>
              </a:prstGeom>
              <a:blipFill>
                <a:blip r:embed="rId10"/>
                <a:stretch>
                  <a:fillRect l="-1711"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sp>
        <p:nvSpPr>
          <p:cNvPr id="26" name="右大括弧 25">
            <a:extLst>
              <a:ext uri="{FF2B5EF4-FFF2-40B4-BE49-F238E27FC236}">
                <a16:creationId xmlns:a16="http://schemas.microsoft.com/office/drawing/2014/main" id="{56F3B2BE-9339-31A9-36F8-CCA28FF72818}"/>
              </a:ext>
            </a:extLst>
          </p:cNvPr>
          <p:cNvSpPr/>
          <p:nvPr/>
        </p:nvSpPr>
        <p:spPr>
          <a:xfrm>
            <a:off x="7430603" y="2971440"/>
            <a:ext cx="558872" cy="2026341"/>
          </a:xfrm>
          <a:prstGeom prst="rightBrace">
            <a:avLst>
              <a:gd name="adj1" fmla="val 27457"/>
              <a:gd name="adj2" fmla="val 50000"/>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0" name="矩形: 圓角 29">
                <a:extLst>
                  <a:ext uri="{FF2B5EF4-FFF2-40B4-BE49-F238E27FC236}">
                    <a16:creationId xmlns:a16="http://schemas.microsoft.com/office/drawing/2014/main" id="{19DABD9B-EEFA-4E87-F0ED-16500AF1A2A2}"/>
                  </a:ext>
                </a:extLst>
              </p:cNvPr>
              <p:cNvSpPr/>
              <p:nvPr/>
            </p:nvSpPr>
            <p:spPr>
              <a:xfrm>
                <a:off x="8191565" y="6010348"/>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smtClea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30" name="矩形: 圓角 29">
                <a:extLst>
                  <a:ext uri="{FF2B5EF4-FFF2-40B4-BE49-F238E27FC236}">
                    <a16:creationId xmlns:a16="http://schemas.microsoft.com/office/drawing/2014/main" id="{19DABD9B-EEFA-4E87-F0ED-16500AF1A2A2}"/>
                  </a:ext>
                </a:extLst>
              </p:cNvPr>
              <p:cNvSpPr>
                <a:spLocks noRot="1" noChangeAspect="1" noMove="1" noResize="1" noEditPoints="1" noAdjustHandles="1" noChangeArrowheads="1" noChangeShapeType="1" noTextEdit="1"/>
              </p:cNvSpPr>
              <p:nvPr/>
            </p:nvSpPr>
            <p:spPr>
              <a:xfrm>
                <a:off x="8191565" y="6010348"/>
                <a:ext cx="1551012" cy="461663"/>
              </a:xfrm>
              <a:prstGeom prst="roundRect">
                <a:avLst/>
              </a:prstGeom>
              <a:blipFill>
                <a:blip r:embed="rId11"/>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矩形: 圓角 32">
                <a:extLst>
                  <a:ext uri="{FF2B5EF4-FFF2-40B4-BE49-F238E27FC236}">
                    <a16:creationId xmlns:a16="http://schemas.microsoft.com/office/drawing/2014/main" id="{1F33BAB2-1FA1-3E86-A37A-80FB03E32359}"/>
                  </a:ext>
                </a:extLst>
              </p:cNvPr>
              <p:cNvSpPr/>
              <p:nvPr/>
            </p:nvSpPr>
            <p:spPr>
              <a:xfrm>
                <a:off x="9226828" y="4917806"/>
                <a:ext cx="889618" cy="461663"/>
              </a:xfrm>
              <a:prstGeom prst="roundRect">
                <a:avLst/>
              </a:prstGeom>
              <a:solidFill>
                <a:srgbClr val="FFFF00"/>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𝑙</m:t>
                    </m:r>
                  </m:oMath>
                </a14:m>
                <a:endParaRPr lang="zh-TW" altLang="en-US" sz="2400" kern="0" dirty="0">
                  <a:solidFill>
                    <a:prstClr val="black"/>
                  </a:solidFill>
                  <a:ea typeface="微軟正黑體" panose="020B0604030504040204" pitchFamily="34" charset="-120"/>
                </a:endParaRPr>
              </a:p>
            </p:txBody>
          </p:sp>
        </mc:Choice>
        <mc:Fallback xmlns="">
          <p:sp>
            <p:nvSpPr>
              <p:cNvPr id="33" name="矩形: 圓角 32">
                <a:extLst>
                  <a:ext uri="{FF2B5EF4-FFF2-40B4-BE49-F238E27FC236}">
                    <a16:creationId xmlns:a16="http://schemas.microsoft.com/office/drawing/2014/main" id="{1F33BAB2-1FA1-3E86-A37A-80FB03E32359}"/>
                  </a:ext>
                </a:extLst>
              </p:cNvPr>
              <p:cNvSpPr>
                <a:spLocks noRot="1" noChangeAspect="1" noMove="1" noResize="1" noEditPoints="1" noAdjustHandles="1" noChangeArrowheads="1" noChangeShapeType="1" noTextEdit="1"/>
              </p:cNvSpPr>
              <p:nvPr/>
            </p:nvSpPr>
            <p:spPr>
              <a:xfrm>
                <a:off x="9226828" y="4917806"/>
                <a:ext cx="889618" cy="461663"/>
              </a:xfrm>
              <a:prstGeom prst="roundRect">
                <a:avLst/>
              </a:prstGeom>
              <a:blipFill>
                <a:blip r:embed="rId12"/>
                <a:stretch>
                  <a:fillRect/>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34" name="直線單箭頭接點 33">
            <a:extLst>
              <a:ext uri="{FF2B5EF4-FFF2-40B4-BE49-F238E27FC236}">
                <a16:creationId xmlns:a16="http://schemas.microsoft.com/office/drawing/2014/main" id="{1ACA411A-AE79-67AF-37E5-86C3DF90AE0F}"/>
              </a:ext>
            </a:extLst>
          </p:cNvPr>
          <p:cNvCxnSpPr>
            <a:cxnSpLocks/>
          </p:cNvCxnSpPr>
          <p:nvPr/>
        </p:nvCxnSpPr>
        <p:spPr>
          <a:xfrm>
            <a:off x="8896994" y="4383314"/>
            <a:ext cx="0" cy="1536155"/>
          </a:xfrm>
          <a:prstGeom prst="straightConnector1">
            <a:avLst/>
          </a:prstGeom>
          <a:noFill/>
          <a:ln w="57150" cap="flat" cmpd="sng" algn="ctr">
            <a:solidFill>
              <a:sysClr val="windowText" lastClr="000000"/>
            </a:solidFill>
            <a:prstDash val="sysDot"/>
            <a:miter lim="800000"/>
            <a:headEnd type="triangle" w="med" len="med"/>
            <a:tailEnd type="triangle" w="med" len="med"/>
          </a:ln>
          <a:effectLst/>
        </p:spPr>
      </p:cxnSp>
    </p:spTree>
    <p:extLst>
      <p:ext uri="{BB962C8B-B14F-4D97-AF65-F5344CB8AC3E}">
        <p14:creationId xmlns:p14="http://schemas.microsoft.com/office/powerpoint/2010/main" val="8684544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2" grpId="0" animBg="1"/>
      <p:bldP spid="23" grpId="0" animBg="1"/>
      <p:bldP spid="24" grpId="0" animBg="1"/>
      <p:bldP spid="26" grpId="0" animBg="1"/>
      <p:bldP spid="30"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C47E9-625A-4B4E-5998-279272BF618B}"/>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61386F7-59D8-5320-14B5-437BD3971AB4}"/>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自己訂 </a:t>
            </a:r>
            <a:r>
              <a:rPr lang="en-US" altLang="zh-TW" dirty="0">
                <a:latin typeface="微軟正黑體" panose="020B0604030504040204" pitchFamily="34" charset="-120"/>
                <a:ea typeface="微軟正黑體" panose="020B0604030504040204" pitchFamily="34" charset="-120"/>
              </a:rPr>
              <a:t>Loss</a:t>
            </a:r>
            <a:endParaRPr lang="zh-TW" altLang="en-US" dirty="0"/>
          </a:p>
        </p:txBody>
      </p:sp>
      <p:sp>
        <p:nvSpPr>
          <p:cNvPr id="3" name="內容版面配置區 2">
            <a:extLst>
              <a:ext uri="{FF2B5EF4-FFF2-40B4-BE49-F238E27FC236}">
                <a16:creationId xmlns:a16="http://schemas.microsoft.com/office/drawing/2014/main" id="{A8CE324D-3B40-5680-FB59-FDF14525514B}"/>
              </a:ext>
            </a:extLst>
          </p:cNvPr>
          <p:cNvSpPr>
            <a:spLocks noGrp="1"/>
          </p:cNvSpPr>
          <p:nvPr>
            <p:ph idx="1"/>
          </p:nvPr>
        </p:nvSpPr>
        <p:spPr/>
        <p:txBody>
          <a:bodyPr/>
          <a:lstStyle/>
          <a:p>
            <a:r>
              <a:rPr lang="en-US" altLang="zh-TW" dirty="0"/>
              <a:t>Certainty-based </a:t>
            </a:r>
            <a:endParaRPr lang="zh-TW" altLang="en-US" dirty="0"/>
          </a:p>
        </p:txBody>
      </p:sp>
      <p:cxnSp>
        <p:nvCxnSpPr>
          <p:cNvPr id="4" name="直線單箭頭接點 3">
            <a:extLst>
              <a:ext uri="{FF2B5EF4-FFF2-40B4-BE49-F238E27FC236}">
                <a16:creationId xmlns:a16="http://schemas.microsoft.com/office/drawing/2014/main" id="{95C9AC99-43D0-FEAA-C1DC-C95306E254D1}"/>
              </a:ext>
            </a:extLst>
          </p:cNvPr>
          <p:cNvCxnSpPr/>
          <p:nvPr/>
        </p:nvCxnSpPr>
        <p:spPr>
          <a:xfrm>
            <a:off x="7710039" y="2166628"/>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 name="直線單箭頭接點 4">
            <a:extLst>
              <a:ext uri="{FF2B5EF4-FFF2-40B4-BE49-F238E27FC236}">
                <a16:creationId xmlns:a16="http://schemas.microsoft.com/office/drawing/2014/main" id="{11B742AC-A601-0FCB-088B-1A1F65C2BC9C}"/>
              </a:ext>
            </a:extLst>
          </p:cNvPr>
          <p:cNvCxnSpPr/>
          <p:nvPr/>
        </p:nvCxnSpPr>
        <p:spPr>
          <a:xfrm>
            <a:off x="9833149" y="2167415"/>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 name="矩形: 圓角 5">
                <a:extLst>
                  <a:ext uri="{FF2B5EF4-FFF2-40B4-BE49-F238E27FC236}">
                    <a16:creationId xmlns:a16="http://schemas.microsoft.com/office/drawing/2014/main" id="{72849064-357B-4CB3-426C-014F35AEB4A7}"/>
                  </a:ext>
                </a:extLst>
              </p:cNvPr>
              <p:cNvSpPr/>
              <p:nvPr/>
            </p:nvSpPr>
            <p:spPr>
              <a:xfrm>
                <a:off x="4337313" y="1909364"/>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6" name="矩形: 圓角 5">
                <a:extLst>
                  <a:ext uri="{FF2B5EF4-FFF2-40B4-BE49-F238E27FC236}">
                    <a16:creationId xmlns:a16="http://schemas.microsoft.com/office/drawing/2014/main" id="{72849064-357B-4CB3-426C-014F35AEB4A7}"/>
                  </a:ext>
                </a:extLst>
              </p:cNvPr>
              <p:cNvSpPr>
                <a:spLocks noRot="1" noChangeAspect="1" noMove="1" noResize="1" noEditPoints="1" noAdjustHandles="1" noChangeArrowheads="1" noChangeShapeType="1" noTextEdit="1"/>
              </p:cNvSpPr>
              <p:nvPr/>
            </p:nvSpPr>
            <p:spPr>
              <a:xfrm>
                <a:off x="4337313" y="1909364"/>
                <a:ext cx="1483823" cy="461663"/>
              </a:xfrm>
              <a:prstGeom prst="roundRect">
                <a:avLst/>
              </a:prstGeom>
              <a:blipFill>
                <a:blip r:embed="rId2"/>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圓角 6">
                <a:extLst>
                  <a:ext uri="{FF2B5EF4-FFF2-40B4-BE49-F238E27FC236}">
                    <a16:creationId xmlns:a16="http://schemas.microsoft.com/office/drawing/2014/main" id="{A2F4A336-DBFD-1EA2-448D-8B1CB23905EF}"/>
                  </a:ext>
                </a:extLst>
              </p:cNvPr>
              <p:cNvSpPr/>
              <p:nvPr/>
            </p:nvSpPr>
            <p:spPr>
              <a:xfrm>
                <a:off x="5942896" y="1909364"/>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smtClea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7" name="矩形: 圓角 6">
                <a:extLst>
                  <a:ext uri="{FF2B5EF4-FFF2-40B4-BE49-F238E27FC236}">
                    <a16:creationId xmlns:a16="http://schemas.microsoft.com/office/drawing/2014/main" id="{A2F4A336-DBFD-1EA2-448D-8B1CB23905EF}"/>
                  </a:ext>
                </a:extLst>
              </p:cNvPr>
              <p:cNvSpPr>
                <a:spLocks noRot="1" noChangeAspect="1" noMove="1" noResize="1" noEditPoints="1" noAdjustHandles="1" noChangeArrowheads="1" noChangeShapeType="1" noTextEdit="1"/>
              </p:cNvSpPr>
              <p:nvPr/>
            </p:nvSpPr>
            <p:spPr>
              <a:xfrm>
                <a:off x="5942896" y="1909364"/>
                <a:ext cx="1551012" cy="461663"/>
              </a:xfrm>
              <a:prstGeom prst="roundRect">
                <a:avLst/>
              </a:prstGeom>
              <a:blipFill>
                <a:blip r:embed="rId3"/>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圓角 7">
                <a:extLst>
                  <a:ext uri="{FF2B5EF4-FFF2-40B4-BE49-F238E27FC236}">
                    <a16:creationId xmlns:a16="http://schemas.microsoft.com/office/drawing/2014/main" id="{6B359800-D292-C923-D4FB-8131AFDD96C8}"/>
                  </a:ext>
                </a:extLst>
              </p:cNvPr>
              <p:cNvSpPr/>
              <p:nvPr/>
            </p:nvSpPr>
            <p:spPr>
              <a:xfrm>
                <a:off x="10675403" y="1948700"/>
                <a:ext cx="889618" cy="461663"/>
              </a:xfrm>
              <a:prstGeom prst="roundRect">
                <a:avLst/>
              </a:prstGeom>
              <a:solidFill>
                <a:srgbClr val="FFFF00"/>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𝑙</m:t>
                    </m:r>
                  </m:oMath>
                </a14:m>
                <a:endParaRPr lang="zh-TW" altLang="en-US" sz="2400" kern="0" dirty="0">
                  <a:solidFill>
                    <a:prstClr val="black"/>
                  </a:solidFill>
                  <a:ea typeface="微軟正黑體" panose="020B0604030504040204" pitchFamily="34" charset="-120"/>
                </a:endParaRPr>
              </a:p>
            </p:txBody>
          </p:sp>
        </mc:Choice>
        <mc:Fallback xmlns="">
          <p:sp>
            <p:nvSpPr>
              <p:cNvPr id="8" name="矩形: 圓角 7">
                <a:extLst>
                  <a:ext uri="{FF2B5EF4-FFF2-40B4-BE49-F238E27FC236}">
                    <a16:creationId xmlns:a16="http://schemas.microsoft.com/office/drawing/2014/main" id="{6B359800-D292-C923-D4FB-8131AFDD96C8}"/>
                  </a:ext>
                </a:extLst>
              </p:cNvPr>
              <p:cNvSpPr>
                <a:spLocks noRot="1" noChangeAspect="1" noMove="1" noResize="1" noEditPoints="1" noAdjustHandles="1" noChangeArrowheads="1" noChangeShapeType="1" noTextEdit="1"/>
              </p:cNvSpPr>
              <p:nvPr/>
            </p:nvSpPr>
            <p:spPr>
              <a:xfrm>
                <a:off x="10675403" y="1948700"/>
                <a:ext cx="889618" cy="461663"/>
              </a:xfrm>
              <a:prstGeom prst="roundRect">
                <a:avLst/>
              </a:prstGeom>
              <a:blipFill>
                <a:blip r:embed="rId4"/>
                <a:stretch>
                  <a:fillRect/>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pic>
        <p:nvPicPr>
          <p:cNvPr id="11" name="Picture 2">
            <a:extLst>
              <a:ext uri="{FF2B5EF4-FFF2-40B4-BE49-F238E27FC236}">
                <a16:creationId xmlns:a16="http://schemas.microsoft.com/office/drawing/2014/main" id="{0CD46CD1-FF26-9A7F-67FB-B54DB7A46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4751" y="142336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727C273-1BC1-7D22-0A29-43C25094A5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4729" y="3286465"/>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矩形: 圓角 9">
                <a:extLst>
                  <a:ext uri="{FF2B5EF4-FFF2-40B4-BE49-F238E27FC236}">
                    <a16:creationId xmlns:a16="http://schemas.microsoft.com/office/drawing/2014/main" id="{F2AA6122-2BF6-66C4-0FD5-09E003511605}"/>
                  </a:ext>
                </a:extLst>
              </p:cNvPr>
              <p:cNvSpPr/>
              <p:nvPr/>
            </p:nvSpPr>
            <p:spPr>
              <a:xfrm>
                <a:off x="1643826" y="3660670"/>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10" name="矩形: 圓角 9">
                <a:extLst>
                  <a:ext uri="{FF2B5EF4-FFF2-40B4-BE49-F238E27FC236}">
                    <a16:creationId xmlns:a16="http://schemas.microsoft.com/office/drawing/2014/main" id="{F2AA6122-2BF6-66C4-0FD5-09E003511605}"/>
                  </a:ext>
                </a:extLst>
              </p:cNvPr>
              <p:cNvSpPr>
                <a:spLocks noRot="1" noChangeAspect="1" noMove="1" noResize="1" noEditPoints="1" noAdjustHandles="1" noChangeArrowheads="1" noChangeShapeType="1" noTextEdit="1"/>
              </p:cNvSpPr>
              <p:nvPr/>
            </p:nvSpPr>
            <p:spPr>
              <a:xfrm>
                <a:off x="1643826" y="3660670"/>
                <a:ext cx="1483823" cy="461663"/>
              </a:xfrm>
              <a:prstGeom prst="roundRect">
                <a:avLst/>
              </a:prstGeom>
              <a:blipFill>
                <a:blip r:embed="rId6"/>
                <a:stretch>
                  <a:fillRect t="-6173" b="-2469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16" name="直線單箭頭接點 15">
            <a:extLst>
              <a:ext uri="{FF2B5EF4-FFF2-40B4-BE49-F238E27FC236}">
                <a16:creationId xmlns:a16="http://schemas.microsoft.com/office/drawing/2014/main" id="{B12D298D-8AE8-AD65-22B0-08F256237982}"/>
              </a:ext>
            </a:extLst>
          </p:cNvPr>
          <p:cNvCxnSpPr/>
          <p:nvPr/>
        </p:nvCxnSpPr>
        <p:spPr>
          <a:xfrm>
            <a:off x="3344696" y="3937340"/>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單箭頭接點 17">
            <a:extLst>
              <a:ext uri="{FF2B5EF4-FFF2-40B4-BE49-F238E27FC236}">
                <a16:creationId xmlns:a16="http://schemas.microsoft.com/office/drawing/2014/main" id="{65959158-34CE-AE2A-D484-B4CEB535D44D}"/>
              </a:ext>
            </a:extLst>
          </p:cNvPr>
          <p:cNvCxnSpPr>
            <a:cxnSpLocks/>
          </p:cNvCxnSpPr>
          <p:nvPr/>
        </p:nvCxnSpPr>
        <p:spPr>
          <a:xfrm>
            <a:off x="5725785" y="3943878"/>
            <a:ext cx="876898"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矩形: 圓角 19">
                <a:extLst>
                  <a:ext uri="{FF2B5EF4-FFF2-40B4-BE49-F238E27FC236}">
                    <a16:creationId xmlns:a16="http://schemas.microsoft.com/office/drawing/2014/main" id="{DF7EC264-4373-2DA4-F7C2-3983375C7E01}"/>
                  </a:ext>
                </a:extLst>
              </p:cNvPr>
              <p:cNvSpPr/>
              <p:nvPr/>
            </p:nvSpPr>
            <p:spPr>
              <a:xfrm>
                <a:off x="6884308" y="3225270"/>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i="1" kern="0">
                            <a:solidFill>
                              <a:prstClr val="black"/>
                            </a:solidFill>
                            <a:latin typeface="Cambria Math" panose="02040503050406030204" pitchFamily="18" charset="0"/>
                            <a:ea typeface="微軟正黑體" panose="020B0604030504040204" pitchFamily="34" charset="-120"/>
                          </a:rPr>
                          <m:t>1</m:t>
                        </m:r>
                      </m:sup>
                    </m:sSup>
                  </m:oMath>
                </a14:m>
                <a:endParaRPr lang="zh-TW" altLang="en-US" sz="2400" kern="0" dirty="0">
                  <a:solidFill>
                    <a:prstClr val="black"/>
                  </a:solidFill>
                  <a:ea typeface="微軟正黑體" panose="020B0604030504040204" pitchFamily="34" charset="-120"/>
                </a:endParaRPr>
              </a:p>
            </p:txBody>
          </p:sp>
        </mc:Choice>
        <mc:Fallback xmlns="">
          <p:sp>
            <p:nvSpPr>
              <p:cNvPr id="20" name="矩形: 圓角 19">
                <a:extLst>
                  <a:ext uri="{FF2B5EF4-FFF2-40B4-BE49-F238E27FC236}">
                    <a16:creationId xmlns:a16="http://schemas.microsoft.com/office/drawing/2014/main" id="{DF7EC264-4373-2DA4-F7C2-3983375C7E01}"/>
                  </a:ext>
                </a:extLst>
              </p:cNvPr>
              <p:cNvSpPr>
                <a:spLocks noRot="1" noChangeAspect="1" noMove="1" noResize="1" noEditPoints="1" noAdjustHandles="1" noChangeArrowheads="1" noChangeShapeType="1" noTextEdit="1"/>
              </p:cNvSpPr>
              <p:nvPr/>
            </p:nvSpPr>
            <p:spPr>
              <a:xfrm>
                <a:off x="6884308" y="3225270"/>
                <a:ext cx="1551012" cy="461663"/>
              </a:xfrm>
              <a:prstGeom prst="roundRect">
                <a:avLst/>
              </a:prstGeom>
              <a:blipFill>
                <a:blip r:embed="rId7"/>
                <a:stretch>
                  <a:fillRect l="-1149"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E925D398-E2B8-9FCD-6BAD-65B5CF561E85}"/>
                  </a:ext>
                </a:extLst>
              </p:cNvPr>
              <p:cNvSpPr txBox="1"/>
              <p:nvPr/>
            </p:nvSpPr>
            <p:spPr>
              <a:xfrm>
                <a:off x="1663889" y="5247077"/>
                <a:ext cx="4432111" cy="10936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𝑙</m:t>
                      </m:r>
                      <m:r>
                        <a:rPr lang="en-US" altLang="zh-TW" sz="2800" b="0" i="1" smtClean="0">
                          <a:latin typeface="Cambria Math" panose="02040503050406030204" pitchFamily="18" charset="0"/>
                        </a:rPr>
                        <m:t>=−</m:t>
                      </m:r>
                      <m:nary>
                        <m:naryPr>
                          <m:chr m:val="∑"/>
                          <m:supHide m:val="on"/>
                          <m:ctrlPr>
                            <a:rPr lang="en-US" altLang="zh-TW" sz="2800" i="1">
                              <a:latin typeface="Cambria Math" panose="02040503050406030204" pitchFamily="18" charset="0"/>
                            </a:rPr>
                          </m:ctrlPr>
                        </m:naryPr>
                        <m:sub>
                          <m:r>
                            <m:rPr>
                              <m:brk m:alnAt="7"/>
                            </m:rPr>
                            <a:rPr lang="en-US" altLang="zh-TW" sz="2800" i="1">
                              <a:latin typeface="Cambria Math" panose="02040503050406030204" pitchFamily="18" charset="0"/>
                            </a:rPr>
                            <m:t>𝑦</m:t>
                          </m:r>
                        </m:sub>
                        <m:sup/>
                        <m:e>
                          <m:r>
                            <a:rPr lang="en-US" altLang="zh-TW" sz="2800" b="0" i="1" smtClean="0">
                              <a:latin typeface="Cambria Math" panose="02040503050406030204" pitchFamily="18" charset="0"/>
                            </a:rPr>
                            <m:t>𝑝</m:t>
                          </m:r>
                          <m:d>
                            <m:dPr>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𝑦</m:t>
                              </m:r>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𝑥</m:t>
                              </m:r>
                            </m:e>
                          </m:d>
                          <m:r>
                            <a:rPr lang="en-US" altLang="zh-TW" sz="2800" b="0" i="1" smtClean="0">
                              <a:latin typeface="Cambria Math" panose="02040503050406030204" pitchFamily="18" charset="0"/>
                            </a:rPr>
                            <m:t>𝑙𝑜𝑔</m:t>
                          </m:r>
                          <m:d>
                            <m:dPr>
                              <m:ctrlPr>
                                <a:rPr lang="en-US" altLang="zh-TW" sz="2800" b="0" i="1" smtClean="0">
                                  <a:latin typeface="Cambria Math" panose="02040503050406030204" pitchFamily="18" charset="0"/>
                                </a:rPr>
                              </m:ctrlPr>
                            </m:dPr>
                            <m:e>
                              <m:r>
                                <a:rPr lang="en-US" altLang="zh-TW" sz="2800" i="1">
                                  <a:latin typeface="Cambria Math" panose="02040503050406030204" pitchFamily="18" charset="0"/>
                                </a:rPr>
                                <m:t>𝑝</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r>
                                    <a:rPr lang="en-US" altLang="zh-TW" sz="2800" i="1">
                                      <a:latin typeface="Cambria Math" panose="02040503050406030204" pitchFamily="18" charset="0"/>
                                    </a:rPr>
                                    <m:t>|</m:t>
                                  </m:r>
                                  <m:r>
                                    <a:rPr lang="en-US" altLang="zh-TW" sz="2800" i="1">
                                      <a:latin typeface="Cambria Math" panose="02040503050406030204" pitchFamily="18" charset="0"/>
                                    </a:rPr>
                                    <m:t>𝑥</m:t>
                                  </m:r>
                                </m:e>
                              </m:d>
                            </m:e>
                          </m:d>
                        </m:e>
                      </m:nary>
                    </m:oMath>
                  </m:oMathPara>
                </a14:m>
                <a:endParaRPr lang="zh-TW" altLang="en-US" sz="2800" dirty="0"/>
              </a:p>
            </p:txBody>
          </p:sp>
        </mc:Choice>
        <mc:Fallback xmlns="">
          <p:sp>
            <p:nvSpPr>
              <p:cNvPr id="25" name="文字方塊 24">
                <a:extLst>
                  <a:ext uri="{FF2B5EF4-FFF2-40B4-BE49-F238E27FC236}">
                    <a16:creationId xmlns:a16="http://schemas.microsoft.com/office/drawing/2014/main" id="{E925D398-E2B8-9FCD-6BAD-65B5CF561E85}"/>
                  </a:ext>
                </a:extLst>
              </p:cNvPr>
              <p:cNvSpPr txBox="1">
                <a:spLocks noRot="1" noChangeAspect="1" noMove="1" noResize="1" noEditPoints="1" noAdjustHandles="1" noChangeArrowheads="1" noChangeShapeType="1" noTextEdit="1"/>
              </p:cNvSpPr>
              <p:nvPr/>
            </p:nvSpPr>
            <p:spPr>
              <a:xfrm>
                <a:off x="1663889" y="5247077"/>
                <a:ext cx="4432111" cy="1093633"/>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75836FE7-32F3-625E-D3CC-42490FA88A30}"/>
                  </a:ext>
                </a:extLst>
              </p:cNvPr>
              <p:cNvSpPr txBox="1"/>
              <p:nvPr/>
            </p:nvSpPr>
            <p:spPr>
              <a:xfrm>
                <a:off x="6116065" y="5449877"/>
                <a:ext cx="4245586" cy="500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𝐸</m:t>
                          </m:r>
                        </m:e>
                        <m:sub>
                          <m:r>
                            <a:rPr lang="en-US" altLang="zh-TW" sz="2800" b="0" i="1" smtClean="0">
                              <a:latin typeface="Cambria Math" panose="02040503050406030204" pitchFamily="18" charset="0"/>
                            </a:rPr>
                            <m:t>𝑦</m:t>
                          </m:r>
                          <m:r>
                            <a:rPr lang="en-US" altLang="zh-TW" sz="2800" b="0" i="1" smtClean="0">
                              <a:latin typeface="Cambria Math" panose="02040503050406030204" pitchFamily="18" charset="0"/>
                            </a:rPr>
                            <m:t>~</m:t>
                          </m:r>
                          <m:r>
                            <a:rPr lang="en-US" altLang="zh-TW" sz="2800" i="1">
                              <a:latin typeface="Cambria Math" panose="02040503050406030204" pitchFamily="18" charset="0"/>
                            </a:rPr>
                            <m:t>𝑝</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r>
                                <a:rPr lang="en-US" altLang="zh-TW" sz="2800" i="1">
                                  <a:latin typeface="Cambria Math" panose="02040503050406030204" pitchFamily="18" charset="0"/>
                                </a:rPr>
                                <m:t>|</m:t>
                              </m:r>
                              <m:r>
                                <a:rPr lang="en-US" altLang="zh-TW" sz="2800" i="1">
                                  <a:latin typeface="Cambria Math" panose="02040503050406030204" pitchFamily="18" charset="0"/>
                                </a:rPr>
                                <m:t>𝑥</m:t>
                              </m:r>
                            </m:e>
                          </m:d>
                        </m:sub>
                      </m:sSub>
                      <m:d>
                        <m:dPr>
                          <m:begChr m:val="["/>
                          <m:endChr m:val="]"/>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m:t>
                          </m:r>
                          <m:r>
                            <a:rPr lang="en-US" altLang="zh-TW" sz="2800" i="1">
                              <a:latin typeface="Cambria Math" panose="02040503050406030204" pitchFamily="18" charset="0"/>
                            </a:rPr>
                            <m:t>𝑙𝑜𝑔</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𝑝</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r>
                                    <a:rPr lang="en-US" altLang="zh-TW" sz="2800" i="1">
                                      <a:latin typeface="Cambria Math" panose="02040503050406030204" pitchFamily="18" charset="0"/>
                                    </a:rPr>
                                    <m:t>|</m:t>
                                  </m:r>
                                  <m:r>
                                    <a:rPr lang="en-US" altLang="zh-TW" sz="2800" i="1">
                                      <a:latin typeface="Cambria Math" panose="02040503050406030204" pitchFamily="18" charset="0"/>
                                    </a:rPr>
                                    <m:t>𝑥</m:t>
                                  </m:r>
                                </m:e>
                              </m:d>
                            </m:e>
                          </m:d>
                        </m:e>
                      </m:d>
                    </m:oMath>
                  </m:oMathPara>
                </a14:m>
                <a:endParaRPr lang="zh-TW" altLang="en-US" sz="2800" dirty="0"/>
              </a:p>
            </p:txBody>
          </p:sp>
        </mc:Choice>
        <mc:Fallback xmlns="">
          <p:sp>
            <p:nvSpPr>
              <p:cNvPr id="27" name="文字方塊 26">
                <a:extLst>
                  <a:ext uri="{FF2B5EF4-FFF2-40B4-BE49-F238E27FC236}">
                    <a16:creationId xmlns:a16="http://schemas.microsoft.com/office/drawing/2014/main" id="{75836FE7-32F3-625E-D3CC-42490FA88A30}"/>
                  </a:ext>
                </a:extLst>
              </p:cNvPr>
              <p:cNvSpPr txBox="1">
                <a:spLocks noRot="1" noChangeAspect="1" noMove="1" noResize="1" noEditPoints="1" noAdjustHandles="1" noChangeArrowheads="1" noChangeShapeType="1" noTextEdit="1"/>
              </p:cNvSpPr>
              <p:nvPr/>
            </p:nvSpPr>
            <p:spPr>
              <a:xfrm>
                <a:off x="6116065" y="5449877"/>
                <a:ext cx="4245586" cy="500393"/>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矩形: 圓角 27">
                <a:extLst>
                  <a:ext uri="{FF2B5EF4-FFF2-40B4-BE49-F238E27FC236}">
                    <a16:creationId xmlns:a16="http://schemas.microsoft.com/office/drawing/2014/main" id="{3156502C-7B66-E64A-B5C7-2779C98A2083}"/>
                  </a:ext>
                </a:extLst>
              </p:cNvPr>
              <p:cNvSpPr/>
              <p:nvPr/>
            </p:nvSpPr>
            <p:spPr>
              <a:xfrm>
                <a:off x="6903739" y="3798732"/>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lang="zh-TW" altLang="en-US" sz="2400" kern="0" dirty="0">
                  <a:solidFill>
                    <a:prstClr val="black"/>
                  </a:solidFill>
                  <a:ea typeface="微軟正黑體" panose="020B0604030504040204" pitchFamily="34" charset="-120"/>
                </a:endParaRPr>
              </a:p>
            </p:txBody>
          </p:sp>
        </mc:Choice>
        <mc:Fallback xmlns="">
          <p:sp>
            <p:nvSpPr>
              <p:cNvPr id="28" name="矩形: 圓角 27">
                <a:extLst>
                  <a:ext uri="{FF2B5EF4-FFF2-40B4-BE49-F238E27FC236}">
                    <a16:creationId xmlns:a16="http://schemas.microsoft.com/office/drawing/2014/main" id="{3156502C-7B66-E64A-B5C7-2779C98A2083}"/>
                  </a:ext>
                </a:extLst>
              </p:cNvPr>
              <p:cNvSpPr>
                <a:spLocks noRot="1" noChangeAspect="1" noMove="1" noResize="1" noEditPoints="1" noAdjustHandles="1" noChangeArrowheads="1" noChangeShapeType="1" noTextEdit="1"/>
              </p:cNvSpPr>
              <p:nvPr/>
            </p:nvSpPr>
            <p:spPr>
              <a:xfrm>
                <a:off x="6903739" y="3798732"/>
                <a:ext cx="1551012" cy="461663"/>
              </a:xfrm>
              <a:prstGeom prst="roundRect">
                <a:avLst/>
              </a:prstGeom>
              <a:blipFill>
                <a:blip r:embed="rId10"/>
                <a:stretch>
                  <a:fillRect l="-1538"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矩形: 圓角 28">
                <a:extLst>
                  <a:ext uri="{FF2B5EF4-FFF2-40B4-BE49-F238E27FC236}">
                    <a16:creationId xmlns:a16="http://schemas.microsoft.com/office/drawing/2014/main" id="{DE91B527-F6CC-CD43-4A6D-932DE4346F32}"/>
                  </a:ext>
                </a:extLst>
              </p:cNvPr>
              <p:cNvSpPr/>
              <p:nvPr/>
            </p:nvSpPr>
            <p:spPr>
              <a:xfrm>
                <a:off x="6903739" y="4372194"/>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3</m:t>
                        </m:r>
                      </m:sup>
                    </m:sSup>
                  </m:oMath>
                </a14:m>
                <a:endParaRPr lang="zh-TW" altLang="en-US" sz="2400" kern="0" dirty="0">
                  <a:solidFill>
                    <a:prstClr val="black"/>
                  </a:solidFill>
                  <a:ea typeface="微軟正黑體" panose="020B0604030504040204" pitchFamily="34" charset="-120"/>
                </a:endParaRPr>
              </a:p>
            </p:txBody>
          </p:sp>
        </mc:Choice>
        <mc:Fallback xmlns="">
          <p:sp>
            <p:nvSpPr>
              <p:cNvPr id="29" name="矩形: 圓角 28">
                <a:extLst>
                  <a:ext uri="{FF2B5EF4-FFF2-40B4-BE49-F238E27FC236}">
                    <a16:creationId xmlns:a16="http://schemas.microsoft.com/office/drawing/2014/main" id="{DE91B527-F6CC-CD43-4A6D-932DE4346F32}"/>
                  </a:ext>
                </a:extLst>
              </p:cNvPr>
              <p:cNvSpPr>
                <a:spLocks noRot="1" noChangeAspect="1" noMove="1" noResize="1" noEditPoints="1" noAdjustHandles="1" noChangeArrowheads="1" noChangeShapeType="1" noTextEdit="1"/>
              </p:cNvSpPr>
              <p:nvPr/>
            </p:nvSpPr>
            <p:spPr>
              <a:xfrm>
                <a:off x="6903739" y="4372194"/>
                <a:ext cx="1551012" cy="461663"/>
              </a:xfrm>
              <a:prstGeom prst="roundRect">
                <a:avLst/>
              </a:prstGeom>
              <a:blipFill>
                <a:blip r:embed="rId11"/>
                <a:stretch>
                  <a:fillRect l="-1538"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sp>
        <p:nvSpPr>
          <p:cNvPr id="31" name="文字方塊 30">
            <a:extLst>
              <a:ext uri="{FF2B5EF4-FFF2-40B4-BE49-F238E27FC236}">
                <a16:creationId xmlns:a16="http://schemas.microsoft.com/office/drawing/2014/main" id="{05D857CC-B3CE-E68D-3A12-3B27B890F926}"/>
              </a:ext>
            </a:extLst>
          </p:cNvPr>
          <p:cNvSpPr txBox="1"/>
          <p:nvPr/>
        </p:nvSpPr>
        <p:spPr>
          <a:xfrm rot="5400000">
            <a:off x="7504793" y="4891125"/>
            <a:ext cx="557404" cy="523220"/>
          </a:xfrm>
          <a:prstGeom prst="rect">
            <a:avLst/>
          </a:prstGeom>
          <a:noFill/>
        </p:spPr>
        <p:txBody>
          <a:bodyPr wrap="square" rtlCol="0">
            <a:spAutoFit/>
          </a:bodyPr>
          <a:lstStyle/>
          <a:p>
            <a:r>
              <a:rPr lang="en-US" altLang="zh-TW" sz="2800" b="1" dirty="0"/>
              <a:t>…</a:t>
            </a:r>
            <a:endParaRPr lang="zh-TW" altLang="en-US" sz="2800" b="1" dirty="0"/>
          </a:p>
        </p:txBody>
      </p:sp>
      <p:sp>
        <p:nvSpPr>
          <p:cNvPr id="35" name="文字方塊 34">
            <a:extLst>
              <a:ext uri="{FF2B5EF4-FFF2-40B4-BE49-F238E27FC236}">
                <a16:creationId xmlns:a16="http://schemas.microsoft.com/office/drawing/2014/main" id="{33445038-140E-276E-0A16-C6AEE1A4458A}"/>
              </a:ext>
            </a:extLst>
          </p:cNvPr>
          <p:cNvSpPr txBox="1"/>
          <p:nvPr/>
        </p:nvSpPr>
        <p:spPr>
          <a:xfrm>
            <a:off x="8965324" y="3498863"/>
            <a:ext cx="2045777" cy="1200329"/>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越集中</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代表越有信心</a:t>
            </a:r>
            <a:endParaRPr lang="en-US" altLang="zh-TW" sz="2400" dirty="0">
              <a:latin typeface="微軟正黑體" panose="020B0604030504040204" pitchFamily="34" charset="-120"/>
              <a:ea typeface="微軟正黑體" panose="020B0604030504040204" pitchFamily="34" charset="-120"/>
            </a:endParaRPr>
          </a:p>
          <a:p>
            <a:r>
              <a:rPr lang="en-US" altLang="zh-TW" sz="2400" dirty="0">
                <a:latin typeface="微軟正黑體" panose="020B0604030504040204" pitchFamily="34" charset="-120"/>
                <a:ea typeface="微軟正黑體" panose="020B0604030504040204" pitchFamily="34" charset="-120"/>
              </a:rPr>
              <a:t>Loss </a:t>
            </a:r>
            <a:r>
              <a:rPr lang="zh-TW" altLang="en-US" sz="2400" dirty="0">
                <a:latin typeface="微軟正黑體" panose="020B0604030504040204" pitchFamily="34" charset="-120"/>
                <a:ea typeface="微軟正黑體" panose="020B0604030504040204" pitchFamily="34" charset="-120"/>
              </a:rPr>
              <a:t>就越低</a:t>
            </a:r>
          </a:p>
        </p:txBody>
      </p:sp>
      <p:sp>
        <p:nvSpPr>
          <p:cNvPr id="36" name="文字方塊 35">
            <a:extLst>
              <a:ext uri="{FF2B5EF4-FFF2-40B4-BE49-F238E27FC236}">
                <a16:creationId xmlns:a16="http://schemas.microsoft.com/office/drawing/2014/main" id="{C41DAB63-8D93-2FBE-4808-4F77EA7DF834}"/>
              </a:ext>
            </a:extLst>
          </p:cNvPr>
          <p:cNvSpPr txBox="1"/>
          <p:nvPr/>
        </p:nvSpPr>
        <p:spPr>
          <a:xfrm>
            <a:off x="9729487" y="6140263"/>
            <a:ext cx="2045777"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這能計算嗎</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37" name="文字方塊 36">
            <a:extLst>
              <a:ext uri="{FF2B5EF4-FFF2-40B4-BE49-F238E27FC236}">
                <a16:creationId xmlns:a16="http://schemas.microsoft.com/office/drawing/2014/main" id="{13CBE131-EF15-CDDB-E1F8-182C3375CE0A}"/>
              </a:ext>
            </a:extLst>
          </p:cNvPr>
          <p:cNvSpPr txBox="1"/>
          <p:nvPr/>
        </p:nvSpPr>
        <p:spPr>
          <a:xfrm>
            <a:off x="1161921" y="4684064"/>
            <a:ext cx="2012081" cy="461665"/>
          </a:xfrm>
          <a:prstGeom prst="rect">
            <a:avLst/>
          </a:prstGeom>
          <a:noFill/>
        </p:spPr>
        <p:txBody>
          <a:bodyPr wrap="square" rtlCol="0">
            <a:spAutoFit/>
          </a:bodyPr>
          <a:lstStyle/>
          <a:p>
            <a:r>
              <a:rPr lang="en-US" altLang="zh-TW" sz="2400" dirty="0"/>
              <a:t>Entropy </a:t>
            </a:r>
            <a:endParaRPr lang="zh-TW" altLang="en-US" sz="2400" dirty="0"/>
          </a:p>
        </p:txBody>
      </p:sp>
    </p:spTree>
    <p:extLst>
      <p:ext uri="{BB962C8B-B14F-4D97-AF65-F5344CB8AC3E}">
        <p14:creationId xmlns:p14="http://schemas.microsoft.com/office/powerpoint/2010/main" val="8622351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5" grpId="0"/>
      <p:bldP spid="27" grpId="0"/>
      <p:bldP spid="28" grpId="0" animBg="1"/>
      <p:bldP spid="29" grpId="0" animBg="1"/>
      <p:bldP spid="31" grpId="0"/>
      <p:bldP spid="35" grpId="0"/>
      <p:bldP spid="36"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D49F39-F139-2238-67A6-BD2BCDD40176}"/>
              </a:ext>
            </a:extLst>
          </p:cNvPr>
          <p:cNvSpPr>
            <a:spLocks noGrp="1"/>
          </p:cNvSpPr>
          <p:nvPr>
            <p:ph type="title"/>
          </p:nvPr>
        </p:nvSpPr>
        <p:spPr/>
        <p:txBody>
          <a:bodyPr/>
          <a:lstStyle/>
          <a:p>
            <a:endParaRPr lang="zh-TW" altLang="en-US" dirty="0"/>
          </a:p>
        </p:txBody>
      </p:sp>
      <p:sp>
        <p:nvSpPr>
          <p:cNvPr id="3" name="內容版面配置區 2">
            <a:extLst>
              <a:ext uri="{FF2B5EF4-FFF2-40B4-BE49-F238E27FC236}">
                <a16:creationId xmlns:a16="http://schemas.microsoft.com/office/drawing/2014/main" id="{1BBEA93D-E0EE-131D-4D37-471BF6AE6950}"/>
              </a:ext>
            </a:extLst>
          </p:cNvPr>
          <p:cNvSpPr>
            <a:spLocks noGrp="1"/>
          </p:cNvSpPr>
          <p:nvPr>
            <p:ph idx="1"/>
          </p:nvPr>
        </p:nvSpPr>
        <p:spPr/>
        <p:txBody>
          <a:bodyPr/>
          <a:lstStyle/>
          <a:p>
            <a:endParaRPr lang="zh-TW" altLang="en-US"/>
          </a:p>
        </p:txBody>
      </p:sp>
      <p:pic>
        <p:nvPicPr>
          <p:cNvPr id="7" name="圖片 6">
            <a:extLst>
              <a:ext uri="{FF2B5EF4-FFF2-40B4-BE49-F238E27FC236}">
                <a16:creationId xmlns:a16="http://schemas.microsoft.com/office/drawing/2014/main" id="{77DDBE64-8A47-174A-1E82-B65258D0DFA1}"/>
              </a:ext>
            </a:extLst>
          </p:cNvPr>
          <p:cNvPicPr>
            <a:picLocks noChangeAspect="1"/>
          </p:cNvPicPr>
          <p:nvPr/>
        </p:nvPicPr>
        <p:blipFill>
          <a:blip r:embed="rId3"/>
          <a:stretch>
            <a:fillRect/>
          </a:stretch>
        </p:blipFill>
        <p:spPr>
          <a:xfrm>
            <a:off x="1464707" y="365125"/>
            <a:ext cx="9262586" cy="2325500"/>
          </a:xfrm>
          <a:prstGeom prst="rect">
            <a:avLst/>
          </a:prstGeom>
        </p:spPr>
      </p:pic>
      <p:sp>
        <p:nvSpPr>
          <p:cNvPr id="9" name="文字方塊 8">
            <a:extLst>
              <a:ext uri="{FF2B5EF4-FFF2-40B4-BE49-F238E27FC236}">
                <a16:creationId xmlns:a16="http://schemas.microsoft.com/office/drawing/2014/main" id="{62C65A21-7C1F-312C-033A-107E9B1B0D57}"/>
              </a:ext>
            </a:extLst>
          </p:cNvPr>
          <p:cNvSpPr txBox="1"/>
          <p:nvPr/>
        </p:nvSpPr>
        <p:spPr>
          <a:xfrm>
            <a:off x="4697506" y="6308209"/>
            <a:ext cx="8229600" cy="369332"/>
          </a:xfrm>
          <a:prstGeom prst="rect">
            <a:avLst/>
          </a:prstGeom>
          <a:noFill/>
        </p:spPr>
        <p:txBody>
          <a:bodyPr wrap="square">
            <a:spAutoFit/>
          </a:bodyPr>
          <a:lstStyle/>
          <a:p>
            <a:r>
              <a:rPr lang="zh-TW" altLang="en-US" dirty="0"/>
              <a:t>https://importai.substack.com/p/import-ai-455-automating-ai-research</a:t>
            </a:r>
          </a:p>
        </p:txBody>
      </p:sp>
      <p:sp>
        <p:nvSpPr>
          <p:cNvPr id="11" name="文字方塊 10">
            <a:extLst>
              <a:ext uri="{FF2B5EF4-FFF2-40B4-BE49-F238E27FC236}">
                <a16:creationId xmlns:a16="http://schemas.microsoft.com/office/drawing/2014/main" id="{BA521A7C-D6D2-9655-C787-FADA135A1BC4}"/>
              </a:ext>
            </a:extLst>
          </p:cNvPr>
          <p:cNvSpPr txBox="1"/>
          <p:nvPr/>
        </p:nvSpPr>
        <p:spPr>
          <a:xfrm>
            <a:off x="1464707" y="2879522"/>
            <a:ext cx="9889093" cy="3108543"/>
          </a:xfrm>
          <a:prstGeom prst="rect">
            <a:avLst/>
          </a:prstGeom>
          <a:noFill/>
        </p:spPr>
        <p:txBody>
          <a:bodyPr wrap="square">
            <a:spAutoFit/>
          </a:bodyPr>
          <a:lstStyle/>
          <a:p>
            <a:pPr algn="just"/>
            <a:r>
              <a:rPr lang="en-US" altLang="zh-TW" sz="2800" b="0" i="0" dirty="0">
                <a:solidFill>
                  <a:srgbClr val="363737"/>
                </a:solidFill>
                <a:effectLst/>
                <a:latin typeface="Spectral"/>
              </a:rPr>
              <a:t>…… I reluctantly come to the view that there’s a likely chance (60%+) that no-human-involved AI R&amp;D - an AI system powerful enough that it could plausibly autonomously build its own successor - happens by the end of 2028.</a:t>
            </a:r>
          </a:p>
          <a:p>
            <a:pPr algn="just"/>
            <a:r>
              <a:rPr lang="en-US" altLang="zh-TW" sz="2800" dirty="0">
                <a:solidFill>
                  <a:srgbClr val="363737"/>
                </a:solidFill>
                <a:latin typeface="Spectral"/>
              </a:rPr>
              <a:t>…….</a:t>
            </a:r>
          </a:p>
          <a:p>
            <a:pPr algn="just"/>
            <a:r>
              <a:rPr lang="en-US" altLang="zh-TW" sz="2800" dirty="0"/>
              <a:t>If that happens, we will cross a Rubicon into a nearly-impossible-to-forecast future. </a:t>
            </a:r>
            <a:endParaRPr lang="zh-TW" altLang="en-US" sz="2800" dirty="0"/>
          </a:p>
        </p:txBody>
      </p:sp>
    </p:spTree>
    <p:extLst>
      <p:ext uri="{BB962C8B-B14F-4D97-AF65-F5344CB8AC3E}">
        <p14:creationId xmlns:p14="http://schemas.microsoft.com/office/powerpoint/2010/main" val="41453564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97D7B9-E0DB-B074-5EA5-04EC3B32D639}"/>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自己訂 </a:t>
            </a:r>
            <a:r>
              <a:rPr lang="en-US" altLang="zh-TW" dirty="0">
                <a:latin typeface="微軟正黑體" panose="020B0604030504040204" pitchFamily="34" charset="-120"/>
                <a:ea typeface="微軟正黑體" panose="020B0604030504040204" pitchFamily="34" charset="-120"/>
              </a:rPr>
              <a:t>Loss</a:t>
            </a:r>
            <a:endParaRPr lang="zh-TW" altLang="en-US" dirty="0"/>
          </a:p>
        </p:txBody>
      </p:sp>
      <p:sp>
        <p:nvSpPr>
          <p:cNvPr id="3" name="內容版面配置區 2">
            <a:extLst>
              <a:ext uri="{FF2B5EF4-FFF2-40B4-BE49-F238E27FC236}">
                <a16:creationId xmlns:a16="http://schemas.microsoft.com/office/drawing/2014/main" id="{55395EF8-97C8-0064-CDEE-74D4A3ECAD51}"/>
              </a:ext>
            </a:extLst>
          </p:cNvPr>
          <p:cNvSpPr>
            <a:spLocks noGrp="1"/>
          </p:cNvSpPr>
          <p:nvPr>
            <p:ph idx="1"/>
          </p:nvPr>
        </p:nvSpPr>
        <p:spPr/>
        <p:txBody>
          <a:bodyPr>
            <a:noAutofit/>
          </a:bodyPr>
          <a:lstStyle/>
          <a:p>
            <a:r>
              <a:rPr lang="en-US" altLang="zh-TW" dirty="0"/>
              <a:t>TENT (image)</a:t>
            </a:r>
          </a:p>
          <a:p>
            <a:endParaRPr lang="en-US" altLang="zh-TW" dirty="0"/>
          </a:p>
          <a:p>
            <a:endParaRPr lang="en-US" altLang="zh-TW" dirty="0"/>
          </a:p>
          <a:p>
            <a:endParaRPr lang="en-US" altLang="zh-TW" dirty="0"/>
          </a:p>
          <a:p>
            <a:endParaRPr lang="en-US" altLang="zh-TW" dirty="0"/>
          </a:p>
          <a:p>
            <a:endParaRPr lang="en-US" altLang="zh-TW" dirty="0"/>
          </a:p>
          <a:p>
            <a:r>
              <a:rPr lang="en-US" altLang="zh-TW" dirty="0"/>
              <a:t>SUTA (speech)</a:t>
            </a:r>
          </a:p>
          <a:p>
            <a:r>
              <a:rPr lang="en-US" altLang="zh-TW" dirty="0"/>
              <a:t>The Unreasonable Effectiveness of Entropy Minimization in LLM Reasoning (text)</a:t>
            </a:r>
          </a:p>
          <a:p>
            <a:endParaRPr lang="zh-TW" altLang="en-US" dirty="0"/>
          </a:p>
        </p:txBody>
      </p:sp>
      <p:pic>
        <p:nvPicPr>
          <p:cNvPr id="5" name="圖片 4">
            <a:extLst>
              <a:ext uri="{FF2B5EF4-FFF2-40B4-BE49-F238E27FC236}">
                <a16:creationId xmlns:a16="http://schemas.microsoft.com/office/drawing/2014/main" id="{CFECE387-F3D7-248C-55B4-4B024DAE9494}"/>
              </a:ext>
            </a:extLst>
          </p:cNvPr>
          <p:cNvPicPr>
            <a:picLocks noChangeAspect="1"/>
          </p:cNvPicPr>
          <p:nvPr/>
        </p:nvPicPr>
        <p:blipFill>
          <a:blip r:embed="rId2"/>
          <a:stretch>
            <a:fillRect/>
          </a:stretch>
        </p:blipFill>
        <p:spPr>
          <a:xfrm>
            <a:off x="3424183" y="1929560"/>
            <a:ext cx="8324473" cy="2591392"/>
          </a:xfrm>
          <a:prstGeom prst="rect">
            <a:avLst/>
          </a:prstGeom>
        </p:spPr>
      </p:pic>
      <p:sp>
        <p:nvSpPr>
          <p:cNvPr id="7" name="文字方塊 6">
            <a:extLst>
              <a:ext uri="{FF2B5EF4-FFF2-40B4-BE49-F238E27FC236}">
                <a16:creationId xmlns:a16="http://schemas.microsoft.com/office/drawing/2014/main" id="{0A2E01E4-61C9-7C90-7958-5B1F62B0420B}"/>
              </a:ext>
            </a:extLst>
          </p:cNvPr>
          <p:cNvSpPr txBox="1"/>
          <p:nvPr/>
        </p:nvSpPr>
        <p:spPr>
          <a:xfrm>
            <a:off x="1143000" y="2476554"/>
            <a:ext cx="2127142" cy="646331"/>
          </a:xfrm>
          <a:prstGeom prst="rect">
            <a:avLst/>
          </a:prstGeom>
          <a:noFill/>
        </p:spPr>
        <p:txBody>
          <a:bodyPr wrap="square">
            <a:spAutoFit/>
          </a:bodyPr>
          <a:lstStyle/>
          <a:p>
            <a:r>
              <a:rPr lang="zh-TW" altLang="en-US" dirty="0"/>
              <a:t>https://arxiv.org/abs/2006.10726</a:t>
            </a:r>
          </a:p>
        </p:txBody>
      </p:sp>
      <p:sp>
        <p:nvSpPr>
          <p:cNvPr id="9" name="文字方塊 8">
            <a:extLst>
              <a:ext uri="{FF2B5EF4-FFF2-40B4-BE49-F238E27FC236}">
                <a16:creationId xmlns:a16="http://schemas.microsoft.com/office/drawing/2014/main" id="{B1481FA1-A239-8C07-C280-2F254F7BB2D9}"/>
              </a:ext>
            </a:extLst>
          </p:cNvPr>
          <p:cNvSpPr txBox="1"/>
          <p:nvPr/>
        </p:nvSpPr>
        <p:spPr>
          <a:xfrm>
            <a:off x="4537129" y="5877894"/>
            <a:ext cx="6098582" cy="369332"/>
          </a:xfrm>
          <a:prstGeom prst="rect">
            <a:avLst/>
          </a:prstGeom>
          <a:noFill/>
        </p:spPr>
        <p:txBody>
          <a:bodyPr wrap="square">
            <a:spAutoFit/>
          </a:bodyPr>
          <a:lstStyle/>
          <a:p>
            <a:r>
              <a:rPr lang="zh-TW" altLang="en-US" dirty="0"/>
              <a:t>https://arxiv.org/abs/2505.15134</a:t>
            </a:r>
          </a:p>
        </p:txBody>
      </p:sp>
      <p:sp>
        <p:nvSpPr>
          <p:cNvPr id="11" name="文字方塊 10">
            <a:extLst>
              <a:ext uri="{FF2B5EF4-FFF2-40B4-BE49-F238E27FC236}">
                <a16:creationId xmlns:a16="http://schemas.microsoft.com/office/drawing/2014/main" id="{B34657CD-4936-3868-BD85-52DD4BA9F166}"/>
              </a:ext>
            </a:extLst>
          </p:cNvPr>
          <p:cNvSpPr txBox="1"/>
          <p:nvPr/>
        </p:nvSpPr>
        <p:spPr>
          <a:xfrm>
            <a:off x="3574942" y="4928440"/>
            <a:ext cx="6098582" cy="369332"/>
          </a:xfrm>
          <a:prstGeom prst="rect">
            <a:avLst/>
          </a:prstGeom>
          <a:noFill/>
        </p:spPr>
        <p:txBody>
          <a:bodyPr wrap="square">
            <a:spAutoFit/>
          </a:bodyPr>
          <a:lstStyle/>
          <a:p>
            <a:r>
              <a:rPr lang="zh-TW" altLang="en-US" dirty="0"/>
              <a:t>https://arxiv.org/abs/2203.1422</a:t>
            </a:r>
          </a:p>
        </p:txBody>
      </p:sp>
    </p:spTree>
    <p:extLst>
      <p:ext uri="{BB962C8B-B14F-4D97-AF65-F5344CB8AC3E}">
        <p14:creationId xmlns:p14="http://schemas.microsoft.com/office/powerpoint/2010/main" val="32025659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D1C2C-23BD-5D26-03BE-153E0270B8BB}"/>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E51B7C33-9552-B652-0BCA-E9082F18152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自己訂 </a:t>
            </a:r>
            <a:r>
              <a:rPr lang="en-US" altLang="zh-TW" dirty="0">
                <a:latin typeface="微軟正黑體" panose="020B0604030504040204" pitchFamily="34" charset="-120"/>
                <a:ea typeface="微軟正黑體" panose="020B0604030504040204" pitchFamily="34" charset="-120"/>
              </a:rPr>
              <a:t>Loss</a:t>
            </a:r>
            <a:endParaRPr lang="zh-TW" altLang="en-US" dirty="0">
              <a:latin typeface="微軟正黑體" panose="020B0604030504040204" pitchFamily="34" charset="-120"/>
              <a:ea typeface="微軟正黑體" panose="020B0604030504040204" pitchFamily="34" charset="-120"/>
            </a:endParaRPr>
          </a:p>
        </p:txBody>
      </p:sp>
      <p:cxnSp>
        <p:nvCxnSpPr>
          <p:cNvPr id="30" name="直線單箭頭接點 29">
            <a:extLst>
              <a:ext uri="{FF2B5EF4-FFF2-40B4-BE49-F238E27FC236}">
                <a16:creationId xmlns:a16="http://schemas.microsoft.com/office/drawing/2014/main" id="{5A898912-E59F-AAC9-D103-DEA1320A0EBC}"/>
              </a:ext>
            </a:extLst>
          </p:cNvPr>
          <p:cNvCxnSpPr/>
          <p:nvPr/>
        </p:nvCxnSpPr>
        <p:spPr>
          <a:xfrm>
            <a:off x="1965066" y="2263584"/>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1" name="直線單箭頭接點 30">
            <a:extLst>
              <a:ext uri="{FF2B5EF4-FFF2-40B4-BE49-F238E27FC236}">
                <a16:creationId xmlns:a16="http://schemas.microsoft.com/office/drawing/2014/main" id="{C03FCF52-BEE3-059D-149F-3FC3A9CA92E7}"/>
              </a:ext>
            </a:extLst>
          </p:cNvPr>
          <p:cNvCxnSpPr/>
          <p:nvPr/>
        </p:nvCxnSpPr>
        <p:spPr>
          <a:xfrm>
            <a:off x="1965068" y="2797677"/>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2" name="直線單箭頭接點 31">
            <a:extLst>
              <a:ext uri="{FF2B5EF4-FFF2-40B4-BE49-F238E27FC236}">
                <a16:creationId xmlns:a16="http://schemas.microsoft.com/office/drawing/2014/main" id="{82294463-C383-D877-D866-A3C92B47E426}"/>
              </a:ext>
            </a:extLst>
          </p:cNvPr>
          <p:cNvCxnSpPr/>
          <p:nvPr/>
        </p:nvCxnSpPr>
        <p:spPr>
          <a:xfrm>
            <a:off x="1965067" y="3693720"/>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3" name="直線單箭頭接點 32">
            <a:extLst>
              <a:ext uri="{FF2B5EF4-FFF2-40B4-BE49-F238E27FC236}">
                <a16:creationId xmlns:a16="http://schemas.microsoft.com/office/drawing/2014/main" id="{746140A8-B2E3-2F40-4B36-69C80B68FDC2}"/>
              </a:ext>
            </a:extLst>
          </p:cNvPr>
          <p:cNvCxnSpPr/>
          <p:nvPr/>
        </p:nvCxnSpPr>
        <p:spPr>
          <a:xfrm>
            <a:off x="5210495" y="2263584"/>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4" name="直線單箭頭接點 33">
            <a:extLst>
              <a:ext uri="{FF2B5EF4-FFF2-40B4-BE49-F238E27FC236}">
                <a16:creationId xmlns:a16="http://schemas.microsoft.com/office/drawing/2014/main" id="{6B4CC04E-0A2D-FA59-6744-80EB6068D822}"/>
              </a:ext>
            </a:extLst>
          </p:cNvPr>
          <p:cNvCxnSpPr/>
          <p:nvPr/>
        </p:nvCxnSpPr>
        <p:spPr>
          <a:xfrm>
            <a:off x="5210497" y="2797677"/>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5" name="直線單箭頭接點 34">
            <a:extLst>
              <a:ext uri="{FF2B5EF4-FFF2-40B4-BE49-F238E27FC236}">
                <a16:creationId xmlns:a16="http://schemas.microsoft.com/office/drawing/2014/main" id="{479D5358-3DC9-38CA-F4FB-4979810F5A83}"/>
              </a:ext>
            </a:extLst>
          </p:cNvPr>
          <p:cNvCxnSpPr/>
          <p:nvPr/>
        </p:nvCxnSpPr>
        <p:spPr>
          <a:xfrm>
            <a:off x="5210496" y="3693720"/>
            <a:ext cx="1158239" cy="0"/>
          </a:xfrm>
          <a:prstGeom prst="straightConnector1">
            <a:avLst/>
          </a:prstGeom>
          <a:noFill/>
          <a:ln w="57150" cap="flat" cmpd="sng" algn="ctr">
            <a:solidFill>
              <a:sysClr val="windowText" lastClr="000000"/>
            </a:solidFill>
            <a:prstDash val="solid"/>
            <a:miter lim="800000"/>
            <a:tailEnd type="triangle"/>
          </a:ln>
          <a:effectLst/>
        </p:spPr>
      </p:cxnSp>
      <p:sp>
        <p:nvSpPr>
          <p:cNvPr id="36" name="矩形: 圓角 35">
            <a:extLst>
              <a:ext uri="{FF2B5EF4-FFF2-40B4-BE49-F238E27FC236}">
                <a16:creationId xmlns:a16="http://schemas.microsoft.com/office/drawing/2014/main" id="{E8441FCF-DF08-A3CB-3303-D04965C905D7}"/>
              </a:ext>
            </a:extLst>
          </p:cNvPr>
          <p:cNvSpPr/>
          <p:nvPr/>
        </p:nvSpPr>
        <p:spPr>
          <a:xfrm>
            <a:off x="3123308" y="1873954"/>
            <a:ext cx="2283310" cy="2222546"/>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37" name="矩形: 圓角 36">
                <a:extLst>
                  <a:ext uri="{FF2B5EF4-FFF2-40B4-BE49-F238E27FC236}">
                    <a16:creationId xmlns:a16="http://schemas.microsoft.com/office/drawing/2014/main" id="{B048AF53-855D-8C88-900F-E01B72F5E016}"/>
                  </a:ext>
                </a:extLst>
              </p:cNvPr>
              <p:cNvSpPr/>
              <p:nvPr/>
            </p:nvSpPr>
            <p:spPr>
              <a:xfrm>
                <a:off x="956453" y="196971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sSup>
                      <m:sSup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ctrlPr>
                      </m:sSup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e>
                      <m:sup>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1</m:t>
                        </m:r>
                      </m:sup>
                    </m:sSup>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37" name="矩形: 圓角 36">
                <a:extLst>
                  <a:ext uri="{FF2B5EF4-FFF2-40B4-BE49-F238E27FC236}">
                    <a16:creationId xmlns:a16="http://schemas.microsoft.com/office/drawing/2014/main" id="{B048AF53-855D-8C88-900F-E01B72F5E016}"/>
                  </a:ext>
                </a:extLst>
              </p:cNvPr>
              <p:cNvSpPr>
                <a:spLocks noRot="1" noChangeAspect="1" noMove="1" noResize="1" noEditPoints="1" noAdjustHandles="1" noChangeArrowheads="1" noChangeShapeType="1" noTextEdit="1"/>
              </p:cNvSpPr>
              <p:nvPr/>
            </p:nvSpPr>
            <p:spPr>
              <a:xfrm>
                <a:off x="956453" y="1969716"/>
                <a:ext cx="1483823" cy="461663"/>
              </a:xfrm>
              <a:prstGeom prst="roundRect">
                <a:avLst/>
              </a:prstGeom>
              <a:blipFill>
                <a:blip r:embed="rId3"/>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8" name="矩形: 圓角 37">
                <a:extLst>
                  <a:ext uri="{FF2B5EF4-FFF2-40B4-BE49-F238E27FC236}">
                    <a16:creationId xmlns:a16="http://schemas.microsoft.com/office/drawing/2014/main" id="{91FC1E74-F7AB-245E-EE42-DECCF528A015}"/>
                  </a:ext>
                </a:extLst>
              </p:cNvPr>
              <p:cNvSpPr/>
              <p:nvPr/>
            </p:nvSpPr>
            <p:spPr>
              <a:xfrm>
                <a:off x="956452" y="252734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38" name="矩形: 圓角 37">
                <a:extLst>
                  <a:ext uri="{FF2B5EF4-FFF2-40B4-BE49-F238E27FC236}">
                    <a16:creationId xmlns:a16="http://schemas.microsoft.com/office/drawing/2014/main" id="{91FC1E74-F7AB-245E-EE42-DECCF528A015}"/>
                  </a:ext>
                </a:extLst>
              </p:cNvPr>
              <p:cNvSpPr>
                <a:spLocks noRot="1" noChangeAspect="1" noMove="1" noResize="1" noEditPoints="1" noAdjustHandles="1" noChangeArrowheads="1" noChangeShapeType="1" noTextEdit="1"/>
              </p:cNvSpPr>
              <p:nvPr/>
            </p:nvSpPr>
            <p:spPr>
              <a:xfrm>
                <a:off x="956452" y="2527346"/>
                <a:ext cx="1483823" cy="461663"/>
              </a:xfrm>
              <a:prstGeom prst="roundRect">
                <a:avLst/>
              </a:prstGeom>
              <a:blipFill>
                <a:blip r:embed="rId4"/>
                <a:stretch>
                  <a:fillRect t="-4938" b="-25926"/>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9" name="矩形: 圓角 38">
                <a:extLst>
                  <a:ext uri="{FF2B5EF4-FFF2-40B4-BE49-F238E27FC236}">
                    <a16:creationId xmlns:a16="http://schemas.microsoft.com/office/drawing/2014/main" id="{2092AFC6-CF6B-7262-6454-3EC14846C3DB}"/>
                  </a:ext>
                </a:extLst>
              </p:cNvPr>
              <p:cNvSpPr/>
              <p:nvPr/>
            </p:nvSpPr>
            <p:spPr>
              <a:xfrm>
                <a:off x="956452" y="346283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39" name="矩形: 圓角 38">
                <a:extLst>
                  <a:ext uri="{FF2B5EF4-FFF2-40B4-BE49-F238E27FC236}">
                    <a16:creationId xmlns:a16="http://schemas.microsoft.com/office/drawing/2014/main" id="{2092AFC6-CF6B-7262-6454-3EC14846C3DB}"/>
                  </a:ext>
                </a:extLst>
              </p:cNvPr>
              <p:cNvSpPr>
                <a:spLocks noRot="1" noChangeAspect="1" noMove="1" noResize="1" noEditPoints="1" noAdjustHandles="1" noChangeArrowheads="1" noChangeShapeType="1" noTextEdit="1"/>
              </p:cNvSpPr>
              <p:nvPr/>
            </p:nvSpPr>
            <p:spPr>
              <a:xfrm>
                <a:off x="956452" y="3462836"/>
                <a:ext cx="1483823" cy="461663"/>
              </a:xfrm>
              <a:prstGeom prst="roundRect">
                <a:avLst/>
              </a:prstGeom>
              <a:blipFill>
                <a:blip r:embed="rId5"/>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矩形: 圓角 39">
                <a:extLst>
                  <a:ext uri="{FF2B5EF4-FFF2-40B4-BE49-F238E27FC236}">
                    <a16:creationId xmlns:a16="http://schemas.microsoft.com/office/drawing/2014/main" id="{CBF3D38E-9DF8-1A8A-BD4E-B2036DE22259}"/>
                  </a:ext>
                </a:extLst>
              </p:cNvPr>
              <p:cNvSpPr/>
              <p:nvPr/>
            </p:nvSpPr>
            <p:spPr>
              <a:xfrm>
                <a:off x="6443549" y="1989576"/>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b="0" i="1" kern="0" smtClean="0">
                            <a:solidFill>
                              <a:prstClr val="black"/>
                            </a:solidFill>
                            <a:latin typeface="Cambria Math" panose="02040503050406030204" pitchFamily="18" charset="0"/>
                            <a:ea typeface="微軟正黑體" panose="020B0604030504040204" pitchFamily="34" charset="-120"/>
                          </a:rPr>
                          <m:t>𝑦</m:t>
                        </m:r>
                      </m:e>
                      <m:sup>
                        <m:r>
                          <a:rPr lang="en-US" altLang="zh-TW" sz="2400" i="1" kern="0">
                            <a:solidFill>
                              <a:prstClr val="black"/>
                            </a:solidFill>
                            <a:latin typeface="Cambria Math" panose="02040503050406030204" pitchFamily="18" charset="0"/>
                            <a:ea typeface="微軟正黑體" panose="020B0604030504040204" pitchFamily="34" charset="-120"/>
                          </a:rPr>
                          <m:t>1</m:t>
                        </m:r>
                      </m:sup>
                    </m:sSup>
                  </m:oMath>
                </a14:m>
                <a:endParaRPr lang="zh-TW" altLang="en-US" sz="2400" kern="0" dirty="0">
                  <a:solidFill>
                    <a:prstClr val="black"/>
                  </a:solidFill>
                  <a:ea typeface="微軟正黑體" panose="020B0604030504040204" pitchFamily="34" charset="-120"/>
                </a:endParaRPr>
              </a:p>
            </p:txBody>
          </p:sp>
        </mc:Choice>
        <mc:Fallback xmlns="">
          <p:sp>
            <p:nvSpPr>
              <p:cNvPr id="40" name="矩形: 圓角 39">
                <a:extLst>
                  <a:ext uri="{FF2B5EF4-FFF2-40B4-BE49-F238E27FC236}">
                    <a16:creationId xmlns:a16="http://schemas.microsoft.com/office/drawing/2014/main" id="{CBF3D38E-9DF8-1A8A-BD4E-B2036DE22259}"/>
                  </a:ext>
                </a:extLst>
              </p:cNvPr>
              <p:cNvSpPr>
                <a:spLocks noRot="1" noChangeAspect="1" noMove="1" noResize="1" noEditPoints="1" noAdjustHandles="1" noChangeArrowheads="1" noChangeShapeType="1" noTextEdit="1"/>
              </p:cNvSpPr>
              <p:nvPr/>
            </p:nvSpPr>
            <p:spPr>
              <a:xfrm>
                <a:off x="6443549" y="1989576"/>
                <a:ext cx="1551012" cy="461663"/>
              </a:xfrm>
              <a:prstGeom prst="roundRect">
                <a:avLst/>
              </a:prstGeom>
              <a:blipFill>
                <a:blip r:embed="rId6"/>
                <a:stretch>
                  <a:fillRect l="-1538"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矩形: 圓角 40">
                <a:extLst>
                  <a:ext uri="{FF2B5EF4-FFF2-40B4-BE49-F238E27FC236}">
                    <a16:creationId xmlns:a16="http://schemas.microsoft.com/office/drawing/2014/main" id="{18875A75-257E-B0A3-B85C-4BEF63CDE03A}"/>
                  </a:ext>
                </a:extLst>
              </p:cNvPr>
              <p:cNvSpPr/>
              <p:nvPr/>
            </p:nvSpPr>
            <p:spPr>
              <a:xfrm>
                <a:off x="6443548" y="2547206"/>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lang="zh-TW" altLang="en-US" sz="2400" kern="0" dirty="0">
                  <a:solidFill>
                    <a:prstClr val="black"/>
                  </a:solidFill>
                  <a:ea typeface="微軟正黑體" panose="020B0604030504040204" pitchFamily="34" charset="-120"/>
                </a:endParaRPr>
              </a:p>
            </p:txBody>
          </p:sp>
        </mc:Choice>
        <mc:Fallback xmlns="">
          <p:sp>
            <p:nvSpPr>
              <p:cNvPr id="41" name="矩形: 圓角 40">
                <a:extLst>
                  <a:ext uri="{FF2B5EF4-FFF2-40B4-BE49-F238E27FC236}">
                    <a16:creationId xmlns:a16="http://schemas.microsoft.com/office/drawing/2014/main" id="{18875A75-257E-B0A3-B85C-4BEF63CDE03A}"/>
                  </a:ext>
                </a:extLst>
              </p:cNvPr>
              <p:cNvSpPr>
                <a:spLocks noRot="1" noChangeAspect="1" noMove="1" noResize="1" noEditPoints="1" noAdjustHandles="1" noChangeArrowheads="1" noChangeShapeType="1" noTextEdit="1"/>
              </p:cNvSpPr>
              <p:nvPr/>
            </p:nvSpPr>
            <p:spPr>
              <a:xfrm>
                <a:off x="6443548" y="2547206"/>
                <a:ext cx="1547945" cy="461663"/>
              </a:xfrm>
              <a:prstGeom prst="roundRect">
                <a:avLst/>
              </a:prstGeom>
              <a:blipFill>
                <a:blip r:embed="rId7"/>
                <a:stretch>
                  <a:fillRect l="-1923"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矩形: 圓角 41">
                <a:extLst>
                  <a:ext uri="{FF2B5EF4-FFF2-40B4-BE49-F238E27FC236}">
                    <a16:creationId xmlns:a16="http://schemas.microsoft.com/office/drawing/2014/main" id="{5763632D-C5ED-C9B8-828C-FFDCB05F9278}"/>
                  </a:ext>
                </a:extLst>
              </p:cNvPr>
              <p:cNvSpPr/>
              <p:nvPr/>
            </p:nvSpPr>
            <p:spPr>
              <a:xfrm>
                <a:off x="6443548" y="3482696"/>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lang="zh-TW" altLang="en-US" sz="2400" kern="0" dirty="0">
                  <a:solidFill>
                    <a:prstClr val="black"/>
                  </a:solidFill>
                  <a:ea typeface="微軟正黑體" panose="020B0604030504040204" pitchFamily="34" charset="-120"/>
                </a:endParaRPr>
              </a:p>
            </p:txBody>
          </p:sp>
        </mc:Choice>
        <mc:Fallback xmlns="">
          <p:sp>
            <p:nvSpPr>
              <p:cNvPr id="42" name="矩形: 圓角 41">
                <a:extLst>
                  <a:ext uri="{FF2B5EF4-FFF2-40B4-BE49-F238E27FC236}">
                    <a16:creationId xmlns:a16="http://schemas.microsoft.com/office/drawing/2014/main" id="{5763632D-C5ED-C9B8-828C-FFDCB05F9278}"/>
                  </a:ext>
                </a:extLst>
              </p:cNvPr>
              <p:cNvSpPr>
                <a:spLocks noRot="1" noChangeAspect="1" noMove="1" noResize="1" noEditPoints="1" noAdjustHandles="1" noChangeArrowheads="1" noChangeShapeType="1" noTextEdit="1"/>
              </p:cNvSpPr>
              <p:nvPr/>
            </p:nvSpPr>
            <p:spPr>
              <a:xfrm>
                <a:off x="6443548" y="3482696"/>
                <a:ext cx="1547945" cy="461663"/>
              </a:xfrm>
              <a:prstGeom prst="roundRect">
                <a:avLst/>
              </a:prstGeom>
              <a:blipFill>
                <a:blip r:embed="rId8"/>
                <a:stretch>
                  <a:fillRect l="-3462"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3" name="直線單箭頭接點 42">
            <a:extLst>
              <a:ext uri="{FF2B5EF4-FFF2-40B4-BE49-F238E27FC236}">
                <a16:creationId xmlns:a16="http://schemas.microsoft.com/office/drawing/2014/main" id="{887C3973-B9FD-652B-3EA7-0CAF3AD888B4}"/>
              </a:ext>
            </a:extLst>
          </p:cNvPr>
          <p:cNvCxnSpPr/>
          <p:nvPr/>
        </p:nvCxnSpPr>
        <p:spPr>
          <a:xfrm>
            <a:off x="8147676" y="2213707"/>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44" name="直線單箭頭接點 43">
            <a:extLst>
              <a:ext uri="{FF2B5EF4-FFF2-40B4-BE49-F238E27FC236}">
                <a16:creationId xmlns:a16="http://schemas.microsoft.com/office/drawing/2014/main" id="{50AE248C-F3F3-D29F-039A-67D00875EBAC}"/>
              </a:ext>
            </a:extLst>
          </p:cNvPr>
          <p:cNvCxnSpPr/>
          <p:nvPr/>
        </p:nvCxnSpPr>
        <p:spPr>
          <a:xfrm>
            <a:off x="8147678" y="2785900"/>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45" name="直線單箭頭接點 44">
            <a:extLst>
              <a:ext uri="{FF2B5EF4-FFF2-40B4-BE49-F238E27FC236}">
                <a16:creationId xmlns:a16="http://schemas.microsoft.com/office/drawing/2014/main" id="{91A5BBE5-509E-E3C9-F60D-1E4FA55EBB01}"/>
              </a:ext>
            </a:extLst>
          </p:cNvPr>
          <p:cNvCxnSpPr/>
          <p:nvPr/>
        </p:nvCxnSpPr>
        <p:spPr>
          <a:xfrm>
            <a:off x="8147677" y="3681943"/>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sp>
        <p:nvSpPr>
          <p:cNvPr id="46" name="文字方塊 45">
            <a:extLst>
              <a:ext uri="{FF2B5EF4-FFF2-40B4-BE49-F238E27FC236}">
                <a16:creationId xmlns:a16="http://schemas.microsoft.com/office/drawing/2014/main" id="{BECC6377-46A2-4B73-A41B-9DBC3ACECE9C}"/>
              </a:ext>
            </a:extLst>
          </p:cNvPr>
          <p:cNvSpPr txBox="1"/>
          <p:nvPr/>
        </p:nvSpPr>
        <p:spPr>
          <a:xfrm rot="5400000">
            <a:off x="7054103" y="3063394"/>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p:sp>
        <p:nvSpPr>
          <p:cNvPr id="47" name="文字方塊 46">
            <a:extLst>
              <a:ext uri="{FF2B5EF4-FFF2-40B4-BE49-F238E27FC236}">
                <a16:creationId xmlns:a16="http://schemas.microsoft.com/office/drawing/2014/main" id="{A43F3C0B-E7EF-AC0D-786D-59E11B9F9BA8}"/>
              </a:ext>
            </a:extLst>
          </p:cNvPr>
          <p:cNvSpPr txBox="1"/>
          <p:nvPr/>
        </p:nvSpPr>
        <p:spPr>
          <a:xfrm rot="5400000">
            <a:off x="1520825" y="3085443"/>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49" name="文字方塊 48">
                <a:extLst>
                  <a:ext uri="{FF2B5EF4-FFF2-40B4-BE49-F238E27FC236}">
                    <a16:creationId xmlns:a16="http://schemas.microsoft.com/office/drawing/2014/main" id="{EE306269-0BA5-03E1-5725-57F4C06B5AF3}"/>
                  </a:ext>
                </a:extLst>
              </p:cNvPr>
              <p:cNvSpPr txBox="1"/>
              <p:nvPr/>
            </p:nvSpPr>
            <p:spPr>
              <a:xfrm>
                <a:off x="3180768" y="2338714"/>
                <a:ext cx="2355156"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𝑦</m:t>
                      </m:r>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𝑓</m:t>
                          </m:r>
                        </m:e>
                        <m:sub>
                          <m:r>
                            <a:rPr kumimoji="0" lang="zh-TW" altLang="en-US" sz="2400" b="0" i="1" u="none" strike="noStrike" kern="0" cap="none" spc="0" normalizeH="0" baseline="0" noProof="0" smtClean="0">
                              <a:ln>
                                <a:noFill/>
                              </a:ln>
                              <a:solidFill>
                                <a:prstClr val="black"/>
                              </a:solidFill>
                              <a:effectLst/>
                              <a:uLnTx/>
                              <a:uFillTx/>
                              <a:latin typeface="Cambria Math" panose="02040503050406030204" pitchFamily="18" charset="0"/>
                            </a:rPr>
                            <m:t>𝜃</m:t>
                          </m:r>
                        </m:sub>
                      </m:sSub>
                      <m:d>
                        <m:d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𝑥</m:t>
                          </m:r>
                        </m:e>
                      </m:d>
                    </m:oMath>
                  </m:oMathPara>
                </a14:m>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Choice>
        <mc:Fallback xmlns="">
          <p:sp>
            <p:nvSpPr>
              <p:cNvPr id="49" name="文字方塊 48">
                <a:extLst>
                  <a:ext uri="{FF2B5EF4-FFF2-40B4-BE49-F238E27FC236}">
                    <a16:creationId xmlns:a16="http://schemas.microsoft.com/office/drawing/2014/main" id="{EE306269-0BA5-03E1-5725-57F4C06B5AF3}"/>
                  </a:ext>
                </a:extLst>
              </p:cNvPr>
              <p:cNvSpPr txBox="1">
                <a:spLocks noRot="1" noChangeAspect="1" noMove="1" noResize="1" noEditPoints="1" noAdjustHandles="1" noChangeArrowheads="1" noChangeShapeType="1" noTextEdit="1"/>
              </p:cNvSpPr>
              <p:nvPr/>
            </p:nvSpPr>
            <p:spPr>
              <a:xfrm>
                <a:off x="3180768" y="2338714"/>
                <a:ext cx="2355156" cy="461665"/>
              </a:xfrm>
              <a:prstGeom prst="rect">
                <a:avLst/>
              </a:prstGeom>
              <a:blipFill>
                <a:blip r:embed="rId9"/>
                <a:stretch>
                  <a:fillRect b="-21333"/>
                </a:stretch>
              </a:blipFill>
            </p:spPr>
            <p:txBody>
              <a:bodyPr/>
              <a:lstStyle/>
              <a:p>
                <a:r>
                  <a:rPr lang="zh-TW" altLang="en-US">
                    <a:noFill/>
                  </a:rPr>
                  <a:t> </a:t>
                </a:r>
              </a:p>
            </p:txBody>
          </p:sp>
        </mc:Fallback>
      </mc:AlternateContent>
      <p:pic>
        <p:nvPicPr>
          <p:cNvPr id="51" name="Picture 2">
            <a:extLst>
              <a:ext uri="{FF2B5EF4-FFF2-40B4-BE49-F238E27FC236}">
                <a16:creationId xmlns:a16="http://schemas.microsoft.com/office/drawing/2014/main" id="{923A3015-E102-0650-A130-7B60800AB2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8778" y="301520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群組 52">
            <a:extLst>
              <a:ext uri="{FF2B5EF4-FFF2-40B4-BE49-F238E27FC236}">
                <a16:creationId xmlns:a16="http://schemas.microsoft.com/office/drawing/2014/main" id="{3A9515E4-B7A8-B9E6-6DA1-07E17F9C27E0}"/>
              </a:ext>
            </a:extLst>
          </p:cNvPr>
          <p:cNvGrpSpPr/>
          <p:nvPr/>
        </p:nvGrpSpPr>
        <p:grpSpPr>
          <a:xfrm>
            <a:off x="8820405" y="1966503"/>
            <a:ext cx="873357" cy="2084732"/>
            <a:chOff x="8003601" y="3728693"/>
            <a:chExt cx="873357" cy="2084732"/>
          </a:xfrm>
        </p:grpSpPr>
        <mc:AlternateContent xmlns:mc="http://schemas.openxmlformats.org/markup-compatibility/2006" xmlns:a14="http://schemas.microsoft.com/office/drawing/2010/main">
          <mc:Choice Requires="a14">
            <p:sp>
              <p:nvSpPr>
                <p:cNvPr id="54" name="文字方塊 53">
                  <a:extLst>
                    <a:ext uri="{FF2B5EF4-FFF2-40B4-BE49-F238E27FC236}">
                      <a16:creationId xmlns:a16="http://schemas.microsoft.com/office/drawing/2014/main" id="{609329C6-D9C6-1D25-485F-2711D7459E64}"/>
                    </a:ext>
                  </a:extLst>
                </p:cNvPr>
                <p:cNvSpPr txBox="1"/>
                <p:nvPr/>
              </p:nvSpPr>
              <p:spPr>
                <a:xfrm>
                  <a:off x="8005135" y="3898032"/>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b="0" i="1" smtClean="0">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1</m:t>
                            </m:r>
                          </m:sup>
                        </m:sSup>
                      </m:oMath>
                    </m:oMathPara>
                  </a14:m>
                  <a:endParaRPr lang="zh-TW" altLang="en-US" sz="2400" dirty="0">
                    <a:solidFill>
                      <a:prstClr val="black"/>
                    </a:solidFill>
                    <a:latin typeface="Calibri" panose="020F0502020204030204"/>
                  </a:endParaRPr>
                </a:p>
              </p:txBody>
            </p:sp>
          </mc:Choice>
          <mc:Fallback xmlns="">
            <p:sp>
              <p:nvSpPr>
                <p:cNvPr id="54" name="文字方塊 53">
                  <a:extLst>
                    <a:ext uri="{FF2B5EF4-FFF2-40B4-BE49-F238E27FC236}">
                      <a16:creationId xmlns:a16="http://schemas.microsoft.com/office/drawing/2014/main" id="{7FB2E570-4CFF-9DFA-6B75-722C2E1E5F75}"/>
                    </a:ext>
                  </a:extLst>
                </p:cNvPr>
                <p:cNvSpPr txBox="1">
                  <a:spLocks noRot="1" noChangeAspect="1" noMove="1" noResize="1" noEditPoints="1" noAdjustHandles="1" noChangeArrowheads="1" noChangeShapeType="1" noTextEdit="1"/>
                </p:cNvSpPr>
                <p:nvPr/>
              </p:nvSpPr>
              <p:spPr>
                <a:xfrm>
                  <a:off x="8005135" y="3898032"/>
                  <a:ext cx="857249" cy="461665"/>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文字方塊 54">
                  <a:extLst>
                    <a:ext uri="{FF2B5EF4-FFF2-40B4-BE49-F238E27FC236}">
                      <a16:creationId xmlns:a16="http://schemas.microsoft.com/office/drawing/2014/main" id="{117EE0FD-0793-7DF9-BEAF-FFA8DEB3B543}"/>
                    </a:ext>
                  </a:extLst>
                </p:cNvPr>
                <p:cNvSpPr txBox="1"/>
                <p:nvPr/>
              </p:nvSpPr>
              <p:spPr>
                <a:xfrm>
                  <a:off x="8003601" y="4413737"/>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2</m:t>
                            </m:r>
                          </m:sup>
                        </m:sSup>
                      </m:oMath>
                    </m:oMathPara>
                  </a14:m>
                  <a:endParaRPr lang="zh-TW" altLang="en-US" sz="2400" dirty="0">
                    <a:solidFill>
                      <a:prstClr val="black"/>
                    </a:solidFill>
                    <a:latin typeface="Calibri" panose="020F0502020204030204"/>
                  </a:endParaRPr>
                </a:p>
              </p:txBody>
            </p:sp>
          </mc:Choice>
          <mc:Fallback xmlns="">
            <p:sp>
              <p:nvSpPr>
                <p:cNvPr id="55" name="文字方塊 54">
                  <a:extLst>
                    <a:ext uri="{FF2B5EF4-FFF2-40B4-BE49-F238E27FC236}">
                      <a16:creationId xmlns:a16="http://schemas.microsoft.com/office/drawing/2014/main" id="{9DBE5A74-9A07-A108-A950-98FDDE2F84F1}"/>
                    </a:ext>
                  </a:extLst>
                </p:cNvPr>
                <p:cNvSpPr txBox="1">
                  <a:spLocks noRot="1" noChangeAspect="1" noMove="1" noResize="1" noEditPoints="1" noAdjustHandles="1" noChangeArrowheads="1" noChangeShapeType="1" noTextEdit="1"/>
                </p:cNvSpPr>
                <p:nvPr/>
              </p:nvSpPr>
              <p:spPr>
                <a:xfrm>
                  <a:off x="8003601" y="4413737"/>
                  <a:ext cx="857249" cy="461665"/>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6" name="文字方塊 55">
                  <a:extLst>
                    <a:ext uri="{FF2B5EF4-FFF2-40B4-BE49-F238E27FC236}">
                      <a16:creationId xmlns:a16="http://schemas.microsoft.com/office/drawing/2014/main" id="{7860F1E9-5D2A-5838-AA21-398EA7B701A7}"/>
                    </a:ext>
                  </a:extLst>
                </p:cNvPr>
                <p:cNvSpPr txBox="1"/>
                <p:nvPr/>
              </p:nvSpPr>
              <p:spPr>
                <a:xfrm>
                  <a:off x="8019709" y="5316784"/>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𝑁</m:t>
                            </m:r>
                          </m:sup>
                        </m:sSup>
                      </m:oMath>
                    </m:oMathPara>
                  </a14:m>
                  <a:endParaRPr lang="zh-TW" altLang="en-US" sz="2400" dirty="0">
                    <a:solidFill>
                      <a:prstClr val="black"/>
                    </a:solidFill>
                    <a:latin typeface="Calibri" panose="020F0502020204030204"/>
                  </a:endParaRPr>
                </a:p>
              </p:txBody>
            </p:sp>
          </mc:Choice>
          <mc:Fallback xmlns="">
            <p:sp>
              <p:nvSpPr>
                <p:cNvPr id="56" name="文字方塊 55">
                  <a:extLst>
                    <a:ext uri="{FF2B5EF4-FFF2-40B4-BE49-F238E27FC236}">
                      <a16:creationId xmlns:a16="http://schemas.microsoft.com/office/drawing/2014/main" id="{9132F20E-62B1-1E96-A712-58B867A63561}"/>
                    </a:ext>
                  </a:extLst>
                </p:cNvPr>
                <p:cNvSpPr txBox="1">
                  <a:spLocks noRot="1" noChangeAspect="1" noMove="1" noResize="1" noEditPoints="1" noAdjustHandles="1" noChangeArrowheads="1" noChangeShapeType="1" noTextEdit="1"/>
                </p:cNvSpPr>
                <p:nvPr/>
              </p:nvSpPr>
              <p:spPr>
                <a:xfrm>
                  <a:off x="8019709" y="5316784"/>
                  <a:ext cx="857249" cy="461665"/>
                </a:xfrm>
                <a:prstGeom prst="rect">
                  <a:avLst/>
                </a:prstGeom>
                <a:blipFill>
                  <a:blip r:embed="rId14"/>
                  <a:stretch>
                    <a:fillRect/>
                  </a:stretch>
                </a:blipFill>
              </p:spPr>
              <p:txBody>
                <a:bodyPr/>
                <a:lstStyle/>
                <a:p>
                  <a:r>
                    <a:rPr lang="zh-TW" altLang="en-US">
                      <a:noFill/>
                    </a:rPr>
                    <a:t> </a:t>
                  </a:r>
                </a:p>
              </p:txBody>
            </p:sp>
          </mc:Fallback>
        </mc:AlternateContent>
        <p:sp>
          <p:nvSpPr>
            <p:cNvPr id="57" name="矩形: 圓角 56">
              <a:extLst>
                <a:ext uri="{FF2B5EF4-FFF2-40B4-BE49-F238E27FC236}">
                  <a16:creationId xmlns:a16="http://schemas.microsoft.com/office/drawing/2014/main" id="{217CC0ED-AC4F-BD78-2B61-605C18B4C6B3}"/>
                </a:ext>
              </a:extLst>
            </p:cNvPr>
            <p:cNvSpPr/>
            <p:nvPr/>
          </p:nvSpPr>
          <p:spPr>
            <a:xfrm>
              <a:off x="8026840" y="3728693"/>
              <a:ext cx="688588" cy="2084732"/>
            </a:xfrm>
            <a:prstGeom prst="roundRect">
              <a:avLst/>
            </a:prstGeom>
            <a:noFill/>
            <a:ln w="571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cxnSp>
        <p:nvCxnSpPr>
          <p:cNvPr id="59" name="直線單箭頭接點 58">
            <a:extLst>
              <a:ext uri="{FF2B5EF4-FFF2-40B4-BE49-F238E27FC236}">
                <a16:creationId xmlns:a16="http://schemas.microsoft.com/office/drawing/2014/main" id="{0D84A85B-29B4-CEC2-B092-F512E8315C4A}"/>
              </a:ext>
            </a:extLst>
          </p:cNvPr>
          <p:cNvCxnSpPr>
            <a:cxnSpLocks/>
          </p:cNvCxnSpPr>
          <p:nvPr/>
        </p:nvCxnSpPr>
        <p:spPr>
          <a:xfrm rot="16200000">
            <a:off x="9922303" y="2818715"/>
            <a:ext cx="0" cy="457082"/>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9460231E-FCA1-19EE-C95F-EED4C4254B9F}"/>
                  </a:ext>
                </a:extLst>
              </p:cNvPr>
              <p:cNvSpPr txBox="1"/>
              <p:nvPr/>
            </p:nvSpPr>
            <p:spPr>
              <a:xfrm>
                <a:off x="10215040" y="2425332"/>
                <a:ext cx="1630896" cy="1211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nary>
                        <m:naryPr>
                          <m:chr m:val="∑"/>
                          <m:ctrlPr>
                            <a:rPr lang="en-US" altLang="zh-TW" sz="2800" b="0" i="1" smtClean="0">
                              <a:latin typeface="Cambria Math" panose="02040503050406030204" pitchFamily="18" charset="0"/>
                            </a:rPr>
                          </m:ctrlPr>
                        </m:naryPr>
                        <m:sub>
                          <m:r>
                            <m:rPr>
                              <m:brk m:alnAt="23"/>
                            </m:rPr>
                            <a:rPr lang="en-US" altLang="zh-TW" sz="2800" b="0" i="1" smtClean="0">
                              <a:latin typeface="Cambria Math" panose="02040503050406030204" pitchFamily="18" charset="0"/>
                            </a:rPr>
                            <m:t>𝑛</m:t>
                          </m:r>
                          <m:r>
                            <a:rPr lang="en-US" altLang="zh-TW" sz="2800" b="0" i="1" smtClean="0">
                              <a:latin typeface="Cambria Math" panose="02040503050406030204" pitchFamily="18" charset="0"/>
                            </a:rPr>
                            <m:t>=1</m:t>
                          </m:r>
                        </m:sub>
                        <m:sup>
                          <m:r>
                            <a:rPr lang="en-US" altLang="zh-TW" sz="2800" b="0" i="1" smtClean="0">
                              <a:latin typeface="Cambria Math" panose="02040503050406030204" pitchFamily="18" charset="0"/>
                            </a:rPr>
                            <m:t>𝑁</m:t>
                          </m:r>
                        </m:sup>
                        <m:e>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𝑙</m:t>
                              </m:r>
                            </m:e>
                            <m:sup>
                              <m:r>
                                <a:rPr lang="en-US" altLang="zh-TW" sz="2800" b="0" i="1" smtClean="0">
                                  <a:solidFill>
                                    <a:prstClr val="black"/>
                                  </a:solidFill>
                                  <a:latin typeface="Cambria Math" panose="02040503050406030204" pitchFamily="18" charset="0"/>
                                </a:rPr>
                                <m:t>𝑛</m:t>
                              </m:r>
                            </m:sup>
                          </m:sSup>
                        </m:e>
                      </m:nary>
                    </m:oMath>
                  </m:oMathPara>
                </a14:m>
                <a:endParaRPr lang="zh-TW" altLang="en-US" sz="2800" dirty="0"/>
              </a:p>
            </p:txBody>
          </p:sp>
        </mc:Choice>
        <mc:Fallback xmlns="">
          <p:sp>
            <p:nvSpPr>
              <p:cNvPr id="60" name="文字方塊 59">
                <a:extLst>
                  <a:ext uri="{FF2B5EF4-FFF2-40B4-BE49-F238E27FC236}">
                    <a16:creationId xmlns:a16="http://schemas.microsoft.com/office/drawing/2014/main" id="{9460231E-FCA1-19EE-C95F-EED4C4254B9F}"/>
                  </a:ext>
                </a:extLst>
              </p:cNvPr>
              <p:cNvSpPr txBox="1">
                <a:spLocks noRot="1" noChangeAspect="1" noMove="1" noResize="1" noEditPoints="1" noAdjustHandles="1" noChangeArrowheads="1" noChangeShapeType="1" noTextEdit="1"/>
              </p:cNvSpPr>
              <p:nvPr/>
            </p:nvSpPr>
            <p:spPr>
              <a:xfrm>
                <a:off x="10215040" y="2425332"/>
                <a:ext cx="1630896" cy="1211550"/>
              </a:xfrm>
              <a:prstGeom prst="rect">
                <a:avLst/>
              </a:prstGeom>
              <a:blipFill>
                <a:blip r:embed="rId15"/>
                <a:stretch>
                  <a:fillRect/>
                </a:stretch>
              </a:blipFill>
            </p:spPr>
            <p:txBody>
              <a:bodyPr/>
              <a:lstStyle/>
              <a:p>
                <a:r>
                  <a:rPr lang="zh-TW" altLang="en-US">
                    <a:noFill/>
                  </a:rPr>
                  <a:t> </a:t>
                </a:r>
              </a:p>
            </p:txBody>
          </p:sp>
        </mc:Fallback>
      </mc:AlternateContent>
      <p:cxnSp>
        <p:nvCxnSpPr>
          <p:cNvPr id="61" name="直線單箭頭接點 60">
            <a:extLst>
              <a:ext uri="{FF2B5EF4-FFF2-40B4-BE49-F238E27FC236}">
                <a16:creationId xmlns:a16="http://schemas.microsoft.com/office/drawing/2014/main" id="{76745508-966E-FCD7-9BD0-9898015DAC26}"/>
              </a:ext>
            </a:extLst>
          </p:cNvPr>
          <p:cNvCxnSpPr>
            <a:cxnSpLocks/>
          </p:cNvCxnSpPr>
          <p:nvPr/>
        </p:nvCxnSpPr>
        <p:spPr>
          <a:xfrm>
            <a:off x="3638778" y="5775724"/>
            <a:ext cx="104518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6" name="矩形: 圓角 65">
                <a:extLst>
                  <a:ext uri="{FF2B5EF4-FFF2-40B4-BE49-F238E27FC236}">
                    <a16:creationId xmlns:a16="http://schemas.microsoft.com/office/drawing/2014/main" id="{AB0B8D00-DF83-204C-047E-E75B39E96310}"/>
                  </a:ext>
                </a:extLst>
              </p:cNvPr>
              <p:cNvSpPr/>
              <p:nvPr/>
            </p:nvSpPr>
            <p:spPr>
              <a:xfrm>
                <a:off x="4918666" y="5544892"/>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66" name="矩形: 圓角 65">
                <a:extLst>
                  <a:ext uri="{FF2B5EF4-FFF2-40B4-BE49-F238E27FC236}">
                    <a16:creationId xmlns:a16="http://schemas.microsoft.com/office/drawing/2014/main" id="{AB0B8D00-DF83-204C-047E-E75B39E96310}"/>
                  </a:ext>
                </a:extLst>
              </p:cNvPr>
              <p:cNvSpPr>
                <a:spLocks noRot="1" noChangeAspect="1" noMove="1" noResize="1" noEditPoints="1" noAdjustHandles="1" noChangeArrowheads="1" noChangeShapeType="1" noTextEdit="1"/>
              </p:cNvSpPr>
              <p:nvPr/>
            </p:nvSpPr>
            <p:spPr>
              <a:xfrm>
                <a:off x="4918666" y="5544892"/>
                <a:ext cx="1483823" cy="461663"/>
              </a:xfrm>
              <a:prstGeom prst="roundRect">
                <a:avLst/>
              </a:prstGeom>
              <a:blipFill>
                <a:blip r:embed="rId16"/>
                <a:stretch>
                  <a:fillRect t="-6173" b="-2469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8" name="矩形: 圓角 67">
                <a:extLst>
                  <a:ext uri="{FF2B5EF4-FFF2-40B4-BE49-F238E27FC236}">
                    <a16:creationId xmlns:a16="http://schemas.microsoft.com/office/drawing/2014/main" id="{A061025A-8EE9-528B-E7F2-F8C4C7E8F798}"/>
                  </a:ext>
                </a:extLst>
              </p:cNvPr>
              <p:cNvSpPr/>
              <p:nvPr/>
            </p:nvSpPr>
            <p:spPr>
              <a:xfrm>
                <a:off x="6899806" y="5568200"/>
                <a:ext cx="889618" cy="461663"/>
              </a:xfrm>
              <a:prstGeom prst="roundRect">
                <a:avLst/>
              </a:prstGeom>
              <a:solidFill>
                <a:srgbClr val="FFFF00"/>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𝑙</m:t>
                    </m:r>
                  </m:oMath>
                </a14:m>
                <a:endParaRPr lang="zh-TW" altLang="en-US" sz="2400" kern="0" dirty="0">
                  <a:solidFill>
                    <a:prstClr val="black"/>
                  </a:solidFill>
                  <a:ea typeface="微軟正黑體" panose="020B0604030504040204" pitchFamily="34" charset="-120"/>
                </a:endParaRPr>
              </a:p>
            </p:txBody>
          </p:sp>
        </mc:Choice>
        <mc:Fallback xmlns="">
          <p:sp>
            <p:nvSpPr>
              <p:cNvPr id="68" name="矩形: 圓角 67">
                <a:extLst>
                  <a:ext uri="{FF2B5EF4-FFF2-40B4-BE49-F238E27FC236}">
                    <a16:creationId xmlns:a16="http://schemas.microsoft.com/office/drawing/2014/main" id="{A061025A-8EE9-528B-E7F2-F8C4C7E8F798}"/>
                  </a:ext>
                </a:extLst>
              </p:cNvPr>
              <p:cNvSpPr>
                <a:spLocks noRot="1" noChangeAspect="1" noMove="1" noResize="1" noEditPoints="1" noAdjustHandles="1" noChangeArrowheads="1" noChangeShapeType="1" noTextEdit="1"/>
              </p:cNvSpPr>
              <p:nvPr/>
            </p:nvSpPr>
            <p:spPr>
              <a:xfrm>
                <a:off x="6899806" y="5568200"/>
                <a:ext cx="889618" cy="461663"/>
              </a:xfrm>
              <a:prstGeom prst="roundRect">
                <a:avLst/>
              </a:prstGeom>
              <a:blipFill>
                <a:blip r:embed="rId17"/>
                <a:stretch>
                  <a:fillRect/>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75" name="直線單箭頭接點 74">
            <a:extLst>
              <a:ext uri="{FF2B5EF4-FFF2-40B4-BE49-F238E27FC236}">
                <a16:creationId xmlns:a16="http://schemas.microsoft.com/office/drawing/2014/main" id="{3CBB7D53-62FB-D79B-46AC-4E21E300DAD0}"/>
              </a:ext>
            </a:extLst>
          </p:cNvPr>
          <p:cNvCxnSpPr>
            <a:cxnSpLocks/>
          </p:cNvCxnSpPr>
          <p:nvPr/>
        </p:nvCxnSpPr>
        <p:spPr>
          <a:xfrm>
            <a:off x="7378893" y="4853791"/>
            <a:ext cx="0" cy="606486"/>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 name="直線單箭頭接點 76">
            <a:extLst>
              <a:ext uri="{FF2B5EF4-FFF2-40B4-BE49-F238E27FC236}">
                <a16:creationId xmlns:a16="http://schemas.microsoft.com/office/drawing/2014/main" id="{35473537-2AB3-8404-AC1B-80B9A5CBD040}"/>
              </a:ext>
            </a:extLst>
          </p:cNvPr>
          <p:cNvCxnSpPr>
            <a:cxnSpLocks/>
          </p:cNvCxnSpPr>
          <p:nvPr/>
        </p:nvCxnSpPr>
        <p:spPr>
          <a:xfrm>
            <a:off x="7378893" y="4853791"/>
            <a:ext cx="1888916" cy="0"/>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 name="直線單箭頭接點 78">
            <a:extLst>
              <a:ext uri="{FF2B5EF4-FFF2-40B4-BE49-F238E27FC236}">
                <a16:creationId xmlns:a16="http://schemas.microsoft.com/office/drawing/2014/main" id="{D956B744-35E1-6BB7-AC3E-A6A846779B2D}"/>
              </a:ext>
            </a:extLst>
          </p:cNvPr>
          <p:cNvCxnSpPr>
            <a:cxnSpLocks/>
          </p:cNvCxnSpPr>
          <p:nvPr/>
        </p:nvCxnSpPr>
        <p:spPr>
          <a:xfrm flipV="1">
            <a:off x="9218907" y="4139390"/>
            <a:ext cx="0" cy="71440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1" name="文字方塊 80">
            <a:extLst>
              <a:ext uri="{FF2B5EF4-FFF2-40B4-BE49-F238E27FC236}">
                <a16:creationId xmlns:a16="http://schemas.microsoft.com/office/drawing/2014/main" id="{ED3A8F4E-EAD3-8D12-8A93-886E6A8289A1}"/>
              </a:ext>
            </a:extLst>
          </p:cNvPr>
          <p:cNvSpPr txBox="1"/>
          <p:nvPr/>
        </p:nvSpPr>
        <p:spPr>
          <a:xfrm>
            <a:off x="0" y="4481540"/>
            <a:ext cx="2803102" cy="523220"/>
          </a:xfrm>
          <a:prstGeom prst="rect">
            <a:avLst/>
          </a:prstGeom>
          <a:noFill/>
        </p:spPr>
        <p:txBody>
          <a:bodyPr wrap="square" rtlCol="0">
            <a:spAutoFit/>
          </a:bodyPr>
          <a:lstStyle/>
          <a:p>
            <a:pPr algn="ctr"/>
            <a:r>
              <a:rPr lang="en-US" altLang="zh-TW" sz="2800" b="1" u="sng" dirty="0"/>
              <a:t>RLAIF</a:t>
            </a:r>
            <a:endParaRPr lang="zh-TW" altLang="en-US" sz="2800" b="1" u="sng" dirty="0"/>
          </a:p>
        </p:txBody>
      </p:sp>
      <p:pic>
        <p:nvPicPr>
          <p:cNvPr id="3" name="Picture 2">
            <a:extLst>
              <a:ext uri="{FF2B5EF4-FFF2-40B4-BE49-F238E27FC236}">
                <a16:creationId xmlns:a16="http://schemas.microsoft.com/office/drawing/2014/main" id="{D53207BF-BB37-D783-4C6D-B4096D10F3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0689" y="4958600"/>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BD60B57C-FC6E-A036-6DF9-0729EFC441BA}"/>
                  </a:ext>
                </a:extLst>
              </p:cNvPr>
              <p:cNvSpPr txBox="1"/>
              <p:nvPr/>
            </p:nvSpPr>
            <p:spPr>
              <a:xfrm>
                <a:off x="7881266" y="5605367"/>
                <a:ext cx="3134691"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產生 </a:t>
                </a:r>
                <a14:m>
                  <m:oMath xmlns:m="http://schemas.openxmlformats.org/officeDocument/2006/math">
                    <m:r>
                      <a:rPr lang="en-US" altLang="zh-TW" sz="2400" i="1" kern="0">
                        <a:solidFill>
                          <a:prstClr val="black"/>
                        </a:solidFill>
                        <a:latin typeface="Cambria Math" panose="02040503050406030204" pitchFamily="18" charset="0"/>
                        <a:ea typeface="微軟正黑體" panose="020B0604030504040204" pitchFamily="34" charset="-120"/>
                      </a:rPr>
                      <m:t>𝑥</m:t>
                    </m:r>
                  </m:oMath>
                </a14:m>
                <a:r>
                  <a:rPr lang="zh-TW" altLang="en-US" sz="2400" dirty="0">
                    <a:latin typeface="微軟正黑體" panose="020B0604030504040204" pitchFamily="34" charset="-120"/>
                    <a:ea typeface="微軟正黑體" panose="020B0604030504040204" pitchFamily="34" charset="-120"/>
                  </a:rPr>
                  <a:t> 的 </a:t>
                </a:r>
                <a:r>
                  <a:rPr lang="en-US" altLang="zh-TW" sz="2400" dirty="0">
                    <a:latin typeface="微軟正黑體" panose="020B0604030504040204" pitchFamily="34" charset="-120"/>
                    <a:ea typeface="微軟正黑體" panose="020B0604030504040204" pitchFamily="34" charset="-120"/>
                  </a:rPr>
                  <a:t>likelihood </a:t>
                </a:r>
                <a:endParaRPr lang="zh-TW" altLang="en-US" sz="2400" dirty="0">
                  <a:latin typeface="微軟正黑體" panose="020B0604030504040204" pitchFamily="34" charset="-120"/>
                  <a:ea typeface="微軟正黑體" panose="020B0604030504040204" pitchFamily="34" charset="-120"/>
                </a:endParaRPr>
              </a:p>
            </p:txBody>
          </p:sp>
        </mc:Choice>
        <mc:Fallback xmlns="">
          <p:sp>
            <p:nvSpPr>
              <p:cNvPr id="6" name="文字方塊 5">
                <a:extLst>
                  <a:ext uri="{FF2B5EF4-FFF2-40B4-BE49-F238E27FC236}">
                    <a16:creationId xmlns:a16="http://schemas.microsoft.com/office/drawing/2014/main" id="{BD60B57C-FC6E-A036-6DF9-0729EFC441BA}"/>
                  </a:ext>
                </a:extLst>
              </p:cNvPr>
              <p:cNvSpPr txBox="1">
                <a:spLocks noRot="1" noChangeAspect="1" noMove="1" noResize="1" noEditPoints="1" noAdjustHandles="1" noChangeArrowheads="1" noChangeShapeType="1" noTextEdit="1"/>
              </p:cNvSpPr>
              <p:nvPr/>
            </p:nvSpPr>
            <p:spPr>
              <a:xfrm>
                <a:off x="7881266" y="5605367"/>
                <a:ext cx="3134691" cy="461665"/>
              </a:xfrm>
              <a:prstGeom prst="rect">
                <a:avLst/>
              </a:prstGeom>
              <a:blipFill>
                <a:blip r:embed="rId18"/>
                <a:stretch>
                  <a:fillRect l="-3113" t="-9333" b="-32000"/>
                </a:stretch>
              </a:blipFill>
            </p:spPr>
            <p:txBody>
              <a:bodyPr/>
              <a:lstStyle/>
              <a:p>
                <a:r>
                  <a:rPr lang="zh-TW" altLang="en-US">
                    <a:noFill/>
                  </a:rPr>
                  <a:t> </a:t>
                </a:r>
              </a:p>
            </p:txBody>
          </p:sp>
        </mc:Fallback>
      </mc:AlternateContent>
      <p:sp>
        <p:nvSpPr>
          <p:cNvPr id="8" name="文字方塊 7">
            <a:extLst>
              <a:ext uri="{FF2B5EF4-FFF2-40B4-BE49-F238E27FC236}">
                <a16:creationId xmlns:a16="http://schemas.microsoft.com/office/drawing/2014/main" id="{2CD0AD24-3E18-BE52-C012-991CDB11998D}"/>
              </a:ext>
            </a:extLst>
          </p:cNvPr>
          <p:cNvSpPr txBox="1"/>
          <p:nvPr/>
        </p:nvSpPr>
        <p:spPr>
          <a:xfrm>
            <a:off x="8417676" y="6215661"/>
            <a:ext cx="6181724" cy="369332"/>
          </a:xfrm>
          <a:prstGeom prst="rect">
            <a:avLst/>
          </a:prstGeom>
          <a:noFill/>
        </p:spPr>
        <p:txBody>
          <a:bodyPr wrap="square">
            <a:spAutoFit/>
          </a:bodyPr>
          <a:lstStyle/>
          <a:p>
            <a:r>
              <a:rPr lang="zh-TW" altLang="en-US" dirty="0"/>
              <a:t>https://arxiv.org/abs/2505.20633</a:t>
            </a:r>
          </a:p>
        </p:txBody>
      </p:sp>
    </p:spTree>
    <p:extLst>
      <p:ext uri="{BB962C8B-B14F-4D97-AF65-F5344CB8AC3E}">
        <p14:creationId xmlns:p14="http://schemas.microsoft.com/office/powerpoint/2010/main" val="36849418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A7A829-62A6-09D3-7EAA-4089DE33A5A1}"/>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自己訂 </a:t>
            </a:r>
            <a:r>
              <a:rPr lang="en-US" altLang="zh-TW" dirty="0">
                <a:latin typeface="微軟正黑體" panose="020B0604030504040204" pitchFamily="34" charset="-120"/>
                <a:ea typeface="微軟正黑體" panose="020B0604030504040204" pitchFamily="34" charset="-120"/>
              </a:rPr>
              <a:t>Loss</a:t>
            </a:r>
            <a:endParaRPr lang="zh-TW" altLang="en-US" dirty="0"/>
          </a:p>
        </p:txBody>
      </p:sp>
      <p:sp>
        <p:nvSpPr>
          <p:cNvPr id="3" name="內容版面配置區 2">
            <a:extLst>
              <a:ext uri="{FF2B5EF4-FFF2-40B4-BE49-F238E27FC236}">
                <a16:creationId xmlns:a16="http://schemas.microsoft.com/office/drawing/2014/main" id="{91A7B7C9-42B1-F72C-09D2-F3D2115104E9}"/>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114E2DCD-0074-802A-7647-1D6BC7E30595}"/>
              </a:ext>
            </a:extLst>
          </p:cNvPr>
          <p:cNvPicPr>
            <a:picLocks noChangeAspect="1"/>
          </p:cNvPicPr>
          <p:nvPr/>
        </p:nvPicPr>
        <p:blipFill>
          <a:blip r:embed="rId2"/>
          <a:stretch>
            <a:fillRect/>
          </a:stretch>
        </p:blipFill>
        <p:spPr>
          <a:xfrm>
            <a:off x="356928" y="3429000"/>
            <a:ext cx="11478143" cy="1626169"/>
          </a:xfrm>
          <a:prstGeom prst="rect">
            <a:avLst/>
          </a:prstGeom>
        </p:spPr>
      </p:pic>
      <p:sp>
        <p:nvSpPr>
          <p:cNvPr id="6" name="文字方塊 5">
            <a:extLst>
              <a:ext uri="{FF2B5EF4-FFF2-40B4-BE49-F238E27FC236}">
                <a16:creationId xmlns:a16="http://schemas.microsoft.com/office/drawing/2014/main" id="{17DFBCFF-9E46-0B1B-E2C9-A3709C608E08}"/>
              </a:ext>
            </a:extLst>
          </p:cNvPr>
          <p:cNvSpPr txBox="1"/>
          <p:nvPr/>
        </p:nvSpPr>
        <p:spPr>
          <a:xfrm>
            <a:off x="8679247" y="587137"/>
            <a:ext cx="3804640" cy="369332"/>
          </a:xfrm>
          <a:prstGeom prst="rect">
            <a:avLst/>
          </a:prstGeom>
          <a:noFill/>
        </p:spPr>
        <p:txBody>
          <a:bodyPr wrap="square">
            <a:spAutoFit/>
          </a:bodyPr>
          <a:lstStyle/>
          <a:p>
            <a:r>
              <a:rPr lang="zh-TW" altLang="en-US" dirty="0"/>
              <a:t>https://arxiv.org/pdf/2603.08660</a:t>
            </a:r>
          </a:p>
        </p:txBody>
      </p:sp>
      <p:pic>
        <p:nvPicPr>
          <p:cNvPr id="8" name="圖片 7">
            <a:extLst>
              <a:ext uri="{FF2B5EF4-FFF2-40B4-BE49-F238E27FC236}">
                <a16:creationId xmlns:a16="http://schemas.microsoft.com/office/drawing/2014/main" id="{949E615E-B87F-5A3F-7975-CC286ADDDC44}"/>
              </a:ext>
            </a:extLst>
          </p:cNvPr>
          <p:cNvPicPr>
            <a:picLocks noChangeAspect="1"/>
          </p:cNvPicPr>
          <p:nvPr/>
        </p:nvPicPr>
        <p:blipFill>
          <a:blip r:embed="rId3"/>
          <a:stretch>
            <a:fillRect/>
          </a:stretch>
        </p:blipFill>
        <p:spPr>
          <a:xfrm>
            <a:off x="2308556" y="2646416"/>
            <a:ext cx="8273011" cy="369331"/>
          </a:xfrm>
          <a:prstGeom prst="rect">
            <a:avLst/>
          </a:prstGeom>
        </p:spPr>
      </p:pic>
      <p:sp>
        <p:nvSpPr>
          <p:cNvPr id="10" name="文字方塊 9">
            <a:extLst>
              <a:ext uri="{FF2B5EF4-FFF2-40B4-BE49-F238E27FC236}">
                <a16:creationId xmlns:a16="http://schemas.microsoft.com/office/drawing/2014/main" id="{1A0E48D0-CEBE-8F5C-1B30-DFFC137FC1CE}"/>
              </a:ext>
            </a:extLst>
          </p:cNvPr>
          <p:cNvSpPr txBox="1"/>
          <p:nvPr/>
        </p:nvSpPr>
        <p:spPr>
          <a:xfrm>
            <a:off x="5801508" y="210199"/>
            <a:ext cx="6245352" cy="361637"/>
          </a:xfrm>
          <a:prstGeom prst="rect">
            <a:avLst/>
          </a:prstGeom>
          <a:noFill/>
        </p:spPr>
        <p:txBody>
          <a:bodyPr wrap="square">
            <a:spAutoFit/>
          </a:bodyPr>
          <a:lstStyle/>
          <a:p>
            <a:pPr algn="r">
              <a:lnSpc>
                <a:spcPts val="2099"/>
              </a:lnSpc>
              <a:spcAft>
                <a:spcPts val="900"/>
              </a:spcAft>
              <a:buNone/>
            </a:pPr>
            <a:r>
              <a:rPr lang="en-US" altLang="zh-TW" i="0" dirty="0">
                <a:solidFill>
                  <a:srgbClr val="000000"/>
                </a:solidFill>
                <a:effectLst/>
                <a:latin typeface="Lucida Grande"/>
              </a:rPr>
              <a:t>How Far Can Unsupervised RLVR Scale LLM Training?</a:t>
            </a:r>
          </a:p>
        </p:txBody>
      </p:sp>
    </p:spTree>
    <p:extLst>
      <p:ext uri="{BB962C8B-B14F-4D97-AF65-F5344CB8AC3E}">
        <p14:creationId xmlns:p14="http://schemas.microsoft.com/office/powerpoint/2010/main" val="870536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DB01E-0F8A-1EAD-DAC8-7F1E301E1EA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57025028-4879-8AD9-F7D2-2F86F6751138}"/>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自己訂 </a:t>
            </a:r>
            <a:r>
              <a:rPr lang="en-US" altLang="zh-TW" dirty="0">
                <a:latin typeface="微軟正黑體" panose="020B0604030504040204" pitchFamily="34" charset="-120"/>
                <a:ea typeface="微軟正黑體" panose="020B0604030504040204" pitchFamily="34" charset="-120"/>
              </a:rPr>
              <a:t>Loss</a:t>
            </a:r>
            <a:endParaRPr lang="zh-TW" altLang="en-US" dirty="0"/>
          </a:p>
        </p:txBody>
      </p:sp>
      <p:sp>
        <p:nvSpPr>
          <p:cNvPr id="3" name="內容版面配置區 2">
            <a:extLst>
              <a:ext uri="{FF2B5EF4-FFF2-40B4-BE49-F238E27FC236}">
                <a16:creationId xmlns:a16="http://schemas.microsoft.com/office/drawing/2014/main" id="{D26D8F98-DC13-705F-A938-ACC4AB2BF863}"/>
              </a:ext>
            </a:extLst>
          </p:cNvPr>
          <p:cNvSpPr>
            <a:spLocks noGrp="1"/>
          </p:cNvSpPr>
          <p:nvPr>
            <p:ph idx="1"/>
          </p:nvPr>
        </p:nvSpPr>
        <p:spPr/>
        <p:txBody>
          <a:bodyPr/>
          <a:lstStyle/>
          <a:p>
            <a:endParaRPr lang="zh-TW" altLang="en-US"/>
          </a:p>
        </p:txBody>
      </p:sp>
      <p:pic>
        <p:nvPicPr>
          <p:cNvPr id="7" name="圖片 6">
            <a:extLst>
              <a:ext uri="{FF2B5EF4-FFF2-40B4-BE49-F238E27FC236}">
                <a16:creationId xmlns:a16="http://schemas.microsoft.com/office/drawing/2014/main" id="{71916F02-938C-9E2A-C604-F6A48C9ADCF5}"/>
              </a:ext>
            </a:extLst>
          </p:cNvPr>
          <p:cNvPicPr>
            <a:picLocks noChangeAspect="1"/>
          </p:cNvPicPr>
          <p:nvPr/>
        </p:nvPicPr>
        <p:blipFill>
          <a:blip r:embed="rId2"/>
          <a:stretch>
            <a:fillRect/>
          </a:stretch>
        </p:blipFill>
        <p:spPr>
          <a:xfrm>
            <a:off x="13581" y="3469064"/>
            <a:ext cx="12178419" cy="1734268"/>
          </a:xfrm>
          <a:prstGeom prst="rect">
            <a:avLst/>
          </a:prstGeom>
        </p:spPr>
      </p:pic>
      <p:pic>
        <p:nvPicPr>
          <p:cNvPr id="10" name="圖片 9">
            <a:extLst>
              <a:ext uri="{FF2B5EF4-FFF2-40B4-BE49-F238E27FC236}">
                <a16:creationId xmlns:a16="http://schemas.microsoft.com/office/drawing/2014/main" id="{EE428471-7113-1966-A35E-106FC48CD9C7}"/>
              </a:ext>
            </a:extLst>
          </p:cNvPr>
          <p:cNvPicPr>
            <a:picLocks noChangeAspect="1"/>
          </p:cNvPicPr>
          <p:nvPr/>
        </p:nvPicPr>
        <p:blipFill>
          <a:blip r:embed="rId3"/>
          <a:stretch>
            <a:fillRect/>
          </a:stretch>
        </p:blipFill>
        <p:spPr>
          <a:xfrm>
            <a:off x="229779" y="2747228"/>
            <a:ext cx="11732442" cy="369332"/>
          </a:xfrm>
          <a:prstGeom prst="rect">
            <a:avLst/>
          </a:prstGeom>
        </p:spPr>
      </p:pic>
      <p:sp>
        <p:nvSpPr>
          <p:cNvPr id="11" name="文字方塊 10">
            <a:extLst>
              <a:ext uri="{FF2B5EF4-FFF2-40B4-BE49-F238E27FC236}">
                <a16:creationId xmlns:a16="http://schemas.microsoft.com/office/drawing/2014/main" id="{C1621CD5-B263-9F0D-22E8-FDD31CA816E4}"/>
              </a:ext>
            </a:extLst>
          </p:cNvPr>
          <p:cNvSpPr txBox="1"/>
          <p:nvPr/>
        </p:nvSpPr>
        <p:spPr>
          <a:xfrm>
            <a:off x="8679247" y="587137"/>
            <a:ext cx="3804640" cy="369332"/>
          </a:xfrm>
          <a:prstGeom prst="rect">
            <a:avLst/>
          </a:prstGeom>
          <a:noFill/>
        </p:spPr>
        <p:txBody>
          <a:bodyPr wrap="square">
            <a:spAutoFit/>
          </a:bodyPr>
          <a:lstStyle/>
          <a:p>
            <a:r>
              <a:rPr lang="zh-TW" altLang="en-US" dirty="0"/>
              <a:t>https://arxiv.org/pdf/2603.08660</a:t>
            </a:r>
          </a:p>
        </p:txBody>
      </p:sp>
      <p:sp>
        <p:nvSpPr>
          <p:cNvPr id="12" name="文字方塊 11">
            <a:extLst>
              <a:ext uri="{FF2B5EF4-FFF2-40B4-BE49-F238E27FC236}">
                <a16:creationId xmlns:a16="http://schemas.microsoft.com/office/drawing/2014/main" id="{528871AA-A607-D876-769E-700A61A7F04F}"/>
              </a:ext>
            </a:extLst>
          </p:cNvPr>
          <p:cNvSpPr txBox="1"/>
          <p:nvPr/>
        </p:nvSpPr>
        <p:spPr>
          <a:xfrm>
            <a:off x="5801508" y="210199"/>
            <a:ext cx="6245352" cy="361637"/>
          </a:xfrm>
          <a:prstGeom prst="rect">
            <a:avLst/>
          </a:prstGeom>
          <a:noFill/>
        </p:spPr>
        <p:txBody>
          <a:bodyPr wrap="square">
            <a:spAutoFit/>
          </a:bodyPr>
          <a:lstStyle/>
          <a:p>
            <a:pPr algn="r">
              <a:lnSpc>
                <a:spcPts val="2099"/>
              </a:lnSpc>
              <a:spcAft>
                <a:spcPts val="900"/>
              </a:spcAft>
              <a:buNone/>
            </a:pPr>
            <a:r>
              <a:rPr lang="en-US" altLang="zh-TW" i="0" dirty="0">
                <a:solidFill>
                  <a:srgbClr val="000000"/>
                </a:solidFill>
                <a:effectLst/>
                <a:latin typeface="Lucida Grande"/>
              </a:rPr>
              <a:t>How Far Can Unsupervised RLVR Scale LLM Training?</a:t>
            </a:r>
          </a:p>
        </p:txBody>
      </p:sp>
    </p:spTree>
    <p:extLst>
      <p:ext uri="{BB962C8B-B14F-4D97-AF65-F5344CB8AC3E}">
        <p14:creationId xmlns:p14="http://schemas.microsoft.com/office/powerpoint/2010/main" val="11716069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72F081-3B63-5DE2-9061-81E6D391D401}"/>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自己訂 </a:t>
            </a:r>
            <a:r>
              <a:rPr lang="en-US" altLang="zh-TW" dirty="0">
                <a:latin typeface="微軟正黑體" panose="020B0604030504040204" pitchFamily="34" charset="-120"/>
                <a:ea typeface="微軟正黑體" panose="020B0604030504040204" pitchFamily="34" charset="-120"/>
              </a:rPr>
              <a:t>Loss</a:t>
            </a:r>
            <a:endParaRPr lang="zh-TW" altLang="en-US" dirty="0"/>
          </a:p>
        </p:txBody>
      </p:sp>
      <p:sp>
        <p:nvSpPr>
          <p:cNvPr id="4" name="文字方塊 3">
            <a:extLst>
              <a:ext uri="{FF2B5EF4-FFF2-40B4-BE49-F238E27FC236}">
                <a16:creationId xmlns:a16="http://schemas.microsoft.com/office/drawing/2014/main" id="{B4300055-7671-DC6E-072B-FB6FCA4B3CF6}"/>
              </a:ext>
            </a:extLst>
          </p:cNvPr>
          <p:cNvSpPr txBox="1"/>
          <p:nvPr/>
        </p:nvSpPr>
        <p:spPr>
          <a:xfrm>
            <a:off x="7478439" y="914808"/>
            <a:ext cx="3916392" cy="523220"/>
          </a:xfrm>
          <a:prstGeom prst="rect">
            <a:avLst/>
          </a:prstGeom>
          <a:noFill/>
        </p:spPr>
        <p:txBody>
          <a:bodyPr wrap="square" rtlCol="0">
            <a:spAutoFit/>
          </a:bodyPr>
          <a:lstStyle/>
          <a:p>
            <a:r>
              <a:rPr lang="en-US" altLang="zh-TW" sz="2800" dirty="0"/>
              <a:t>Test-time Training (TTT) </a:t>
            </a:r>
            <a:endParaRPr lang="zh-TW" altLang="en-US" sz="2800" dirty="0"/>
          </a:p>
        </p:txBody>
      </p:sp>
      <p:cxnSp>
        <p:nvCxnSpPr>
          <p:cNvPr id="5" name="直線單箭頭接點 4">
            <a:extLst>
              <a:ext uri="{FF2B5EF4-FFF2-40B4-BE49-F238E27FC236}">
                <a16:creationId xmlns:a16="http://schemas.microsoft.com/office/drawing/2014/main" id="{61262ABB-484C-6522-1B8C-4C1EEC679921}"/>
              </a:ext>
            </a:extLst>
          </p:cNvPr>
          <p:cNvCxnSpPr/>
          <p:nvPr/>
        </p:nvCxnSpPr>
        <p:spPr>
          <a:xfrm>
            <a:off x="2768190" y="2805265"/>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 name="矩形: 圓角 5">
                <a:extLst>
                  <a:ext uri="{FF2B5EF4-FFF2-40B4-BE49-F238E27FC236}">
                    <a16:creationId xmlns:a16="http://schemas.microsoft.com/office/drawing/2014/main" id="{509EB3C5-AA23-713B-3070-7B5D62AA6603}"/>
                  </a:ext>
                </a:extLst>
              </p:cNvPr>
              <p:cNvSpPr/>
              <p:nvPr/>
            </p:nvSpPr>
            <p:spPr>
              <a:xfrm>
                <a:off x="1163597" y="2574434"/>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6" name="矩形: 圓角 5">
                <a:extLst>
                  <a:ext uri="{FF2B5EF4-FFF2-40B4-BE49-F238E27FC236}">
                    <a16:creationId xmlns:a16="http://schemas.microsoft.com/office/drawing/2014/main" id="{509EB3C5-AA23-713B-3070-7B5D62AA6603}"/>
                  </a:ext>
                </a:extLst>
              </p:cNvPr>
              <p:cNvSpPr>
                <a:spLocks noRot="1" noChangeAspect="1" noMove="1" noResize="1" noEditPoints="1" noAdjustHandles="1" noChangeArrowheads="1" noChangeShapeType="1" noTextEdit="1"/>
              </p:cNvSpPr>
              <p:nvPr/>
            </p:nvSpPr>
            <p:spPr>
              <a:xfrm>
                <a:off x="1163597" y="2574434"/>
                <a:ext cx="1483823" cy="461663"/>
              </a:xfrm>
              <a:prstGeom prst="roundRect">
                <a:avLst/>
              </a:prstGeom>
              <a:blipFill>
                <a:blip r:embed="rId2"/>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圓角 6">
                <a:extLst>
                  <a:ext uri="{FF2B5EF4-FFF2-40B4-BE49-F238E27FC236}">
                    <a16:creationId xmlns:a16="http://schemas.microsoft.com/office/drawing/2014/main" id="{D166C968-2C99-D633-2EF7-96885F423887}"/>
                  </a:ext>
                </a:extLst>
              </p:cNvPr>
              <p:cNvSpPr/>
              <p:nvPr/>
            </p:nvSpPr>
            <p:spPr>
              <a:xfrm>
                <a:off x="5821201" y="2526260"/>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smtClea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7" name="矩形: 圓角 6">
                <a:extLst>
                  <a:ext uri="{FF2B5EF4-FFF2-40B4-BE49-F238E27FC236}">
                    <a16:creationId xmlns:a16="http://schemas.microsoft.com/office/drawing/2014/main" id="{D166C968-2C99-D633-2EF7-96885F423887}"/>
                  </a:ext>
                </a:extLst>
              </p:cNvPr>
              <p:cNvSpPr>
                <a:spLocks noRot="1" noChangeAspect="1" noMove="1" noResize="1" noEditPoints="1" noAdjustHandles="1" noChangeArrowheads="1" noChangeShapeType="1" noTextEdit="1"/>
              </p:cNvSpPr>
              <p:nvPr/>
            </p:nvSpPr>
            <p:spPr>
              <a:xfrm>
                <a:off x="5821201" y="2526260"/>
                <a:ext cx="1551012" cy="461663"/>
              </a:xfrm>
              <a:prstGeom prst="roundRect">
                <a:avLst/>
              </a:prstGeom>
              <a:blipFill>
                <a:blip r:embed="rId3"/>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pic>
        <p:nvPicPr>
          <p:cNvPr id="8" name="Picture 2">
            <a:extLst>
              <a:ext uri="{FF2B5EF4-FFF2-40B4-BE49-F238E27FC236}">
                <a16:creationId xmlns:a16="http://schemas.microsoft.com/office/drawing/2014/main" id="{7797460D-AA55-DA02-3A59-96B477786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3005" y="2147492"/>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27CB50F8-CF69-6DA1-054D-18D835D66207}"/>
              </a:ext>
            </a:extLst>
          </p:cNvPr>
          <p:cNvSpPr txBox="1"/>
          <p:nvPr/>
        </p:nvSpPr>
        <p:spPr>
          <a:xfrm>
            <a:off x="838200" y="1438028"/>
            <a:ext cx="3519578" cy="523220"/>
          </a:xfrm>
          <a:prstGeom prst="rect">
            <a:avLst/>
          </a:prstGeom>
          <a:noFill/>
        </p:spPr>
        <p:txBody>
          <a:bodyPr wrap="square" rtlCol="0">
            <a:spAutoFit/>
          </a:bodyPr>
          <a:lstStyle/>
          <a:p>
            <a:r>
              <a:rPr lang="en-US" altLang="zh-TW" sz="2800" u="sng" dirty="0"/>
              <a:t>Testing (Inference)</a:t>
            </a:r>
            <a:endParaRPr lang="zh-TW" altLang="en-US" sz="2800" u="sng" dirty="0"/>
          </a:p>
        </p:txBody>
      </p:sp>
      <p:sp>
        <p:nvSpPr>
          <p:cNvPr id="10" name="文字方塊 9">
            <a:extLst>
              <a:ext uri="{FF2B5EF4-FFF2-40B4-BE49-F238E27FC236}">
                <a16:creationId xmlns:a16="http://schemas.microsoft.com/office/drawing/2014/main" id="{75F92F84-E06C-86B2-D742-B55BFA57F355}"/>
              </a:ext>
            </a:extLst>
          </p:cNvPr>
          <p:cNvSpPr txBox="1"/>
          <p:nvPr/>
        </p:nvSpPr>
        <p:spPr>
          <a:xfrm>
            <a:off x="784074" y="3071837"/>
            <a:ext cx="2242868" cy="830997"/>
          </a:xfrm>
          <a:prstGeom prst="rect">
            <a:avLst/>
          </a:prstGeom>
          <a:noFill/>
        </p:spPr>
        <p:txBody>
          <a:bodyPr wrap="square" rtlCol="0">
            <a:spAutoFit/>
          </a:bodyPr>
          <a:lstStyle/>
          <a:p>
            <a:pPr algn="ctr"/>
            <a:r>
              <a:rPr lang="en-US" altLang="zh-TW" sz="2400" dirty="0"/>
              <a:t>One example or one batch</a:t>
            </a:r>
            <a:endParaRPr lang="zh-TW" altLang="en-US" sz="2400" dirty="0"/>
          </a:p>
        </p:txBody>
      </p:sp>
      <p:cxnSp>
        <p:nvCxnSpPr>
          <p:cNvPr id="11" name="直線單箭頭接點 10">
            <a:extLst>
              <a:ext uri="{FF2B5EF4-FFF2-40B4-BE49-F238E27FC236}">
                <a16:creationId xmlns:a16="http://schemas.microsoft.com/office/drawing/2014/main" id="{519E4800-A178-16D0-23D7-75B3E98CC35A}"/>
              </a:ext>
            </a:extLst>
          </p:cNvPr>
          <p:cNvCxnSpPr/>
          <p:nvPr/>
        </p:nvCxnSpPr>
        <p:spPr>
          <a:xfrm>
            <a:off x="4965175" y="2757092"/>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單箭頭接點 12">
            <a:extLst>
              <a:ext uri="{FF2B5EF4-FFF2-40B4-BE49-F238E27FC236}">
                <a16:creationId xmlns:a16="http://schemas.microsoft.com/office/drawing/2014/main" id="{BE364AE4-5E7F-473F-9BED-A10B9AA4C763}"/>
              </a:ext>
            </a:extLst>
          </p:cNvPr>
          <p:cNvCxnSpPr/>
          <p:nvPr/>
        </p:nvCxnSpPr>
        <p:spPr>
          <a:xfrm>
            <a:off x="7867289" y="4161586"/>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單箭頭接點 13">
            <a:extLst>
              <a:ext uri="{FF2B5EF4-FFF2-40B4-BE49-F238E27FC236}">
                <a16:creationId xmlns:a16="http://schemas.microsoft.com/office/drawing/2014/main" id="{E725BFA1-F842-E9B0-8AC8-EFBB97717233}"/>
              </a:ext>
            </a:extLst>
          </p:cNvPr>
          <p:cNvCxnSpPr/>
          <p:nvPr/>
        </p:nvCxnSpPr>
        <p:spPr>
          <a:xfrm>
            <a:off x="9928743" y="4161586"/>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矩形: 圓角 14">
                <a:extLst>
                  <a:ext uri="{FF2B5EF4-FFF2-40B4-BE49-F238E27FC236}">
                    <a16:creationId xmlns:a16="http://schemas.microsoft.com/office/drawing/2014/main" id="{BFEE5778-3E27-2DCF-60C1-B9BC2A5BAFD3}"/>
                  </a:ext>
                </a:extLst>
              </p:cNvPr>
              <p:cNvSpPr/>
              <p:nvPr/>
            </p:nvSpPr>
            <p:spPr>
              <a:xfrm>
                <a:off x="4564810" y="3972213"/>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15" name="矩形: 圓角 14">
                <a:extLst>
                  <a:ext uri="{FF2B5EF4-FFF2-40B4-BE49-F238E27FC236}">
                    <a16:creationId xmlns:a16="http://schemas.microsoft.com/office/drawing/2014/main" id="{BFEE5778-3E27-2DCF-60C1-B9BC2A5BAFD3}"/>
                  </a:ext>
                </a:extLst>
              </p:cNvPr>
              <p:cNvSpPr>
                <a:spLocks noRot="1" noChangeAspect="1" noMove="1" noResize="1" noEditPoints="1" noAdjustHandles="1" noChangeArrowheads="1" noChangeShapeType="1" noTextEdit="1"/>
              </p:cNvSpPr>
              <p:nvPr/>
            </p:nvSpPr>
            <p:spPr>
              <a:xfrm>
                <a:off x="4564810" y="3972213"/>
                <a:ext cx="1483823" cy="461663"/>
              </a:xfrm>
              <a:prstGeom prst="roundRect">
                <a:avLst/>
              </a:prstGeom>
              <a:blipFill>
                <a:blip r:embed="rId5"/>
                <a:stretch>
                  <a:fillRect t="-6173" b="-2469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圓角 15">
                <a:extLst>
                  <a:ext uri="{FF2B5EF4-FFF2-40B4-BE49-F238E27FC236}">
                    <a16:creationId xmlns:a16="http://schemas.microsoft.com/office/drawing/2014/main" id="{E8449C4A-0290-26CF-F3A2-780F07803E58}"/>
                  </a:ext>
                </a:extLst>
              </p:cNvPr>
              <p:cNvSpPr/>
              <p:nvPr/>
            </p:nvSpPr>
            <p:spPr>
              <a:xfrm>
                <a:off x="6170393" y="3972213"/>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smtClea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16" name="矩形: 圓角 15">
                <a:extLst>
                  <a:ext uri="{FF2B5EF4-FFF2-40B4-BE49-F238E27FC236}">
                    <a16:creationId xmlns:a16="http://schemas.microsoft.com/office/drawing/2014/main" id="{E8449C4A-0290-26CF-F3A2-780F07803E58}"/>
                  </a:ext>
                </a:extLst>
              </p:cNvPr>
              <p:cNvSpPr>
                <a:spLocks noRot="1" noChangeAspect="1" noMove="1" noResize="1" noEditPoints="1" noAdjustHandles="1" noChangeArrowheads="1" noChangeShapeType="1" noTextEdit="1"/>
              </p:cNvSpPr>
              <p:nvPr/>
            </p:nvSpPr>
            <p:spPr>
              <a:xfrm>
                <a:off x="6170393" y="3972213"/>
                <a:ext cx="1551012" cy="461663"/>
              </a:xfrm>
              <a:prstGeom prst="roundRect">
                <a:avLst/>
              </a:prstGeom>
              <a:blipFill>
                <a:blip r:embed="rId6"/>
                <a:stretch>
                  <a:fillRect t="-6173" b="-2469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圓角 16">
                <a:extLst>
                  <a:ext uri="{FF2B5EF4-FFF2-40B4-BE49-F238E27FC236}">
                    <a16:creationId xmlns:a16="http://schemas.microsoft.com/office/drawing/2014/main" id="{86EE882A-5D2A-2535-2091-081ACB0BD10E}"/>
                  </a:ext>
                </a:extLst>
              </p:cNvPr>
              <p:cNvSpPr/>
              <p:nvPr/>
            </p:nvSpPr>
            <p:spPr>
              <a:xfrm>
                <a:off x="10766446" y="3919935"/>
                <a:ext cx="889618" cy="461663"/>
              </a:xfrm>
              <a:prstGeom prst="roundRect">
                <a:avLst/>
              </a:prstGeom>
              <a:solidFill>
                <a:srgbClr val="FFFF00"/>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𝑙</m:t>
                    </m:r>
                  </m:oMath>
                </a14:m>
                <a:endParaRPr lang="zh-TW" altLang="en-US" sz="2400" kern="0" dirty="0">
                  <a:solidFill>
                    <a:prstClr val="black"/>
                  </a:solidFill>
                  <a:ea typeface="微軟正黑體" panose="020B0604030504040204" pitchFamily="34" charset="-120"/>
                </a:endParaRPr>
              </a:p>
            </p:txBody>
          </p:sp>
        </mc:Choice>
        <mc:Fallback xmlns="">
          <p:sp>
            <p:nvSpPr>
              <p:cNvPr id="17" name="矩形: 圓角 16">
                <a:extLst>
                  <a:ext uri="{FF2B5EF4-FFF2-40B4-BE49-F238E27FC236}">
                    <a16:creationId xmlns:a16="http://schemas.microsoft.com/office/drawing/2014/main" id="{86EE882A-5D2A-2535-2091-081ACB0BD10E}"/>
                  </a:ext>
                </a:extLst>
              </p:cNvPr>
              <p:cNvSpPr>
                <a:spLocks noRot="1" noChangeAspect="1" noMove="1" noResize="1" noEditPoints="1" noAdjustHandles="1" noChangeArrowheads="1" noChangeShapeType="1" noTextEdit="1"/>
              </p:cNvSpPr>
              <p:nvPr/>
            </p:nvSpPr>
            <p:spPr>
              <a:xfrm>
                <a:off x="10766446" y="3919935"/>
                <a:ext cx="889618" cy="461663"/>
              </a:xfrm>
              <a:prstGeom prst="roundRect">
                <a:avLst/>
              </a:prstGeom>
              <a:blipFill>
                <a:blip r:embed="rId7"/>
                <a:stretch>
                  <a:fillRect/>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pic>
        <p:nvPicPr>
          <p:cNvPr id="18" name="Picture 2">
            <a:extLst>
              <a:ext uri="{FF2B5EF4-FFF2-40B4-BE49-F238E27FC236}">
                <a16:creationId xmlns:a16="http://schemas.microsoft.com/office/drawing/2014/main" id="{FAB0C1EA-4EEE-ED24-99DD-628E2A4D3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9543" y="3541167"/>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直線單箭頭接點 18">
            <a:extLst>
              <a:ext uri="{FF2B5EF4-FFF2-40B4-BE49-F238E27FC236}">
                <a16:creationId xmlns:a16="http://schemas.microsoft.com/office/drawing/2014/main" id="{107D959D-FC8F-AB7C-3EAE-A003A0EFD1D1}"/>
              </a:ext>
            </a:extLst>
          </p:cNvPr>
          <p:cNvCxnSpPr/>
          <p:nvPr/>
        </p:nvCxnSpPr>
        <p:spPr>
          <a:xfrm>
            <a:off x="2802696" y="5760956"/>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矩形: 圓角 19">
                <a:extLst>
                  <a:ext uri="{FF2B5EF4-FFF2-40B4-BE49-F238E27FC236}">
                    <a16:creationId xmlns:a16="http://schemas.microsoft.com/office/drawing/2014/main" id="{6084FD70-0115-DCC5-3F18-9A074C3404B1}"/>
                  </a:ext>
                </a:extLst>
              </p:cNvPr>
              <p:cNvSpPr/>
              <p:nvPr/>
            </p:nvSpPr>
            <p:spPr>
              <a:xfrm>
                <a:off x="1198103" y="5530125"/>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20" name="矩形: 圓角 19">
                <a:extLst>
                  <a:ext uri="{FF2B5EF4-FFF2-40B4-BE49-F238E27FC236}">
                    <a16:creationId xmlns:a16="http://schemas.microsoft.com/office/drawing/2014/main" id="{6084FD70-0115-DCC5-3F18-9A074C3404B1}"/>
                  </a:ext>
                </a:extLst>
              </p:cNvPr>
              <p:cNvSpPr>
                <a:spLocks noRot="1" noChangeAspect="1" noMove="1" noResize="1" noEditPoints="1" noAdjustHandles="1" noChangeArrowheads="1" noChangeShapeType="1" noTextEdit="1"/>
              </p:cNvSpPr>
              <p:nvPr/>
            </p:nvSpPr>
            <p:spPr>
              <a:xfrm>
                <a:off x="1198103" y="5530125"/>
                <a:ext cx="1483823" cy="461663"/>
              </a:xfrm>
              <a:prstGeom prst="roundRect">
                <a:avLst/>
              </a:prstGeom>
              <a:blipFill>
                <a:blip r:embed="rId8"/>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圓角 20">
                <a:extLst>
                  <a:ext uri="{FF2B5EF4-FFF2-40B4-BE49-F238E27FC236}">
                    <a16:creationId xmlns:a16="http://schemas.microsoft.com/office/drawing/2014/main" id="{7DF1CD48-37A7-1EDE-1289-1C793C7EEEA7}"/>
                  </a:ext>
                </a:extLst>
              </p:cNvPr>
              <p:cNvSpPr/>
              <p:nvPr/>
            </p:nvSpPr>
            <p:spPr>
              <a:xfrm>
                <a:off x="5752296" y="5530124"/>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smtClean="0">
                        <a:solidFill>
                          <a:prstClr val="black"/>
                        </a:solidFill>
                        <a:latin typeface="Cambria Math" panose="02040503050406030204" pitchFamily="18" charset="0"/>
                        <a:ea typeface="微軟正黑體" panose="020B0604030504040204" pitchFamily="34" charset="-120"/>
                      </a:rPr>
                      <m:t>𝑦</m:t>
                    </m:r>
                    <m:r>
                      <a:rPr lang="en-US" altLang="zh-TW" sz="2400" b="0" i="1" kern="0" smtClean="0">
                        <a:solidFill>
                          <a:prstClr val="black"/>
                        </a:solidFill>
                        <a:latin typeface="Cambria Math" panose="02040503050406030204" pitchFamily="18" charset="0"/>
                        <a:ea typeface="微軟正黑體" panose="020B0604030504040204" pitchFamily="34" charset="-120"/>
                      </a:rPr>
                      <m:t>′</m:t>
                    </m:r>
                  </m:oMath>
                </a14:m>
                <a:endParaRPr lang="zh-TW" altLang="en-US" sz="2400" kern="0" dirty="0">
                  <a:solidFill>
                    <a:prstClr val="black"/>
                  </a:solidFill>
                  <a:ea typeface="微軟正黑體" panose="020B0604030504040204" pitchFamily="34" charset="-120"/>
                </a:endParaRPr>
              </a:p>
            </p:txBody>
          </p:sp>
        </mc:Choice>
        <mc:Fallback xmlns="">
          <p:sp>
            <p:nvSpPr>
              <p:cNvPr id="21" name="矩形: 圓角 20">
                <a:extLst>
                  <a:ext uri="{FF2B5EF4-FFF2-40B4-BE49-F238E27FC236}">
                    <a16:creationId xmlns:a16="http://schemas.microsoft.com/office/drawing/2014/main" id="{7DF1CD48-37A7-1EDE-1289-1C793C7EEEA7}"/>
                  </a:ext>
                </a:extLst>
              </p:cNvPr>
              <p:cNvSpPr>
                <a:spLocks noRot="1" noChangeAspect="1" noMove="1" noResize="1" noEditPoints="1" noAdjustHandles="1" noChangeArrowheads="1" noChangeShapeType="1" noTextEdit="1"/>
              </p:cNvSpPr>
              <p:nvPr/>
            </p:nvSpPr>
            <p:spPr>
              <a:xfrm>
                <a:off x="5752296" y="5530124"/>
                <a:ext cx="1551012" cy="461663"/>
              </a:xfrm>
              <a:prstGeom prst="roundRect">
                <a:avLst/>
              </a:prstGeom>
              <a:blipFill>
                <a:blip r:embed="rId9"/>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pic>
        <p:nvPicPr>
          <p:cNvPr id="22" name="Picture 2">
            <a:extLst>
              <a:ext uri="{FF2B5EF4-FFF2-40B4-BE49-F238E27FC236}">
                <a16:creationId xmlns:a16="http://schemas.microsoft.com/office/drawing/2014/main" id="{655A2433-2C23-8AEE-99D3-815799C2F4B0}"/>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07511" y="5103183"/>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直線單箭頭接點 23">
            <a:extLst>
              <a:ext uri="{FF2B5EF4-FFF2-40B4-BE49-F238E27FC236}">
                <a16:creationId xmlns:a16="http://schemas.microsoft.com/office/drawing/2014/main" id="{0C7EA9FA-8A83-A912-2F14-938E0929DF67}"/>
              </a:ext>
            </a:extLst>
          </p:cNvPr>
          <p:cNvCxnSpPr/>
          <p:nvPr/>
        </p:nvCxnSpPr>
        <p:spPr>
          <a:xfrm>
            <a:off x="4896270" y="5760956"/>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直線單箭頭接點 24">
            <a:extLst>
              <a:ext uri="{FF2B5EF4-FFF2-40B4-BE49-F238E27FC236}">
                <a16:creationId xmlns:a16="http://schemas.microsoft.com/office/drawing/2014/main" id="{48282485-509C-355C-7C26-790EDE90AADA}"/>
              </a:ext>
            </a:extLst>
          </p:cNvPr>
          <p:cNvCxnSpPr>
            <a:cxnSpLocks/>
          </p:cNvCxnSpPr>
          <p:nvPr/>
        </p:nvCxnSpPr>
        <p:spPr>
          <a:xfrm>
            <a:off x="4217111" y="3434290"/>
            <a:ext cx="0" cy="1464101"/>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6" name="文字方塊 25">
            <a:extLst>
              <a:ext uri="{FF2B5EF4-FFF2-40B4-BE49-F238E27FC236}">
                <a16:creationId xmlns:a16="http://schemas.microsoft.com/office/drawing/2014/main" id="{BAA9DF98-1581-7DCD-1825-2D6261D2411D}"/>
              </a:ext>
            </a:extLst>
          </p:cNvPr>
          <p:cNvSpPr txBox="1"/>
          <p:nvPr/>
        </p:nvSpPr>
        <p:spPr>
          <a:xfrm>
            <a:off x="1107158" y="3980584"/>
            <a:ext cx="2851975" cy="830997"/>
          </a:xfrm>
          <a:prstGeom prst="rect">
            <a:avLst/>
          </a:prstGeom>
          <a:noFill/>
        </p:spPr>
        <p:txBody>
          <a:bodyPr wrap="square" rtlCol="0">
            <a:spAutoFit/>
          </a:bodyPr>
          <a:lstStyle/>
          <a:p>
            <a:pPr algn="r"/>
            <a:r>
              <a:rPr lang="en-US" altLang="zh-TW" sz="2400" dirty="0"/>
              <a:t>Fine-tune model parameters</a:t>
            </a:r>
            <a:endParaRPr lang="zh-TW" altLang="en-US" sz="2400" dirty="0"/>
          </a:p>
        </p:txBody>
      </p:sp>
    </p:spTree>
    <p:extLst>
      <p:ext uri="{BB962C8B-B14F-4D97-AF65-F5344CB8AC3E}">
        <p14:creationId xmlns:p14="http://schemas.microsoft.com/office/powerpoint/2010/main" val="11298096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9" grpId="0"/>
      <p:bldP spid="10" grpId="0"/>
      <p:bldP spid="15" grpId="0" animBg="1"/>
      <p:bldP spid="16" grpId="0" animBg="1"/>
      <p:bldP spid="17" grpId="0" animBg="1"/>
      <p:bldP spid="20" grpId="0" animBg="1"/>
      <p:bldP spid="21"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8B81D4-3DE6-27D3-6B95-3CBADE215E51}"/>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自己訂 </a:t>
            </a:r>
            <a:r>
              <a:rPr lang="en-US" altLang="zh-TW" dirty="0">
                <a:latin typeface="微軟正黑體" panose="020B0604030504040204" pitchFamily="34" charset="-120"/>
                <a:ea typeface="微軟正黑體" panose="020B0604030504040204" pitchFamily="34" charset="-120"/>
              </a:rPr>
              <a:t>Loss</a:t>
            </a:r>
            <a:endParaRPr lang="zh-TW" altLang="en-US" dirty="0"/>
          </a:p>
        </p:txBody>
      </p:sp>
      <p:sp>
        <p:nvSpPr>
          <p:cNvPr id="3" name="內容版面配置區 2">
            <a:extLst>
              <a:ext uri="{FF2B5EF4-FFF2-40B4-BE49-F238E27FC236}">
                <a16:creationId xmlns:a16="http://schemas.microsoft.com/office/drawing/2014/main" id="{C74450AE-C4A4-006F-FF80-334A668BEDAF}"/>
              </a:ext>
            </a:extLst>
          </p:cNvPr>
          <p:cNvSpPr>
            <a:spLocks noGrp="1"/>
          </p:cNvSpPr>
          <p:nvPr>
            <p:ph idx="1"/>
          </p:nvPr>
        </p:nvSpPr>
        <p:spPr/>
        <p:txBody>
          <a:bodyPr/>
          <a:lstStyle/>
          <a:p>
            <a:endParaRPr lang="zh-TW" altLang="en-US"/>
          </a:p>
        </p:txBody>
      </p:sp>
      <p:sp>
        <p:nvSpPr>
          <p:cNvPr id="4" name="文字方塊 3">
            <a:extLst>
              <a:ext uri="{FF2B5EF4-FFF2-40B4-BE49-F238E27FC236}">
                <a16:creationId xmlns:a16="http://schemas.microsoft.com/office/drawing/2014/main" id="{D7D1EB27-8EE1-A792-961C-B6458BDE2EC6}"/>
              </a:ext>
            </a:extLst>
          </p:cNvPr>
          <p:cNvSpPr txBox="1"/>
          <p:nvPr/>
        </p:nvSpPr>
        <p:spPr>
          <a:xfrm>
            <a:off x="7729268" y="1076489"/>
            <a:ext cx="3916392" cy="523220"/>
          </a:xfrm>
          <a:prstGeom prst="rect">
            <a:avLst/>
          </a:prstGeom>
          <a:noFill/>
        </p:spPr>
        <p:txBody>
          <a:bodyPr wrap="square" rtlCol="0">
            <a:spAutoFit/>
          </a:bodyPr>
          <a:lstStyle/>
          <a:p>
            <a:r>
              <a:rPr lang="en-US" altLang="zh-TW" sz="2800" dirty="0"/>
              <a:t>Test-time Training (TTT) </a:t>
            </a:r>
            <a:endParaRPr lang="zh-TW" altLang="en-US" sz="2800" dirty="0"/>
          </a:p>
        </p:txBody>
      </p:sp>
      <p:pic>
        <p:nvPicPr>
          <p:cNvPr id="6" name="圖片 5">
            <a:extLst>
              <a:ext uri="{FF2B5EF4-FFF2-40B4-BE49-F238E27FC236}">
                <a16:creationId xmlns:a16="http://schemas.microsoft.com/office/drawing/2014/main" id="{BF9C87C5-BF8E-72A1-72EA-5611DB42AD2F}"/>
              </a:ext>
            </a:extLst>
          </p:cNvPr>
          <p:cNvPicPr>
            <a:picLocks noChangeAspect="1"/>
          </p:cNvPicPr>
          <p:nvPr/>
        </p:nvPicPr>
        <p:blipFill>
          <a:blip r:embed="rId2"/>
          <a:stretch>
            <a:fillRect/>
          </a:stretch>
        </p:blipFill>
        <p:spPr>
          <a:xfrm>
            <a:off x="1482795" y="1599709"/>
            <a:ext cx="6677957" cy="4505954"/>
          </a:xfrm>
          <a:prstGeom prst="rect">
            <a:avLst/>
          </a:prstGeom>
        </p:spPr>
      </p:pic>
      <p:sp>
        <p:nvSpPr>
          <p:cNvPr id="8" name="文字方塊 7">
            <a:extLst>
              <a:ext uri="{FF2B5EF4-FFF2-40B4-BE49-F238E27FC236}">
                <a16:creationId xmlns:a16="http://schemas.microsoft.com/office/drawing/2014/main" id="{12934538-2222-13AE-126C-89721ABBA80D}"/>
              </a:ext>
            </a:extLst>
          </p:cNvPr>
          <p:cNvSpPr txBox="1"/>
          <p:nvPr/>
        </p:nvSpPr>
        <p:spPr>
          <a:xfrm>
            <a:off x="5861649" y="6176963"/>
            <a:ext cx="6520132" cy="369332"/>
          </a:xfrm>
          <a:prstGeom prst="rect">
            <a:avLst/>
          </a:prstGeom>
          <a:noFill/>
        </p:spPr>
        <p:txBody>
          <a:bodyPr wrap="square">
            <a:spAutoFit/>
          </a:bodyPr>
          <a:lstStyle/>
          <a:p>
            <a:r>
              <a:rPr lang="zh-TW" altLang="en-US" dirty="0"/>
              <a:t>https://www.youtube.com/watch?v=EnWz5XuOnIQ&amp;t=5764s</a:t>
            </a:r>
          </a:p>
        </p:txBody>
      </p:sp>
    </p:spTree>
    <p:extLst>
      <p:ext uri="{BB962C8B-B14F-4D97-AF65-F5344CB8AC3E}">
        <p14:creationId xmlns:p14="http://schemas.microsoft.com/office/powerpoint/2010/main" val="33021852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0C6EC6-DC3F-5B4B-D31F-E8630BB3CA34}"/>
              </a:ext>
            </a:extLst>
          </p:cNvPr>
          <p:cNvSpPr>
            <a:spLocks noGrp="1"/>
          </p:cNvSpPr>
          <p:nvPr>
            <p:ph type="ctrTitle"/>
          </p:nvPr>
        </p:nvSpPr>
        <p:spPr/>
        <p:txBody>
          <a:bodyPr/>
          <a:lstStyle/>
          <a:p>
            <a:r>
              <a:rPr lang="en-US" altLang="zh-TW" dirty="0"/>
              <a:t>Math Warning</a:t>
            </a:r>
            <a:endParaRPr lang="zh-TW" altLang="en-US" dirty="0"/>
          </a:p>
        </p:txBody>
      </p:sp>
      <p:sp>
        <p:nvSpPr>
          <p:cNvPr id="3" name="副標題 2">
            <a:extLst>
              <a:ext uri="{FF2B5EF4-FFF2-40B4-BE49-F238E27FC236}">
                <a16:creationId xmlns:a16="http://schemas.microsoft.com/office/drawing/2014/main" id="{062F1687-372F-5456-48B1-134FD141CE8D}"/>
              </a:ext>
            </a:extLst>
          </p:cNvPr>
          <p:cNvSpPr>
            <a:spLocks noGrp="1"/>
          </p:cNvSpPr>
          <p:nvPr>
            <p:ph type="subTitle" idx="1"/>
          </p:nvPr>
        </p:nvSpPr>
        <p:spPr/>
        <p:txBody>
          <a:bodyPr/>
          <a:lstStyle/>
          <a:p>
            <a:endParaRPr lang="zh-TW" altLang="en-US"/>
          </a:p>
        </p:txBody>
      </p:sp>
      <p:sp>
        <p:nvSpPr>
          <p:cNvPr id="4" name="文字方塊 3">
            <a:extLst>
              <a:ext uri="{FF2B5EF4-FFF2-40B4-BE49-F238E27FC236}">
                <a16:creationId xmlns:a16="http://schemas.microsoft.com/office/drawing/2014/main" id="{C143240B-46C9-0FAC-2249-77A72F22823A}"/>
              </a:ext>
            </a:extLst>
          </p:cNvPr>
          <p:cNvSpPr txBox="1"/>
          <p:nvPr/>
        </p:nvSpPr>
        <p:spPr>
          <a:xfrm>
            <a:off x="9430726" y="5937126"/>
            <a:ext cx="17734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Wei-Ping Huang</a:t>
            </a:r>
          </a:p>
        </p:txBody>
      </p:sp>
      <p:pic>
        <p:nvPicPr>
          <p:cNvPr id="5" name="圖片 4" descr="一張含有 人的臉孔, 人員, 眉毛, 下巴 的圖片&#10;&#10;自動產生的描述">
            <a:extLst>
              <a:ext uri="{FF2B5EF4-FFF2-40B4-BE49-F238E27FC236}">
                <a16:creationId xmlns:a16="http://schemas.microsoft.com/office/drawing/2014/main" id="{1B608883-BAD8-4578-142C-2A90231FB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8790" y="4337222"/>
            <a:ext cx="1237274" cy="1572782"/>
          </a:xfrm>
          <a:prstGeom prst="rect">
            <a:avLst/>
          </a:prstGeom>
        </p:spPr>
      </p:pic>
      <p:sp>
        <p:nvSpPr>
          <p:cNvPr id="7" name="文字方塊 6">
            <a:extLst>
              <a:ext uri="{FF2B5EF4-FFF2-40B4-BE49-F238E27FC236}">
                <a16:creationId xmlns:a16="http://schemas.microsoft.com/office/drawing/2014/main" id="{EC21EF50-AFF6-7B5B-02F0-1725AB22D88A}"/>
              </a:ext>
            </a:extLst>
          </p:cNvPr>
          <p:cNvSpPr txBox="1"/>
          <p:nvPr/>
        </p:nvSpPr>
        <p:spPr>
          <a:xfrm>
            <a:off x="672084" y="5613960"/>
            <a:ext cx="7027164" cy="646331"/>
          </a:xfrm>
          <a:prstGeom prst="rect">
            <a:avLst/>
          </a:prstGeom>
          <a:noFill/>
        </p:spPr>
        <p:txBody>
          <a:bodyPr wrap="square">
            <a:spAutoFit/>
          </a:bodyPr>
          <a:lstStyle/>
          <a:p>
            <a:pPr algn="l"/>
            <a:r>
              <a:rPr lang="en-US" altLang="zh-TW" sz="1800" b="0" i="0" u="none" strike="noStrike" baseline="0" dirty="0">
                <a:latin typeface="NimbusRomNo9L-Medi"/>
              </a:rPr>
              <a:t>Rethinking Entropy Minimization in Test-Time Adaptation for Autoregressive Models</a:t>
            </a:r>
            <a:r>
              <a:rPr lang="zh-TW" altLang="en-US" dirty="0">
                <a:latin typeface="NimbusRomNo9L-Medi"/>
              </a:rPr>
              <a:t> </a:t>
            </a:r>
            <a:r>
              <a:rPr lang="en-US" altLang="zh-TW" dirty="0">
                <a:latin typeface="NimbusRomNo9L-Medi"/>
              </a:rPr>
              <a:t>(</a:t>
            </a:r>
            <a:r>
              <a:rPr lang="zh-TW" altLang="en-US" dirty="0">
                <a:latin typeface="NimbusRomNo9L-Medi"/>
              </a:rPr>
              <a:t>上傳 </a:t>
            </a:r>
            <a:r>
              <a:rPr lang="en-US" altLang="zh-TW" dirty="0" err="1">
                <a:latin typeface="NimbusRomNo9L-Medi"/>
              </a:rPr>
              <a:t>arXiv</a:t>
            </a:r>
            <a:r>
              <a:rPr lang="en-US" altLang="zh-TW" dirty="0">
                <a:latin typeface="NimbusRomNo9L-Medi"/>
              </a:rPr>
              <a:t> </a:t>
            </a:r>
            <a:r>
              <a:rPr lang="zh-TW" altLang="en-US" dirty="0">
                <a:latin typeface="NimbusRomNo9L-Medi"/>
              </a:rPr>
              <a:t>中</a:t>
            </a:r>
            <a:r>
              <a:rPr lang="en-US" altLang="zh-TW" dirty="0">
                <a:latin typeface="NimbusRomNo9L-Medi"/>
              </a:rPr>
              <a:t>)</a:t>
            </a:r>
            <a:endParaRPr lang="zh-TW" altLang="en-US" dirty="0"/>
          </a:p>
        </p:txBody>
      </p:sp>
    </p:spTree>
    <p:extLst>
      <p:ext uri="{BB962C8B-B14F-4D97-AF65-F5344CB8AC3E}">
        <p14:creationId xmlns:p14="http://schemas.microsoft.com/office/powerpoint/2010/main" val="12080243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F301D-CA6F-7F98-986F-C787AD92396C}"/>
            </a:ext>
          </a:extLst>
        </p:cNvPr>
        <p:cNvGrpSpPr/>
        <p:nvPr/>
      </p:nvGrpSpPr>
      <p:grpSpPr>
        <a:xfrm>
          <a:off x="0" y="0"/>
          <a:ext cx="0" cy="0"/>
          <a:chOff x="0" y="0"/>
          <a:chExt cx="0" cy="0"/>
        </a:xfrm>
      </p:grpSpPr>
      <p:pic>
        <p:nvPicPr>
          <p:cNvPr id="9" name="Picture 2">
            <a:extLst>
              <a:ext uri="{FF2B5EF4-FFF2-40B4-BE49-F238E27FC236}">
                <a16:creationId xmlns:a16="http://schemas.microsoft.com/office/drawing/2014/main" id="{935A451B-BCEE-A736-706D-6BD286D31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8336" y="368216"/>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矩形: 圓角 9">
                <a:extLst>
                  <a:ext uri="{FF2B5EF4-FFF2-40B4-BE49-F238E27FC236}">
                    <a16:creationId xmlns:a16="http://schemas.microsoft.com/office/drawing/2014/main" id="{1DDCB9E4-B0C8-1F63-5B40-5F6C14334443}"/>
                  </a:ext>
                </a:extLst>
              </p:cNvPr>
              <p:cNvSpPr/>
              <p:nvPr/>
            </p:nvSpPr>
            <p:spPr>
              <a:xfrm>
                <a:off x="682624" y="746984"/>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10" name="矩形: 圓角 9">
                <a:extLst>
                  <a:ext uri="{FF2B5EF4-FFF2-40B4-BE49-F238E27FC236}">
                    <a16:creationId xmlns:a16="http://schemas.microsoft.com/office/drawing/2014/main" id="{1DDCB9E4-B0C8-1F63-5B40-5F6C14334443}"/>
                  </a:ext>
                </a:extLst>
              </p:cNvPr>
              <p:cNvSpPr>
                <a:spLocks noRot="1" noChangeAspect="1" noMove="1" noResize="1" noEditPoints="1" noAdjustHandles="1" noChangeArrowheads="1" noChangeShapeType="1" noTextEdit="1"/>
              </p:cNvSpPr>
              <p:nvPr/>
            </p:nvSpPr>
            <p:spPr>
              <a:xfrm>
                <a:off x="682624" y="746984"/>
                <a:ext cx="1483823" cy="461663"/>
              </a:xfrm>
              <a:prstGeom prst="roundRect">
                <a:avLst/>
              </a:prstGeom>
              <a:blipFill>
                <a:blip r:embed="rId3"/>
                <a:stretch>
                  <a:fillRect t="-6173" b="-2469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16" name="直線單箭頭接點 15">
            <a:extLst>
              <a:ext uri="{FF2B5EF4-FFF2-40B4-BE49-F238E27FC236}">
                <a16:creationId xmlns:a16="http://schemas.microsoft.com/office/drawing/2014/main" id="{4E265224-A394-982D-6902-0ABEA846721C}"/>
              </a:ext>
            </a:extLst>
          </p:cNvPr>
          <p:cNvCxnSpPr/>
          <p:nvPr/>
        </p:nvCxnSpPr>
        <p:spPr>
          <a:xfrm>
            <a:off x="2368303" y="1019091"/>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單箭頭接點 17">
            <a:extLst>
              <a:ext uri="{FF2B5EF4-FFF2-40B4-BE49-F238E27FC236}">
                <a16:creationId xmlns:a16="http://schemas.microsoft.com/office/drawing/2014/main" id="{D66E5BD9-8F08-2C0C-27F5-5FA35989C2E3}"/>
              </a:ext>
            </a:extLst>
          </p:cNvPr>
          <p:cNvCxnSpPr>
            <a:cxnSpLocks/>
          </p:cNvCxnSpPr>
          <p:nvPr/>
        </p:nvCxnSpPr>
        <p:spPr>
          <a:xfrm>
            <a:off x="4749392" y="1025629"/>
            <a:ext cx="876898"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EF529090-7950-EAED-F3E9-4503E0D5FC0C}"/>
                  </a:ext>
                </a:extLst>
              </p:cNvPr>
              <p:cNvSpPr txBox="1"/>
              <p:nvPr/>
            </p:nvSpPr>
            <p:spPr>
              <a:xfrm>
                <a:off x="7946395" y="1700215"/>
                <a:ext cx="4110549" cy="434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𝑙</m:t>
                      </m:r>
                      <m:r>
                        <a:rPr lang="en-US" altLang="zh-TW" sz="2400" b="0" i="1" smtClean="0">
                          <a:latin typeface="Cambria Math" panose="02040503050406030204" pitchFamily="18" charset="0"/>
                        </a:rPr>
                        <m:t>=</m:t>
                      </m:r>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𝐸</m:t>
                          </m:r>
                        </m:e>
                        <m:sub>
                          <m:r>
                            <a:rPr lang="en-US" altLang="zh-TW" sz="2400" b="0" i="1" smtClean="0">
                              <a:latin typeface="Cambria Math" panose="02040503050406030204" pitchFamily="18" charset="0"/>
                            </a:rPr>
                            <m:t>𝑦</m:t>
                          </m:r>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𝑝</m:t>
                              </m:r>
                            </m:e>
                            <m:sub>
                              <m:r>
                                <a:rPr lang="zh-TW" altLang="en-US" sz="2400" i="1">
                                  <a:latin typeface="Cambria Math" panose="02040503050406030204" pitchFamily="18" charset="0"/>
                                  <a:ea typeface="Cambria Math" panose="02040503050406030204" pitchFamily="18" charset="0"/>
                                </a:rPr>
                                <m:t>𝜃</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𝑦</m:t>
                              </m:r>
                              <m:r>
                                <a:rPr lang="en-US" altLang="zh-TW" sz="2400" i="1">
                                  <a:latin typeface="Cambria Math" panose="02040503050406030204" pitchFamily="18" charset="0"/>
                                </a:rPr>
                                <m:t>|</m:t>
                              </m:r>
                              <m:r>
                                <a:rPr lang="en-US" altLang="zh-TW" sz="2400" i="1">
                                  <a:latin typeface="Cambria Math" panose="02040503050406030204" pitchFamily="18" charset="0"/>
                                </a:rPr>
                                <m:t>𝑥</m:t>
                              </m:r>
                            </m:e>
                          </m:d>
                        </m:sub>
                      </m:sSub>
                      <m:d>
                        <m:dPr>
                          <m:begChr m:val="["/>
                          <m:endChr m:val="]"/>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m:t>
                          </m:r>
                          <m:r>
                            <a:rPr lang="en-US" altLang="zh-TW" sz="2400" i="1">
                              <a:latin typeface="Cambria Math" panose="02040503050406030204" pitchFamily="18" charset="0"/>
                            </a:rPr>
                            <m:t>𝑙𝑜𝑔</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𝑝</m:t>
                                  </m:r>
                                </m:e>
                                <m:sub>
                                  <m:r>
                                    <a:rPr lang="zh-TW" altLang="en-US" sz="2400" i="1">
                                      <a:latin typeface="Cambria Math" panose="02040503050406030204" pitchFamily="18" charset="0"/>
                                      <a:ea typeface="Cambria Math" panose="02040503050406030204" pitchFamily="18" charset="0"/>
                                    </a:rPr>
                                    <m:t>𝜃</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𝑦</m:t>
                                  </m:r>
                                  <m:r>
                                    <a:rPr lang="en-US" altLang="zh-TW" sz="2400" i="1">
                                      <a:latin typeface="Cambria Math" panose="02040503050406030204" pitchFamily="18" charset="0"/>
                                    </a:rPr>
                                    <m:t>|</m:t>
                                  </m:r>
                                  <m:r>
                                    <a:rPr lang="en-US" altLang="zh-TW" sz="2400" i="1">
                                      <a:latin typeface="Cambria Math" panose="02040503050406030204" pitchFamily="18" charset="0"/>
                                    </a:rPr>
                                    <m:t>𝑥</m:t>
                                  </m:r>
                                </m:e>
                              </m:d>
                            </m:e>
                          </m:d>
                        </m:e>
                      </m:d>
                    </m:oMath>
                  </m:oMathPara>
                </a14:m>
                <a:endParaRPr lang="zh-TW" altLang="en-US" sz="2400" dirty="0"/>
              </a:p>
            </p:txBody>
          </p:sp>
        </mc:Choice>
        <mc:Fallback xmlns="">
          <p:sp>
            <p:nvSpPr>
              <p:cNvPr id="27" name="文字方塊 26">
                <a:extLst>
                  <a:ext uri="{FF2B5EF4-FFF2-40B4-BE49-F238E27FC236}">
                    <a16:creationId xmlns:a16="http://schemas.microsoft.com/office/drawing/2014/main" id="{EF529090-7950-EAED-F3E9-4503E0D5FC0C}"/>
                  </a:ext>
                </a:extLst>
              </p:cNvPr>
              <p:cNvSpPr txBox="1">
                <a:spLocks noRot="1" noChangeAspect="1" noMove="1" noResize="1" noEditPoints="1" noAdjustHandles="1" noChangeArrowheads="1" noChangeShapeType="1" noTextEdit="1"/>
              </p:cNvSpPr>
              <p:nvPr/>
            </p:nvSpPr>
            <p:spPr>
              <a:xfrm>
                <a:off x="7946395" y="1700215"/>
                <a:ext cx="4110549" cy="434221"/>
              </a:xfrm>
              <a:prstGeom prst="rect">
                <a:avLst/>
              </a:prstGeom>
              <a:blipFill>
                <a:blip r:embed="rId4"/>
                <a:stretch>
                  <a:fillRect b="-140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圓角 20">
                <a:extLst>
                  <a:ext uri="{FF2B5EF4-FFF2-40B4-BE49-F238E27FC236}">
                    <a16:creationId xmlns:a16="http://schemas.microsoft.com/office/drawing/2014/main" id="{D6B59399-716E-9B5D-C773-D5D1227CEDE5}"/>
                  </a:ext>
                </a:extLst>
              </p:cNvPr>
              <p:cNvSpPr/>
              <p:nvPr/>
            </p:nvSpPr>
            <p:spPr>
              <a:xfrm>
                <a:off x="5929311" y="201650"/>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i="1" kern="0">
                            <a:solidFill>
                              <a:prstClr val="black"/>
                            </a:solidFill>
                            <a:latin typeface="Cambria Math" panose="02040503050406030204" pitchFamily="18" charset="0"/>
                            <a:ea typeface="微軟正黑體" panose="020B0604030504040204" pitchFamily="34" charset="-120"/>
                          </a:rPr>
                          <m:t>1</m:t>
                        </m:r>
                      </m:sup>
                    </m:sSup>
                  </m:oMath>
                </a14:m>
                <a:endParaRPr lang="zh-TW" altLang="en-US" sz="2400" kern="0" dirty="0">
                  <a:solidFill>
                    <a:prstClr val="black"/>
                  </a:solidFill>
                  <a:ea typeface="微軟正黑體" panose="020B0604030504040204" pitchFamily="34" charset="-120"/>
                </a:endParaRPr>
              </a:p>
            </p:txBody>
          </p:sp>
        </mc:Choice>
        <mc:Fallback xmlns="">
          <p:sp>
            <p:nvSpPr>
              <p:cNvPr id="21" name="矩形: 圓角 20">
                <a:extLst>
                  <a:ext uri="{FF2B5EF4-FFF2-40B4-BE49-F238E27FC236}">
                    <a16:creationId xmlns:a16="http://schemas.microsoft.com/office/drawing/2014/main" id="{D6B59399-716E-9B5D-C773-D5D1227CEDE5}"/>
                  </a:ext>
                </a:extLst>
              </p:cNvPr>
              <p:cNvSpPr>
                <a:spLocks noRot="1" noChangeAspect="1" noMove="1" noResize="1" noEditPoints="1" noAdjustHandles="1" noChangeArrowheads="1" noChangeShapeType="1" noTextEdit="1"/>
              </p:cNvSpPr>
              <p:nvPr/>
            </p:nvSpPr>
            <p:spPr>
              <a:xfrm>
                <a:off x="5929311" y="201650"/>
                <a:ext cx="1551012" cy="461663"/>
              </a:xfrm>
              <a:prstGeom prst="roundRect">
                <a:avLst/>
              </a:prstGeom>
              <a:blipFill>
                <a:blip r:embed="rId5"/>
                <a:stretch>
                  <a:fillRect l="-1538"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矩形: 圓角 21">
                <a:extLst>
                  <a:ext uri="{FF2B5EF4-FFF2-40B4-BE49-F238E27FC236}">
                    <a16:creationId xmlns:a16="http://schemas.microsoft.com/office/drawing/2014/main" id="{0FAB540F-C4C4-01D9-22B6-64F3210E366A}"/>
                  </a:ext>
                </a:extLst>
              </p:cNvPr>
              <p:cNvSpPr/>
              <p:nvPr/>
            </p:nvSpPr>
            <p:spPr>
              <a:xfrm>
                <a:off x="5948742" y="775112"/>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lang="zh-TW" altLang="en-US" sz="2400" kern="0" dirty="0">
                  <a:solidFill>
                    <a:prstClr val="black"/>
                  </a:solidFill>
                  <a:ea typeface="微軟正黑體" panose="020B0604030504040204" pitchFamily="34" charset="-120"/>
                </a:endParaRPr>
              </a:p>
            </p:txBody>
          </p:sp>
        </mc:Choice>
        <mc:Fallback xmlns="">
          <p:sp>
            <p:nvSpPr>
              <p:cNvPr id="22" name="矩形: 圓角 21">
                <a:extLst>
                  <a:ext uri="{FF2B5EF4-FFF2-40B4-BE49-F238E27FC236}">
                    <a16:creationId xmlns:a16="http://schemas.microsoft.com/office/drawing/2014/main" id="{0FAB540F-C4C4-01D9-22B6-64F3210E366A}"/>
                  </a:ext>
                </a:extLst>
              </p:cNvPr>
              <p:cNvSpPr>
                <a:spLocks noRot="1" noChangeAspect="1" noMove="1" noResize="1" noEditPoints="1" noAdjustHandles="1" noChangeArrowheads="1" noChangeShapeType="1" noTextEdit="1"/>
              </p:cNvSpPr>
              <p:nvPr/>
            </p:nvSpPr>
            <p:spPr>
              <a:xfrm>
                <a:off x="5948742" y="775112"/>
                <a:ext cx="1551012" cy="461663"/>
              </a:xfrm>
              <a:prstGeom prst="roundRect">
                <a:avLst/>
              </a:prstGeom>
              <a:blipFill>
                <a:blip r:embed="rId6"/>
                <a:stretch>
                  <a:fillRect l="-1538"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矩形: 圓角 22">
                <a:extLst>
                  <a:ext uri="{FF2B5EF4-FFF2-40B4-BE49-F238E27FC236}">
                    <a16:creationId xmlns:a16="http://schemas.microsoft.com/office/drawing/2014/main" id="{760C7F86-C966-1C40-6FBD-F03CF8400175}"/>
                  </a:ext>
                </a:extLst>
              </p:cNvPr>
              <p:cNvSpPr/>
              <p:nvPr/>
            </p:nvSpPr>
            <p:spPr>
              <a:xfrm>
                <a:off x="5948742" y="1348574"/>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3</m:t>
                        </m:r>
                      </m:sup>
                    </m:sSup>
                  </m:oMath>
                </a14:m>
                <a:endParaRPr lang="zh-TW" altLang="en-US" sz="2400" kern="0" dirty="0">
                  <a:solidFill>
                    <a:prstClr val="black"/>
                  </a:solidFill>
                  <a:ea typeface="微軟正黑體" panose="020B0604030504040204" pitchFamily="34" charset="-120"/>
                </a:endParaRPr>
              </a:p>
            </p:txBody>
          </p:sp>
        </mc:Choice>
        <mc:Fallback xmlns="">
          <p:sp>
            <p:nvSpPr>
              <p:cNvPr id="23" name="矩形: 圓角 22">
                <a:extLst>
                  <a:ext uri="{FF2B5EF4-FFF2-40B4-BE49-F238E27FC236}">
                    <a16:creationId xmlns:a16="http://schemas.microsoft.com/office/drawing/2014/main" id="{760C7F86-C966-1C40-6FBD-F03CF8400175}"/>
                  </a:ext>
                </a:extLst>
              </p:cNvPr>
              <p:cNvSpPr>
                <a:spLocks noRot="1" noChangeAspect="1" noMove="1" noResize="1" noEditPoints="1" noAdjustHandles="1" noChangeArrowheads="1" noChangeShapeType="1" noTextEdit="1"/>
              </p:cNvSpPr>
              <p:nvPr/>
            </p:nvSpPr>
            <p:spPr>
              <a:xfrm>
                <a:off x="5948742" y="1348574"/>
                <a:ext cx="1551012" cy="461663"/>
              </a:xfrm>
              <a:prstGeom prst="roundRect">
                <a:avLst/>
              </a:prstGeom>
              <a:blipFill>
                <a:blip r:embed="rId7"/>
                <a:stretch>
                  <a:fillRect l="-1538"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sp>
        <p:nvSpPr>
          <p:cNvPr id="24" name="文字方塊 23">
            <a:extLst>
              <a:ext uri="{FF2B5EF4-FFF2-40B4-BE49-F238E27FC236}">
                <a16:creationId xmlns:a16="http://schemas.microsoft.com/office/drawing/2014/main" id="{1816D82C-8A25-BE06-5040-B7CA624C4584}"/>
              </a:ext>
            </a:extLst>
          </p:cNvPr>
          <p:cNvSpPr txBox="1"/>
          <p:nvPr/>
        </p:nvSpPr>
        <p:spPr>
          <a:xfrm rot="5400000">
            <a:off x="6549796" y="1867505"/>
            <a:ext cx="557404" cy="523220"/>
          </a:xfrm>
          <a:prstGeom prst="rect">
            <a:avLst/>
          </a:prstGeom>
          <a:noFill/>
        </p:spPr>
        <p:txBody>
          <a:bodyPr wrap="square" rtlCol="0">
            <a:spAutoFit/>
          </a:bodyPr>
          <a:lstStyle/>
          <a:p>
            <a:r>
              <a:rPr lang="en-US" altLang="zh-TW" sz="2800" b="1" dirty="0"/>
              <a:t>…</a:t>
            </a:r>
            <a:endParaRPr lang="zh-TW" altLang="en-US" sz="2800" b="1" dirty="0"/>
          </a:p>
        </p:txBody>
      </p:sp>
      <p:pic>
        <p:nvPicPr>
          <p:cNvPr id="30" name="Picture 2">
            <a:extLst>
              <a:ext uri="{FF2B5EF4-FFF2-40B4-BE49-F238E27FC236}">
                <a16:creationId xmlns:a16="http://schemas.microsoft.com/office/drawing/2014/main" id="{A2CC8AF6-B69E-01DA-FBFA-8068006AD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792" y="2326645"/>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2" name="矩形: 圓角 31">
                <a:extLst>
                  <a:ext uri="{FF2B5EF4-FFF2-40B4-BE49-F238E27FC236}">
                    <a16:creationId xmlns:a16="http://schemas.microsoft.com/office/drawing/2014/main" id="{4179CCAB-FD1A-A425-DA6A-711A6759FD5F}"/>
                  </a:ext>
                </a:extLst>
              </p:cNvPr>
              <p:cNvSpPr/>
              <p:nvPr/>
            </p:nvSpPr>
            <p:spPr>
              <a:xfrm>
                <a:off x="1494080" y="2705413"/>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32" name="矩形: 圓角 31">
                <a:extLst>
                  <a:ext uri="{FF2B5EF4-FFF2-40B4-BE49-F238E27FC236}">
                    <a16:creationId xmlns:a16="http://schemas.microsoft.com/office/drawing/2014/main" id="{4179CCAB-FD1A-A425-DA6A-711A6759FD5F}"/>
                  </a:ext>
                </a:extLst>
              </p:cNvPr>
              <p:cNvSpPr>
                <a:spLocks noRot="1" noChangeAspect="1" noMove="1" noResize="1" noEditPoints="1" noAdjustHandles="1" noChangeArrowheads="1" noChangeShapeType="1" noTextEdit="1"/>
              </p:cNvSpPr>
              <p:nvPr/>
            </p:nvSpPr>
            <p:spPr>
              <a:xfrm>
                <a:off x="1494080" y="2705413"/>
                <a:ext cx="1483823" cy="461663"/>
              </a:xfrm>
              <a:prstGeom prst="roundRect">
                <a:avLst/>
              </a:prstGeom>
              <a:blipFill>
                <a:blip r:embed="rId8"/>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33" name="直線單箭頭接點 32">
            <a:extLst>
              <a:ext uri="{FF2B5EF4-FFF2-40B4-BE49-F238E27FC236}">
                <a16:creationId xmlns:a16="http://schemas.microsoft.com/office/drawing/2014/main" id="{EAC8C71E-6F4F-9B8F-2018-62B64324DF83}"/>
              </a:ext>
            </a:extLst>
          </p:cNvPr>
          <p:cNvCxnSpPr/>
          <p:nvPr/>
        </p:nvCxnSpPr>
        <p:spPr>
          <a:xfrm>
            <a:off x="3179759" y="2977520"/>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4" name="Picture 2">
            <a:extLst>
              <a:ext uri="{FF2B5EF4-FFF2-40B4-BE49-F238E27FC236}">
                <a16:creationId xmlns:a16="http://schemas.microsoft.com/office/drawing/2014/main" id="{EF85BBCE-05E2-4804-75C3-9F58F332F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792" y="3785554"/>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7" name="矩形: 圓角 36">
                <a:extLst>
                  <a:ext uri="{FF2B5EF4-FFF2-40B4-BE49-F238E27FC236}">
                    <a16:creationId xmlns:a16="http://schemas.microsoft.com/office/drawing/2014/main" id="{5A637AD1-9222-0741-6C7E-CD7F060B8C71}"/>
                  </a:ext>
                </a:extLst>
              </p:cNvPr>
              <p:cNvSpPr/>
              <p:nvPr/>
            </p:nvSpPr>
            <p:spPr>
              <a:xfrm>
                <a:off x="884480" y="406894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37" name="矩形: 圓角 36">
                <a:extLst>
                  <a:ext uri="{FF2B5EF4-FFF2-40B4-BE49-F238E27FC236}">
                    <a16:creationId xmlns:a16="http://schemas.microsoft.com/office/drawing/2014/main" id="{5A637AD1-9222-0741-6C7E-CD7F060B8C71}"/>
                  </a:ext>
                </a:extLst>
              </p:cNvPr>
              <p:cNvSpPr>
                <a:spLocks noRot="1" noChangeAspect="1" noMove="1" noResize="1" noEditPoints="1" noAdjustHandles="1" noChangeArrowheads="1" noChangeShapeType="1" noTextEdit="1"/>
              </p:cNvSpPr>
              <p:nvPr/>
            </p:nvSpPr>
            <p:spPr>
              <a:xfrm>
                <a:off x="884480" y="4068946"/>
                <a:ext cx="1483823" cy="461663"/>
              </a:xfrm>
              <a:prstGeom prst="roundRect">
                <a:avLst/>
              </a:prstGeom>
              <a:blipFill>
                <a:blip r:embed="rId9"/>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38" name="直線單箭頭接點 37">
            <a:extLst>
              <a:ext uri="{FF2B5EF4-FFF2-40B4-BE49-F238E27FC236}">
                <a16:creationId xmlns:a16="http://schemas.microsoft.com/office/drawing/2014/main" id="{36DC0EF6-262A-9503-51AB-FCF5E8E2635A}"/>
              </a:ext>
            </a:extLst>
          </p:cNvPr>
          <p:cNvCxnSpPr/>
          <p:nvPr/>
        </p:nvCxnSpPr>
        <p:spPr>
          <a:xfrm>
            <a:off x="3179759" y="4436429"/>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矩形: 圓角 38">
                <a:extLst>
                  <a:ext uri="{FF2B5EF4-FFF2-40B4-BE49-F238E27FC236}">
                    <a16:creationId xmlns:a16="http://schemas.microsoft.com/office/drawing/2014/main" id="{AC31FC02-76D0-82A5-FCA5-431EDEA276ED}"/>
                  </a:ext>
                </a:extLst>
              </p:cNvPr>
              <p:cNvSpPr/>
              <p:nvPr/>
            </p:nvSpPr>
            <p:spPr>
              <a:xfrm>
                <a:off x="2438132" y="4068946"/>
                <a:ext cx="523221"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14:m>
                  <m:oMathPara xmlns:m="http://schemas.openxmlformats.org/officeDocument/2006/math">
                    <m:oMathParaPr>
                      <m:jc m:val="center"/>
                    </m:oMathParaPr>
                    <m:oMath xmlns:m="http://schemas.openxmlformats.org/officeDocument/2006/math">
                      <m:sSub>
                        <m:sSubPr>
                          <m:ctrlPr>
                            <a:rPr lang="en-US" altLang="zh-TW" sz="2400" i="1" kern="0" smtClean="0">
                              <a:solidFill>
                                <a:prstClr val="black"/>
                              </a:solidFill>
                              <a:latin typeface="Cambria Math" panose="02040503050406030204" pitchFamily="18" charset="0"/>
                              <a:ea typeface="微軟正黑體" panose="020B0604030504040204" pitchFamily="34" charset="-120"/>
                            </a:rPr>
                          </m:ctrlPr>
                        </m:sSubPr>
                        <m:e>
                          <m:r>
                            <a:rPr lang="en-US" altLang="zh-TW" sz="2400" i="1" kern="0">
                              <a:solidFill>
                                <a:prstClr val="black"/>
                              </a:solidFill>
                              <a:latin typeface="Cambria Math" panose="02040503050406030204" pitchFamily="18" charset="0"/>
                              <a:ea typeface="微軟正黑體" panose="020B0604030504040204" pitchFamily="34" charset="-120"/>
                            </a:rPr>
                            <m:t>𝑦</m:t>
                          </m:r>
                        </m:e>
                        <m:sub>
                          <m:r>
                            <a:rPr lang="en-US" altLang="zh-TW" sz="2400" b="0" i="1" kern="0" smtClean="0">
                              <a:solidFill>
                                <a:prstClr val="black"/>
                              </a:solidFill>
                              <a:latin typeface="Cambria Math" panose="02040503050406030204" pitchFamily="18" charset="0"/>
                              <a:ea typeface="微軟正黑體" panose="020B0604030504040204" pitchFamily="34" charset="-120"/>
                            </a:rPr>
                            <m:t>1</m:t>
                          </m:r>
                        </m:sub>
                      </m:sSub>
                    </m:oMath>
                  </m:oMathPara>
                </a14:m>
                <a:endParaRPr lang="zh-TW" altLang="en-US" sz="2400" kern="0" dirty="0">
                  <a:solidFill>
                    <a:prstClr val="black"/>
                  </a:solidFill>
                  <a:ea typeface="微軟正黑體" panose="020B0604030504040204" pitchFamily="34" charset="-120"/>
                </a:endParaRPr>
              </a:p>
            </p:txBody>
          </p:sp>
        </mc:Choice>
        <mc:Fallback xmlns="">
          <p:sp>
            <p:nvSpPr>
              <p:cNvPr id="39" name="矩形: 圓角 38">
                <a:extLst>
                  <a:ext uri="{FF2B5EF4-FFF2-40B4-BE49-F238E27FC236}">
                    <a16:creationId xmlns:a16="http://schemas.microsoft.com/office/drawing/2014/main" id="{AC31FC02-76D0-82A5-FCA5-431EDEA276ED}"/>
                  </a:ext>
                </a:extLst>
              </p:cNvPr>
              <p:cNvSpPr>
                <a:spLocks noRot="1" noChangeAspect="1" noMove="1" noResize="1" noEditPoints="1" noAdjustHandles="1" noChangeArrowheads="1" noChangeShapeType="1" noTextEdit="1"/>
              </p:cNvSpPr>
              <p:nvPr/>
            </p:nvSpPr>
            <p:spPr>
              <a:xfrm>
                <a:off x="2438132" y="4068946"/>
                <a:ext cx="523221" cy="461663"/>
              </a:xfrm>
              <a:prstGeom prst="roundRect">
                <a:avLst/>
              </a:prstGeom>
              <a:blipFill>
                <a:blip r:embed="rId10"/>
                <a:stretch>
                  <a:fillRect l="-1087" b="-4878"/>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pic>
        <p:nvPicPr>
          <p:cNvPr id="40" name="Picture 2">
            <a:extLst>
              <a:ext uri="{FF2B5EF4-FFF2-40B4-BE49-F238E27FC236}">
                <a16:creationId xmlns:a16="http://schemas.microsoft.com/office/drawing/2014/main" id="{0A129852-DD9D-3FFB-0BFF-EA02715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792" y="5270584"/>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1" name="矩形: 圓角 40">
                <a:extLst>
                  <a:ext uri="{FF2B5EF4-FFF2-40B4-BE49-F238E27FC236}">
                    <a16:creationId xmlns:a16="http://schemas.microsoft.com/office/drawing/2014/main" id="{610A8FB1-CC67-E2E8-E482-6EA9F3E61861}"/>
                  </a:ext>
                </a:extLst>
              </p:cNvPr>
              <p:cNvSpPr/>
              <p:nvPr/>
            </p:nvSpPr>
            <p:spPr>
              <a:xfrm>
                <a:off x="332030" y="559207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41" name="矩形: 圓角 40">
                <a:extLst>
                  <a:ext uri="{FF2B5EF4-FFF2-40B4-BE49-F238E27FC236}">
                    <a16:creationId xmlns:a16="http://schemas.microsoft.com/office/drawing/2014/main" id="{610A8FB1-CC67-E2E8-E482-6EA9F3E61861}"/>
                  </a:ext>
                </a:extLst>
              </p:cNvPr>
              <p:cNvSpPr>
                <a:spLocks noRot="1" noChangeAspect="1" noMove="1" noResize="1" noEditPoints="1" noAdjustHandles="1" noChangeArrowheads="1" noChangeShapeType="1" noTextEdit="1"/>
              </p:cNvSpPr>
              <p:nvPr/>
            </p:nvSpPr>
            <p:spPr>
              <a:xfrm>
                <a:off x="332030" y="5592076"/>
                <a:ext cx="1483823" cy="461663"/>
              </a:xfrm>
              <a:prstGeom prst="roundRect">
                <a:avLst/>
              </a:prstGeom>
              <a:blipFill>
                <a:blip r:embed="rId11"/>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2" name="直線單箭頭接點 41">
            <a:extLst>
              <a:ext uri="{FF2B5EF4-FFF2-40B4-BE49-F238E27FC236}">
                <a16:creationId xmlns:a16="http://schemas.microsoft.com/office/drawing/2014/main" id="{DFBEA9AA-B753-B74E-CE83-6B56F9F89964}"/>
              </a:ext>
            </a:extLst>
          </p:cNvPr>
          <p:cNvCxnSpPr/>
          <p:nvPr/>
        </p:nvCxnSpPr>
        <p:spPr>
          <a:xfrm>
            <a:off x="3179759" y="5921459"/>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3" name="矩形: 圓角 42">
                <a:extLst>
                  <a:ext uri="{FF2B5EF4-FFF2-40B4-BE49-F238E27FC236}">
                    <a16:creationId xmlns:a16="http://schemas.microsoft.com/office/drawing/2014/main" id="{96A25B48-A2AB-DAC7-A387-807192FC7BC2}"/>
                  </a:ext>
                </a:extLst>
              </p:cNvPr>
              <p:cNvSpPr/>
              <p:nvPr/>
            </p:nvSpPr>
            <p:spPr>
              <a:xfrm>
                <a:off x="1885682" y="5592076"/>
                <a:ext cx="523221"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14:m>
                  <m:oMathPara xmlns:m="http://schemas.openxmlformats.org/officeDocument/2006/math">
                    <m:oMathParaPr>
                      <m:jc m:val="center"/>
                    </m:oMathParaPr>
                    <m:oMath xmlns:m="http://schemas.openxmlformats.org/officeDocument/2006/math">
                      <m:sSub>
                        <m:sSubPr>
                          <m:ctrlPr>
                            <a:rPr lang="en-US" altLang="zh-TW" sz="2400" i="1" kern="0" smtClean="0">
                              <a:solidFill>
                                <a:prstClr val="black"/>
                              </a:solidFill>
                              <a:latin typeface="Cambria Math" panose="02040503050406030204" pitchFamily="18" charset="0"/>
                              <a:ea typeface="微軟正黑體" panose="020B0604030504040204" pitchFamily="34" charset="-120"/>
                            </a:rPr>
                          </m:ctrlPr>
                        </m:sSubPr>
                        <m:e>
                          <m:r>
                            <a:rPr lang="en-US" altLang="zh-TW" sz="2400" i="1" kern="0">
                              <a:solidFill>
                                <a:prstClr val="black"/>
                              </a:solidFill>
                              <a:latin typeface="Cambria Math" panose="02040503050406030204" pitchFamily="18" charset="0"/>
                              <a:ea typeface="微軟正黑體" panose="020B0604030504040204" pitchFamily="34" charset="-120"/>
                            </a:rPr>
                            <m:t>𝑦</m:t>
                          </m:r>
                        </m:e>
                        <m:sub>
                          <m:r>
                            <a:rPr lang="en-US" altLang="zh-TW" sz="2400" b="0" i="1" kern="0" smtClean="0">
                              <a:solidFill>
                                <a:prstClr val="black"/>
                              </a:solidFill>
                              <a:latin typeface="Cambria Math" panose="02040503050406030204" pitchFamily="18" charset="0"/>
                              <a:ea typeface="微軟正黑體" panose="020B0604030504040204" pitchFamily="34" charset="-120"/>
                            </a:rPr>
                            <m:t>1</m:t>
                          </m:r>
                        </m:sub>
                      </m:sSub>
                    </m:oMath>
                  </m:oMathPara>
                </a14:m>
                <a:endParaRPr lang="zh-TW" altLang="en-US" sz="2400" kern="0" dirty="0">
                  <a:solidFill>
                    <a:prstClr val="black"/>
                  </a:solidFill>
                  <a:ea typeface="微軟正黑體" panose="020B0604030504040204" pitchFamily="34" charset="-120"/>
                </a:endParaRPr>
              </a:p>
            </p:txBody>
          </p:sp>
        </mc:Choice>
        <mc:Fallback xmlns="">
          <p:sp>
            <p:nvSpPr>
              <p:cNvPr id="43" name="矩形: 圓角 42">
                <a:extLst>
                  <a:ext uri="{FF2B5EF4-FFF2-40B4-BE49-F238E27FC236}">
                    <a16:creationId xmlns:a16="http://schemas.microsoft.com/office/drawing/2014/main" id="{96A25B48-A2AB-DAC7-A387-807192FC7BC2}"/>
                  </a:ext>
                </a:extLst>
              </p:cNvPr>
              <p:cNvSpPr>
                <a:spLocks noRot="1" noChangeAspect="1" noMove="1" noResize="1" noEditPoints="1" noAdjustHandles="1" noChangeArrowheads="1" noChangeShapeType="1" noTextEdit="1"/>
              </p:cNvSpPr>
              <p:nvPr/>
            </p:nvSpPr>
            <p:spPr>
              <a:xfrm>
                <a:off x="1885682" y="5592076"/>
                <a:ext cx="523221" cy="461663"/>
              </a:xfrm>
              <a:prstGeom prst="roundRect">
                <a:avLst/>
              </a:prstGeom>
              <a:blipFill>
                <a:blip r:embed="rId12"/>
                <a:stretch>
                  <a:fillRect l="-1087" b="-4878"/>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矩形: 圓角 43">
                <a:extLst>
                  <a:ext uri="{FF2B5EF4-FFF2-40B4-BE49-F238E27FC236}">
                    <a16:creationId xmlns:a16="http://schemas.microsoft.com/office/drawing/2014/main" id="{C08F4EB1-C088-9CCE-2BCE-889A0734894E}"/>
                  </a:ext>
                </a:extLst>
              </p:cNvPr>
              <p:cNvSpPr/>
              <p:nvPr/>
            </p:nvSpPr>
            <p:spPr>
              <a:xfrm>
                <a:off x="2487073" y="5608695"/>
                <a:ext cx="523221"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14:m>
                  <m:oMathPara xmlns:m="http://schemas.openxmlformats.org/officeDocument/2006/math">
                    <m:oMathParaPr>
                      <m:jc m:val="center"/>
                    </m:oMathParaPr>
                    <m:oMath xmlns:m="http://schemas.openxmlformats.org/officeDocument/2006/math">
                      <m:sSub>
                        <m:sSubPr>
                          <m:ctrlPr>
                            <a:rPr lang="en-US" altLang="zh-TW" sz="2400" i="1" kern="0" smtClean="0">
                              <a:solidFill>
                                <a:prstClr val="black"/>
                              </a:solidFill>
                              <a:latin typeface="Cambria Math" panose="02040503050406030204" pitchFamily="18" charset="0"/>
                              <a:ea typeface="微軟正黑體" panose="020B0604030504040204" pitchFamily="34" charset="-120"/>
                            </a:rPr>
                          </m:ctrlPr>
                        </m:sSubPr>
                        <m:e>
                          <m:r>
                            <a:rPr lang="en-US" altLang="zh-TW" sz="2400" i="1" kern="0">
                              <a:solidFill>
                                <a:prstClr val="black"/>
                              </a:solidFill>
                              <a:latin typeface="Cambria Math" panose="02040503050406030204" pitchFamily="18" charset="0"/>
                              <a:ea typeface="微軟正黑體" panose="020B0604030504040204" pitchFamily="34" charset="-120"/>
                            </a:rPr>
                            <m:t>𝑦</m:t>
                          </m:r>
                        </m:e>
                        <m:sub>
                          <m:r>
                            <a:rPr lang="en-US" altLang="zh-TW" sz="2400" b="0" i="1" kern="0" smtClean="0">
                              <a:solidFill>
                                <a:prstClr val="black"/>
                              </a:solidFill>
                              <a:latin typeface="Cambria Math" panose="02040503050406030204" pitchFamily="18" charset="0"/>
                              <a:ea typeface="微軟正黑體" panose="020B0604030504040204" pitchFamily="34" charset="-120"/>
                            </a:rPr>
                            <m:t>2</m:t>
                          </m:r>
                        </m:sub>
                      </m:sSub>
                    </m:oMath>
                  </m:oMathPara>
                </a14:m>
                <a:endParaRPr lang="zh-TW" altLang="en-US" sz="2400" kern="0" dirty="0">
                  <a:solidFill>
                    <a:prstClr val="black"/>
                  </a:solidFill>
                  <a:ea typeface="微軟正黑體" panose="020B0604030504040204" pitchFamily="34" charset="-120"/>
                </a:endParaRPr>
              </a:p>
            </p:txBody>
          </p:sp>
        </mc:Choice>
        <mc:Fallback xmlns="">
          <p:sp>
            <p:nvSpPr>
              <p:cNvPr id="44" name="矩形: 圓角 43">
                <a:extLst>
                  <a:ext uri="{FF2B5EF4-FFF2-40B4-BE49-F238E27FC236}">
                    <a16:creationId xmlns:a16="http://schemas.microsoft.com/office/drawing/2014/main" id="{C08F4EB1-C088-9CCE-2BCE-889A0734894E}"/>
                  </a:ext>
                </a:extLst>
              </p:cNvPr>
              <p:cNvSpPr>
                <a:spLocks noRot="1" noChangeAspect="1" noMove="1" noResize="1" noEditPoints="1" noAdjustHandles="1" noChangeArrowheads="1" noChangeShapeType="1" noTextEdit="1"/>
              </p:cNvSpPr>
              <p:nvPr/>
            </p:nvSpPr>
            <p:spPr>
              <a:xfrm>
                <a:off x="2487073" y="5608695"/>
                <a:ext cx="523221" cy="461663"/>
              </a:xfrm>
              <a:prstGeom prst="roundRect">
                <a:avLst/>
              </a:prstGeom>
              <a:blipFill>
                <a:blip r:embed="rId13"/>
                <a:stretch>
                  <a:fillRect l="-2174" b="-4878"/>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5" name="直線單箭頭接點 44">
            <a:extLst>
              <a:ext uri="{FF2B5EF4-FFF2-40B4-BE49-F238E27FC236}">
                <a16:creationId xmlns:a16="http://schemas.microsoft.com/office/drawing/2014/main" id="{9E783A0C-C9DD-9D5C-B46F-5A3C54EFFE6C}"/>
              </a:ext>
            </a:extLst>
          </p:cNvPr>
          <p:cNvCxnSpPr/>
          <p:nvPr/>
        </p:nvCxnSpPr>
        <p:spPr>
          <a:xfrm>
            <a:off x="5587783" y="2977520"/>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6" name="直線單箭頭接點 45">
            <a:extLst>
              <a:ext uri="{FF2B5EF4-FFF2-40B4-BE49-F238E27FC236}">
                <a16:creationId xmlns:a16="http://schemas.microsoft.com/office/drawing/2014/main" id="{0E054DA6-0676-8D4B-4A56-9BC096E598F6}"/>
              </a:ext>
            </a:extLst>
          </p:cNvPr>
          <p:cNvCxnSpPr/>
          <p:nvPr/>
        </p:nvCxnSpPr>
        <p:spPr>
          <a:xfrm>
            <a:off x="5587783" y="4401828"/>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直線單箭頭接點 46">
            <a:extLst>
              <a:ext uri="{FF2B5EF4-FFF2-40B4-BE49-F238E27FC236}">
                <a16:creationId xmlns:a16="http://schemas.microsoft.com/office/drawing/2014/main" id="{00AC639E-9AD6-A69C-C934-DB0EE037668D}"/>
              </a:ext>
            </a:extLst>
          </p:cNvPr>
          <p:cNvCxnSpPr/>
          <p:nvPr/>
        </p:nvCxnSpPr>
        <p:spPr>
          <a:xfrm>
            <a:off x="5588190" y="5959767"/>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48" name="群組 47">
            <a:extLst>
              <a:ext uri="{FF2B5EF4-FFF2-40B4-BE49-F238E27FC236}">
                <a16:creationId xmlns:a16="http://schemas.microsoft.com/office/drawing/2014/main" id="{9A00F5B1-C40C-C990-EAAF-6D25AA3522DE}"/>
              </a:ext>
            </a:extLst>
          </p:cNvPr>
          <p:cNvGrpSpPr/>
          <p:nvPr/>
        </p:nvGrpSpPr>
        <p:grpSpPr>
          <a:xfrm>
            <a:off x="6474877" y="3949359"/>
            <a:ext cx="1080000" cy="720000"/>
            <a:chOff x="10684794" y="3329532"/>
            <a:chExt cx="1828800" cy="930986"/>
          </a:xfrm>
        </p:grpSpPr>
        <p:grpSp>
          <p:nvGrpSpPr>
            <p:cNvPr id="49" name="群組 48">
              <a:extLst>
                <a:ext uri="{FF2B5EF4-FFF2-40B4-BE49-F238E27FC236}">
                  <a16:creationId xmlns:a16="http://schemas.microsoft.com/office/drawing/2014/main" id="{E2D642F5-B41D-1BF6-DCE2-F832EE0EFA72}"/>
                </a:ext>
              </a:extLst>
            </p:cNvPr>
            <p:cNvGrpSpPr/>
            <p:nvPr/>
          </p:nvGrpSpPr>
          <p:grpSpPr>
            <a:xfrm>
              <a:off x="10806153" y="3329532"/>
              <a:ext cx="1489913" cy="908899"/>
              <a:chOff x="6264327" y="1877409"/>
              <a:chExt cx="1489913" cy="908899"/>
            </a:xfrm>
          </p:grpSpPr>
          <p:sp>
            <p:nvSpPr>
              <p:cNvPr id="51" name="矩形 50">
                <a:extLst>
                  <a:ext uri="{FF2B5EF4-FFF2-40B4-BE49-F238E27FC236}">
                    <a16:creationId xmlns:a16="http://schemas.microsoft.com/office/drawing/2014/main" id="{A5C9F926-1942-E36A-E8AD-54F1286EBFD8}"/>
                  </a:ext>
                </a:extLst>
              </p:cNvPr>
              <p:cNvSpPr/>
              <p:nvPr/>
            </p:nvSpPr>
            <p:spPr>
              <a:xfrm>
                <a:off x="6264327" y="2641860"/>
                <a:ext cx="180000" cy="14444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矩形 51">
                <a:extLst>
                  <a:ext uri="{FF2B5EF4-FFF2-40B4-BE49-F238E27FC236}">
                    <a16:creationId xmlns:a16="http://schemas.microsoft.com/office/drawing/2014/main" id="{6A9CFC6A-08F0-53F4-8CDC-5D6746CDE054}"/>
                  </a:ext>
                </a:extLst>
              </p:cNvPr>
              <p:cNvSpPr/>
              <p:nvPr/>
            </p:nvSpPr>
            <p:spPr>
              <a:xfrm>
                <a:off x="6581652" y="1877409"/>
                <a:ext cx="180000" cy="90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3" name="矩形 52">
                <a:extLst>
                  <a:ext uri="{FF2B5EF4-FFF2-40B4-BE49-F238E27FC236}">
                    <a16:creationId xmlns:a16="http://schemas.microsoft.com/office/drawing/2014/main" id="{650A82F6-C03B-2D39-7A86-58A9EDA62453}"/>
                  </a:ext>
                </a:extLst>
              </p:cNvPr>
              <p:cNvSpPr/>
              <p:nvPr/>
            </p:nvSpPr>
            <p:spPr>
              <a:xfrm>
                <a:off x="6919283" y="2409679"/>
                <a:ext cx="180000" cy="36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4" name="矩形 53">
                <a:extLst>
                  <a:ext uri="{FF2B5EF4-FFF2-40B4-BE49-F238E27FC236}">
                    <a16:creationId xmlns:a16="http://schemas.microsoft.com/office/drawing/2014/main" id="{19712DD7-86E6-2A1F-56FD-D0D1146D60A9}"/>
                  </a:ext>
                </a:extLst>
              </p:cNvPr>
              <p:cNvSpPr/>
              <p:nvPr/>
            </p:nvSpPr>
            <p:spPr>
              <a:xfrm>
                <a:off x="7246761" y="2418954"/>
                <a:ext cx="180000" cy="3673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5" name="矩形 54">
                <a:extLst>
                  <a:ext uri="{FF2B5EF4-FFF2-40B4-BE49-F238E27FC236}">
                    <a16:creationId xmlns:a16="http://schemas.microsoft.com/office/drawing/2014/main" id="{254F7FC5-CF14-70D2-48F7-7ABFABE82967}"/>
                  </a:ext>
                </a:extLst>
              </p:cNvPr>
              <p:cNvSpPr/>
              <p:nvPr/>
            </p:nvSpPr>
            <p:spPr>
              <a:xfrm>
                <a:off x="7574240" y="2607804"/>
                <a:ext cx="180000" cy="17850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50" name="直線接點 49">
              <a:extLst>
                <a:ext uri="{FF2B5EF4-FFF2-40B4-BE49-F238E27FC236}">
                  <a16:creationId xmlns:a16="http://schemas.microsoft.com/office/drawing/2014/main" id="{5B380F00-DEA1-F7BE-BDAA-BCADA83E30C7}"/>
                </a:ext>
              </a:extLst>
            </p:cNvPr>
            <p:cNvCxnSpPr/>
            <p:nvPr/>
          </p:nvCxnSpPr>
          <p:spPr>
            <a:xfrm>
              <a:off x="10684794" y="4260518"/>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群組 55">
            <a:extLst>
              <a:ext uri="{FF2B5EF4-FFF2-40B4-BE49-F238E27FC236}">
                <a16:creationId xmlns:a16="http://schemas.microsoft.com/office/drawing/2014/main" id="{81CD6198-A67E-10BB-DD94-BE5291909330}"/>
              </a:ext>
            </a:extLst>
          </p:cNvPr>
          <p:cNvGrpSpPr/>
          <p:nvPr/>
        </p:nvGrpSpPr>
        <p:grpSpPr>
          <a:xfrm flipH="1">
            <a:off x="6499630" y="2617520"/>
            <a:ext cx="1080000" cy="720000"/>
            <a:chOff x="10684794" y="3329532"/>
            <a:chExt cx="1828800" cy="930986"/>
          </a:xfrm>
        </p:grpSpPr>
        <p:grpSp>
          <p:nvGrpSpPr>
            <p:cNvPr id="57" name="群組 56">
              <a:extLst>
                <a:ext uri="{FF2B5EF4-FFF2-40B4-BE49-F238E27FC236}">
                  <a16:creationId xmlns:a16="http://schemas.microsoft.com/office/drawing/2014/main" id="{3DCDD34D-4D5C-7C94-A6CC-ECB2CCDE3E24}"/>
                </a:ext>
              </a:extLst>
            </p:cNvPr>
            <p:cNvGrpSpPr/>
            <p:nvPr/>
          </p:nvGrpSpPr>
          <p:grpSpPr>
            <a:xfrm>
              <a:off x="10806153" y="3329532"/>
              <a:ext cx="1489913" cy="908899"/>
              <a:chOff x="6264327" y="1877409"/>
              <a:chExt cx="1489913" cy="908899"/>
            </a:xfrm>
          </p:grpSpPr>
          <p:sp>
            <p:nvSpPr>
              <p:cNvPr id="59" name="矩形 58">
                <a:extLst>
                  <a:ext uri="{FF2B5EF4-FFF2-40B4-BE49-F238E27FC236}">
                    <a16:creationId xmlns:a16="http://schemas.microsoft.com/office/drawing/2014/main" id="{B6E30785-2397-B2F1-01C1-C0DBDC171085}"/>
                  </a:ext>
                </a:extLst>
              </p:cNvPr>
              <p:cNvSpPr/>
              <p:nvPr/>
            </p:nvSpPr>
            <p:spPr>
              <a:xfrm>
                <a:off x="6264327" y="2641860"/>
                <a:ext cx="180000" cy="14444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 name="矩形 59">
                <a:extLst>
                  <a:ext uri="{FF2B5EF4-FFF2-40B4-BE49-F238E27FC236}">
                    <a16:creationId xmlns:a16="http://schemas.microsoft.com/office/drawing/2014/main" id="{FFE14AC1-074D-44CB-D907-FFD9537AF6A1}"/>
                  </a:ext>
                </a:extLst>
              </p:cNvPr>
              <p:cNvSpPr/>
              <p:nvPr/>
            </p:nvSpPr>
            <p:spPr>
              <a:xfrm>
                <a:off x="6581652" y="1877409"/>
                <a:ext cx="180000" cy="90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1" name="矩形 60">
                <a:extLst>
                  <a:ext uri="{FF2B5EF4-FFF2-40B4-BE49-F238E27FC236}">
                    <a16:creationId xmlns:a16="http://schemas.microsoft.com/office/drawing/2014/main" id="{795CD754-7075-4F3B-1CDD-1DB3FF5262E7}"/>
                  </a:ext>
                </a:extLst>
              </p:cNvPr>
              <p:cNvSpPr/>
              <p:nvPr/>
            </p:nvSpPr>
            <p:spPr>
              <a:xfrm>
                <a:off x="6919283" y="2409679"/>
                <a:ext cx="180000" cy="36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2" name="矩形 61">
                <a:extLst>
                  <a:ext uri="{FF2B5EF4-FFF2-40B4-BE49-F238E27FC236}">
                    <a16:creationId xmlns:a16="http://schemas.microsoft.com/office/drawing/2014/main" id="{B2689022-9C1D-1326-2241-2E1E63073966}"/>
                  </a:ext>
                </a:extLst>
              </p:cNvPr>
              <p:cNvSpPr/>
              <p:nvPr/>
            </p:nvSpPr>
            <p:spPr>
              <a:xfrm>
                <a:off x="7246761" y="2418954"/>
                <a:ext cx="180000" cy="3673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 name="矩形 62">
                <a:extLst>
                  <a:ext uri="{FF2B5EF4-FFF2-40B4-BE49-F238E27FC236}">
                    <a16:creationId xmlns:a16="http://schemas.microsoft.com/office/drawing/2014/main" id="{406562FA-F163-86FA-C1DB-0EAEDD8594C6}"/>
                  </a:ext>
                </a:extLst>
              </p:cNvPr>
              <p:cNvSpPr/>
              <p:nvPr/>
            </p:nvSpPr>
            <p:spPr>
              <a:xfrm>
                <a:off x="7574240" y="2607804"/>
                <a:ext cx="180000" cy="17850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58" name="直線接點 57">
              <a:extLst>
                <a:ext uri="{FF2B5EF4-FFF2-40B4-BE49-F238E27FC236}">
                  <a16:creationId xmlns:a16="http://schemas.microsoft.com/office/drawing/2014/main" id="{B2F51E4A-3E4C-2EDF-357D-66B490D51B3F}"/>
                </a:ext>
              </a:extLst>
            </p:cNvPr>
            <p:cNvCxnSpPr/>
            <p:nvPr/>
          </p:nvCxnSpPr>
          <p:spPr>
            <a:xfrm>
              <a:off x="10684794" y="4260518"/>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群組 63">
            <a:extLst>
              <a:ext uri="{FF2B5EF4-FFF2-40B4-BE49-F238E27FC236}">
                <a16:creationId xmlns:a16="http://schemas.microsoft.com/office/drawing/2014/main" id="{0FDF8DAA-E513-0E64-806D-62688F865B6C}"/>
              </a:ext>
            </a:extLst>
          </p:cNvPr>
          <p:cNvGrpSpPr/>
          <p:nvPr/>
        </p:nvGrpSpPr>
        <p:grpSpPr>
          <a:xfrm flipH="1">
            <a:off x="6552787" y="5459560"/>
            <a:ext cx="1080000" cy="720000"/>
            <a:chOff x="10684794" y="3329532"/>
            <a:chExt cx="1828800" cy="930986"/>
          </a:xfrm>
        </p:grpSpPr>
        <p:grpSp>
          <p:nvGrpSpPr>
            <p:cNvPr id="65" name="群組 64">
              <a:extLst>
                <a:ext uri="{FF2B5EF4-FFF2-40B4-BE49-F238E27FC236}">
                  <a16:creationId xmlns:a16="http://schemas.microsoft.com/office/drawing/2014/main" id="{161103AA-B4A0-4C45-F217-10DF84A0F84C}"/>
                </a:ext>
              </a:extLst>
            </p:cNvPr>
            <p:cNvGrpSpPr/>
            <p:nvPr/>
          </p:nvGrpSpPr>
          <p:grpSpPr>
            <a:xfrm>
              <a:off x="10806153" y="3329532"/>
              <a:ext cx="1489913" cy="908899"/>
              <a:chOff x="6264327" y="1877409"/>
              <a:chExt cx="1489913" cy="908899"/>
            </a:xfrm>
          </p:grpSpPr>
          <p:sp>
            <p:nvSpPr>
              <p:cNvPr id="67" name="矩形 66">
                <a:extLst>
                  <a:ext uri="{FF2B5EF4-FFF2-40B4-BE49-F238E27FC236}">
                    <a16:creationId xmlns:a16="http://schemas.microsoft.com/office/drawing/2014/main" id="{26D8073F-0030-36D0-F070-B53110E67F8C}"/>
                  </a:ext>
                </a:extLst>
              </p:cNvPr>
              <p:cNvSpPr/>
              <p:nvPr/>
            </p:nvSpPr>
            <p:spPr>
              <a:xfrm>
                <a:off x="6264327" y="2641860"/>
                <a:ext cx="180000" cy="14444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 name="矩形 67">
                <a:extLst>
                  <a:ext uri="{FF2B5EF4-FFF2-40B4-BE49-F238E27FC236}">
                    <a16:creationId xmlns:a16="http://schemas.microsoft.com/office/drawing/2014/main" id="{8E91553C-B701-A7D8-BD93-4BF33E651583}"/>
                  </a:ext>
                </a:extLst>
              </p:cNvPr>
              <p:cNvSpPr/>
              <p:nvPr/>
            </p:nvSpPr>
            <p:spPr>
              <a:xfrm>
                <a:off x="6581652" y="1877409"/>
                <a:ext cx="180000" cy="90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 name="矩形 68">
                <a:extLst>
                  <a:ext uri="{FF2B5EF4-FFF2-40B4-BE49-F238E27FC236}">
                    <a16:creationId xmlns:a16="http://schemas.microsoft.com/office/drawing/2014/main" id="{BE189D35-0E02-A79F-1814-E459EF710CF4}"/>
                  </a:ext>
                </a:extLst>
              </p:cNvPr>
              <p:cNvSpPr/>
              <p:nvPr/>
            </p:nvSpPr>
            <p:spPr>
              <a:xfrm>
                <a:off x="6919283" y="2409679"/>
                <a:ext cx="180000" cy="36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 name="矩形 69">
                <a:extLst>
                  <a:ext uri="{FF2B5EF4-FFF2-40B4-BE49-F238E27FC236}">
                    <a16:creationId xmlns:a16="http://schemas.microsoft.com/office/drawing/2014/main" id="{3C68BAEA-B8D5-D486-54E1-BBFC025DE7EF}"/>
                  </a:ext>
                </a:extLst>
              </p:cNvPr>
              <p:cNvSpPr/>
              <p:nvPr/>
            </p:nvSpPr>
            <p:spPr>
              <a:xfrm>
                <a:off x="7246761" y="2418954"/>
                <a:ext cx="180000" cy="3673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 name="矩形 70">
                <a:extLst>
                  <a:ext uri="{FF2B5EF4-FFF2-40B4-BE49-F238E27FC236}">
                    <a16:creationId xmlns:a16="http://schemas.microsoft.com/office/drawing/2014/main" id="{5625C023-813E-FF8D-9E92-A2B48DB44266}"/>
                  </a:ext>
                </a:extLst>
              </p:cNvPr>
              <p:cNvSpPr/>
              <p:nvPr/>
            </p:nvSpPr>
            <p:spPr>
              <a:xfrm>
                <a:off x="7574240" y="2607804"/>
                <a:ext cx="180000" cy="17850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66" name="直線接點 65">
              <a:extLst>
                <a:ext uri="{FF2B5EF4-FFF2-40B4-BE49-F238E27FC236}">
                  <a16:creationId xmlns:a16="http://schemas.microsoft.com/office/drawing/2014/main" id="{0AB931EA-36AF-5B87-F8C4-6D61D368E79A}"/>
                </a:ext>
              </a:extLst>
            </p:cNvPr>
            <p:cNvCxnSpPr/>
            <p:nvPr/>
          </p:nvCxnSpPr>
          <p:spPr>
            <a:xfrm>
              <a:off x="10684794" y="4260518"/>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2" name="矩形: 圓角 71">
                <a:extLst>
                  <a:ext uri="{FF2B5EF4-FFF2-40B4-BE49-F238E27FC236}">
                    <a16:creationId xmlns:a16="http://schemas.microsoft.com/office/drawing/2014/main" id="{EDAC0740-10E1-39F8-051B-BD1DE93F77DE}"/>
                  </a:ext>
                </a:extLst>
              </p:cNvPr>
              <p:cNvSpPr/>
              <p:nvPr/>
            </p:nvSpPr>
            <p:spPr>
              <a:xfrm>
                <a:off x="8794934" y="2734706"/>
                <a:ext cx="523221"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14:m>
                  <m:oMathPara xmlns:m="http://schemas.openxmlformats.org/officeDocument/2006/math">
                    <m:oMathParaPr>
                      <m:jc m:val="center"/>
                    </m:oMathParaPr>
                    <m:oMath xmlns:m="http://schemas.openxmlformats.org/officeDocument/2006/math">
                      <m:sSub>
                        <m:sSubPr>
                          <m:ctrlPr>
                            <a:rPr lang="en-US" altLang="zh-TW" sz="2400" i="1" kern="0" smtClean="0">
                              <a:solidFill>
                                <a:prstClr val="black"/>
                              </a:solidFill>
                              <a:latin typeface="Cambria Math" panose="02040503050406030204" pitchFamily="18" charset="0"/>
                              <a:ea typeface="微軟正黑體" panose="020B0604030504040204" pitchFamily="34" charset="-120"/>
                            </a:rPr>
                          </m:ctrlPr>
                        </m:sSubPr>
                        <m:e>
                          <m:r>
                            <a:rPr lang="en-US" altLang="zh-TW" sz="2400" i="1" kern="0">
                              <a:solidFill>
                                <a:prstClr val="black"/>
                              </a:solidFill>
                              <a:latin typeface="Cambria Math" panose="02040503050406030204" pitchFamily="18" charset="0"/>
                              <a:ea typeface="微軟正黑體" panose="020B0604030504040204" pitchFamily="34" charset="-120"/>
                            </a:rPr>
                            <m:t>𝑦</m:t>
                          </m:r>
                        </m:e>
                        <m:sub>
                          <m:r>
                            <a:rPr lang="en-US" altLang="zh-TW" sz="2400" b="0" i="1" kern="0" smtClean="0">
                              <a:solidFill>
                                <a:prstClr val="black"/>
                              </a:solidFill>
                              <a:latin typeface="Cambria Math" panose="02040503050406030204" pitchFamily="18" charset="0"/>
                              <a:ea typeface="微軟正黑體" panose="020B0604030504040204" pitchFamily="34" charset="-120"/>
                            </a:rPr>
                            <m:t>1</m:t>
                          </m:r>
                        </m:sub>
                      </m:sSub>
                    </m:oMath>
                  </m:oMathPara>
                </a14:m>
                <a:endParaRPr lang="zh-TW" altLang="en-US" sz="2400" kern="0" dirty="0">
                  <a:solidFill>
                    <a:prstClr val="black"/>
                  </a:solidFill>
                  <a:ea typeface="微軟正黑體" panose="020B0604030504040204" pitchFamily="34" charset="-120"/>
                </a:endParaRPr>
              </a:p>
            </p:txBody>
          </p:sp>
        </mc:Choice>
        <mc:Fallback xmlns="">
          <p:sp>
            <p:nvSpPr>
              <p:cNvPr id="72" name="矩形: 圓角 71">
                <a:extLst>
                  <a:ext uri="{FF2B5EF4-FFF2-40B4-BE49-F238E27FC236}">
                    <a16:creationId xmlns:a16="http://schemas.microsoft.com/office/drawing/2014/main" id="{EDAC0740-10E1-39F8-051B-BD1DE93F77DE}"/>
                  </a:ext>
                </a:extLst>
              </p:cNvPr>
              <p:cNvSpPr>
                <a:spLocks noRot="1" noChangeAspect="1" noMove="1" noResize="1" noEditPoints="1" noAdjustHandles="1" noChangeArrowheads="1" noChangeShapeType="1" noTextEdit="1"/>
              </p:cNvSpPr>
              <p:nvPr/>
            </p:nvSpPr>
            <p:spPr>
              <a:xfrm>
                <a:off x="8794934" y="2734706"/>
                <a:ext cx="523221" cy="461663"/>
              </a:xfrm>
              <a:prstGeom prst="roundRect">
                <a:avLst/>
              </a:prstGeom>
              <a:blipFill>
                <a:blip r:embed="rId14"/>
                <a:stretch>
                  <a:fillRect l="-2174" b="-4938"/>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3" name="矩形: 圓角 72">
                <a:extLst>
                  <a:ext uri="{FF2B5EF4-FFF2-40B4-BE49-F238E27FC236}">
                    <a16:creationId xmlns:a16="http://schemas.microsoft.com/office/drawing/2014/main" id="{ABC571C9-92C9-11E0-A91B-090B34AD688C}"/>
                  </a:ext>
                </a:extLst>
              </p:cNvPr>
              <p:cNvSpPr/>
              <p:nvPr/>
            </p:nvSpPr>
            <p:spPr>
              <a:xfrm>
                <a:off x="8794933" y="4221593"/>
                <a:ext cx="523221"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14:m>
                  <m:oMathPara xmlns:m="http://schemas.openxmlformats.org/officeDocument/2006/math">
                    <m:oMathParaPr>
                      <m:jc m:val="center"/>
                    </m:oMathParaPr>
                    <m:oMath xmlns:m="http://schemas.openxmlformats.org/officeDocument/2006/math">
                      <m:sSub>
                        <m:sSubPr>
                          <m:ctrlPr>
                            <a:rPr lang="en-US" altLang="zh-TW" sz="2400" i="1" kern="0" smtClean="0">
                              <a:solidFill>
                                <a:prstClr val="black"/>
                              </a:solidFill>
                              <a:latin typeface="Cambria Math" panose="02040503050406030204" pitchFamily="18" charset="0"/>
                              <a:ea typeface="微軟正黑體" panose="020B0604030504040204" pitchFamily="34" charset="-120"/>
                            </a:rPr>
                          </m:ctrlPr>
                        </m:sSubPr>
                        <m:e>
                          <m:r>
                            <a:rPr lang="en-US" altLang="zh-TW" sz="2400" i="1" kern="0">
                              <a:solidFill>
                                <a:prstClr val="black"/>
                              </a:solidFill>
                              <a:latin typeface="Cambria Math" panose="02040503050406030204" pitchFamily="18" charset="0"/>
                              <a:ea typeface="微軟正黑體" panose="020B0604030504040204" pitchFamily="34" charset="-120"/>
                            </a:rPr>
                            <m:t>𝑦</m:t>
                          </m:r>
                        </m:e>
                        <m:sub>
                          <m:r>
                            <a:rPr lang="en-US" altLang="zh-TW" sz="2400" b="0" i="1" kern="0" smtClean="0">
                              <a:solidFill>
                                <a:prstClr val="black"/>
                              </a:solidFill>
                              <a:latin typeface="Cambria Math" panose="02040503050406030204" pitchFamily="18" charset="0"/>
                              <a:ea typeface="微軟正黑體" panose="020B0604030504040204" pitchFamily="34" charset="-120"/>
                            </a:rPr>
                            <m:t>2</m:t>
                          </m:r>
                        </m:sub>
                      </m:sSub>
                    </m:oMath>
                  </m:oMathPara>
                </a14:m>
                <a:endParaRPr lang="zh-TW" altLang="en-US" sz="2400" kern="0" dirty="0">
                  <a:solidFill>
                    <a:prstClr val="black"/>
                  </a:solidFill>
                  <a:ea typeface="微軟正黑體" panose="020B0604030504040204" pitchFamily="34" charset="-120"/>
                </a:endParaRPr>
              </a:p>
            </p:txBody>
          </p:sp>
        </mc:Choice>
        <mc:Fallback xmlns="">
          <p:sp>
            <p:nvSpPr>
              <p:cNvPr id="73" name="矩形: 圓角 72">
                <a:extLst>
                  <a:ext uri="{FF2B5EF4-FFF2-40B4-BE49-F238E27FC236}">
                    <a16:creationId xmlns:a16="http://schemas.microsoft.com/office/drawing/2014/main" id="{ABC571C9-92C9-11E0-A91B-090B34AD688C}"/>
                  </a:ext>
                </a:extLst>
              </p:cNvPr>
              <p:cNvSpPr>
                <a:spLocks noRot="1" noChangeAspect="1" noMove="1" noResize="1" noEditPoints="1" noAdjustHandles="1" noChangeArrowheads="1" noChangeShapeType="1" noTextEdit="1"/>
              </p:cNvSpPr>
              <p:nvPr/>
            </p:nvSpPr>
            <p:spPr>
              <a:xfrm>
                <a:off x="8794933" y="4221593"/>
                <a:ext cx="523221" cy="461663"/>
              </a:xfrm>
              <a:prstGeom prst="roundRect">
                <a:avLst/>
              </a:prstGeom>
              <a:blipFill>
                <a:blip r:embed="rId15"/>
                <a:stretch>
                  <a:fillRect l="-2174" b="-4938"/>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4" name="矩形: 圓角 73">
                <a:extLst>
                  <a:ext uri="{FF2B5EF4-FFF2-40B4-BE49-F238E27FC236}">
                    <a16:creationId xmlns:a16="http://schemas.microsoft.com/office/drawing/2014/main" id="{EB4CF23D-E976-407F-83DE-2AFD6788C249}"/>
                  </a:ext>
                </a:extLst>
              </p:cNvPr>
              <p:cNvSpPr/>
              <p:nvPr/>
            </p:nvSpPr>
            <p:spPr>
              <a:xfrm>
                <a:off x="8794933" y="5816814"/>
                <a:ext cx="523221"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14:m>
                  <m:oMathPara xmlns:m="http://schemas.openxmlformats.org/officeDocument/2006/math">
                    <m:oMathParaPr>
                      <m:jc m:val="center"/>
                    </m:oMathParaPr>
                    <m:oMath xmlns:m="http://schemas.openxmlformats.org/officeDocument/2006/math">
                      <m:sSub>
                        <m:sSubPr>
                          <m:ctrlPr>
                            <a:rPr lang="en-US" altLang="zh-TW" sz="2400" i="1" kern="0" smtClean="0">
                              <a:solidFill>
                                <a:prstClr val="black"/>
                              </a:solidFill>
                              <a:latin typeface="Cambria Math" panose="02040503050406030204" pitchFamily="18" charset="0"/>
                              <a:ea typeface="微軟正黑體" panose="020B0604030504040204" pitchFamily="34" charset="-120"/>
                            </a:rPr>
                          </m:ctrlPr>
                        </m:sSubPr>
                        <m:e>
                          <m:r>
                            <a:rPr lang="en-US" altLang="zh-TW" sz="2400" i="1" kern="0">
                              <a:solidFill>
                                <a:prstClr val="black"/>
                              </a:solidFill>
                              <a:latin typeface="Cambria Math" panose="02040503050406030204" pitchFamily="18" charset="0"/>
                              <a:ea typeface="微軟正黑體" panose="020B0604030504040204" pitchFamily="34" charset="-120"/>
                            </a:rPr>
                            <m:t>𝑦</m:t>
                          </m:r>
                        </m:e>
                        <m:sub>
                          <m:r>
                            <a:rPr lang="en-US" altLang="zh-TW" sz="2400" b="0" i="1" kern="0" smtClean="0">
                              <a:solidFill>
                                <a:prstClr val="black"/>
                              </a:solidFill>
                              <a:latin typeface="Cambria Math" panose="02040503050406030204" pitchFamily="18" charset="0"/>
                              <a:ea typeface="微軟正黑體" panose="020B0604030504040204" pitchFamily="34" charset="-120"/>
                            </a:rPr>
                            <m:t>3</m:t>
                          </m:r>
                        </m:sub>
                      </m:sSub>
                    </m:oMath>
                  </m:oMathPara>
                </a14:m>
                <a:endParaRPr lang="zh-TW" altLang="en-US" sz="2400" kern="0" dirty="0">
                  <a:solidFill>
                    <a:prstClr val="black"/>
                  </a:solidFill>
                  <a:ea typeface="微軟正黑體" panose="020B0604030504040204" pitchFamily="34" charset="-120"/>
                </a:endParaRPr>
              </a:p>
            </p:txBody>
          </p:sp>
        </mc:Choice>
        <mc:Fallback xmlns="">
          <p:sp>
            <p:nvSpPr>
              <p:cNvPr id="74" name="矩形: 圓角 73">
                <a:extLst>
                  <a:ext uri="{FF2B5EF4-FFF2-40B4-BE49-F238E27FC236}">
                    <a16:creationId xmlns:a16="http://schemas.microsoft.com/office/drawing/2014/main" id="{EB4CF23D-E976-407F-83DE-2AFD6788C249}"/>
                  </a:ext>
                </a:extLst>
              </p:cNvPr>
              <p:cNvSpPr>
                <a:spLocks noRot="1" noChangeAspect="1" noMove="1" noResize="1" noEditPoints="1" noAdjustHandles="1" noChangeArrowheads="1" noChangeShapeType="1" noTextEdit="1"/>
              </p:cNvSpPr>
              <p:nvPr/>
            </p:nvSpPr>
            <p:spPr>
              <a:xfrm>
                <a:off x="8794933" y="5816814"/>
                <a:ext cx="523221" cy="461663"/>
              </a:xfrm>
              <a:prstGeom prst="roundRect">
                <a:avLst/>
              </a:prstGeom>
              <a:blipFill>
                <a:blip r:embed="rId16"/>
                <a:stretch>
                  <a:fillRect l="-2174" b="-4878"/>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75" name="直線單箭頭接點 74">
            <a:extLst>
              <a:ext uri="{FF2B5EF4-FFF2-40B4-BE49-F238E27FC236}">
                <a16:creationId xmlns:a16="http://schemas.microsoft.com/office/drawing/2014/main" id="{6AB3D26F-649F-9548-B822-8117F0F6DD9B}"/>
              </a:ext>
            </a:extLst>
          </p:cNvPr>
          <p:cNvCxnSpPr/>
          <p:nvPr/>
        </p:nvCxnSpPr>
        <p:spPr>
          <a:xfrm>
            <a:off x="7844755" y="2994969"/>
            <a:ext cx="683056"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76" name="直線單箭頭接點 75">
            <a:extLst>
              <a:ext uri="{FF2B5EF4-FFF2-40B4-BE49-F238E27FC236}">
                <a16:creationId xmlns:a16="http://schemas.microsoft.com/office/drawing/2014/main" id="{7F2B4985-991A-32E3-BDA7-4FEDADC0ECD6}"/>
              </a:ext>
            </a:extLst>
          </p:cNvPr>
          <p:cNvCxnSpPr/>
          <p:nvPr/>
        </p:nvCxnSpPr>
        <p:spPr>
          <a:xfrm>
            <a:off x="7844755" y="4436429"/>
            <a:ext cx="683056"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77" name="直線單箭頭接點 76">
            <a:extLst>
              <a:ext uri="{FF2B5EF4-FFF2-40B4-BE49-F238E27FC236}">
                <a16:creationId xmlns:a16="http://schemas.microsoft.com/office/drawing/2014/main" id="{0E3FC50B-D2B7-8782-5D07-BC41F9A02C2F}"/>
              </a:ext>
            </a:extLst>
          </p:cNvPr>
          <p:cNvCxnSpPr/>
          <p:nvPr/>
        </p:nvCxnSpPr>
        <p:spPr>
          <a:xfrm>
            <a:off x="7844755" y="6022742"/>
            <a:ext cx="683056"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8" name="文字方塊 77">
                <a:extLst>
                  <a:ext uri="{FF2B5EF4-FFF2-40B4-BE49-F238E27FC236}">
                    <a16:creationId xmlns:a16="http://schemas.microsoft.com/office/drawing/2014/main" id="{40AB0FBE-A901-E2EC-4828-2BD8694862D0}"/>
                  </a:ext>
                </a:extLst>
              </p:cNvPr>
              <p:cNvSpPr txBox="1"/>
              <p:nvPr/>
            </p:nvSpPr>
            <p:spPr>
              <a:xfrm>
                <a:off x="7607046" y="3252835"/>
                <a:ext cx="7680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𝐻</m:t>
                      </m:r>
                      <m:d>
                        <m:dPr>
                          <m:ctrlPr>
                            <a:rPr lang="en-US" altLang="zh-TW" sz="2400" i="1">
                              <a:latin typeface="Cambria Math" panose="02040503050406030204" pitchFamily="18" charset="0"/>
                            </a:rPr>
                          </m:ctrlPr>
                        </m:dPr>
                        <m:e>
                          <m:r>
                            <a:rPr lang="zh-TW" altLang="en-US" sz="2400" i="1" smtClean="0">
                              <a:latin typeface="Cambria Math" panose="02040503050406030204" pitchFamily="18" charset="0"/>
                            </a:rPr>
                            <m:t>𝜙</m:t>
                          </m:r>
                        </m:e>
                      </m:d>
                    </m:oMath>
                  </m:oMathPara>
                </a14:m>
                <a:endParaRPr lang="zh-TW" altLang="en-US" sz="2400" i="1" dirty="0"/>
              </a:p>
            </p:txBody>
          </p:sp>
        </mc:Choice>
        <mc:Fallback xmlns="">
          <p:sp>
            <p:nvSpPr>
              <p:cNvPr id="78" name="文字方塊 77">
                <a:extLst>
                  <a:ext uri="{FF2B5EF4-FFF2-40B4-BE49-F238E27FC236}">
                    <a16:creationId xmlns:a16="http://schemas.microsoft.com/office/drawing/2014/main" id="{40AB0FBE-A901-E2EC-4828-2BD8694862D0}"/>
                  </a:ext>
                </a:extLst>
              </p:cNvPr>
              <p:cNvSpPr txBox="1">
                <a:spLocks noRot="1" noChangeAspect="1" noMove="1" noResize="1" noEditPoints="1" noAdjustHandles="1" noChangeArrowheads="1" noChangeShapeType="1" noTextEdit="1"/>
              </p:cNvSpPr>
              <p:nvPr/>
            </p:nvSpPr>
            <p:spPr>
              <a:xfrm>
                <a:off x="7607046" y="3252835"/>
                <a:ext cx="768031" cy="369332"/>
              </a:xfrm>
              <a:prstGeom prst="rect">
                <a:avLst/>
              </a:prstGeom>
              <a:blipFill>
                <a:blip r:embed="rId17"/>
                <a:stretch>
                  <a:fillRect l="-9524" b="-3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9" name="文字方塊 78">
                <a:extLst>
                  <a:ext uri="{FF2B5EF4-FFF2-40B4-BE49-F238E27FC236}">
                    <a16:creationId xmlns:a16="http://schemas.microsoft.com/office/drawing/2014/main" id="{F4181963-9721-A9A1-016B-BC332F2BFDAB}"/>
                  </a:ext>
                </a:extLst>
              </p:cNvPr>
              <p:cNvSpPr txBox="1"/>
              <p:nvPr/>
            </p:nvSpPr>
            <p:spPr>
              <a:xfrm>
                <a:off x="7579398" y="4634526"/>
                <a:ext cx="10382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𝐻</m:t>
                      </m:r>
                      <m:d>
                        <m:dPr>
                          <m:ctrlPr>
                            <a:rPr lang="en-US" altLang="zh-TW" sz="2400" i="1">
                              <a:latin typeface="Cambria Math" panose="02040503050406030204" pitchFamily="18" charset="0"/>
                            </a:rPr>
                          </m:ctrlPr>
                        </m:dPr>
                        <m:e>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𝑦</m:t>
                              </m:r>
                            </m:e>
                            <m:sub>
                              <m:r>
                                <a:rPr lang="en-US" altLang="zh-TW" sz="2400" b="0" i="1" smtClean="0">
                                  <a:latin typeface="Cambria Math" panose="02040503050406030204" pitchFamily="18" charset="0"/>
                                </a:rPr>
                                <m:t>1:1</m:t>
                              </m:r>
                            </m:sub>
                          </m:sSub>
                        </m:e>
                      </m:d>
                    </m:oMath>
                  </m:oMathPara>
                </a14:m>
                <a:endParaRPr lang="zh-TW" altLang="en-US" sz="2400" i="1" dirty="0"/>
              </a:p>
            </p:txBody>
          </p:sp>
        </mc:Choice>
        <mc:Fallback xmlns="">
          <p:sp>
            <p:nvSpPr>
              <p:cNvPr id="79" name="文字方塊 78">
                <a:extLst>
                  <a:ext uri="{FF2B5EF4-FFF2-40B4-BE49-F238E27FC236}">
                    <a16:creationId xmlns:a16="http://schemas.microsoft.com/office/drawing/2014/main" id="{F4181963-9721-A9A1-016B-BC332F2BFDAB}"/>
                  </a:ext>
                </a:extLst>
              </p:cNvPr>
              <p:cNvSpPr txBox="1">
                <a:spLocks noRot="1" noChangeAspect="1" noMove="1" noResize="1" noEditPoints="1" noAdjustHandles="1" noChangeArrowheads="1" noChangeShapeType="1" noTextEdit="1"/>
              </p:cNvSpPr>
              <p:nvPr/>
            </p:nvSpPr>
            <p:spPr>
              <a:xfrm>
                <a:off x="7579398" y="4634526"/>
                <a:ext cx="1038297" cy="369332"/>
              </a:xfrm>
              <a:prstGeom prst="rect">
                <a:avLst/>
              </a:prstGeom>
              <a:blipFill>
                <a:blip r:embed="rId18"/>
                <a:stretch>
                  <a:fillRect l="-6433" b="-2295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0" name="文字方塊 79">
                <a:extLst>
                  <a:ext uri="{FF2B5EF4-FFF2-40B4-BE49-F238E27FC236}">
                    <a16:creationId xmlns:a16="http://schemas.microsoft.com/office/drawing/2014/main" id="{76DBEE45-431A-C27A-8863-665408728FDA}"/>
                  </a:ext>
                </a:extLst>
              </p:cNvPr>
              <p:cNvSpPr txBox="1"/>
              <p:nvPr/>
            </p:nvSpPr>
            <p:spPr>
              <a:xfrm>
                <a:off x="7630200" y="6165782"/>
                <a:ext cx="10382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𝐻</m:t>
                      </m:r>
                      <m:d>
                        <m:dPr>
                          <m:ctrlPr>
                            <a:rPr lang="en-US" altLang="zh-TW" sz="2400" i="1">
                              <a:latin typeface="Cambria Math" panose="02040503050406030204" pitchFamily="18" charset="0"/>
                            </a:rPr>
                          </m:ctrlPr>
                        </m:dPr>
                        <m:e>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𝑦</m:t>
                              </m:r>
                            </m:e>
                            <m:sub>
                              <m:r>
                                <a:rPr lang="en-US" altLang="zh-TW" sz="2400" i="1">
                                  <a:latin typeface="Cambria Math" panose="02040503050406030204" pitchFamily="18" charset="0"/>
                                </a:rPr>
                                <m:t>1:</m:t>
                              </m:r>
                              <m:r>
                                <a:rPr lang="en-US" altLang="zh-TW" sz="2400" b="0" i="1" smtClean="0">
                                  <a:latin typeface="Cambria Math" panose="02040503050406030204" pitchFamily="18" charset="0"/>
                                </a:rPr>
                                <m:t>2</m:t>
                              </m:r>
                            </m:sub>
                          </m:sSub>
                        </m:e>
                      </m:d>
                    </m:oMath>
                  </m:oMathPara>
                </a14:m>
                <a:endParaRPr lang="zh-TW" altLang="en-US" sz="2400" i="1" dirty="0"/>
              </a:p>
            </p:txBody>
          </p:sp>
        </mc:Choice>
        <mc:Fallback xmlns="">
          <p:sp>
            <p:nvSpPr>
              <p:cNvPr id="80" name="文字方塊 79">
                <a:extLst>
                  <a:ext uri="{FF2B5EF4-FFF2-40B4-BE49-F238E27FC236}">
                    <a16:creationId xmlns:a16="http://schemas.microsoft.com/office/drawing/2014/main" id="{76DBEE45-431A-C27A-8863-665408728FDA}"/>
                  </a:ext>
                </a:extLst>
              </p:cNvPr>
              <p:cNvSpPr txBox="1">
                <a:spLocks noRot="1" noChangeAspect="1" noMove="1" noResize="1" noEditPoints="1" noAdjustHandles="1" noChangeArrowheads="1" noChangeShapeType="1" noTextEdit="1"/>
              </p:cNvSpPr>
              <p:nvPr/>
            </p:nvSpPr>
            <p:spPr>
              <a:xfrm>
                <a:off x="7630200" y="6165782"/>
                <a:ext cx="1038297" cy="369332"/>
              </a:xfrm>
              <a:prstGeom prst="rect">
                <a:avLst/>
              </a:prstGeom>
              <a:blipFill>
                <a:blip r:embed="rId19"/>
                <a:stretch>
                  <a:fillRect l="-7059" b="-2295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1" name="文字方塊 80">
                <a:extLst>
                  <a:ext uri="{FF2B5EF4-FFF2-40B4-BE49-F238E27FC236}">
                    <a16:creationId xmlns:a16="http://schemas.microsoft.com/office/drawing/2014/main" id="{35977746-CA75-890E-1EAB-EB144C0CB3E3}"/>
                  </a:ext>
                </a:extLst>
              </p:cNvPr>
              <p:cNvSpPr txBox="1"/>
              <p:nvPr/>
            </p:nvSpPr>
            <p:spPr>
              <a:xfrm>
                <a:off x="9736364" y="3834539"/>
                <a:ext cx="2393925" cy="8943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400" b="0" i="1" smtClean="0">
                              <a:latin typeface="Cambria Math" panose="02040503050406030204" pitchFamily="18" charset="0"/>
                            </a:rPr>
                          </m:ctrlPr>
                        </m:accPr>
                        <m:e>
                          <m:r>
                            <a:rPr lang="en-US" altLang="zh-TW" sz="2400" b="0" i="1" smtClean="0">
                              <a:latin typeface="Cambria Math" panose="02040503050406030204" pitchFamily="18" charset="0"/>
                            </a:rPr>
                            <m:t>𝑙</m:t>
                          </m:r>
                        </m:e>
                      </m:acc>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𝑦</m:t>
                          </m:r>
                        </m:e>
                      </m:d>
                      <m:r>
                        <a:rPr lang="en-US" altLang="zh-TW" sz="2400" b="0" i="1" smtClean="0">
                          <a:latin typeface="Cambria Math" panose="02040503050406030204" pitchFamily="18" charset="0"/>
                        </a:rPr>
                        <m:t>=</m:t>
                      </m:r>
                      <m:nary>
                        <m:naryPr>
                          <m:chr m:val="∑"/>
                          <m:subHide m:val="on"/>
                          <m:supHide m:val="on"/>
                          <m:ctrlPr>
                            <a:rPr lang="en-US" altLang="zh-TW" sz="2400" b="0" i="1" smtClean="0">
                              <a:latin typeface="Cambria Math" panose="02040503050406030204" pitchFamily="18" charset="0"/>
                            </a:rPr>
                          </m:ctrlPr>
                        </m:naryPr>
                        <m:sub/>
                        <m:sup/>
                        <m:e>
                          <m:r>
                            <a:rPr lang="en-US" altLang="zh-TW" sz="2400" b="0" i="1" smtClean="0">
                              <a:latin typeface="Cambria Math" panose="02040503050406030204" pitchFamily="18" charset="0"/>
                            </a:rPr>
                            <m:t>𝐻</m:t>
                          </m:r>
                          <m:d>
                            <m:dPr>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𝑦</m:t>
                                  </m:r>
                                </m:e>
                                <m:sub>
                                  <m:r>
                                    <a:rPr lang="en-US" altLang="zh-TW" sz="2400" i="1">
                                      <a:latin typeface="Cambria Math" panose="02040503050406030204" pitchFamily="18" charset="0"/>
                                    </a:rPr>
                                    <m:t>1:</m:t>
                                  </m:r>
                                  <m:r>
                                    <a:rPr lang="en-US" altLang="zh-TW" sz="2400" b="0" i="1" smtClean="0">
                                      <a:latin typeface="Cambria Math" panose="02040503050406030204" pitchFamily="18" charset="0"/>
                                    </a:rPr>
                                    <m:t>𝑖</m:t>
                                  </m:r>
                                </m:sub>
                              </m:sSub>
                            </m:e>
                          </m:d>
                        </m:e>
                      </m:nary>
                    </m:oMath>
                  </m:oMathPara>
                </a14:m>
                <a:endParaRPr lang="zh-TW" altLang="en-US" sz="2400" dirty="0"/>
              </a:p>
            </p:txBody>
          </p:sp>
        </mc:Choice>
        <mc:Fallback xmlns="">
          <p:sp>
            <p:nvSpPr>
              <p:cNvPr id="81" name="文字方塊 80">
                <a:extLst>
                  <a:ext uri="{FF2B5EF4-FFF2-40B4-BE49-F238E27FC236}">
                    <a16:creationId xmlns:a16="http://schemas.microsoft.com/office/drawing/2014/main" id="{35977746-CA75-890E-1EAB-EB144C0CB3E3}"/>
                  </a:ext>
                </a:extLst>
              </p:cNvPr>
              <p:cNvSpPr txBox="1">
                <a:spLocks noRot="1" noChangeAspect="1" noMove="1" noResize="1" noEditPoints="1" noAdjustHandles="1" noChangeArrowheads="1" noChangeShapeType="1" noTextEdit="1"/>
              </p:cNvSpPr>
              <p:nvPr/>
            </p:nvSpPr>
            <p:spPr>
              <a:xfrm>
                <a:off x="9736364" y="3834539"/>
                <a:ext cx="2393925" cy="894347"/>
              </a:xfrm>
              <a:prstGeom prst="rect">
                <a:avLst/>
              </a:prstGeom>
              <a:blipFill>
                <a:blip r:embed="rId2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2" name="文字方塊 81">
                <a:extLst>
                  <a:ext uri="{FF2B5EF4-FFF2-40B4-BE49-F238E27FC236}">
                    <a16:creationId xmlns:a16="http://schemas.microsoft.com/office/drawing/2014/main" id="{4309FAD4-3C04-723E-C56E-583D9F883C1F}"/>
                  </a:ext>
                </a:extLst>
              </p:cNvPr>
              <p:cNvSpPr txBox="1"/>
              <p:nvPr/>
            </p:nvSpPr>
            <p:spPr>
              <a:xfrm>
                <a:off x="9546495" y="5592076"/>
                <a:ext cx="2659511" cy="4312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𝑙</m:t>
                      </m:r>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𝐸</m:t>
                          </m:r>
                        </m:e>
                        <m:sub>
                          <m:r>
                            <a:rPr lang="en-US" altLang="zh-TW" sz="2400" i="1">
                              <a:latin typeface="Cambria Math" panose="02040503050406030204" pitchFamily="18" charset="0"/>
                            </a:rPr>
                            <m:t>𝑦</m:t>
                          </m:r>
                          <m:r>
                            <a:rPr lang="en-US" altLang="zh-TW" sz="2400" i="1">
                              <a:latin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𝑝</m:t>
                              </m:r>
                            </m:e>
                            <m:sub>
                              <m:r>
                                <a:rPr lang="zh-TW" altLang="en-US" sz="2400" i="1">
                                  <a:latin typeface="Cambria Math" panose="02040503050406030204" pitchFamily="18" charset="0"/>
                                  <a:ea typeface="Cambria Math" panose="02040503050406030204" pitchFamily="18" charset="0"/>
                                </a:rPr>
                                <m:t>𝜃</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𝑦</m:t>
                              </m:r>
                              <m:r>
                                <a:rPr lang="en-US" altLang="zh-TW" sz="2400" i="1">
                                  <a:latin typeface="Cambria Math" panose="02040503050406030204" pitchFamily="18" charset="0"/>
                                </a:rPr>
                                <m:t>|</m:t>
                              </m:r>
                              <m:r>
                                <a:rPr lang="en-US" altLang="zh-TW" sz="2400" i="1">
                                  <a:latin typeface="Cambria Math" panose="02040503050406030204" pitchFamily="18" charset="0"/>
                                </a:rPr>
                                <m:t>𝑥</m:t>
                              </m:r>
                            </m:e>
                          </m:d>
                        </m:sub>
                      </m:sSub>
                      <m:r>
                        <a:rPr lang="en-US" altLang="zh-TW" sz="2400" b="0" i="1" smtClean="0">
                          <a:latin typeface="Cambria Math" panose="02040503050406030204" pitchFamily="18" charset="0"/>
                        </a:rPr>
                        <m:t>[</m:t>
                      </m:r>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𝑙</m:t>
                          </m:r>
                        </m:e>
                      </m:acc>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𝑦</m:t>
                          </m:r>
                        </m:e>
                      </m:d>
                      <m:r>
                        <a:rPr lang="en-US" altLang="zh-TW" sz="2400" b="0" i="1" smtClean="0">
                          <a:latin typeface="Cambria Math" panose="02040503050406030204" pitchFamily="18" charset="0"/>
                        </a:rPr>
                        <m:t>]</m:t>
                      </m:r>
                    </m:oMath>
                  </m:oMathPara>
                </a14:m>
                <a:endParaRPr lang="zh-TW" altLang="en-US" sz="2400" dirty="0"/>
              </a:p>
            </p:txBody>
          </p:sp>
        </mc:Choice>
        <mc:Fallback xmlns="">
          <p:sp>
            <p:nvSpPr>
              <p:cNvPr id="82" name="文字方塊 81">
                <a:extLst>
                  <a:ext uri="{FF2B5EF4-FFF2-40B4-BE49-F238E27FC236}">
                    <a16:creationId xmlns:a16="http://schemas.microsoft.com/office/drawing/2014/main" id="{4309FAD4-3C04-723E-C56E-583D9F883C1F}"/>
                  </a:ext>
                </a:extLst>
              </p:cNvPr>
              <p:cNvSpPr txBox="1">
                <a:spLocks noRot="1" noChangeAspect="1" noMove="1" noResize="1" noEditPoints="1" noAdjustHandles="1" noChangeArrowheads="1" noChangeShapeType="1" noTextEdit="1"/>
              </p:cNvSpPr>
              <p:nvPr/>
            </p:nvSpPr>
            <p:spPr>
              <a:xfrm>
                <a:off x="9546495" y="5592076"/>
                <a:ext cx="2659511" cy="431208"/>
              </a:xfrm>
              <a:prstGeom prst="rect">
                <a:avLst/>
              </a:prstGeom>
              <a:blipFill>
                <a:blip r:embed="rId21"/>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6390263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9" grpId="0" animBg="1"/>
      <p:bldP spid="41" grpId="0" animBg="1"/>
      <p:bldP spid="43" grpId="0" animBg="1"/>
      <p:bldP spid="44" grpId="0" animBg="1"/>
      <p:bldP spid="72" grpId="0" animBg="1"/>
      <p:bldP spid="73" grpId="0" animBg="1"/>
      <p:bldP spid="74" grpId="0" animBg="1"/>
      <p:bldP spid="78" grpId="0"/>
      <p:bldP spid="79" grpId="0"/>
      <p:bldP spid="80" grpId="0"/>
      <p:bldP spid="81" grpId="0"/>
      <p:bldP spid="8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833E1-144D-ACBF-FDB4-D01197453E8A}"/>
            </a:ext>
          </a:extLst>
        </p:cNvPr>
        <p:cNvGrpSpPr/>
        <p:nvPr/>
      </p:nvGrpSpPr>
      <p:grpSpPr>
        <a:xfrm>
          <a:off x="0" y="0"/>
          <a:ext cx="0" cy="0"/>
          <a:chOff x="0" y="0"/>
          <a:chExt cx="0" cy="0"/>
        </a:xfrm>
      </p:grpSpPr>
      <p:pic>
        <p:nvPicPr>
          <p:cNvPr id="30" name="Picture 2">
            <a:extLst>
              <a:ext uri="{FF2B5EF4-FFF2-40B4-BE49-F238E27FC236}">
                <a16:creationId xmlns:a16="http://schemas.microsoft.com/office/drawing/2014/main" id="{E64F3909-5A9E-73B6-735E-9585B9DDF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792" y="2326645"/>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2" name="矩形: 圓角 31">
                <a:extLst>
                  <a:ext uri="{FF2B5EF4-FFF2-40B4-BE49-F238E27FC236}">
                    <a16:creationId xmlns:a16="http://schemas.microsoft.com/office/drawing/2014/main" id="{82147BF0-F754-ECD6-4DBF-5854F8A9F84A}"/>
                  </a:ext>
                </a:extLst>
              </p:cNvPr>
              <p:cNvSpPr/>
              <p:nvPr/>
            </p:nvSpPr>
            <p:spPr>
              <a:xfrm>
                <a:off x="1494080" y="2705413"/>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32" name="矩形: 圓角 31">
                <a:extLst>
                  <a:ext uri="{FF2B5EF4-FFF2-40B4-BE49-F238E27FC236}">
                    <a16:creationId xmlns:a16="http://schemas.microsoft.com/office/drawing/2014/main" id="{82147BF0-F754-ECD6-4DBF-5854F8A9F84A}"/>
                  </a:ext>
                </a:extLst>
              </p:cNvPr>
              <p:cNvSpPr>
                <a:spLocks noRot="1" noChangeAspect="1" noMove="1" noResize="1" noEditPoints="1" noAdjustHandles="1" noChangeArrowheads="1" noChangeShapeType="1" noTextEdit="1"/>
              </p:cNvSpPr>
              <p:nvPr/>
            </p:nvSpPr>
            <p:spPr>
              <a:xfrm>
                <a:off x="1494080" y="2705413"/>
                <a:ext cx="1483823" cy="461663"/>
              </a:xfrm>
              <a:prstGeom prst="roundRect">
                <a:avLst/>
              </a:prstGeom>
              <a:blipFill>
                <a:blip r:embed="rId3"/>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33" name="直線單箭頭接點 32">
            <a:extLst>
              <a:ext uri="{FF2B5EF4-FFF2-40B4-BE49-F238E27FC236}">
                <a16:creationId xmlns:a16="http://schemas.microsoft.com/office/drawing/2014/main" id="{93E960F4-9DD6-C049-1FE7-C0299AB7634F}"/>
              </a:ext>
            </a:extLst>
          </p:cNvPr>
          <p:cNvCxnSpPr/>
          <p:nvPr/>
        </p:nvCxnSpPr>
        <p:spPr>
          <a:xfrm>
            <a:off x="3179759" y="2977520"/>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4" name="Picture 2">
            <a:extLst>
              <a:ext uri="{FF2B5EF4-FFF2-40B4-BE49-F238E27FC236}">
                <a16:creationId xmlns:a16="http://schemas.microsoft.com/office/drawing/2014/main" id="{B7E50AD7-F712-8E19-EBE0-EF43A44BD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792" y="3785554"/>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7" name="矩形: 圓角 36">
                <a:extLst>
                  <a:ext uri="{FF2B5EF4-FFF2-40B4-BE49-F238E27FC236}">
                    <a16:creationId xmlns:a16="http://schemas.microsoft.com/office/drawing/2014/main" id="{F2641DB0-D349-7092-E307-71FCB8CD69B7}"/>
                  </a:ext>
                </a:extLst>
              </p:cNvPr>
              <p:cNvSpPr/>
              <p:nvPr/>
            </p:nvSpPr>
            <p:spPr>
              <a:xfrm>
                <a:off x="884480" y="406894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37" name="矩形: 圓角 36">
                <a:extLst>
                  <a:ext uri="{FF2B5EF4-FFF2-40B4-BE49-F238E27FC236}">
                    <a16:creationId xmlns:a16="http://schemas.microsoft.com/office/drawing/2014/main" id="{F2641DB0-D349-7092-E307-71FCB8CD69B7}"/>
                  </a:ext>
                </a:extLst>
              </p:cNvPr>
              <p:cNvSpPr>
                <a:spLocks noRot="1" noChangeAspect="1" noMove="1" noResize="1" noEditPoints="1" noAdjustHandles="1" noChangeArrowheads="1" noChangeShapeType="1" noTextEdit="1"/>
              </p:cNvSpPr>
              <p:nvPr/>
            </p:nvSpPr>
            <p:spPr>
              <a:xfrm>
                <a:off x="884480" y="4068946"/>
                <a:ext cx="1483823" cy="461663"/>
              </a:xfrm>
              <a:prstGeom prst="roundRect">
                <a:avLst/>
              </a:prstGeom>
              <a:blipFill>
                <a:blip r:embed="rId4"/>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38" name="直線單箭頭接點 37">
            <a:extLst>
              <a:ext uri="{FF2B5EF4-FFF2-40B4-BE49-F238E27FC236}">
                <a16:creationId xmlns:a16="http://schemas.microsoft.com/office/drawing/2014/main" id="{0EE40635-03F3-9155-EDC0-FFB85EE58748}"/>
              </a:ext>
            </a:extLst>
          </p:cNvPr>
          <p:cNvCxnSpPr/>
          <p:nvPr/>
        </p:nvCxnSpPr>
        <p:spPr>
          <a:xfrm>
            <a:off x="3179759" y="4436429"/>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矩形: 圓角 38">
                <a:extLst>
                  <a:ext uri="{FF2B5EF4-FFF2-40B4-BE49-F238E27FC236}">
                    <a16:creationId xmlns:a16="http://schemas.microsoft.com/office/drawing/2014/main" id="{8AD5AC5E-5286-5E78-1158-6F85AAA71491}"/>
                  </a:ext>
                </a:extLst>
              </p:cNvPr>
              <p:cNvSpPr/>
              <p:nvPr/>
            </p:nvSpPr>
            <p:spPr>
              <a:xfrm>
                <a:off x="2438132" y="4068946"/>
                <a:ext cx="523221"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14:m>
                  <m:oMathPara xmlns:m="http://schemas.openxmlformats.org/officeDocument/2006/math">
                    <m:oMathParaPr>
                      <m:jc m:val="center"/>
                    </m:oMathParaPr>
                    <m:oMath xmlns:m="http://schemas.openxmlformats.org/officeDocument/2006/math">
                      <m:sSub>
                        <m:sSubPr>
                          <m:ctrlPr>
                            <a:rPr lang="en-US" altLang="zh-TW" sz="2400" i="1" kern="0" smtClean="0">
                              <a:solidFill>
                                <a:prstClr val="black"/>
                              </a:solidFill>
                              <a:latin typeface="Cambria Math" panose="02040503050406030204" pitchFamily="18" charset="0"/>
                              <a:ea typeface="微軟正黑體" panose="020B0604030504040204" pitchFamily="34" charset="-120"/>
                            </a:rPr>
                          </m:ctrlPr>
                        </m:sSubPr>
                        <m:e>
                          <m:r>
                            <a:rPr lang="en-US" altLang="zh-TW" sz="2400" i="1" kern="0">
                              <a:solidFill>
                                <a:prstClr val="black"/>
                              </a:solidFill>
                              <a:latin typeface="Cambria Math" panose="02040503050406030204" pitchFamily="18" charset="0"/>
                              <a:ea typeface="微軟正黑體" panose="020B0604030504040204" pitchFamily="34" charset="-120"/>
                            </a:rPr>
                            <m:t>𝑦</m:t>
                          </m:r>
                        </m:e>
                        <m:sub>
                          <m:r>
                            <a:rPr lang="en-US" altLang="zh-TW" sz="2400" b="0" i="1" kern="0" smtClean="0">
                              <a:solidFill>
                                <a:prstClr val="black"/>
                              </a:solidFill>
                              <a:latin typeface="Cambria Math" panose="02040503050406030204" pitchFamily="18" charset="0"/>
                              <a:ea typeface="微軟正黑體" panose="020B0604030504040204" pitchFamily="34" charset="-120"/>
                            </a:rPr>
                            <m:t>1</m:t>
                          </m:r>
                        </m:sub>
                      </m:sSub>
                    </m:oMath>
                  </m:oMathPara>
                </a14:m>
                <a:endParaRPr lang="zh-TW" altLang="en-US" sz="2400" kern="0" dirty="0">
                  <a:solidFill>
                    <a:prstClr val="black"/>
                  </a:solidFill>
                  <a:ea typeface="微軟正黑體" panose="020B0604030504040204" pitchFamily="34" charset="-120"/>
                </a:endParaRPr>
              </a:p>
            </p:txBody>
          </p:sp>
        </mc:Choice>
        <mc:Fallback xmlns="">
          <p:sp>
            <p:nvSpPr>
              <p:cNvPr id="39" name="矩形: 圓角 38">
                <a:extLst>
                  <a:ext uri="{FF2B5EF4-FFF2-40B4-BE49-F238E27FC236}">
                    <a16:creationId xmlns:a16="http://schemas.microsoft.com/office/drawing/2014/main" id="{8AD5AC5E-5286-5E78-1158-6F85AAA71491}"/>
                  </a:ext>
                </a:extLst>
              </p:cNvPr>
              <p:cNvSpPr>
                <a:spLocks noRot="1" noChangeAspect="1" noMove="1" noResize="1" noEditPoints="1" noAdjustHandles="1" noChangeArrowheads="1" noChangeShapeType="1" noTextEdit="1"/>
              </p:cNvSpPr>
              <p:nvPr/>
            </p:nvSpPr>
            <p:spPr>
              <a:xfrm>
                <a:off x="2438132" y="4068946"/>
                <a:ext cx="523221" cy="461663"/>
              </a:xfrm>
              <a:prstGeom prst="roundRect">
                <a:avLst/>
              </a:prstGeom>
              <a:blipFill>
                <a:blip r:embed="rId5"/>
                <a:stretch>
                  <a:fillRect l="-1087" b="-4878"/>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pic>
        <p:nvPicPr>
          <p:cNvPr id="40" name="Picture 2">
            <a:extLst>
              <a:ext uri="{FF2B5EF4-FFF2-40B4-BE49-F238E27FC236}">
                <a16:creationId xmlns:a16="http://schemas.microsoft.com/office/drawing/2014/main" id="{66DBD8CA-9CBF-0A91-59DC-2700634EB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792" y="5270584"/>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1" name="矩形: 圓角 40">
                <a:extLst>
                  <a:ext uri="{FF2B5EF4-FFF2-40B4-BE49-F238E27FC236}">
                    <a16:creationId xmlns:a16="http://schemas.microsoft.com/office/drawing/2014/main" id="{97CAB400-D973-C01A-D3C9-05A471411FD6}"/>
                  </a:ext>
                </a:extLst>
              </p:cNvPr>
              <p:cNvSpPr/>
              <p:nvPr/>
            </p:nvSpPr>
            <p:spPr>
              <a:xfrm>
                <a:off x="332030" y="559207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41" name="矩形: 圓角 40">
                <a:extLst>
                  <a:ext uri="{FF2B5EF4-FFF2-40B4-BE49-F238E27FC236}">
                    <a16:creationId xmlns:a16="http://schemas.microsoft.com/office/drawing/2014/main" id="{97CAB400-D973-C01A-D3C9-05A471411FD6}"/>
                  </a:ext>
                </a:extLst>
              </p:cNvPr>
              <p:cNvSpPr>
                <a:spLocks noRot="1" noChangeAspect="1" noMove="1" noResize="1" noEditPoints="1" noAdjustHandles="1" noChangeArrowheads="1" noChangeShapeType="1" noTextEdit="1"/>
              </p:cNvSpPr>
              <p:nvPr/>
            </p:nvSpPr>
            <p:spPr>
              <a:xfrm>
                <a:off x="332030" y="5592076"/>
                <a:ext cx="1483823" cy="461663"/>
              </a:xfrm>
              <a:prstGeom prst="roundRect">
                <a:avLst/>
              </a:prstGeom>
              <a:blipFill>
                <a:blip r:embed="rId6"/>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2" name="直線單箭頭接點 41">
            <a:extLst>
              <a:ext uri="{FF2B5EF4-FFF2-40B4-BE49-F238E27FC236}">
                <a16:creationId xmlns:a16="http://schemas.microsoft.com/office/drawing/2014/main" id="{0D319148-E5BF-173A-5584-AE79F8CA1365}"/>
              </a:ext>
            </a:extLst>
          </p:cNvPr>
          <p:cNvCxnSpPr/>
          <p:nvPr/>
        </p:nvCxnSpPr>
        <p:spPr>
          <a:xfrm>
            <a:off x="3179759" y="5921459"/>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3" name="矩形: 圓角 42">
                <a:extLst>
                  <a:ext uri="{FF2B5EF4-FFF2-40B4-BE49-F238E27FC236}">
                    <a16:creationId xmlns:a16="http://schemas.microsoft.com/office/drawing/2014/main" id="{15123CDE-BFA3-D7B0-68D2-C1ED35BECD72}"/>
                  </a:ext>
                </a:extLst>
              </p:cNvPr>
              <p:cNvSpPr/>
              <p:nvPr/>
            </p:nvSpPr>
            <p:spPr>
              <a:xfrm>
                <a:off x="1885682" y="5592076"/>
                <a:ext cx="523221"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14:m>
                  <m:oMathPara xmlns:m="http://schemas.openxmlformats.org/officeDocument/2006/math">
                    <m:oMathParaPr>
                      <m:jc m:val="center"/>
                    </m:oMathParaPr>
                    <m:oMath xmlns:m="http://schemas.openxmlformats.org/officeDocument/2006/math">
                      <m:sSub>
                        <m:sSubPr>
                          <m:ctrlPr>
                            <a:rPr lang="en-US" altLang="zh-TW" sz="2400" i="1" kern="0" smtClean="0">
                              <a:solidFill>
                                <a:prstClr val="black"/>
                              </a:solidFill>
                              <a:latin typeface="Cambria Math" panose="02040503050406030204" pitchFamily="18" charset="0"/>
                              <a:ea typeface="微軟正黑體" panose="020B0604030504040204" pitchFamily="34" charset="-120"/>
                            </a:rPr>
                          </m:ctrlPr>
                        </m:sSubPr>
                        <m:e>
                          <m:r>
                            <a:rPr lang="en-US" altLang="zh-TW" sz="2400" i="1" kern="0">
                              <a:solidFill>
                                <a:prstClr val="black"/>
                              </a:solidFill>
                              <a:latin typeface="Cambria Math" panose="02040503050406030204" pitchFamily="18" charset="0"/>
                              <a:ea typeface="微軟正黑體" panose="020B0604030504040204" pitchFamily="34" charset="-120"/>
                            </a:rPr>
                            <m:t>𝑦</m:t>
                          </m:r>
                        </m:e>
                        <m:sub>
                          <m:r>
                            <a:rPr lang="en-US" altLang="zh-TW" sz="2400" b="0" i="1" kern="0" smtClean="0">
                              <a:solidFill>
                                <a:prstClr val="black"/>
                              </a:solidFill>
                              <a:latin typeface="Cambria Math" panose="02040503050406030204" pitchFamily="18" charset="0"/>
                              <a:ea typeface="微軟正黑體" panose="020B0604030504040204" pitchFamily="34" charset="-120"/>
                            </a:rPr>
                            <m:t>1</m:t>
                          </m:r>
                        </m:sub>
                      </m:sSub>
                    </m:oMath>
                  </m:oMathPara>
                </a14:m>
                <a:endParaRPr lang="zh-TW" altLang="en-US" sz="2400" kern="0" dirty="0">
                  <a:solidFill>
                    <a:prstClr val="black"/>
                  </a:solidFill>
                  <a:ea typeface="微軟正黑體" panose="020B0604030504040204" pitchFamily="34" charset="-120"/>
                </a:endParaRPr>
              </a:p>
            </p:txBody>
          </p:sp>
        </mc:Choice>
        <mc:Fallback xmlns="">
          <p:sp>
            <p:nvSpPr>
              <p:cNvPr id="43" name="矩形: 圓角 42">
                <a:extLst>
                  <a:ext uri="{FF2B5EF4-FFF2-40B4-BE49-F238E27FC236}">
                    <a16:creationId xmlns:a16="http://schemas.microsoft.com/office/drawing/2014/main" id="{15123CDE-BFA3-D7B0-68D2-C1ED35BECD72}"/>
                  </a:ext>
                </a:extLst>
              </p:cNvPr>
              <p:cNvSpPr>
                <a:spLocks noRot="1" noChangeAspect="1" noMove="1" noResize="1" noEditPoints="1" noAdjustHandles="1" noChangeArrowheads="1" noChangeShapeType="1" noTextEdit="1"/>
              </p:cNvSpPr>
              <p:nvPr/>
            </p:nvSpPr>
            <p:spPr>
              <a:xfrm>
                <a:off x="1885682" y="5592076"/>
                <a:ext cx="523221" cy="461663"/>
              </a:xfrm>
              <a:prstGeom prst="roundRect">
                <a:avLst/>
              </a:prstGeom>
              <a:blipFill>
                <a:blip r:embed="rId7"/>
                <a:stretch>
                  <a:fillRect l="-1087" b="-4878"/>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矩形: 圓角 43">
                <a:extLst>
                  <a:ext uri="{FF2B5EF4-FFF2-40B4-BE49-F238E27FC236}">
                    <a16:creationId xmlns:a16="http://schemas.microsoft.com/office/drawing/2014/main" id="{BCD3FB36-082D-18C5-C1DA-2989D8BBEB7D}"/>
                  </a:ext>
                </a:extLst>
              </p:cNvPr>
              <p:cNvSpPr/>
              <p:nvPr/>
            </p:nvSpPr>
            <p:spPr>
              <a:xfrm>
                <a:off x="2487073" y="5608695"/>
                <a:ext cx="523221"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14:m>
                  <m:oMathPara xmlns:m="http://schemas.openxmlformats.org/officeDocument/2006/math">
                    <m:oMathParaPr>
                      <m:jc m:val="center"/>
                    </m:oMathParaPr>
                    <m:oMath xmlns:m="http://schemas.openxmlformats.org/officeDocument/2006/math">
                      <m:sSub>
                        <m:sSubPr>
                          <m:ctrlPr>
                            <a:rPr lang="en-US" altLang="zh-TW" sz="2400" i="1" kern="0" smtClean="0">
                              <a:solidFill>
                                <a:prstClr val="black"/>
                              </a:solidFill>
                              <a:latin typeface="Cambria Math" panose="02040503050406030204" pitchFamily="18" charset="0"/>
                              <a:ea typeface="微軟正黑體" panose="020B0604030504040204" pitchFamily="34" charset="-120"/>
                            </a:rPr>
                          </m:ctrlPr>
                        </m:sSubPr>
                        <m:e>
                          <m:r>
                            <a:rPr lang="en-US" altLang="zh-TW" sz="2400" i="1" kern="0">
                              <a:solidFill>
                                <a:prstClr val="black"/>
                              </a:solidFill>
                              <a:latin typeface="Cambria Math" panose="02040503050406030204" pitchFamily="18" charset="0"/>
                              <a:ea typeface="微軟正黑體" panose="020B0604030504040204" pitchFamily="34" charset="-120"/>
                            </a:rPr>
                            <m:t>𝑦</m:t>
                          </m:r>
                        </m:e>
                        <m:sub>
                          <m:r>
                            <a:rPr lang="en-US" altLang="zh-TW" sz="2400" b="0" i="1" kern="0" smtClean="0">
                              <a:solidFill>
                                <a:prstClr val="black"/>
                              </a:solidFill>
                              <a:latin typeface="Cambria Math" panose="02040503050406030204" pitchFamily="18" charset="0"/>
                              <a:ea typeface="微軟正黑體" panose="020B0604030504040204" pitchFamily="34" charset="-120"/>
                            </a:rPr>
                            <m:t>2</m:t>
                          </m:r>
                        </m:sub>
                      </m:sSub>
                    </m:oMath>
                  </m:oMathPara>
                </a14:m>
                <a:endParaRPr lang="zh-TW" altLang="en-US" sz="2400" kern="0" dirty="0">
                  <a:solidFill>
                    <a:prstClr val="black"/>
                  </a:solidFill>
                  <a:ea typeface="微軟正黑體" panose="020B0604030504040204" pitchFamily="34" charset="-120"/>
                </a:endParaRPr>
              </a:p>
            </p:txBody>
          </p:sp>
        </mc:Choice>
        <mc:Fallback xmlns="">
          <p:sp>
            <p:nvSpPr>
              <p:cNvPr id="44" name="矩形: 圓角 43">
                <a:extLst>
                  <a:ext uri="{FF2B5EF4-FFF2-40B4-BE49-F238E27FC236}">
                    <a16:creationId xmlns:a16="http://schemas.microsoft.com/office/drawing/2014/main" id="{BCD3FB36-082D-18C5-C1DA-2989D8BBEB7D}"/>
                  </a:ext>
                </a:extLst>
              </p:cNvPr>
              <p:cNvSpPr>
                <a:spLocks noRot="1" noChangeAspect="1" noMove="1" noResize="1" noEditPoints="1" noAdjustHandles="1" noChangeArrowheads="1" noChangeShapeType="1" noTextEdit="1"/>
              </p:cNvSpPr>
              <p:nvPr/>
            </p:nvSpPr>
            <p:spPr>
              <a:xfrm>
                <a:off x="2487073" y="5608695"/>
                <a:ext cx="523221" cy="461663"/>
              </a:xfrm>
              <a:prstGeom prst="roundRect">
                <a:avLst/>
              </a:prstGeom>
              <a:blipFill>
                <a:blip r:embed="rId8"/>
                <a:stretch>
                  <a:fillRect l="-2174" b="-4878"/>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5" name="直線單箭頭接點 44">
            <a:extLst>
              <a:ext uri="{FF2B5EF4-FFF2-40B4-BE49-F238E27FC236}">
                <a16:creationId xmlns:a16="http://schemas.microsoft.com/office/drawing/2014/main" id="{AB0F2DFD-CE56-6761-0191-90CD754E480E}"/>
              </a:ext>
            </a:extLst>
          </p:cNvPr>
          <p:cNvCxnSpPr/>
          <p:nvPr/>
        </p:nvCxnSpPr>
        <p:spPr>
          <a:xfrm>
            <a:off x="5587783" y="2977520"/>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6" name="直線單箭頭接點 45">
            <a:extLst>
              <a:ext uri="{FF2B5EF4-FFF2-40B4-BE49-F238E27FC236}">
                <a16:creationId xmlns:a16="http://schemas.microsoft.com/office/drawing/2014/main" id="{434345E6-3E09-CFA4-64CE-6DC6AA3005C0}"/>
              </a:ext>
            </a:extLst>
          </p:cNvPr>
          <p:cNvCxnSpPr/>
          <p:nvPr/>
        </p:nvCxnSpPr>
        <p:spPr>
          <a:xfrm>
            <a:off x="5587783" y="4401828"/>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直線單箭頭接點 46">
            <a:extLst>
              <a:ext uri="{FF2B5EF4-FFF2-40B4-BE49-F238E27FC236}">
                <a16:creationId xmlns:a16="http://schemas.microsoft.com/office/drawing/2014/main" id="{07077B8F-7E67-C756-7464-AE0FB67CB97A}"/>
              </a:ext>
            </a:extLst>
          </p:cNvPr>
          <p:cNvCxnSpPr/>
          <p:nvPr/>
        </p:nvCxnSpPr>
        <p:spPr>
          <a:xfrm>
            <a:off x="5588190" y="5959767"/>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48" name="群組 47">
            <a:extLst>
              <a:ext uri="{FF2B5EF4-FFF2-40B4-BE49-F238E27FC236}">
                <a16:creationId xmlns:a16="http://schemas.microsoft.com/office/drawing/2014/main" id="{A04BD3E6-5991-D501-44A3-0191498A55BF}"/>
              </a:ext>
            </a:extLst>
          </p:cNvPr>
          <p:cNvGrpSpPr/>
          <p:nvPr/>
        </p:nvGrpSpPr>
        <p:grpSpPr>
          <a:xfrm>
            <a:off x="6474877" y="3949359"/>
            <a:ext cx="1080000" cy="720000"/>
            <a:chOff x="10684794" y="3329532"/>
            <a:chExt cx="1828800" cy="930986"/>
          </a:xfrm>
        </p:grpSpPr>
        <p:grpSp>
          <p:nvGrpSpPr>
            <p:cNvPr id="49" name="群組 48">
              <a:extLst>
                <a:ext uri="{FF2B5EF4-FFF2-40B4-BE49-F238E27FC236}">
                  <a16:creationId xmlns:a16="http://schemas.microsoft.com/office/drawing/2014/main" id="{6CD1C9EF-1045-B079-0CF4-44650A6A69AE}"/>
                </a:ext>
              </a:extLst>
            </p:cNvPr>
            <p:cNvGrpSpPr/>
            <p:nvPr/>
          </p:nvGrpSpPr>
          <p:grpSpPr>
            <a:xfrm>
              <a:off x="10806153" y="3329532"/>
              <a:ext cx="1489913" cy="908899"/>
              <a:chOff x="6264327" y="1877409"/>
              <a:chExt cx="1489913" cy="908899"/>
            </a:xfrm>
          </p:grpSpPr>
          <p:sp>
            <p:nvSpPr>
              <p:cNvPr id="51" name="矩形 50">
                <a:extLst>
                  <a:ext uri="{FF2B5EF4-FFF2-40B4-BE49-F238E27FC236}">
                    <a16:creationId xmlns:a16="http://schemas.microsoft.com/office/drawing/2014/main" id="{67180D84-E0F9-1EC3-1C4E-AA8F5F65FD09}"/>
                  </a:ext>
                </a:extLst>
              </p:cNvPr>
              <p:cNvSpPr/>
              <p:nvPr/>
            </p:nvSpPr>
            <p:spPr>
              <a:xfrm>
                <a:off x="6264327" y="2641860"/>
                <a:ext cx="180000" cy="14444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矩形 51">
                <a:extLst>
                  <a:ext uri="{FF2B5EF4-FFF2-40B4-BE49-F238E27FC236}">
                    <a16:creationId xmlns:a16="http://schemas.microsoft.com/office/drawing/2014/main" id="{207DF162-ACDE-CE48-A662-59754674BC16}"/>
                  </a:ext>
                </a:extLst>
              </p:cNvPr>
              <p:cNvSpPr/>
              <p:nvPr/>
            </p:nvSpPr>
            <p:spPr>
              <a:xfrm>
                <a:off x="6581652" y="1877409"/>
                <a:ext cx="180000" cy="90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3" name="矩形 52">
                <a:extLst>
                  <a:ext uri="{FF2B5EF4-FFF2-40B4-BE49-F238E27FC236}">
                    <a16:creationId xmlns:a16="http://schemas.microsoft.com/office/drawing/2014/main" id="{0E578956-AFDB-19B9-DF23-B661D9AFB596}"/>
                  </a:ext>
                </a:extLst>
              </p:cNvPr>
              <p:cNvSpPr/>
              <p:nvPr/>
            </p:nvSpPr>
            <p:spPr>
              <a:xfrm>
                <a:off x="6919283" y="2409679"/>
                <a:ext cx="180000" cy="36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4" name="矩形 53">
                <a:extLst>
                  <a:ext uri="{FF2B5EF4-FFF2-40B4-BE49-F238E27FC236}">
                    <a16:creationId xmlns:a16="http://schemas.microsoft.com/office/drawing/2014/main" id="{E2F65BCC-2343-75CD-9A8A-551CCE89B442}"/>
                  </a:ext>
                </a:extLst>
              </p:cNvPr>
              <p:cNvSpPr/>
              <p:nvPr/>
            </p:nvSpPr>
            <p:spPr>
              <a:xfrm>
                <a:off x="7246761" y="2418954"/>
                <a:ext cx="180000" cy="3673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5" name="矩形 54">
                <a:extLst>
                  <a:ext uri="{FF2B5EF4-FFF2-40B4-BE49-F238E27FC236}">
                    <a16:creationId xmlns:a16="http://schemas.microsoft.com/office/drawing/2014/main" id="{A5E06500-1C2F-EC65-7EAA-D7D86524A2EE}"/>
                  </a:ext>
                </a:extLst>
              </p:cNvPr>
              <p:cNvSpPr/>
              <p:nvPr/>
            </p:nvSpPr>
            <p:spPr>
              <a:xfrm>
                <a:off x="7574240" y="2607804"/>
                <a:ext cx="180000" cy="17850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50" name="直線接點 49">
              <a:extLst>
                <a:ext uri="{FF2B5EF4-FFF2-40B4-BE49-F238E27FC236}">
                  <a16:creationId xmlns:a16="http://schemas.microsoft.com/office/drawing/2014/main" id="{3EAB9970-CD58-1CA1-1B16-41D061DE4551}"/>
                </a:ext>
              </a:extLst>
            </p:cNvPr>
            <p:cNvCxnSpPr/>
            <p:nvPr/>
          </p:nvCxnSpPr>
          <p:spPr>
            <a:xfrm>
              <a:off x="10684794" y="4260518"/>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群組 55">
            <a:extLst>
              <a:ext uri="{FF2B5EF4-FFF2-40B4-BE49-F238E27FC236}">
                <a16:creationId xmlns:a16="http://schemas.microsoft.com/office/drawing/2014/main" id="{D278DE77-2944-0DC7-4AF0-111ECF8424ED}"/>
              </a:ext>
            </a:extLst>
          </p:cNvPr>
          <p:cNvGrpSpPr/>
          <p:nvPr/>
        </p:nvGrpSpPr>
        <p:grpSpPr>
          <a:xfrm flipH="1">
            <a:off x="6499630" y="2617520"/>
            <a:ext cx="1080000" cy="720000"/>
            <a:chOff x="10684794" y="3329532"/>
            <a:chExt cx="1828800" cy="930986"/>
          </a:xfrm>
        </p:grpSpPr>
        <p:grpSp>
          <p:nvGrpSpPr>
            <p:cNvPr id="57" name="群組 56">
              <a:extLst>
                <a:ext uri="{FF2B5EF4-FFF2-40B4-BE49-F238E27FC236}">
                  <a16:creationId xmlns:a16="http://schemas.microsoft.com/office/drawing/2014/main" id="{BF502B56-E452-1446-C839-343906B28B46}"/>
                </a:ext>
              </a:extLst>
            </p:cNvPr>
            <p:cNvGrpSpPr/>
            <p:nvPr/>
          </p:nvGrpSpPr>
          <p:grpSpPr>
            <a:xfrm>
              <a:off x="10806153" y="3329532"/>
              <a:ext cx="1489913" cy="908899"/>
              <a:chOff x="6264327" y="1877409"/>
              <a:chExt cx="1489913" cy="908899"/>
            </a:xfrm>
          </p:grpSpPr>
          <p:sp>
            <p:nvSpPr>
              <p:cNvPr id="59" name="矩形 58">
                <a:extLst>
                  <a:ext uri="{FF2B5EF4-FFF2-40B4-BE49-F238E27FC236}">
                    <a16:creationId xmlns:a16="http://schemas.microsoft.com/office/drawing/2014/main" id="{047BC92E-3449-A318-7EA5-17F53B52DA68}"/>
                  </a:ext>
                </a:extLst>
              </p:cNvPr>
              <p:cNvSpPr/>
              <p:nvPr/>
            </p:nvSpPr>
            <p:spPr>
              <a:xfrm>
                <a:off x="6264327" y="2641860"/>
                <a:ext cx="180000" cy="14444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 name="矩形 59">
                <a:extLst>
                  <a:ext uri="{FF2B5EF4-FFF2-40B4-BE49-F238E27FC236}">
                    <a16:creationId xmlns:a16="http://schemas.microsoft.com/office/drawing/2014/main" id="{959FE8E9-782E-52B4-FD83-362D05B431D8}"/>
                  </a:ext>
                </a:extLst>
              </p:cNvPr>
              <p:cNvSpPr/>
              <p:nvPr/>
            </p:nvSpPr>
            <p:spPr>
              <a:xfrm>
                <a:off x="6581652" y="1877409"/>
                <a:ext cx="180000" cy="90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1" name="矩形 60">
                <a:extLst>
                  <a:ext uri="{FF2B5EF4-FFF2-40B4-BE49-F238E27FC236}">
                    <a16:creationId xmlns:a16="http://schemas.microsoft.com/office/drawing/2014/main" id="{39FDA02D-54CB-7D4A-FAB3-59D6C3195110}"/>
                  </a:ext>
                </a:extLst>
              </p:cNvPr>
              <p:cNvSpPr/>
              <p:nvPr/>
            </p:nvSpPr>
            <p:spPr>
              <a:xfrm>
                <a:off x="6919283" y="2409679"/>
                <a:ext cx="180000" cy="36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2" name="矩形 61">
                <a:extLst>
                  <a:ext uri="{FF2B5EF4-FFF2-40B4-BE49-F238E27FC236}">
                    <a16:creationId xmlns:a16="http://schemas.microsoft.com/office/drawing/2014/main" id="{92044DC8-FB18-7EB8-6357-8B0F76B9ECDF}"/>
                  </a:ext>
                </a:extLst>
              </p:cNvPr>
              <p:cNvSpPr/>
              <p:nvPr/>
            </p:nvSpPr>
            <p:spPr>
              <a:xfrm>
                <a:off x="7246761" y="2418954"/>
                <a:ext cx="180000" cy="3673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 name="矩形 62">
                <a:extLst>
                  <a:ext uri="{FF2B5EF4-FFF2-40B4-BE49-F238E27FC236}">
                    <a16:creationId xmlns:a16="http://schemas.microsoft.com/office/drawing/2014/main" id="{B5BCC864-9309-8473-2DE8-506B23FC88E7}"/>
                  </a:ext>
                </a:extLst>
              </p:cNvPr>
              <p:cNvSpPr/>
              <p:nvPr/>
            </p:nvSpPr>
            <p:spPr>
              <a:xfrm>
                <a:off x="7574240" y="2607804"/>
                <a:ext cx="180000" cy="17850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58" name="直線接點 57">
              <a:extLst>
                <a:ext uri="{FF2B5EF4-FFF2-40B4-BE49-F238E27FC236}">
                  <a16:creationId xmlns:a16="http://schemas.microsoft.com/office/drawing/2014/main" id="{296D6839-E5BC-C9B6-DF1B-2DBD90A86F57}"/>
                </a:ext>
              </a:extLst>
            </p:cNvPr>
            <p:cNvCxnSpPr/>
            <p:nvPr/>
          </p:nvCxnSpPr>
          <p:spPr>
            <a:xfrm>
              <a:off x="10684794" y="4260518"/>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群組 63">
            <a:extLst>
              <a:ext uri="{FF2B5EF4-FFF2-40B4-BE49-F238E27FC236}">
                <a16:creationId xmlns:a16="http://schemas.microsoft.com/office/drawing/2014/main" id="{BAC35AD4-0895-478A-4D3F-8D21F878D084}"/>
              </a:ext>
            </a:extLst>
          </p:cNvPr>
          <p:cNvGrpSpPr/>
          <p:nvPr/>
        </p:nvGrpSpPr>
        <p:grpSpPr>
          <a:xfrm flipH="1">
            <a:off x="6552787" y="5459560"/>
            <a:ext cx="1080000" cy="720000"/>
            <a:chOff x="10684794" y="3329532"/>
            <a:chExt cx="1828800" cy="930986"/>
          </a:xfrm>
        </p:grpSpPr>
        <p:grpSp>
          <p:nvGrpSpPr>
            <p:cNvPr id="65" name="群組 64">
              <a:extLst>
                <a:ext uri="{FF2B5EF4-FFF2-40B4-BE49-F238E27FC236}">
                  <a16:creationId xmlns:a16="http://schemas.microsoft.com/office/drawing/2014/main" id="{27CEA856-8A3E-1A6B-7857-FBDFD2DDB9D0}"/>
                </a:ext>
              </a:extLst>
            </p:cNvPr>
            <p:cNvGrpSpPr/>
            <p:nvPr/>
          </p:nvGrpSpPr>
          <p:grpSpPr>
            <a:xfrm>
              <a:off x="10806153" y="3329532"/>
              <a:ext cx="1489913" cy="908899"/>
              <a:chOff x="6264327" y="1877409"/>
              <a:chExt cx="1489913" cy="908899"/>
            </a:xfrm>
          </p:grpSpPr>
          <p:sp>
            <p:nvSpPr>
              <p:cNvPr id="67" name="矩形 66">
                <a:extLst>
                  <a:ext uri="{FF2B5EF4-FFF2-40B4-BE49-F238E27FC236}">
                    <a16:creationId xmlns:a16="http://schemas.microsoft.com/office/drawing/2014/main" id="{52AA7E1D-BD9D-22E1-8C80-8813FD937C0D}"/>
                  </a:ext>
                </a:extLst>
              </p:cNvPr>
              <p:cNvSpPr/>
              <p:nvPr/>
            </p:nvSpPr>
            <p:spPr>
              <a:xfrm>
                <a:off x="6264327" y="2641860"/>
                <a:ext cx="180000" cy="14444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 name="矩形 67">
                <a:extLst>
                  <a:ext uri="{FF2B5EF4-FFF2-40B4-BE49-F238E27FC236}">
                    <a16:creationId xmlns:a16="http://schemas.microsoft.com/office/drawing/2014/main" id="{7D4CA472-DF12-6A0C-A56D-5680CDF6A2D8}"/>
                  </a:ext>
                </a:extLst>
              </p:cNvPr>
              <p:cNvSpPr/>
              <p:nvPr/>
            </p:nvSpPr>
            <p:spPr>
              <a:xfrm>
                <a:off x="6581652" y="1877409"/>
                <a:ext cx="180000" cy="90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 name="矩形 68">
                <a:extLst>
                  <a:ext uri="{FF2B5EF4-FFF2-40B4-BE49-F238E27FC236}">
                    <a16:creationId xmlns:a16="http://schemas.microsoft.com/office/drawing/2014/main" id="{65540351-500C-C91B-C1DA-D949292E2164}"/>
                  </a:ext>
                </a:extLst>
              </p:cNvPr>
              <p:cNvSpPr/>
              <p:nvPr/>
            </p:nvSpPr>
            <p:spPr>
              <a:xfrm>
                <a:off x="6919283" y="2409679"/>
                <a:ext cx="180000" cy="36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 name="矩形 69">
                <a:extLst>
                  <a:ext uri="{FF2B5EF4-FFF2-40B4-BE49-F238E27FC236}">
                    <a16:creationId xmlns:a16="http://schemas.microsoft.com/office/drawing/2014/main" id="{983A5C8C-60FE-D426-F5B4-862995B72540}"/>
                  </a:ext>
                </a:extLst>
              </p:cNvPr>
              <p:cNvSpPr/>
              <p:nvPr/>
            </p:nvSpPr>
            <p:spPr>
              <a:xfrm>
                <a:off x="7246761" y="2418954"/>
                <a:ext cx="180000" cy="3673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 name="矩形 70">
                <a:extLst>
                  <a:ext uri="{FF2B5EF4-FFF2-40B4-BE49-F238E27FC236}">
                    <a16:creationId xmlns:a16="http://schemas.microsoft.com/office/drawing/2014/main" id="{48116ED4-3D4A-02A0-6A45-C7E2E2AAE4FC}"/>
                  </a:ext>
                </a:extLst>
              </p:cNvPr>
              <p:cNvSpPr/>
              <p:nvPr/>
            </p:nvSpPr>
            <p:spPr>
              <a:xfrm>
                <a:off x="7574240" y="2607804"/>
                <a:ext cx="180000" cy="17850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66" name="直線接點 65">
              <a:extLst>
                <a:ext uri="{FF2B5EF4-FFF2-40B4-BE49-F238E27FC236}">
                  <a16:creationId xmlns:a16="http://schemas.microsoft.com/office/drawing/2014/main" id="{971BD24B-0DE1-CBCB-5675-CFB79650E2D2}"/>
                </a:ext>
              </a:extLst>
            </p:cNvPr>
            <p:cNvCxnSpPr/>
            <p:nvPr/>
          </p:nvCxnSpPr>
          <p:spPr>
            <a:xfrm>
              <a:off x="10684794" y="4260518"/>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2" name="文字方塊 81">
                <a:extLst>
                  <a:ext uri="{FF2B5EF4-FFF2-40B4-BE49-F238E27FC236}">
                    <a16:creationId xmlns:a16="http://schemas.microsoft.com/office/drawing/2014/main" id="{CB367709-D667-21E6-8FC4-42CBFDFC6181}"/>
                  </a:ext>
                </a:extLst>
              </p:cNvPr>
              <p:cNvSpPr txBox="1"/>
              <p:nvPr/>
            </p:nvSpPr>
            <p:spPr>
              <a:xfrm>
                <a:off x="9075036" y="1678038"/>
                <a:ext cx="2496581" cy="4312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𝐸</m:t>
                          </m:r>
                        </m:e>
                        <m:sub>
                          <m:r>
                            <a:rPr lang="en-US" altLang="zh-TW" sz="2400" i="1">
                              <a:latin typeface="Cambria Math" panose="02040503050406030204" pitchFamily="18" charset="0"/>
                            </a:rPr>
                            <m:t>𝑦</m:t>
                          </m:r>
                          <m:r>
                            <a:rPr lang="en-US" altLang="zh-TW" sz="2400" i="1">
                              <a:latin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𝑝</m:t>
                              </m:r>
                            </m:e>
                            <m:sub>
                              <m:r>
                                <a:rPr lang="zh-TW" altLang="en-US" sz="2400" i="1">
                                  <a:latin typeface="Cambria Math" panose="02040503050406030204" pitchFamily="18" charset="0"/>
                                  <a:ea typeface="Cambria Math" panose="02040503050406030204" pitchFamily="18" charset="0"/>
                                </a:rPr>
                                <m:t>𝜃</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𝑦</m:t>
                              </m:r>
                              <m:r>
                                <a:rPr lang="en-US" altLang="zh-TW" sz="2400" i="1">
                                  <a:latin typeface="Cambria Math" panose="02040503050406030204" pitchFamily="18" charset="0"/>
                                </a:rPr>
                                <m:t>|</m:t>
                              </m:r>
                              <m:r>
                                <a:rPr lang="en-US" altLang="zh-TW" sz="2400" i="1">
                                  <a:latin typeface="Cambria Math" panose="02040503050406030204" pitchFamily="18" charset="0"/>
                                </a:rPr>
                                <m:t>𝑥</m:t>
                              </m:r>
                            </m:e>
                          </m:d>
                        </m:sub>
                      </m:sSub>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m:rPr>
                              <m:sty m:val="p"/>
                            </m:rPr>
                            <a:rPr lang="en-US" altLang="zh-TW" sz="2400" i="1">
                              <a:latin typeface="Cambria Math" panose="02040503050406030204" pitchFamily="18" charset="0"/>
                              <a:ea typeface="Cambria Math" panose="02040503050406030204" pitchFamily="18" charset="0"/>
                            </a:rPr>
                            <m:t>∇</m:t>
                          </m:r>
                        </m:e>
                        <m:sub>
                          <m:r>
                            <a:rPr lang="zh-TW" altLang="en-US" sz="2400" i="1">
                              <a:latin typeface="Cambria Math" panose="02040503050406030204" pitchFamily="18" charset="0"/>
                              <a:ea typeface="Cambria Math" panose="02040503050406030204" pitchFamily="18" charset="0"/>
                            </a:rPr>
                            <m:t>𝜃</m:t>
                          </m:r>
                        </m:sub>
                      </m:sSub>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𝑙</m:t>
                          </m:r>
                        </m:e>
                      </m:acc>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𝑦</m:t>
                          </m:r>
                        </m:e>
                      </m:d>
                      <m:r>
                        <a:rPr lang="en-US" altLang="zh-TW" sz="2400" b="0" i="1" smtClean="0">
                          <a:latin typeface="Cambria Math" panose="02040503050406030204" pitchFamily="18" charset="0"/>
                        </a:rPr>
                        <m:t>]</m:t>
                      </m:r>
                    </m:oMath>
                  </m:oMathPara>
                </a14:m>
                <a:endParaRPr lang="zh-TW" altLang="en-US" sz="2400" dirty="0"/>
              </a:p>
            </p:txBody>
          </p:sp>
        </mc:Choice>
        <mc:Fallback xmlns="">
          <p:sp>
            <p:nvSpPr>
              <p:cNvPr id="82" name="文字方塊 81">
                <a:extLst>
                  <a:ext uri="{FF2B5EF4-FFF2-40B4-BE49-F238E27FC236}">
                    <a16:creationId xmlns:a16="http://schemas.microsoft.com/office/drawing/2014/main" id="{CB367709-D667-21E6-8FC4-42CBFDFC6181}"/>
                  </a:ext>
                </a:extLst>
              </p:cNvPr>
              <p:cNvSpPr txBox="1">
                <a:spLocks noRot="1" noChangeAspect="1" noMove="1" noResize="1" noEditPoints="1" noAdjustHandles="1" noChangeArrowheads="1" noChangeShapeType="1" noTextEdit="1"/>
              </p:cNvSpPr>
              <p:nvPr/>
            </p:nvSpPr>
            <p:spPr>
              <a:xfrm>
                <a:off x="9075036" y="1678038"/>
                <a:ext cx="2496581" cy="431208"/>
              </a:xfrm>
              <a:prstGeom prst="rect">
                <a:avLst/>
              </a:prstGeom>
              <a:blipFill>
                <a:blip r:embed="rId9"/>
                <a:stretch>
                  <a:fillRect/>
                </a:stretch>
              </a:blipFill>
            </p:spPr>
            <p:txBody>
              <a:bodyPr/>
              <a:lstStyle/>
              <a:p>
                <a:r>
                  <a:rPr lang="zh-TW" altLang="en-US">
                    <a:noFill/>
                  </a:rPr>
                  <a:t> </a:t>
                </a:r>
              </a:p>
            </p:txBody>
          </p:sp>
        </mc:Fallback>
      </mc:AlternateContent>
      <p:pic>
        <p:nvPicPr>
          <p:cNvPr id="2" name="Picture 2">
            <a:extLst>
              <a:ext uri="{FF2B5EF4-FFF2-40B4-BE49-F238E27FC236}">
                <a16:creationId xmlns:a16="http://schemas.microsoft.com/office/drawing/2014/main" id="{5E3F1F0F-5657-9091-27EA-15C2C6810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792" y="448409"/>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矩形: 圓角 2">
                <a:extLst>
                  <a:ext uri="{FF2B5EF4-FFF2-40B4-BE49-F238E27FC236}">
                    <a16:creationId xmlns:a16="http://schemas.microsoft.com/office/drawing/2014/main" id="{5DF263C3-1D71-15EC-C39C-EC4ABE758509}"/>
                  </a:ext>
                </a:extLst>
              </p:cNvPr>
              <p:cNvSpPr/>
              <p:nvPr/>
            </p:nvSpPr>
            <p:spPr>
              <a:xfrm>
                <a:off x="1494080" y="827177"/>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3" name="矩形: 圓角 2">
                <a:extLst>
                  <a:ext uri="{FF2B5EF4-FFF2-40B4-BE49-F238E27FC236}">
                    <a16:creationId xmlns:a16="http://schemas.microsoft.com/office/drawing/2014/main" id="{5DF263C3-1D71-15EC-C39C-EC4ABE758509}"/>
                  </a:ext>
                </a:extLst>
              </p:cNvPr>
              <p:cNvSpPr>
                <a:spLocks noRot="1" noChangeAspect="1" noMove="1" noResize="1" noEditPoints="1" noAdjustHandles="1" noChangeArrowheads="1" noChangeShapeType="1" noTextEdit="1"/>
              </p:cNvSpPr>
              <p:nvPr/>
            </p:nvSpPr>
            <p:spPr>
              <a:xfrm>
                <a:off x="1494080" y="827177"/>
                <a:ext cx="1483823" cy="461663"/>
              </a:xfrm>
              <a:prstGeom prst="roundRect">
                <a:avLst/>
              </a:prstGeom>
              <a:blipFill>
                <a:blip r:embed="rId10"/>
                <a:stretch>
                  <a:fillRect t="-6173" b="-2469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 name="直線單箭頭接點 3">
            <a:extLst>
              <a:ext uri="{FF2B5EF4-FFF2-40B4-BE49-F238E27FC236}">
                <a16:creationId xmlns:a16="http://schemas.microsoft.com/office/drawing/2014/main" id="{276EFFDD-1900-B24C-66F8-0143F6B41D45}"/>
              </a:ext>
            </a:extLst>
          </p:cNvPr>
          <p:cNvCxnSpPr/>
          <p:nvPr/>
        </p:nvCxnSpPr>
        <p:spPr>
          <a:xfrm>
            <a:off x="3179759" y="1099284"/>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 name="直線單箭頭接點 4">
            <a:extLst>
              <a:ext uri="{FF2B5EF4-FFF2-40B4-BE49-F238E27FC236}">
                <a16:creationId xmlns:a16="http://schemas.microsoft.com/office/drawing/2014/main" id="{A2458D9E-6508-F401-2481-EBB03208750D}"/>
              </a:ext>
            </a:extLst>
          </p:cNvPr>
          <p:cNvCxnSpPr/>
          <p:nvPr/>
        </p:nvCxnSpPr>
        <p:spPr>
          <a:xfrm>
            <a:off x="5587783" y="1099284"/>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 name="矩形: 圓角 5">
                <a:extLst>
                  <a:ext uri="{FF2B5EF4-FFF2-40B4-BE49-F238E27FC236}">
                    <a16:creationId xmlns:a16="http://schemas.microsoft.com/office/drawing/2014/main" id="{E1C9A5AD-BC4C-AC37-4EDD-AA1715B974EF}"/>
                  </a:ext>
                </a:extLst>
              </p:cNvPr>
              <p:cNvSpPr/>
              <p:nvPr/>
            </p:nvSpPr>
            <p:spPr>
              <a:xfrm>
                <a:off x="6544805" y="868452"/>
                <a:ext cx="523221"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14:m>
                  <m:oMathPara xmlns:m="http://schemas.openxmlformats.org/officeDocument/2006/math">
                    <m:oMathParaPr>
                      <m:jc m:val="center"/>
                    </m:oMathParaPr>
                    <m:oMath xmlns:m="http://schemas.openxmlformats.org/officeDocument/2006/math">
                      <m:sSub>
                        <m:sSubPr>
                          <m:ctrlPr>
                            <a:rPr lang="en-US" altLang="zh-TW" sz="2400" i="1" kern="0" smtClean="0">
                              <a:solidFill>
                                <a:prstClr val="black"/>
                              </a:solidFill>
                              <a:latin typeface="Cambria Math" panose="02040503050406030204" pitchFamily="18" charset="0"/>
                              <a:ea typeface="微軟正黑體" panose="020B0604030504040204" pitchFamily="34" charset="-120"/>
                            </a:rPr>
                          </m:ctrlPr>
                        </m:sSubPr>
                        <m:e>
                          <m:r>
                            <a:rPr lang="en-US" altLang="zh-TW" sz="2400" i="1" kern="0">
                              <a:solidFill>
                                <a:prstClr val="black"/>
                              </a:solidFill>
                              <a:latin typeface="Cambria Math" panose="02040503050406030204" pitchFamily="18" charset="0"/>
                              <a:ea typeface="微軟正黑體" panose="020B0604030504040204" pitchFamily="34" charset="-120"/>
                            </a:rPr>
                            <m:t>𝑦</m:t>
                          </m:r>
                        </m:e>
                        <m:sub>
                          <m:r>
                            <a:rPr lang="en-US" altLang="zh-TW" sz="2400" b="0" i="1" kern="0" smtClean="0">
                              <a:solidFill>
                                <a:prstClr val="black"/>
                              </a:solidFill>
                              <a:latin typeface="Cambria Math" panose="02040503050406030204" pitchFamily="18" charset="0"/>
                              <a:ea typeface="微軟正黑體" panose="020B0604030504040204" pitchFamily="34" charset="-120"/>
                            </a:rPr>
                            <m:t>1</m:t>
                          </m:r>
                        </m:sub>
                      </m:sSub>
                    </m:oMath>
                  </m:oMathPara>
                </a14:m>
                <a:endParaRPr lang="zh-TW" altLang="en-US" sz="2400" kern="0" dirty="0">
                  <a:solidFill>
                    <a:prstClr val="black"/>
                  </a:solidFill>
                  <a:ea typeface="微軟正黑體" panose="020B0604030504040204" pitchFamily="34" charset="-120"/>
                </a:endParaRPr>
              </a:p>
            </p:txBody>
          </p:sp>
        </mc:Choice>
        <mc:Fallback xmlns="">
          <p:sp>
            <p:nvSpPr>
              <p:cNvPr id="6" name="矩形: 圓角 5">
                <a:extLst>
                  <a:ext uri="{FF2B5EF4-FFF2-40B4-BE49-F238E27FC236}">
                    <a16:creationId xmlns:a16="http://schemas.microsoft.com/office/drawing/2014/main" id="{E1C9A5AD-BC4C-AC37-4EDD-AA1715B974EF}"/>
                  </a:ext>
                </a:extLst>
              </p:cNvPr>
              <p:cNvSpPr>
                <a:spLocks noRot="1" noChangeAspect="1" noMove="1" noResize="1" noEditPoints="1" noAdjustHandles="1" noChangeArrowheads="1" noChangeShapeType="1" noTextEdit="1"/>
              </p:cNvSpPr>
              <p:nvPr/>
            </p:nvSpPr>
            <p:spPr>
              <a:xfrm>
                <a:off x="6544805" y="868452"/>
                <a:ext cx="523221" cy="461663"/>
              </a:xfrm>
              <a:prstGeom prst="roundRect">
                <a:avLst/>
              </a:prstGeom>
              <a:blipFill>
                <a:blip r:embed="rId11"/>
                <a:stretch>
                  <a:fillRect l="-2198" b="-4878"/>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圓角 6">
                <a:extLst>
                  <a:ext uri="{FF2B5EF4-FFF2-40B4-BE49-F238E27FC236}">
                    <a16:creationId xmlns:a16="http://schemas.microsoft.com/office/drawing/2014/main" id="{0C18C8F0-81FB-EF50-A693-3517DD7121C6}"/>
                  </a:ext>
                </a:extLst>
              </p:cNvPr>
              <p:cNvSpPr/>
              <p:nvPr/>
            </p:nvSpPr>
            <p:spPr>
              <a:xfrm>
                <a:off x="7233023" y="868452"/>
                <a:ext cx="523221"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14:m>
                  <m:oMathPara xmlns:m="http://schemas.openxmlformats.org/officeDocument/2006/math">
                    <m:oMathParaPr>
                      <m:jc m:val="center"/>
                    </m:oMathParaPr>
                    <m:oMath xmlns:m="http://schemas.openxmlformats.org/officeDocument/2006/math">
                      <m:sSub>
                        <m:sSubPr>
                          <m:ctrlPr>
                            <a:rPr lang="en-US" altLang="zh-TW" sz="2400" i="1" kern="0" smtClean="0">
                              <a:solidFill>
                                <a:prstClr val="black"/>
                              </a:solidFill>
                              <a:latin typeface="Cambria Math" panose="02040503050406030204" pitchFamily="18" charset="0"/>
                              <a:ea typeface="微軟正黑體" panose="020B0604030504040204" pitchFamily="34" charset="-120"/>
                            </a:rPr>
                          </m:ctrlPr>
                        </m:sSubPr>
                        <m:e>
                          <m:r>
                            <a:rPr lang="en-US" altLang="zh-TW" sz="2400" i="1" kern="0">
                              <a:solidFill>
                                <a:prstClr val="black"/>
                              </a:solidFill>
                              <a:latin typeface="Cambria Math" panose="02040503050406030204" pitchFamily="18" charset="0"/>
                              <a:ea typeface="微軟正黑體" panose="020B0604030504040204" pitchFamily="34" charset="-120"/>
                            </a:rPr>
                            <m:t>𝑦</m:t>
                          </m:r>
                        </m:e>
                        <m:sub>
                          <m:r>
                            <a:rPr lang="en-US" altLang="zh-TW" sz="2400" b="0" i="1" kern="0" smtClean="0">
                              <a:solidFill>
                                <a:prstClr val="black"/>
                              </a:solidFill>
                              <a:latin typeface="Cambria Math" panose="02040503050406030204" pitchFamily="18" charset="0"/>
                              <a:ea typeface="微軟正黑體" panose="020B0604030504040204" pitchFamily="34" charset="-120"/>
                            </a:rPr>
                            <m:t>2</m:t>
                          </m:r>
                        </m:sub>
                      </m:sSub>
                    </m:oMath>
                  </m:oMathPara>
                </a14:m>
                <a:endParaRPr lang="zh-TW" altLang="en-US" sz="2400" kern="0" dirty="0">
                  <a:solidFill>
                    <a:prstClr val="black"/>
                  </a:solidFill>
                  <a:ea typeface="微軟正黑體" panose="020B0604030504040204" pitchFamily="34" charset="-120"/>
                </a:endParaRPr>
              </a:p>
            </p:txBody>
          </p:sp>
        </mc:Choice>
        <mc:Fallback xmlns="">
          <p:sp>
            <p:nvSpPr>
              <p:cNvPr id="7" name="矩形: 圓角 6">
                <a:extLst>
                  <a:ext uri="{FF2B5EF4-FFF2-40B4-BE49-F238E27FC236}">
                    <a16:creationId xmlns:a16="http://schemas.microsoft.com/office/drawing/2014/main" id="{0C18C8F0-81FB-EF50-A693-3517DD7121C6}"/>
                  </a:ext>
                </a:extLst>
              </p:cNvPr>
              <p:cNvSpPr>
                <a:spLocks noRot="1" noChangeAspect="1" noMove="1" noResize="1" noEditPoints="1" noAdjustHandles="1" noChangeArrowheads="1" noChangeShapeType="1" noTextEdit="1"/>
              </p:cNvSpPr>
              <p:nvPr/>
            </p:nvSpPr>
            <p:spPr>
              <a:xfrm>
                <a:off x="7233023" y="868452"/>
                <a:ext cx="523221" cy="461663"/>
              </a:xfrm>
              <a:prstGeom prst="roundRect">
                <a:avLst/>
              </a:prstGeom>
              <a:blipFill>
                <a:blip r:embed="rId12"/>
                <a:stretch>
                  <a:fillRect l="-2198" b="-4878"/>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圓角 7">
                <a:extLst>
                  <a:ext uri="{FF2B5EF4-FFF2-40B4-BE49-F238E27FC236}">
                    <a16:creationId xmlns:a16="http://schemas.microsoft.com/office/drawing/2014/main" id="{93784D5B-A523-2C38-245B-5700F1BAD06B}"/>
                  </a:ext>
                </a:extLst>
              </p:cNvPr>
              <p:cNvSpPr/>
              <p:nvPr/>
            </p:nvSpPr>
            <p:spPr>
              <a:xfrm>
                <a:off x="7909415" y="868452"/>
                <a:ext cx="523221"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14:m>
                  <m:oMathPara xmlns:m="http://schemas.openxmlformats.org/officeDocument/2006/math">
                    <m:oMathParaPr>
                      <m:jc m:val="center"/>
                    </m:oMathParaPr>
                    <m:oMath xmlns:m="http://schemas.openxmlformats.org/officeDocument/2006/math">
                      <m:sSub>
                        <m:sSubPr>
                          <m:ctrlPr>
                            <a:rPr lang="en-US" altLang="zh-TW" sz="2400" i="1" kern="0" smtClean="0">
                              <a:solidFill>
                                <a:prstClr val="black"/>
                              </a:solidFill>
                              <a:latin typeface="Cambria Math" panose="02040503050406030204" pitchFamily="18" charset="0"/>
                              <a:ea typeface="微軟正黑體" panose="020B0604030504040204" pitchFamily="34" charset="-120"/>
                            </a:rPr>
                          </m:ctrlPr>
                        </m:sSubPr>
                        <m:e>
                          <m:r>
                            <a:rPr lang="en-US" altLang="zh-TW" sz="2400" i="1" kern="0">
                              <a:solidFill>
                                <a:prstClr val="black"/>
                              </a:solidFill>
                              <a:latin typeface="Cambria Math" panose="02040503050406030204" pitchFamily="18" charset="0"/>
                              <a:ea typeface="微軟正黑體" panose="020B0604030504040204" pitchFamily="34" charset="-120"/>
                            </a:rPr>
                            <m:t>𝑦</m:t>
                          </m:r>
                        </m:e>
                        <m:sub>
                          <m:r>
                            <a:rPr lang="en-US" altLang="zh-TW" sz="2400" b="0" i="1" kern="0" smtClean="0">
                              <a:solidFill>
                                <a:prstClr val="black"/>
                              </a:solidFill>
                              <a:latin typeface="Cambria Math" panose="02040503050406030204" pitchFamily="18" charset="0"/>
                              <a:ea typeface="微軟正黑體" panose="020B0604030504040204" pitchFamily="34" charset="-120"/>
                            </a:rPr>
                            <m:t>3</m:t>
                          </m:r>
                        </m:sub>
                      </m:sSub>
                    </m:oMath>
                  </m:oMathPara>
                </a14:m>
                <a:endParaRPr lang="zh-TW" altLang="en-US" sz="2400" kern="0" dirty="0">
                  <a:solidFill>
                    <a:prstClr val="black"/>
                  </a:solidFill>
                  <a:ea typeface="微軟正黑體" panose="020B0604030504040204" pitchFamily="34" charset="-120"/>
                </a:endParaRPr>
              </a:p>
            </p:txBody>
          </p:sp>
        </mc:Choice>
        <mc:Fallback xmlns="">
          <p:sp>
            <p:nvSpPr>
              <p:cNvPr id="8" name="矩形: 圓角 7">
                <a:extLst>
                  <a:ext uri="{FF2B5EF4-FFF2-40B4-BE49-F238E27FC236}">
                    <a16:creationId xmlns:a16="http://schemas.microsoft.com/office/drawing/2014/main" id="{93784D5B-A523-2C38-245B-5700F1BAD06B}"/>
                  </a:ext>
                </a:extLst>
              </p:cNvPr>
              <p:cNvSpPr>
                <a:spLocks noRot="1" noChangeAspect="1" noMove="1" noResize="1" noEditPoints="1" noAdjustHandles="1" noChangeArrowheads="1" noChangeShapeType="1" noTextEdit="1"/>
              </p:cNvSpPr>
              <p:nvPr/>
            </p:nvSpPr>
            <p:spPr>
              <a:xfrm>
                <a:off x="7909415" y="868452"/>
                <a:ext cx="523221" cy="461663"/>
              </a:xfrm>
              <a:prstGeom prst="roundRect">
                <a:avLst/>
              </a:prstGeom>
              <a:blipFill>
                <a:blip r:embed="rId13"/>
                <a:stretch>
                  <a:fillRect l="-1087" b="-4878"/>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sp>
        <p:nvSpPr>
          <p:cNvPr id="14" name="文字方塊 13">
            <a:extLst>
              <a:ext uri="{FF2B5EF4-FFF2-40B4-BE49-F238E27FC236}">
                <a16:creationId xmlns:a16="http://schemas.microsoft.com/office/drawing/2014/main" id="{263D568E-FE51-5B4C-8CE1-F8C9663D0BCA}"/>
              </a:ext>
            </a:extLst>
          </p:cNvPr>
          <p:cNvSpPr txBox="1"/>
          <p:nvPr/>
        </p:nvSpPr>
        <p:spPr>
          <a:xfrm>
            <a:off x="8584795" y="765620"/>
            <a:ext cx="980483" cy="523220"/>
          </a:xfrm>
          <a:prstGeom prst="rect">
            <a:avLst/>
          </a:prstGeom>
          <a:noFill/>
        </p:spPr>
        <p:txBody>
          <a:bodyPr wrap="square" rtlCol="0">
            <a:spAutoFit/>
          </a:bodyPr>
          <a:lstStyle/>
          <a:p>
            <a:r>
              <a:rPr lang="en-US" altLang="zh-TW" sz="2800" dirty="0"/>
              <a:t>……</a:t>
            </a:r>
            <a:endParaRPr lang="zh-TW" altLang="en-US" sz="2800" dirty="0"/>
          </a:p>
        </p:txBody>
      </p:sp>
      <p:sp>
        <p:nvSpPr>
          <p:cNvPr id="15" name="文字方塊 14">
            <a:extLst>
              <a:ext uri="{FF2B5EF4-FFF2-40B4-BE49-F238E27FC236}">
                <a16:creationId xmlns:a16="http://schemas.microsoft.com/office/drawing/2014/main" id="{1A1E8C94-900D-4454-8526-E4EB53DF1CDE}"/>
              </a:ext>
            </a:extLst>
          </p:cNvPr>
          <p:cNvSpPr txBox="1"/>
          <p:nvPr/>
        </p:nvSpPr>
        <p:spPr>
          <a:xfrm>
            <a:off x="5358992" y="1471774"/>
            <a:ext cx="1219200" cy="461665"/>
          </a:xfrm>
          <a:prstGeom prst="rect">
            <a:avLst/>
          </a:prstGeom>
          <a:noFill/>
        </p:spPr>
        <p:txBody>
          <a:bodyPr wrap="square" rtlCol="0">
            <a:spAutoFit/>
          </a:bodyPr>
          <a:lstStyle/>
          <a:p>
            <a:r>
              <a:rPr lang="en-US" altLang="zh-TW" sz="2400" dirty="0"/>
              <a:t>sample</a:t>
            </a:r>
            <a:endParaRPr lang="zh-TW" altLang="en-US" sz="2400" dirty="0"/>
          </a:p>
        </p:txBody>
      </p: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8D9432A5-C7A9-8155-E989-A4818982987F}"/>
                  </a:ext>
                </a:extLst>
              </p:cNvPr>
              <p:cNvSpPr txBox="1"/>
              <p:nvPr/>
            </p:nvSpPr>
            <p:spPr>
              <a:xfrm>
                <a:off x="9372232" y="3656800"/>
                <a:ext cx="2199385" cy="8943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400" b="0" i="1" smtClean="0">
                              <a:latin typeface="Cambria Math" panose="02040503050406030204" pitchFamily="18" charset="0"/>
                            </a:rPr>
                          </m:ctrlPr>
                        </m:accPr>
                        <m:e>
                          <m:r>
                            <a:rPr lang="en-US" altLang="zh-TW" sz="2400" b="0" i="1" smtClean="0">
                              <a:latin typeface="Cambria Math" panose="02040503050406030204" pitchFamily="18" charset="0"/>
                            </a:rPr>
                            <m:t>𝑙</m:t>
                          </m:r>
                        </m:e>
                      </m:acc>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𝑦</m:t>
                          </m:r>
                        </m:e>
                      </m:d>
                      <m:r>
                        <a:rPr lang="en-US" altLang="zh-TW" sz="2400" b="0" i="1" smtClean="0">
                          <a:latin typeface="Cambria Math" panose="02040503050406030204" pitchFamily="18" charset="0"/>
                        </a:rPr>
                        <m:t>=</m:t>
                      </m:r>
                      <m:nary>
                        <m:naryPr>
                          <m:chr m:val="∑"/>
                          <m:subHide m:val="on"/>
                          <m:supHide m:val="on"/>
                          <m:ctrlPr>
                            <a:rPr lang="en-US" altLang="zh-TW" sz="2400" b="0" i="1" smtClean="0">
                              <a:latin typeface="Cambria Math" panose="02040503050406030204" pitchFamily="18" charset="0"/>
                            </a:rPr>
                          </m:ctrlPr>
                        </m:naryPr>
                        <m:sub/>
                        <m:sup/>
                        <m:e>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𝐻</m:t>
                              </m:r>
                            </m:e>
                            <m:sub>
                              <m:r>
                                <a:rPr lang="en-US" altLang="zh-TW" sz="2400" b="0" i="1" smtClean="0">
                                  <a:latin typeface="Cambria Math" panose="02040503050406030204" pitchFamily="18" charset="0"/>
                                </a:rPr>
                                <m:t>𝑖</m:t>
                              </m:r>
                            </m:sub>
                          </m:sSub>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𝑦</m:t>
                              </m:r>
                            </m:e>
                          </m:d>
                        </m:e>
                      </m:nary>
                    </m:oMath>
                  </m:oMathPara>
                </a14:m>
                <a:endParaRPr lang="zh-TW" altLang="en-US" sz="2400" dirty="0"/>
              </a:p>
            </p:txBody>
          </p:sp>
        </mc:Choice>
        <mc:Fallback xmlns="">
          <p:sp>
            <p:nvSpPr>
              <p:cNvPr id="28" name="文字方塊 27">
                <a:extLst>
                  <a:ext uri="{FF2B5EF4-FFF2-40B4-BE49-F238E27FC236}">
                    <a16:creationId xmlns:a16="http://schemas.microsoft.com/office/drawing/2014/main" id="{8D9432A5-C7A9-8155-E989-A4818982987F}"/>
                  </a:ext>
                </a:extLst>
              </p:cNvPr>
              <p:cNvSpPr txBox="1">
                <a:spLocks noRot="1" noChangeAspect="1" noMove="1" noResize="1" noEditPoints="1" noAdjustHandles="1" noChangeArrowheads="1" noChangeShapeType="1" noTextEdit="1"/>
              </p:cNvSpPr>
              <p:nvPr/>
            </p:nvSpPr>
            <p:spPr>
              <a:xfrm>
                <a:off x="9372232" y="3656800"/>
                <a:ext cx="2199385" cy="894347"/>
              </a:xfrm>
              <a:prstGeom prst="rect">
                <a:avLst/>
              </a:prstGeom>
              <a:blipFill>
                <a:blip r:embed="rId1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274AC3D5-3570-CCB0-0692-E48B290D2DAB}"/>
                  </a:ext>
                </a:extLst>
              </p:cNvPr>
              <p:cNvSpPr txBox="1"/>
              <p:nvPr/>
            </p:nvSpPr>
            <p:spPr>
              <a:xfrm>
                <a:off x="7607046" y="3252835"/>
                <a:ext cx="7680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𝐻</m:t>
                      </m:r>
                      <m:d>
                        <m:dPr>
                          <m:ctrlPr>
                            <a:rPr lang="en-US" altLang="zh-TW" sz="2400" i="1">
                              <a:latin typeface="Cambria Math" panose="02040503050406030204" pitchFamily="18" charset="0"/>
                            </a:rPr>
                          </m:ctrlPr>
                        </m:dPr>
                        <m:e>
                          <m:r>
                            <a:rPr lang="zh-TW" altLang="en-US" sz="2400" i="1" smtClean="0">
                              <a:latin typeface="Cambria Math" panose="02040503050406030204" pitchFamily="18" charset="0"/>
                            </a:rPr>
                            <m:t>𝜙</m:t>
                          </m:r>
                        </m:e>
                      </m:d>
                    </m:oMath>
                  </m:oMathPara>
                </a14:m>
                <a:endParaRPr lang="zh-TW" altLang="en-US" sz="2400" i="1" dirty="0"/>
              </a:p>
            </p:txBody>
          </p:sp>
        </mc:Choice>
        <mc:Fallback xmlns="">
          <p:sp>
            <p:nvSpPr>
              <p:cNvPr id="31" name="文字方塊 30">
                <a:extLst>
                  <a:ext uri="{FF2B5EF4-FFF2-40B4-BE49-F238E27FC236}">
                    <a16:creationId xmlns:a16="http://schemas.microsoft.com/office/drawing/2014/main" id="{274AC3D5-3570-CCB0-0692-E48B290D2DAB}"/>
                  </a:ext>
                </a:extLst>
              </p:cNvPr>
              <p:cNvSpPr txBox="1">
                <a:spLocks noRot="1" noChangeAspect="1" noMove="1" noResize="1" noEditPoints="1" noAdjustHandles="1" noChangeArrowheads="1" noChangeShapeType="1" noTextEdit="1"/>
              </p:cNvSpPr>
              <p:nvPr/>
            </p:nvSpPr>
            <p:spPr>
              <a:xfrm>
                <a:off x="7607046" y="3252835"/>
                <a:ext cx="768031" cy="369332"/>
              </a:xfrm>
              <a:prstGeom prst="rect">
                <a:avLst/>
              </a:prstGeom>
              <a:blipFill>
                <a:blip r:embed="rId15"/>
                <a:stretch>
                  <a:fillRect l="-9524" b="-3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8CFACD18-2CFF-732A-D786-1A0384DF7E68}"/>
                  </a:ext>
                </a:extLst>
              </p:cNvPr>
              <p:cNvSpPr txBox="1"/>
              <p:nvPr/>
            </p:nvSpPr>
            <p:spPr>
              <a:xfrm>
                <a:off x="7579398" y="4634526"/>
                <a:ext cx="10382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𝐻</m:t>
                      </m:r>
                      <m:d>
                        <m:dPr>
                          <m:ctrlPr>
                            <a:rPr lang="en-US" altLang="zh-TW" sz="2400" i="1">
                              <a:latin typeface="Cambria Math" panose="02040503050406030204" pitchFamily="18" charset="0"/>
                            </a:rPr>
                          </m:ctrlPr>
                        </m:dPr>
                        <m:e>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𝑦</m:t>
                              </m:r>
                            </m:e>
                            <m:sub>
                              <m:r>
                                <a:rPr lang="en-US" altLang="zh-TW" sz="2400" b="0" i="1" smtClean="0">
                                  <a:latin typeface="Cambria Math" panose="02040503050406030204" pitchFamily="18" charset="0"/>
                                </a:rPr>
                                <m:t>1:1</m:t>
                              </m:r>
                            </m:sub>
                          </m:sSub>
                        </m:e>
                      </m:d>
                    </m:oMath>
                  </m:oMathPara>
                </a14:m>
                <a:endParaRPr lang="zh-TW" altLang="en-US" sz="2400" i="1" dirty="0"/>
              </a:p>
            </p:txBody>
          </p:sp>
        </mc:Choice>
        <mc:Fallback xmlns="">
          <p:sp>
            <p:nvSpPr>
              <p:cNvPr id="35" name="文字方塊 34">
                <a:extLst>
                  <a:ext uri="{FF2B5EF4-FFF2-40B4-BE49-F238E27FC236}">
                    <a16:creationId xmlns:a16="http://schemas.microsoft.com/office/drawing/2014/main" id="{8CFACD18-2CFF-732A-D786-1A0384DF7E68}"/>
                  </a:ext>
                </a:extLst>
              </p:cNvPr>
              <p:cNvSpPr txBox="1">
                <a:spLocks noRot="1" noChangeAspect="1" noMove="1" noResize="1" noEditPoints="1" noAdjustHandles="1" noChangeArrowheads="1" noChangeShapeType="1" noTextEdit="1"/>
              </p:cNvSpPr>
              <p:nvPr/>
            </p:nvSpPr>
            <p:spPr>
              <a:xfrm>
                <a:off x="7579398" y="4634526"/>
                <a:ext cx="1038297" cy="369332"/>
              </a:xfrm>
              <a:prstGeom prst="rect">
                <a:avLst/>
              </a:prstGeom>
              <a:blipFill>
                <a:blip r:embed="rId16"/>
                <a:stretch>
                  <a:fillRect l="-6433" b="-2295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6" name="文字方塊 35">
                <a:extLst>
                  <a:ext uri="{FF2B5EF4-FFF2-40B4-BE49-F238E27FC236}">
                    <a16:creationId xmlns:a16="http://schemas.microsoft.com/office/drawing/2014/main" id="{FC2516C2-BDD5-3D7A-D1E8-5EF1D62F386F}"/>
                  </a:ext>
                </a:extLst>
              </p:cNvPr>
              <p:cNvSpPr txBox="1"/>
              <p:nvPr/>
            </p:nvSpPr>
            <p:spPr>
              <a:xfrm>
                <a:off x="7630200" y="6165782"/>
                <a:ext cx="10382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𝐻</m:t>
                      </m:r>
                      <m:d>
                        <m:dPr>
                          <m:ctrlPr>
                            <a:rPr lang="en-US" altLang="zh-TW" sz="2400" i="1">
                              <a:latin typeface="Cambria Math" panose="02040503050406030204" pitchFamily="18" charset="0"/>
                            </a:rPr>
                          </m:ctrlPr>
                        </m:dPr>
                        <m:e>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𝑦</m:t>
                              </m:r>
                            </m:e>
                            <m:sub>
                              <m:r>
                                <a:rPr lang="en-US" altLang="zh-TW" sz="2400" i="1">
                                  <a:latin typeface="Cambria Math" panose="02040503050406030204" pitchFamily="18" charset="0"/>
                                </a:rPr>
                                <m:t>1:</m:t>
                              </m:r>
                              <m:r>
                                <a:rPr lang="en-US" altLang="zh-TW" sz="2400" b="0" i="1" smtClean="0">
                                  <a:latin typeface="Cambria Math" panose="02040503050406030204" pitchFamily="18" charset="0"/>
                                </a:rPr>
                                <m:t>2</m:t>
                              </m:r>
                            </m:sub>
                          </m:sSub>
                        </m:e>
                      </m:d>
                    </m:oMath>
                  </m:oMathPara>
                </a14:m>
                <a:endParaRPr lang="zh-TW" altLang="en-US" sz="2400" i="1" dirty="0"/>
              </a:p>
            </p:txBody>
          </p:sp>
        </mc:Choice>
        <mc:Fallback xmlns="">
          <p:sp>
            <p:nvSpPr>
              <p:cNvPr id="36" name="文字方塊 35">
                <a:extLst>
                  <a:ext uri="{FF2B5EF4-FFF2-40B4-BE49-F238E27FC236}">
                    <a16:creationId xmlns:a16="http://schemas.microsoft.com/office/drawing/2014/main" id="{FC2516C2-BDD5-3D7A-D1E8-5EF1D62F386F}"/>
                  </a:ext>
                </a:extLst>
              </p:cNvPr>
              <p:cNvSpPr txBox="1">
                <a:spLocks noRot="1" noChangeAspect="1" noMove="1" noResize="1" noEditPoints="1" noAdjustHandles="1" noChangeArrowheads="1" noChangeShapeType="1" noTextEdit="1"/>
              </p:cNvSpPr>
              <p:nvPr/>
            </p:nvSpPr>
            <p:spPr>
              <a:xfrm>
                <a:off x="7630200" y="6165782"/>
                <a:ext cx="1038297" cy="369332"/>
              </a:xfrm>
              <a:prstGeom prst="rect">
                <a:avLst/>
              </a:prstGeom>
              <a:blipFill>
                <a:blip r:embed="rId17"/>
                <a:stretch>
                  <a:fillRect l="-7059" b="-2295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3" name="文字方塊 82">
                <a:extLst>
                  <a:ext uri="{FF2B5EF4-FFF2-40B4-BE49-F238E27FC236}">
                    <a16:creationId xmlns:a16="http://schemas.microsoft.com/office/drawing/2014/main" id="{FE7FECB9-0406-E1DA-10B4-37D5D75DF991}"/>
                  </a:ext>
                </a:extLst>
              </p:cNvPr>
              <p:cNvSpPr txBox="1"/>
              <p:nvPr/>
            </p:nvSpPr>
            <p:spPr>
              <a:xfrm>
                <a:off x="9998397" y="5103376"/>
                <a:ext cx="947054" cy="3842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ea typeface="Cambria Math" panose="02040503050406030204" pitchFamily="18" charset="0"/>
                            </a:rPr>
                          </m:ctrlPr>
                        </m:sSubPr>
                        <m:e>
                          <m:r>
                            <m:rPr>
                              <m:sty m:val="p"/>
                            </m:rPr>
                            <a:rPr lang="en-US" altLang="zh-TW" sz="2400" i="1">
                              <a:latin typeface="Cambria Math" panose="02040503050406030204" pitchFamily="18" charset="0"/>
                              <a:ea typeface="Cambria Math" panose="02040503050406030204" pitchFamily="18" charset="0"/>
                            </a:rPr>
                            <m:t>∇</m:t>
                          </m:r>
                        </m:e>
                        <m:sub>
                          <m:r>
                            <a:rPr lang="zh-TW" altLang="en-US" sz="2400" i="1">
                              <a:latin typeface="Cambria Math" panose="02040503050406030204" pitchFamily="18" charset="0"/>
                              <a:ea typeface="Cambria Math" panose="02040503050406030204" pitchFamily="18" charset="0"/>
                            </a:rPr>
                            <m:t>𝜃</m:t>
                          </m:r>
                        </m:sub>
                      </m:sSub>
                      <m:acc>
                        <m:accPr>
                          <m:chr m:val="̃"/>
                          <m:ctrlPr>
                            <a:rPr lang="en-US" altLang="zh-TW" sz="2400" b="0" i="1" smtClean="0">
                              <a:latin typeface="Cambria Math" panose="02040503050406030204" pitchFamily="18" charset="0"/>
                            </a:rPr>
                          </m:ctrlPr>
                        </m:accPr>
                        <m:e>
                          <m:r>
                            <a:rPr lang="en-US" altLang="zh-TW" sz="2400" b="0" i="1" smtClean="0">
                              <a:latin typeface="Cambria Math" panose="02040503050406030204" pitchFamily="18" charset="0"/>
                            </a:rPr>
                            <m:t>𝑙</m:t>
                          </m:r>
                        </m:e>
                      </m:acc>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𝑦</m:t>
                          </m:r>
                        </m:e>
                      </m:d>
                    </m:oMath>
                  </m:oMathPara>
                </a14:m>
                <a:endParaRPr lang="zh-TW" altLang="en-US" sz="2400" dirty="0"/>
              </a:p>
            </p:txBody>
          </p:sp>
        </mc:Choice>
        <mc:Fallback xmlns="">
          <p:sp>
            <p:nvSpPr>
              <p:cNvPr id="83" name="文字方塊 82">
                <a:extLst>
                  <a:ext uri="{FF2B5EF4-FFF2-40B4-BE49-F238E27FC236}">
                    <a16:creationId xmlns:a16="http://schemas.microsoft.com/office/drawing/2014/main" id="{FE7FECB9-0406-E1DA-10B4-37D5D75DF991}"/>
                  </a:ext>
                </a:extLst>
              </p:cNvPr>
              <p:cNvSpPr txBox="1">
                <a:spLocks noRot="1" noChangeAspect="1" noMove="1" noResize="1" noEditPoints="1" noAdjustHandles="1" noChangeArrowheads="1" noChangeShapeType="1" noTextEdit="1"/>
              </p:cNvSpPr>
              <p:nvPr/>
            </p:nvSpPr>
            <p:spPr>
              <a:xfrm>
                <a:off x="9998397" y="5103376"/>
                <a:ext cx="947054" cy="384208"/>
              </a:xfrm>
              <a:prstGeom prst="rect">
                <a:avLst/>
              </a:prstGeom>
              <a:blipFill>
                <a:blip r:embed="rId18"/>
                <a:stretch>
                  <a:fillRect l="-7051" t="-22222" b="-2381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204139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9" grpId="0" animBg="1"/>
      <p:bldP spid="41" grpId="0" animBg="1"/>
      <p:bldP spid="43" grpId="0" animBg="1"/>
      <p:bldP spid="44" grpId="0" animBg="1"/>
      <p:bldP spid="82" grpId="0"/>
      <p:bldP spid="28" grpId="0"/>
      <p:bldP spid="31" grpId="0"/>
      <p:bldP spid="35" grpId="0"/>
      <p:bldP spid="36" grpId="0"/>
      <p:bldP spid="8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FBD80FD2-58D6-EF33-ED52-EA73E6BE7CFB}"/>
                  </a:ext>
                </a:extLst>
              </p:cNvPr>
              <p:cNvSpPr txBox="1"/>
              <p:nvPr/>
            </p:nvSpPr>
            <p:spPr>
              <a:xfrm>
                <a:off x="7523963" y="3051112"/>
                <a:ext cx="2914516" cy="5031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𝑦</m:t>
                          </m:r>
                          <m:r>
                            <a:rPr lang="en-US" altLang="zh-TW" sz="2800" i="1">
                              <a:latin typeface="Cambria Math" panose="02040503050406030204" pitchFamily="18" charset="0"/>
                            </a:rPr>
                            <m:t>~</m:t>
                          </m:r>
                          <m:sSub>
                            <m:sSubPr>
                              <m:ctrlPr>
                                <a:rPr lang="en-US" altLang="zh-TW" sz="2800" i="1">
                                  <a:latin typeface="Cambria Math" panose="02040503050406030204" pitchFamily="18" charset="0"/>
                                  <a:ea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𝑝</m:t>
                              </m:r>
                            </m:e>
                            <m:sub>
                              <m:r>
                                <a:rPr lang="zh-TW" altLang="en-US" sz="2800" i="1">
                                  <a:latin typeface="Cambria Math" panose="02040503050406030204" pitchFamily="18" charset="0"/>
                                  <a:ea typeface="Cambria Math" panose="02040503050406030204" pitchFamily="18" charset="0"/>
                                </a:rPr>
                                <m:t>𝜃</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r>
                                <a:rPr lang="en-US" altLang="zh-TW" sz="2800" i="1">
                                  <a:latin typeface="Cambria Math" panose="02040503050406030204" pitchFamily="18" charset="0"/>
                                </a:rPr>
                                <m:t>|</m:t>
                              </m:r>
                              <m:r>
                                <a:rPr lang="en-US" altLang="zh-TW" sz="2800" i="1">
                                  <a:latin typeface="Cambria Math" panose="02040503050406030204" pitchFamily="18" charset="0"/>
                                </a:rPr>
                                <m:t>𝑥</m:t>
                              </m:r>
                            </m:e>
                          </m:d>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ea typeface="Cambria Math" panose="02040503050406030204" pitchFamily="18" charset="0"/>
                            </a:rPr>
                          </m:ctrlPr>
                        </m:sSubPr>
                        <m:e>
                          <m:r>
                            <m:rPr>
                              <m:sty m:val="p"/>
                            </m:rPr>
                            <a:rPr lang="en-US" altLang="zh-TW" sz="2800" i="1">
                              <a:latin typeface="Cambria Math" panose="02040503050406030204" pitchFamily="18" charset="0"/>
                              <a:ea typeface="Cambria Math" panose="02040503050406030204" pitchFamily="18" charset="0"/>
                            </a:rPr>
                            <m:t>∇</m:t>
                          </m:r>
                        </m:e>
                        <m:sub>
                          <m:r>
                            <a:rPr lang="zh-TW" altLang="en-US" sz="2800" i="1">
                              <a:latin typeface="Cambria Math" panose="02040503050406030204" pitchFamily="18" charset="0"/>
                              <a:ea typeface="Cambria Math" panose="02040503050406030204" pitchFamily="18" charset="0"/>
                            </a:rPr>
                            <m:t>𝜃</m:t>
                          </m:r>
                        </m:sub>
                      </m:sSub>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𝑙</m:t>
                          </m:r>
                        </m:e>
                      </m:acc>
                      <m:d>
                        <m:dPr>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𝑦</m:t>
                          </m:r>
                        </m:e>
                      </m:d>
                      <m:r>
                        <a:rPr lang="en-US" altLang="zh-TW" sz="2800" b="0" i="1" smtClean="0">
                          <a:latin typeface="Cambria Math" panose="02040503050406030204" pitchFamily="18" charset="0"/>
                        </a:rPr>
                        <m:t>]</m:t>
                      </m:r>
                    </m:oMath>
                  </m:oMathPara>
                </a14:m>
                <a:endParaRPr lang="zh-TW" altLang="en-US" sz="2800" dirty="0"/>
              </a:p>
            </p:txBody>
          </p:sp>
        </mc:Choice>
        <mc:Fallback xmlns="">
          <p:sp>
            <p:nvSpPr>
              <p:cNvPr id="5" name="文字方塊 4">
                <a:extLst>
                  <a:ext uri="{FF2B5EF4-FFF2-40B4-BE49-F238E27FC236}">
                    <a16:creationId xmlns:a16="http://schemas.microsoft.com/office/drawing/2014/main" id="{FBD80FD2-58D6-EF33-ED52-EA73E6BE7CFB}"/>
                  </a:ext>
                </a:extLst>
              </p:cNvPr>
              <p:cNvSpPr txBox="1">
                <a:spLocks noRot="1" noChangeAspect="1" noMove="1" noResize="1" noEditPoints="1" noAdjustHandles="1" noChangeArrowheads="1" noChangeShapeType="1" noTextEdit="1"/>
              </p:cNvSpPr>
              <p:nvPr/>
            </p:nvSpPr>
            <p:spPr>
              <a:xfrm>
                <a:off x="7523963" y="3051112"/>
                <a:ext cx="2914516" cy="503151"/>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DAE7D28E-B80F-E679-253E-D3E3A47C4DF7}"/>
                  </a:ext>
                </a:extLst>
              </p:cNvPr>
              <p:cNvSpPr txBox="1"/>
              <p:nvPr/>
            </p:nvSpPr>
            <p:spPr>
              <a:xfrm>
                <a:off x="1495249" y="3139683"/>
                <a:ext cx="60144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ea typeface="Cambria Math" panose="02040503050406030204" pitchFamily="18" charset="0"/>
                            </a:rPr>
                          </m:ctrlPr>
                        </m:sSubPr>
                        <m:e>
                          <m:r>
                            <m:rPr>
                              <m:sty m:val="p"/>
                            </m:rPr>
                            <a:rPr lang="en-US" altLang="zh-TW" sz="2800" i="1">
                              <a:latin typeface="Cambria Math" panose="02040503050406030204" pitchFamily="18" charset="0"/>
                              <a:ea typeface="Cambria Math" panose="02040503050406030204" pitchFamily="18" charset="0"/>
                            </a:rPr>
                            <m:t>∇</m:t>
                          </m:r>
                        </m:e>
                        <m:sub>
                          <m:r>
                            <a:rPr lang="zh-TW" altLang="en-US" sz="2800" i="1">
                              <a:latin typeface="Cambria Math" panose="02040503050406030204" pitchFamily="18" charset="0"/>
                              <a:ea typeface="Cambria Math" panose="02040503050406030204" pitchFamily="18" charset="0"/>
                            </a:rPr>
                            <m:t>𝜃</m:t>
                          </m:r>
                        </m:sub>
                      </m:sSub>
                      <m:r>
                        <a:rPr lang="en-US" altLang="zh-TW" sz="2800" i="1">
                          <a:latin typeface="Cambria Math" panose="02040503050406030204" pitchFamily="18" charset="0"/>
                        </a:rPr>
                        <m:t>𝑙</m:t>
                      </m:r>
                    </m:oMath>
                  </m:oMathPara>
                </a14:m>
                <a:endParaRPr lang="zh-TW" altLang="en-US" sz="2800" dirty="0"/>
              </a:p>
            </p:txBody>
          </p:sp>
        </mc:Choice>
        <mc:Fallback xmlns="">
          <p:sp>
            <p:nvSpPr>
              <p:cNvPr id="9" name="文字方塊 8">
                <a:extLst>
                  <a:ext uri="{FF2B5EF4-FFF2-40B4-BE49-F238E27FC236}">
                    <a16:creationId xmlns:a16="http://schemas.microsoft.com/office/drawing/2014/main" id="{DAE7D28E-B80F-E679-253E-D3E3A47C4DF7}"/>
                  </a:ext>
                </a:extLst>
              </p:cNvPr>
              <p:cNvSpPr txBox="1">
                <a:spLocks noRot="1" noChangeAspect="1" noMove="1" noResize="1" noEditPoints="1" noAdjustHandles="1" noChangeArrowheads="1" noChangeShapeType="1" noTextEdit="1"/>
              </p:cNvSpPr>
              <p:nvPr/>
            </p:nvSpPr>
            <p:spPr>
              <a:xfrm>
                <a:off x="1495249" y="3139683"/>
                <a:ext cx="601447" cy="430887"/>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933422F-56BC-D237-F8CA-606FC9A97099}"/>
                  </a:ext>
                </a:extLst>
              </p:cNvPr>
              <p:cNvSpPr txBox="1"/>
              <p:nvPr/>
            </p:nvSpPr>
            <p:spPr>
              <a:xfrm>
                <a:off x="7523963" y="1353407"/>
                <a:ext cx="2794035" cy="10433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800" b="0" i="1" smtClean="0">
                              <a:latin typeface="Cambria Math" panose="02040503050406030204" pitchFamily="18" charset="0"/>
                            </a:rPr>
                          </m:ctrlPr>
                        </m:accPr>
                        <m:e>
                          <m:r>
                            <a:rPr lang="en-US" altLang="zh-TW" sz="2800" b="0" i="1" smtClean="0">
                              <a:latin typeface="Cambria Math" panose="02040503050406030204" pitchFamily="18" charset="0"/>
                            </a:rPr>
                            <m:t>𝑙</m:t>
                          </m:r>
                        </m:e>
                      </m:acc>
                      <m:d>
                        <m:dPr>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𝑦</m:t>
                          </m:r>
                        </m:e>
                      </m:d>
                      <m:r>
                        <a:rPr lang="en-US" altLang="zh-TW" sz="2800" b="0" i="1" smtClean="0">
                          <a:latin typeface="Cambria Math" panose="02040503050406030204" pitchFamily="18" charset="0"/>
                        </a:rPr>
                        <m:t>=</m:t>
                      </m:r>
                      <m:nary>
                        <m:naryPr>
                          <m:chr m:val="∑"/>
                          <m:subHide m:val="on"/>
                          <m:supHide m:val="on"/>
                          <m:ctrlPr>
                            <a:rPr lang="en-US" altLang="zh-TW" sz="2800" b="0" i="1" smtClean="0">
                              <a:latin typeface="Cambria Math" panose="02040503050406030204" pitchFamily="18" charset="0"/>
                            </a:rPr>
                          </m:ctrlPr>
                        </m:naryPr>
                        <m:sub/>
                        <m:sup/>
                        <m:e>
                          <m:r>
                            <a:rPr lang="en-US" altLang="zh-TW" sz="2800" b="0" i="1" smtClean="0">
                              <a:latin typeface="Cambria Math" panose="02040503050406030204" pitchFamily="18" charset="0"/>
                            </a:rPr>
                            <m:t>𝐻</m:t>
                          </m:r>
                          <m:d>
                            <m:dPr>
                              <m:ctrlPr>
                                <a:rPr lang="en-US" altLang="zh-TW" sz="2800" b="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𝑦</m:t>
                                  </m:r>
                                </m:e>
                                <m:sub>
                                  <m:r>
                                    <a:rPr lang="en-US" altLang="zh-TW" sz="2800" i="1">
                                      <a:latin typeface="Cambria Math" panose="02040503050406030204" pitchFamily="18" charset="0"/>
                                    </a:rPr>
                                    <m:t>1:</m:t>
                                  </m:r>
                                  <m:r>
                                    <a:rPr lang="en-US" altLang="zh-TW" sz="2800" b="0" i="1" smtClean="0">
                                      <a:latin typeface="Cambria Math" panose="02040503050406030204" pitchFamily="18" charset="0"/>
                                    </a:rPr>
                                    <m:t>𝑖</m:t>
                                  </m:r>
                                </m:sub>
                              </m:sSub>
                            </m:e>
                          </m:d>
                        </m:e>
                      </m:nary>
                    </m:oMath>
                  </m:oMathPara>
                </a14:m>
                <a:endParaRPr lang="zh-TW" altLang="en-US" sz="2800" dirty="0"/>
              </a:p>
            </p:txBody>
          </p:sp>
        </mc:Choice>
        <mc:Fallback xmlns="">
          <p:sp>
            <p:nvSpPr>
              <p:cNvPr id="10" name="文字方塊 9">
                <a:extLst>
                  <a:ext uri="{FF2B5EF4-FFF2-40B4-BE49-F238E27FC236}">
                    <a16:creationId xmlns:a16="http://schemas.microsoft.com/office/drawing/2014/main" id="{7933422F-56BC-D237-F8CA-606FC9A97099}"/>
                  </a:ext>
                </a:extLst>
              </p:cNvPr>
              <p:cNvSpPr txBox="1">
                <a:spLocks noRot="1" noChangeAspect="1" noMove="1" noResize="1" noEditPoints="1" noAdjustHandles="1" noChangeArrowheads="1" noChangeShapeType="1" noTextEdit="1"/>
              </p:cNvSpPr>
              <p:nvPr/>
            </p:nvSpPr>
            <p:spPr>
              <a:xfrm>
                <a:off x="7523963" y="1353407"/>
                <a:ext cx="2794035" cy="1043363"/>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493CCA3B-4AAE-C470-9BF8-CAA84164CED0}"/>
                  </a:ext>
                </a:extLst>
              </p:cNvPr>
              <p:cNvSpPr txBox="1"/>
              <p:nvPr/>
            </p:nvSpPr>
            <p:spPr>
              <a:xfrm>
                <a:off x="3559631" y="4827114"/>
                <a:ext cx="3909468" cy="5031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0" i="1" smtClean="0">
                              <a:latin typeface="Cambria Math" panose="02040503050406030204" pitchFamily="18" charset="0"/>
                              <a:ea typeface="Cambria Math" panose="02040503050406030204" pitchFamily="18" charset="0"/>
                            </a:rPr>
                          </m:ctrlPr>
                        </m:sSubPr>
                        <m:e>
                          <m:r>
                            <m:rPr>
                              <m:sty m:val="p"/>
                            </m:rPr>
                            <a:rPr lang="en-US" altLang="zh-TW" sz="2800" i="1">
                              <a:latin typeface="Cambria Math" panose="02040503050406030204" pitchFamily="18" charset="0"/>
                              <a:ea typeface="Cambria Math" panose="02040503050406030204" pitchFamily="18" charset="0"/>
                            </a:rPr>
                            <m:t>∇</m:t>
                          </m:r>
                        </m:e>
                        <m:sub>
                          <m:r>
                            <a:rPr lang="zh-TW" altLang="en-US" sz="2800" b="0" i="1" smtClean="0">
                              <a:latin typeface="Cambria Math" panose="02040503050406030204" pitchFamily="18" charset="0"/>
                              <a:ea typeface="Cambria Math" panose="02040503050406030204" pitchFamily="18" charset="0"/>
                            </a:rPr>
                            <m:t>𝜃</m:t>
                          </m:r>
                        </m:sub>
                      </m:sSub>
                      <m:r>
                        <a:rPr lang="en-US" altLang="zh-TW" sz="2800" b="0" i="1" smtClean="0">
                          <a:latin typeface="Cambria Math" panose="02040503050406030204" pitchFamily="18" charset="0"/>
                        </a:rPr>
                        <m:t>𝑙</m:t>
                      </m:r>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𝑦</m:t>
                          </m:r>
                          <m:r>
                            <a:rPr lang="en-US" altLang="zh-TW" sz="2800" i="1">
                              <a:latin typeface="Cambria Math" panose="02040503050406030204" pitchFamily="18" charset="0"/>
                            </a:rPr>
                            <m:t>~</m:t>
                          </m:r>
                          <m:sSub>
                            <m:sSubPr>
                              <m:ctrlPr>
                                <a:rPr lang="en-US" altLang="zh-TW" sz="2800" i="1">
                                  <a:latin typeface="Cambria Math" panose="02040503050406030204" pitchFamily="18" charset="0"/>
                                  <a:ea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𝑝</m:t>
                              </m:r>
                            </m:e>
                            <m:sub>
                              <m:r>
                                <a:rPr lang="zh-TW" altLang="en-US" sz="2800" i="1">
                                  <a:latin typeface="Cambria Math" panose="02040503050406030204" pitchFamily="18" charset="0"/>
                                  <a:ea typeface="Cambria Math" panose="02040503050406030204" pitchFamily="18" charset="0"/>
                                </a:rPr>
                                <m:t>𝜃</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r>
                                <a:rPr lang="en-US" altLang="zh-TW" sz="2800" i="1">
                                  <a:latin typeface="Cambria Math" panose="02040503050406030204" pitchFamily="18" charset="0"/>
                                </a:rPr>
                                <m:t>|</m:t>
                              </m:r>
                              <m:r>
                                <a:rPr lang="en-US" altLang="zh-TW" sz="2800" i="1">
                                  <a:latin typeface="Cambria Math" panose="02040503050406030204" pitchFamily="18" charset="0"/>
                                </a:rPr>
                                <m:t>𝑥</m:t>
                              </m:r>
                            </m:e>
                          </m:d>
                        </m:sub>
                      </m:sSub>
                      <m:r>
                        <a:rPr lang="en-US" altLang="zh-TW" sz="2800" i="1">
                          <a:latin typeface="Cambria Math" panose="02040503050406030204" pitchFamily="18" charset="0"/>
                        </a:rPr>
                        <m:t>[</m:t>
                      </m:r>
                      <m:sSub>
                        <m:sSubPr>
                          <m:ctrlPr>
                            <a:rPr lang="en-US" altLang="zh-TW" sz="2800" i="1">
                              <a:latin typeface="Cambria Math" panose="02040503050406030204" pitchFamily="18" charset="0"/>
                              <a:ea typeface="Cambria Math" panose="02040503050406030204" pitchFamily="18" charset="0"/>
                            </a:rPr>
                          </m:ctrlPr>
                        </m:sSubPr>
                        <m:e>
                          <m:r>
                            <m:rPr>
                              <m:sty m:val="p"/>
                            </m:rPr>
                            <a:rPr lang="en-US" altLang="zh-TW" sz="2800" i="1">
                              <a:latin typeface="Cambria Math" panose="02040503050406030204" pitchFamily="18" charset="0"/>
                              <a:ea typeface="Cambria Math" panose="02040503050406030204" pitchFamily="18" charset="0"/>
                            </a:rPr>
                            <m:t>∇</m:t>
                          </m:r>
                        </m:e>
                        <m:sub>
                          <m:r>
                            <a:rPr lang="zh-TW" altLang="en-US" sz="2800" i="1">
                              <a:latin typeface="Cambria Math" panose="02040503050406030204" pitchFamily="18" charset="0"/>
                              <a:ea typeface="Cambria Math" panose="02040503050406030204" pitchFamily="18" charset="0"/>
                            </a:rPr>
                            <m:t>𝜃</m:t>
                          </m:r>
                        </m:sub>
                      </m:sSub>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𝑙</m:t>
                          </m:r>
                        </m:e>
                      </m:acc>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e>
                      </m:d>
                      <m:r>
                        <a:rPr lang="en-US" altLang="zh-TW" sz="2800" i="1">
                          <a:latin typeface="Cambria Math" panose="02040503050406030204" pitchFamily="18" charset="0"/>
                        </a:rPr>
                        <m:t>]</m:t>
                      </m:r>
                    </m:oMath>
                  </m:oMathPara>
                </a14:m>
                <a:endParaRPr lang="zh-TW" altLang="en-US" sz="2800" dirty="0"/>
              </a:p>
            </p:txBody>
          </p:sp>
        </mc:Choice>
        <mc:Fallback xmlns="">
          <p:sp>
            <p:nvSpPr>
              <p:cNvPr id="11" name="文字方塊 10">
                <a:extLst>
                  <a:ext uri="{FF2B5EF4-FFF2-40B4-BE49-F238E27FC236}">
                    <a16:creationId xmlns:a16="http://schemas.microsoft.com/office/drawing/2014/main" id="{493CCA3B-4AAE-C470-9BF8-CAA84164CED0}"/>
                  </a:ext>
                </a:extLst>
              </p:cNvPr>
              <p:cNvSpPr txBox="1">
                <a:spLocks noRot="1" noChangeAspect="1" noMove="1" noResize="1" noEditPoints="1" noAdjustHandles="1" noChangeArrowheads="1" noChangeShapeType="1" noTextEdit="1"/>
              </p:cNvSpPr>
              <p:nvPr/>
            </p:nvSpPr>
            <p:spPr>
              <a:xfrm>
                <a:off x="3559631" y="4827114"/>
                <a:ext cx="3909468" cy="503151"/>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3C047BC5-3BF1-FA96-4D67-0712B0C49714}"/>
                  </a:ext>
                </a:extLst>
              </p:cNvPr>
              <p:cNvSpPr txBox="1"/>
              <p:nvPr/>
            </p:nvSpPr>
            <p:spPr>
              <a:xfrm>
                <a:off x="4180949" y="5658947"/>
                <a:ext cx="4380495" cy="5031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ea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𝑦</m:t>
                          </m:r>
                          <m:r>
                            <a:rPr lang="en-US" altLang="zh-TW" sz="2800" i="1">
                              <a:latin typeface="Cambria Math" panose="02040503050406030204" pitchFamily="18" charset="0"/>
                            </a:rPr>
                            <m:t>~</m:t>
                          </m:r>
                          <m:sSub>
                            <m:sSubPr>
                              <m:ctrlPr>
                                <a:rPr lang="en-US" altLang="zh-TW" sz="2800" i="1">
                                  <a:latin typeface="Cambria Math" panose="02040503050406030204" pitchFamily="18" charset="0"/>
                                  <a:ea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𝑝</m:t>
                              </m:r>
                            </m:e>
                            <m:sub>
                              <m:r>
                                <a:rPr lang="zh-TW" altLang="en-US" sz="2800" i="1">
                                  <a:latin typeface="Cambria Math" panose="02040503050406030204" pitchFamily="18" charset="0"/>
                                  <a:ea typeface="Cambria Math" panose="02040503050406030204" pitchFamily="18" charset="0"/>
                                </a:rPr>
                                <m:t>𝜃</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r>
                                <a:rPr lang="en-US" altLang="zh-TW" sz="2800" i="1">
                                  <a:latin typeface="Cambria Math" panose="02040503050406030204" pitchFamily="18" charset="0"/>
                                </a:rPr>
                                <m:t>|</m:t>
                              </m:r>
                              <m:r>
                                <a:rPr lang="en-US" altLang="zh-TW" sz="2800" i="1">
                                  <a:latin typeface="Cambria Math" panose="02040503050406030204" pitchFamily="18" charset="0"/>
                                </a:rPr>
                                <m:t>𝑥</m:t>
                              </m:r>
                            </m:e>
                          </m:d>
                        </m:sub>
                      </m:sSub>
                      <m:r>
                        <a:rPr lang="en-US" altLang="zh-TW" sz="2800" i="1">
                          <a:latin typeface="Cambria Math" panose="02040503050406030204" pitchFamily="18" charset="0"/>
                        </a:rPr>
                        <m:t>[</m:t>
                      </m:r>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𝑙</m:t>
                          </m:r>
                        </m:e>
                      </m:acc>
                      <m:sSub>
                        <m:sSubPr>
                          <m:ctrlPr>
                            <a:rPr lang="en-US" altLang="zh-TW" sz="2800" i="1">
                              <a:latin typeface="Cambria Math" panose="02040503050406030204" pitchFamily="18" charset="0"/>
                              <a:ea typeface="Cambria Math" panose="02040503050406030204" pitchFamily="18" charset="0"/>
                            </a:rPr>
                          </m:ctrlPr>
                        </m:sSubPr>
                        <m:e>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e>
                          </m:d>
                          <m:r>
                            <m:rPr>
                              <m:sty m:val="p"/>
                            </m:rPr>
                            <a:rPr lang="en-US" altLang="zh-TW" sz="2800" i="1">
                              <a:latin typeface="Cambria Math" panose="02040503050406030204" pitchFamily="18" charset="0"/>
                              <a:ea typeface="Cambria Math" panose="02040503050406030204" pitchFamily="18" charset="0"/>
                            </a:rPr>
                            <m:t>∇</m:t>
                          </m:r>
                        </m:e>
                        <m:sub>
                          <m:r>
                            <a:rPr lang="zh-TW" altLang="en-US" sz="2800" i="1">
                              <a:latin typeface="Cambria Math" panose="02040503050406030204" pitchFamily="18" charset="0"/>
                              <a:ea typeface="Cambria Math" panose="02040503050406030204" pitchFamily="18" charset="0"/>
                            </a:rPr>
                            <m:t>𝜃</m:t>
                          </m:r>
                        </m:sub>
                      </m:sSub>
                      <m:sSub>
                        <m:sSubPr>
                          <m:ctrlPr>
                            <a:rPr lang="en-US" altLang="zh-TW" sz="2800" i="1" smtClean="0">
                              <a:latin typeface="Cambria Math" panose="02040503050406030204" pitchFamily="18" charset="0"/>
                              <a:ea typeface="Cambria Math" panose="02040503050406030204" pitchFamily="18" charset="0"/>
                            </a:rPr>
                          </m:ctrlPr>
                        </m:sSubPr>
                        <m:e>
                          <m:r>
                            <a:rPr lang="en-US" altLang="zh-TW" sz="2800" b="0" i="1" smtClean="0">
                              <a:latin typeface="Cambria Math" panose="02040503050406030204" pitchFamily="18" charset="0"/>
                              <a:ea typeface="Cambria Math" panose="02040503050406030204" pitchFamily="18" charset="0"/>
                            </a:rPr>
                            <m:t>𝑝</m:t>
                          </m:r>
                        </m:e>
                        <m:sub>
                          <m:r>
                            <a:rPr lang="zh-TW" altLang="en-US" sz="2800" i="1">
                              <a:latin typeface="Cambria Math" panose="02040503050406030204" pitchFamily="18" charset="0"/>
                              <a:ea typeface="Cambria Math" panose="02040503050406030204" pitchFamily="18" charset="0"/>
                            </a:rPr>
                            <m:t>𝜃</m:t>
                          </m:r>
                        </m:sub>
                      </m:sSub>
                      <m:d>
                        <m:dPr>
                          <m:ctrlPr>
                            <a:rPr lang="en-US" altLang="zh-TW" sz="2800" i="1" smtClean="0">
                              <a:latin typeface="Cambria Math" panose="02040503050406030204" pitchFamily="18" charset="0"/>
                              <a:ea typeface="Cambria Math" panose="02040503050406030204" pitchFamily="18" charset="0"/>
                            </a:rPr>
                          </m:ctrlPr>
                        </m:dPr>
                        <m:e>
                          <m:r>
                            <a:rPr lang="en-US" altLang="zh-TW" sz="2800" b="0" i="1" smtClean="0">
                              <a:latin typeface="Cambria Math" panose="02040503050406030204" pitchFamily="18" charset="0"/>
                              <a:ea typeface="Cambria Math" panose="02040503050406030204" pitchFamily="18" charset="0"/>
                            </a:rPr>
                            <m:t>𝑦</m:t>
                          </m:r>
                          <m:r>
                            <a:rPr lang="en-US" altLang="zh-TW" sz="2800" b="0" i="1" smtClean="0">
                              <a:latin typeface="Cambria Math" panose="02040503050406030204" pitchFamily="18" charset="0"/>
                              <a:ea typeface="Cambria Math" panose="02040503050406030204" pitchFamily="18" charset="0"/>
                            </a:rPr>
                            <m:t>|</m:t>
                          </m:r>
                          <m:r>
                            <a:rPr lang="en-US" altLang="zh-TW" sz="2800" b="0" i="1" smtClean="0">
                              <a:latin typeface="Cambria Math" panose="02040503050406030204" pitchFamily="18" charset="0"/>
                              <a:ea typeface="Cambria Math" panose="02040503050406030204" pitchFamily="18" charset="0"/>
                            </a:rPr>
                            <m:t>𝑥</m:t>
                          </m:r>
                        </m:e>
                      </m:d>
                      <m:r>
                        <a:rPr lang="en-US" altLang="zh-TW" sz="2800" i="1">
                          <a:latin typeface="Cambria Math" panose="02040503050406030204" pitchFamily="18" charset="0"/>
                        </a:rPr>
                        <m:t>]</m:t>
                      </m:r>
                    </m:oMath>
                  </m:oMathPara>
                </a14:m>
                <a:endParaRPr lang="zh-TW" altLang="en-US" sz="2800" dirty="0"/>
              </a:p>
            </p:txBody>
          </p:sp>
        </mc:Choice>
        <mc:Fallback xmlns="">
          <p:sp>
            <p:nvSpPr>
              <p:cNvPr id="12" name="文字方塊 11">
                <a:extLst>
                  <a:ext uri="{FF2B5EF4-FFF2-40B4-BE49-F238E27FC236}">
                    <a16:creationId xmlns:a16="http://schemas.microsoft.com/office/drawing/2014/main" id="{3C047BC5-3BF1-FA96-4D67-0712B0C49714}"/>
                  </a:ext>
                </a:extLst>
              </p:cNvPr>
              <p:cNvSpPr txBox="1">
                <a:spLocks noRot="1" noChangeAspect="1" noMove="1" noResize="1" noEditPoints="1" noAdjustHandles="1" noChangeArrowheads="1" noChangeShapeType="1" noTextEdit="1"/>
              </p:cNvSpPr>
              <p:nvPr/>
            </p:nvSpPr>
            <p:spPr>
              <a:xfrm>
                <a:off x="4180949" y="5658947"/>
                <a:ext cx="4380495" cy="503151"/>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8863032E-706F-8B1E-896D-545956C1302D}"/>
                  </a:ext>
                </a:extLst>
              </p:cNvPr>
              <p:cNvSpPr txBox="1"/>
              <p:nvPr/>
            </p:nvSpPr>
            <p:spPr>
              <a:xfrm>
                <a:off x="3971597" y="3884361"/>
                <a:ext cx="3104504" cy="5031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𝑙</m:t>
                      </m:r>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𝑦</m:t>
                          </m:r>
                          <m:r>
                            <a:rPr lang="en-US" altLang="zh-TW" sz="2800" i="1">
                              <a:latin typeface="Cambria Math" panose="02040503050406030204" pitchFamily="18" charset="0"/>
                            </a:rPr>
                            <m:t>~</m:t>
                          </m:r>
                          <m:sSub>
                            <m:sSubPr>
                              <m:ctrlPr>
                                <a:rPr lang="en-US" altLang="zh-TW" sz="2800" i="1">
                                  <a:latin typeface="Cambria Math" panose="02040503050406030204" pitchFamily="18" charset="0"/>
                                  <a:ea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𝑝</m:t>
                              </m:r>
                            </m:e>
                            <m:sub>
                              <m:r>
                                <a:rPr lang="zh-TW" altLang="en-US" sz="2800" i="1">
                                  <a:latin typeface="Cambria Math" panose="02040503050406030204" pitchFamily="18" charset="0"/>
                                  <a:ea typeface="Cambria Math" panose="02040503050406030204" pitchFamily="18" charset="0"/>
                                </a:rPr>
                                <m:t>𝜃</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r>
                                <a:rPr lang="en-US" altLang="zh-TW" sz="2800" i="1">
                                  <a:latin typeface="Cambria Math" panose="02040503050406030204" pitchFamily="18" charset="0"/>
                                </a:rPr>
                                <m:t>|</m:t>
                              </m:r>
                              <m:r>
                                <a:rPr lang="en-US" altLang="zh-TW" sz="2800" i="1">
                                  <a:latin typeface="Cambria Math" panose="02040503050406030204" pitchFamily="18" charset="0"/>
                                </a:rPr>
                                <m:t>𝑥</m:t>
                              </m:r>
                            </m:e>
                          </m:d>
                        </m:sub>
                      </m:sSub>
                      <m:r>
                        <a:rPr lang="en-US" altLang="zh-TW" sz="2800" b="0" i="1" smtClean="0">
                          <a:latin typeface="Cambria Math" panose="02040503050406030204" pitchFamily="18" charset="0"/>
                        </a:rPr>
                        <m:t>[</m:t>
                      </m:r>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𝑙</m:t>
                          </m:r>
                        </m:e>
                      </m:acc>
                      <m:d>
                        <m:dPr>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𝑦</m:t>
                          </m:r>
                        </m:e>
                      </m:d>
                      <m:r>
                        <a:rPr lang="en-US" altLang="zh-TW" sz="2800" b="0" i="1" smtClean="0">
                          <a:latin typeface="Cambria Math" panose="02040503050406030204" pitchFamily="18" charset="0"/>
                        </a:rPr>
                        <m:t>]</m:t>
                      </m:r>
                    </m:oMath>
                  </m:oMathPara>
                </a14:m>
                <a:endParaRPr lang="zh-TW" altLang="en-US" sz="2800" dirty="0"/>
              </a:p>
            </p:txBody>
          </p:sp>
        </mc:Choice>
        <mc:Fallback xmlns="">
          <p:sp>
            <p:nvSpPr>
              <p:cNvPr id="13" name="文字方塊 12">
                <a:extLst>
                  <a:ext uri="{FF2B5EF4-FFF2-40B4-BE49-F238E27FC236}">
                    <a16:creationId xmlns:a16="http://schemas.microsoft.com/office/drawing/2014/main" id="{8863032E-706F-8B1E-896D-545956C1302D}"/>
                  </a:ext>
                </a:extLst>
              </p:cNvPr>
              <p:cNvSpPr txBox="1">
                <a:spLocks noRot="1" noChangeAspect="1" noMove="1" noResize="1" noEditPoints="1" noAdjustHandles="1" noChangeArrowheads="1" noChangeShapeType="1" noTextEdit="1"/>
              </p:cNvSpPr>
              <p:nvPr/>
            </p:nvSpPr>
            <p:spPr>
              <a:xfrm>
                <a:off x="3971597" y="3884361"/>
                <a:ext cx="3104504" cy="503151"/>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08E7D8E9-0884-25D5-B04B-87EE57691591}"/>
                  </a:ext>
                </a:extLst>
              </p:cNvPr>
              <p:cNvSpPr txBox="1"/>
              <p:nvPr/>
            </p:nvSpPr>
            <p:spPr>
              <a:xfrm>
                <a:off x="1571998" y="1532126"/>
                <a:ext cx="4799199" cy="5066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𝑙</m:t>
                      </m:r>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𝐸</m:t>
                          </m:r>
                        </m:e>
                        <m:sub>
                          <m:r>
                            <a:rPr lang="en-US" altLang="zh-TW" sz="2800" b="0" i="1" smtClean="0">
                              <a:latin typeface="Cambria Math" panose="02040503050406030204" pitchFamily="18" charset="0"/>
                            </a:rPr>
                            <m:t>𝑦</m:t>
                          </m:r>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ea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𝑝</m:t>
                              </m:r>
                            </m:e>
                            <m:sub>
                              <m:r>
                                <a:rPr lang="zh-TW" altLang="en-US" sz="2800" i="1">
                                  <a:latin typeface="Cambria Math" panose="02040503050406030204" pitchFamily="18" charset="0"/>
                                  <a:ea typeface="Cambria Math" panose="02040503050406030204" pitchFamily="18" charset="0"/>
                                </a:rPr>
                                <m:t>𝜃</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r>
                                <a:rPr lang="en-US" altLang="zh-TW" sz="2800" i="1">
                                  <a:latin typeface="Cambria Math" panose="02040503050406030204" pitchFamily="18" charset="0"/>
                                </a:rPr>
                                <m:t>|</m:t>
                              </m:r>
                              <m:r>
                                <a:rPr lang="en-US" altLang="zh-TW" sz="2800" i="1">
                                  <a:latin typeface="Cambria Math" panose="02040503050406030204" pitchFamily="18" charset="0"/>
                                </a:rPr>
                                <m:t>𝑥</m:t>
                              </m:r>
                            </m:e>
                          </m:d>
                        </m:sub>
                      </m:sSub>
                      <m:d>
                        <m:dPr>
                          <m:begChr m:val="["/>
                          <m:endChr m:val="]"/>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m:t>
                          </m:r>
                          <m:r>
                            <a:rPr lang="en-US" altLang="zh-TW" sz="2800" i="1">
                              <a:latin typeface="Cambria Math" panose="02040503050406030204" pitchFamily="18" charset="0"/>
                            </a:rPr>
                            <m:t>𝑙𝑜𝑔</m:t>
                          </m:r>
                          <m:d>
                            <m:dPr>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ea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𝑝</m:t>
                                  </m:r>
                                </m:e>
                                <m:sub>
                                  <m:r>
                                    <a:rPr lang="zh-TW" altLang="en-US" sz="2800" i="1">
                                      <a:latin typeface="Cambria Math" panose="02040503050406030204" pitchFamily="18" charset="0"/>
                                      <a:ea typeface="Cambria Math" panose="02040503050406030204" pitchFamily="18" charset="0"/>
                                    </a:rPr>
                                    <m:t>𝜃</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r>
                                    <a:rPr lang="en-US" altLang="zh-TW" sz="2800" i="1">
                                      <a:latin typeface="Cambria Math" panose="02040503050406030204" pitchFamily="18" charset="0"/>
                                    </a:rPr>
                                    <m:t>|</m:t>
                                  </m:r>
                                  <m:r>
                                    <a:rPr lang="en-US" altLang="zh-TW" sz="2800" i="1">
                                      <a:latin typeface="Cambria Math" panose="02040503050406030204" pitchFamily="18" charset="0"/>
                                    </a:rPr>
                                    <m:t>𝑥</m:t>
                                  </m:r>
                                </m:e>
                              </m:d>
                            </m:e>
                          </m:d>
                        </m:e>
                      </m:d>
                    </m:oMath>
                  </m:oMathPara>
                </a14:m>
                <a:endParaRPr lang="zh-TW" altLang="en-US" sz="2800" dirty="0"/>
              </a:p>
            </p:txBody>
          </p:sp>
        </mc:Choice>
        <mc:Fallback xmlns="">
          <p:sp>
            <p:nvSpPr>
              <p:cNvPr id="14" name="文字方塊 13">
                <a:extLst>
                  <a:ext uri="{FF2B5EF4-FFF2-40B4-BE49-F238E27FC236}">
                    <a16:creationId xmlns:a16="http://schemas.microsoft.com/office/drawing/2014/main" id="{08E7D8E9-0884-25D5-B04B-87EE57691591}"/>
                  </a:ext>
                </a:extLst>
              </p:cNvPr>
              <p:cNvSpPr txBox="1">
                <a:spLocks noRot="1" noChangeAspect="1" noMove="1" noResize="1" noEditPoints="1" noAdjustHandles="1" noChangeArrowheads="1" noChangeShapeType="1" noTextEdit="1"/>
              </p:cNvSpPr>
              <p:nvPr/>
            </p:nvSpPr>
            <p:spPr>
              <a:xfrm>
                <a:off x="1571998" y="1532126"/>
                <a:ext cx="4799199" cy="506677"/>
              </a:xfrm>
              <a:prstGeom prst="rect">
                <a:avLst/>
              </a:prstGeom>
              <a:blipFill>
                <a:blip r:embed="rId8"/>
                <a:stretch>
                  <a:fillRect/>
                </a:stretch>
              </a:blipFill>
            </p:spPr>
            <p:txBody>
              <a:bodyPr/>
              <a:lstStyle/>
              <a:p>
                <a:r>
                  <a:rPr lang="zh-TW" altLang="en-US">
                    <a:noFill/>
                  </a:rPr>
                  <a:t> </a:t>
                </a:r>
              </a:p>
            </p:txBody>
          </p:sp>
        </mc:Fallback>
      </mc:AlternateContent>
      <p:sp>
        <p:nvSpPr>
          <p:cNvPr id="15" name="文字方塊 14">
            <a:extLst>
              <a:ext uri="{FF2B5EF4-FFF2-40B4-BE49-F238E27FC236}">
                <a16:creationId xmlns:a16="http://schemas.microsoft.com/office/drawing/2014/main" id="{6E3828DB-D2A5-E374-E2F2-B2FA0D6E3CC7}"/>
              </a:ext>
            </a:extLst>
          </p:cNvPr>
          <p:cNvSpPr txBox="1"/>
          <p:nvPr/>
        </p:nvSpPr>
        <p:spPr>
          <a:xfrm>
            <a:off x="987552" y="891742"/>
            <a:ext cx="407822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真正想要 </a:t>
            </a:r>
            <a:r>
              <a:rPr lang="en-US" altLang="zh-TW" sz="2400" dirty="0">
                <a:latin typeface="微軟正黑體" panose="020B0604030504040204" pitchFamily="34" charset="-120"/>
                <a:ea typeface="微軟正黑體" panose="020B0604030504040204" pitchFamily="34" charset="-120"/>
              </a:rPr>
              <a:t>minimize </a:t>
            </a:r>
            <a:r>
              <a:rPr lang="zh-TW" altLang="en-US" sz="2400" dirty="0">
                <a:latin typeface="微軟正黑體" panose="020B0604030504040204" pitchFamily="34" charset="-120"/>
                <a:ea typeface="微軟正黑體" panose="020B0604030504040204" pitchFamily="34" charset="-120"/>
              </a:rPr>
              <a:t>的 </a:t>
            </a:r>
            <a:r>
              <a:rPr lang="en-US" altLang="zh-TW" sz="2400" dirty="0">
                <a:latin typeface="微軟正黑體" panose="020B0604030504040204" pitchFamily="34" charset="-120"/>
                <a:ea typeface="微軟正黑體" panose="020B0604030504040204" pitchFamily="34" charset="-120"/>
              </a:rPr>
              <a:t>loss</a:t>
            </a:r>
            <a:endParaRPr lang="zh-TW" altLang="en-US" sz="2400" dirty="0">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E63F81D5-0C3B-58A8-8870-4CA363E928F5}"/>
              </a:ext>
            </a:extLst>
          </p:cNvPr>
          <p:cNvSpPr txBox="1"/>
          <p:nvPr/>
        </p:nvSpPr>
        <p:spPr>
          <a:xfrm>
            <a:off x="6881868" y="856662"/>
            <a:ext cx="407822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真正能算的 </a:t>
            </a:r>
            <a:r>
              <a:rPr lang="en-US" altLang="zh-TW" sz="2400" dirty="0">
                <a:latin typeface="微軟正黑體" panose="020B0604030504040204" pitchFamily="34" charset="-120"/>
                <a:ea typeface="微軟正黑體" panose="020B0604030504040204" pitchFamily="34" charset="-120"/>
              </a:rPr>
              <a:t>proxy</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loss</a:t>
            </a:r>
            <a:endParaRPr lang="zh-TW" altLang="en-US" sz="2400" dirty="0">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BA1503DF-C0FD-7FB9-8F2F-403666EF4485}"/>
                  </a:ext>
                </a:extLst>
              </p:cNvPr>
              <p:cNvSpPr txBox="1"/>
              <p:nvPr/>
            </p:nvSpPr>
            <p:spPr>
              <a:xfrm>
                <a:off x="987552" y="2519891"/>
                <a:ext cx="4078224" cy="461665"/>
              </a:xfrm>
              <a:prstGeom prst="rect">
                <a:avLst/>
              </a:prstGeom>
              <a:noFill/>
            </p:spPr>
            <p:txBody>
              <a:bodyPr wrap="square" rtlCol="0">
                <a:spAutoFit/>
              </a:bodyPr>
              <a:lstStyle/>
              <a:p>
                <a14:m>
                  <m:oMath xmlns:m="http://schemas.openxmlformats.org/officeDocument/2006/math">
                    <m:r>
                      <a:rPr lang="zh-TW" altLang="en-US" sz="2400" i="1">
                        <a:latin typeface="Cambria Math" panose="02040503050406030204" pitchFamily="18" charset="0"/>
                        <a:ea typeface="Cambria Math" panose="02040503050406030204" pitchFamily="18" charset="0"/>
                      </a:rPr>
                      <m:t>𝜃</m:t>
                    </m:r>
                    <m:r>
                      <a:rPr lang="zh-TW" altLang="en-US" sz="2400" i="1" smtClean="0">
                        <a:latin typeface="Cambria Math" panose="02040503050406030204" pitchFamily="18" charset="0"/>
                        <a:ea typeface="Cambria Math" panose="02040503050406030204" pitchFamily="18" charset="0"/>
                      </a:rPr>
                      <m:t> </m:t>
                    </m:r>
                  </m:oMath>
                </a14:m>
                <a:r>
                  <a:rPr lang="zh-TW" altLang="en-US" sz="2400" dirty="0">
                    <a:latin typeface="微軟正黑體" panose="020B0604030504040204" pitchFamily="34" charset="-120"/>
                    <a:ea typeface="微軟正黑體" panose="020B0604030504040204" pitchFamily="34" charset="-120"/>
                  </a:rPr>
                  <a:t>真正應該 </a:t>
                </a:r>
                <a:r>
                  <a:rPr lang="en-US" altLang="zh-TW" sz="2400" dirty="0">
                    <a:latin typeface="微軟正黑體" panose="020B0604030504040204" pitchFamily="34" charset="-120"/>
                    <a:ea typeface="微軟正黑體" panose="020B0604030504040204" pitchFamily="34" charset="-120"/>
                  </a:rPr>
                  <a:t>update </a:t>
                </a:r>
                <a:r>
                  <a:rPr lang="zh-TW" altLang="en-US" sz="2400" dirty="0">
                    <a:latin typeface="微軟正黑體" panose="020B0604030504040204" pitchFamily="34" charset="-120"/>
                    <a:ea typeface="微軟正黑體" panose="020B0604030504040204" pitchFamily="34" charset="-120"/>
                  </a:rPr>
                  <a:t>的方向</a:t>
                </a:r>
              </a:p>
            </p:txBody>
          </p:sp>
        </mc:Choice>
        <mc:Fallback xmlns="">
          <p:sp>
            <p:nvSpPr>
              <p:cNvPr id="17" name="文字方塊 16">
                <a:extLst>
                  <a:ext uri="{FF2B5EF4-FFF2-40B4-BE49-F238E27FC236}">
                    <a16:creationId xmlns:a16="http://schemas.microsoft.com/office/drawing/2014/main" id="{BA1503DF-C0FD-7FB9-8F2F-403666EF4485}"/>
                  </a:ext>
                </a:extLst>
              </p:cNvPr>
              <p:cNvSpPr txBox="1">
                <a:spLocks noRot="1" noChangeAspect="1" noMove="1" noResize="1" noEditPoints="1" noAdjustHandles="1" noChangeArrowheads="1" noChangeShapeType="1" noTextEdit="1"/>
              </p:cNvSpPr>
              <p:nvPr/>
            </p:nvSpPr>
            <p:spPr>
              <a:xfrm>
                <a:off x="987552" y="2519891"/>
                <a:ext cx="4078224" cy="461665"/>
              </a:xfrm>
              <a:prstGeom prst="rect">
                <a:avLst/>
              </a:prstGeom>
              <a:blipFill>
                <a:blip r:embed="rId9"/>
                <a:stretch>
                  <a:fillRect l="-299" t="-9211" b="-3026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51399D92-8ADA-BD96-5A0A-2AC434E07FEA}"/>
                  </a:ext>
                </a:extLst>
              </p:cNvPr>
              <p:cNvSpPr txBox="1"/>
              <p:nvPr/>
            </p:nvSpPr>
            <p:spPr>
              <a:xfrm>
                <a:off x="6881868" y="2443566"/>
                <a:ext cx="4078224" cy="461665"/>
              </a:xfrm>
              <a:prstGeom prst="rect">
                <a:avLst/>
              </a:prstGeom>
              <a:noFill/>
            </p:spPr>
            <p:txBody>
              <a:bodyPr wrap="square" rtlCol="0">
                <a:spAutoFit/>
              </a:bodyPr>
              <a:lstStyle/>
              <a:p>
                <a14:m>
                  <m:oMath xmlns:m="http://schemas.openxmlformats.org/officeDocument/2006/math">
                    <m:r>
                      <a:rPr lang="zh-TW" altLang="en-US" sz="2400" i="1">
                        <a:latin typeface="Cambria Math" panose="02040503050406030204" pitchFamily="18" charset="0"/>
                        <a:ea typeface="Cambria Math" panose="02040503050406030204" pitchFamily="18" charset="0"/>
                      </a:rPr>
                      <m:t>𝜃</m:t>
                    </m:r>
                  </m:oMath>
                </a14:m>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實際實作時 </a:t>
                </a:r>
                <a:r>
                  <a:rPr lang="en-US" altLang="zh-TW" sz="2400" dirty="0">
                    <a:latin typeface="微軟正黑體" panose="020B0604030504040204" pitchFamily="34" charset="-120"/>
                    <a:ea typeface="微軟正黑體" panose="020B0604030504040204" pitchFamily="34" charset="-120"/>
                  </a:rPr>
                  <a:t>update </a:t>
                </a:r>
                <a:r>
                  <a:rPr lang="zh-TW" altLang="en-US" sz="2400" dirty="0">
                    <a:latin typeface="微軟正黑體" panose="020B0604030504040204" pitchFamily="34" charset="-120"/>
                    <a:ea typeface="微軟正黑體" panose="020B0604030504040204" pitchFamily="34" charset="-120"/>
                  </a:rPr>
                  <a:t>的方向</a:t>
                </a:r>
              </a:p>
            </p:txBody>
          </p:sp>
        </mc:Choice>
        <mc:Fallback xmlns="">
          <p:sp>
            <p:nvSpPr>
              <p:cNvPr id="18" name="文字方塊 17">
                <a:extLst>
                  <a:ext uri="{FF2B5EF4-FFF2-40B4-BE49-F238E27FC236}">
                    <a16:creationId xmlns:a16="http://schemas.microsoft.com/office/drawing/2014/main" id="{51399D92-8ADA-BD96-5A0A-2AC434E07FEA}"/>
                  </a:ext>
                </a:extLst>
              </p:cNvPr>
              <p:cNvSpPr txBox="1">
                <a:spLocks noRot="1" noChangeAspect="1" noMove="1" noResize="1" noEditPoints="1" noAdjustHandles="1" noChangeArrowheads="1" noChangeShapeType="1" noTextEdit="1"/>
              </p:cNvSpPr>
              <p:nvPr/>
            </p:nvSpPr>
            <p:spPr>
              <a:xfrm>
                <a:off x="6881868" y="2443566"/>
                <a:ext cx="4078224" cy="461665"/>
              </a:xfrm>
              <a:prstGeom prst="rect">
                <a:avLst/>
              </a:prstGeom>
              <a:blipFill>
                <a:blip r:embed="rId10"/>
                <a:stretch>
                  <a:fillRect l="-448" t="-9211" r="-1644" b="-3026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952727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P spid="15"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883876-B5DA-3420-789A-277734DDAC9A}"/>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FF975481-52E0-8144-485D-164F503269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0345" y="0"/>
            <a:ext cx="9351310" cy="7013483"/>
          </a:xfrm>
          <a:prstGeom prst="rect">
            <a:avLst/>
          </a:prstGeom>
        </p:spPr>
      </p:pic>
    </p:spTree>
    <p:extLst>
      <p:ext uri="{BB962C8B-B14F-4D97-AF65-F5344CB8AC3E}">
        <p14:creationId xmlns:p14="http://schemas.microsoft.com/office/powerpoint/2010/main" val="15696115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2465D-E46A-F586-E1A2-52824EE51762}"/>
            </a:ext>
          </a:extLst>
        </p:cNvPr>
        <p:cNvGrpSpPr/>
        <p:nvPr/>
      </p:nvGrpSpPr>
      <p:grpSpPr>
        <a:xfrm>
          <a:off x="0" y="0"/>
          <a:ext cx="0" cy="0"/>
          <a:chOff x="0" y="0"/>
          <a:chExt cx="0" cy="0"/>
        </a:xfrm>
      </p:grpSpPr>
      <p:sp>
        <p:nvSpPr>
          <p:cNvPr id="4" name="矩形: 圓角 3">
            <a:extLst>
              <a:ext uri="{FF2B5EF4-FFF2-40B4-BE49-F238E27FC236}">
                <a16:creationId xmlns:a16="http://schemas.microsoft.com/office/drawing/2014/main" id="{C869C677-2741-3319-C0B2-34DB2A1FADC0}"/>
              </a:ext>
            </a:extLst>
          </p:cNvPr>
          <p:cNvSpPr/>
          <p:nvPr/>
        </p:nvSpPr>
        <p:spPr>
          <a:xfrm>
            <a:off x="1622022" y="3401853"/>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圓角 4">
            <a:extLst>
              <a:ext uri="{FF2B5EF4-FFF2-40B4-BE49-F238E27FC236}">
                <a16:creationId xmlns:a16="http://schemas.microsoft.com/office/drawing/2014/main" id="{5C929B77-6D1A-7113-3EC9-30C626834363}"/>
              </a:ext>
            </a:extLst>
          </p:cNvPr>
          <p:cNvSpPr/>
          <p:nvPr/>
        </p:nvSpPr>
        <p:spPr>
          <a:xfrm>
            <a:off x="2787358" y="3401853"/>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5">
            <a:extLst>
              <a:ext uri="{FF2B5EF4-FFF2-40B4-BE49-F238E27FC236}">
                <a16:creationId xmlns:a16="http://schemas.microsoft.com/office/drawing/2014/main" id="{AB62E824-6803-6F6B-F2D6-1EB3139F9E1F}"/>
              </a:ext>
            </a:extLst>
          </p:cNvPr>
          <p:cNvSpPr/>
          <p:nvPr/>
        </p:nvSpPr>
        <p:spPr>
          <a:xfrm>
            <a:off x="3932816" y="3401853"/>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圓角 6">
            <a:extLst>
              <a:ext uri="{FF2B5EF4-FFF2-40B4-BE49-F238E27FC236}">
                <a16:creationId xmlns:a16="http://schemas.microsoft.com/office/drawing/2014/main" id="{AF85FAAD-61C2-3894-9E5E-772CC96F2CDA}"/>
              </a:ext>
            </a:extLst>
          </p:cNvPr>
          <p:cNvSpPr/>
          <p:nvPr/>
        </p:nvSpPr>
        <p:spPr>
          <a:xfrm>
            <a:off x="5078274" y="3401853"/>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圓角 7">
            <a:extLst>
              <a:ext uri="{FF2B5EF4-FFF2-40B4-BE49-F238E27FC236}">
                <a16:creationId xmlns:a16="http://schemas.microsoft.com/office/drawing/2014/main" id="{CCCDE8E2-C291-FF4B-0B7D-9FC50DA1CF3D}"/>
              </a:ext>
            </a:extLst>
          </p:cNvPr>
          <p:cNvSpPr/>
          <p:nvPr/>
        </p:nvSpPr>
        <p:spPr>
          <a:xfrm>
            <a:off x="6597882" y="2260208"/>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22F4F374-4972-B2F7-A72D-BECFA92525AC}"/>
              </a:ext>
            </a:extLst>
          </p:cNvPr>
          <p:cNvSpPr/>
          <p:nvPr/>
        </p:nvSpPr>
        <p:spPr>
          <a:xfrm>
            <a:off x="7763218" y="2260208"/>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D5B3C041-F8A5-472C-525C-022456AA6CDE}"/>
              </a:ext>
            </a:extLst>
          </p:cNvPr>
          <p:cNvSpPr/>
          <p:nvPr/>
        </p:nvSpPr>
        <p:spPr>
          <a:xfrm>
            <a:off x="8908676" y="2260208"/>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4AF05609-1FDE-B061-BBF3-9D31A22A9BFE}"/>
              </a:ext>
            </a:extLst>
          </p:cNvPr>
          <p:cNvSpPr/>
          <p:nvPr/>
        </p:nvSpPr>
        <p:spPr>
          <a:xfrm>
            <a:off x="10054134" y="2260208"/>
            <a:ext cx="360000" cy="34203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643E9D23-3158-A7C7-39E0-9F76D993074D}"/>
              </a:ext>
            </a:extLst>
          </p:cNvPr>
          <p:cNvSpPr/>
          <p:nvPr/>
        </p:nvSpPr>
        <p:spPr>
          <a:xfrm>
            <a:off x="6597882" y="4584308"/>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44F83BF5-093E-C815-70CE-257F796760C3}"/>
              </a:ext>
            </a:extLst>
          </p:cNvPr>
          <p:cNvSpPr/>
          <p:nvPr/>
        </p:nvSpPr>
        <p:spPr>
          <a:xfrm>
            <a:off x="7763218" y="4584308"/>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 13">
            <a:extLst>
              <a:ext uri="{FF2B5EF4-FFF2-40B4-BE49-F238E27FC236}">
                <a16:creationId xmlns:a16="http://schemas.microsoft.com/office/drawing/2014/main" id="{B267897E-9F10-F4FC-DD87-236526E6A03D}"/>
              </a:ext>
            </a:extLst>
          </p:cNvPr>
          <p:cNvSpPr/>
          <p:nvPr/>
        </p:nvSpPr>
        <p:spPr>
          <a:xfrm>
            <a:off x="8908676" y="4584308"/>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圓角 14">
            <a:extLst>
              <a:ext uri="{FF2B5EF4-FFF2-40B4-BE49-F238E27FC236}">
                <a16:creationId xmlns:a16="http://schemas.microsoft.com/office/drawing/2014/main" id="{395D738D-3044-7542-3145-6AD2C04197CE}"/>
              </a:ext>
            </a:extLst>
          </p:cNvPr>
          <p:cNvSpPr/>
          <p:nvPr/>
        </p:nvSpPr>
        <p:spPr>
          <a:xfrm>
            <a:off x="10054134" y="4584308"/>
            <a:ext cx="360000" cy="34203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單箭頭接點 15">
            <a:extLst>
              <a:ext uri="{FF2B5EF4-FFF2-40B4-BE49-F238E27FC236}">
                <a16:creationId xmlns:a16="http://schemas.microsoft.com/office/drawing/2014/main" id="{28715DAF-24D6-803D-4B0B-C40CD3E0E00E}"/>
              </a:ext>
            </a:extLst>
          </p:cNvPr>
          <p:cNvCxnSpPr/>
          <p:nvPr/>
        </p:nvCxnSpPr>
        <p:spPr>
          <a:xfrm flipV="1">
            <a:off x="5605935" y="2602247"/>
            <a:ext cx="754380" cy="79960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單箭頭接點 16">
            <a:extLst>
              <a:ext uri="{FF2B5EF4-FFF2-40B4-BE49-F238E27FC236}">
                <a16:creationId xmlns:a16="http://schemas.microsoft.com/office/drawing/2014/main" id="{3278F6CE-1B10-B69B-0518-BA8AE726649A}"/>
              </a:ext>
            </a:extLst>
          </p:cNvPr>
          <p:cNvCxnSpPr>
            <a:cxnSpLocks/>
          </p:cNvCxnSpPr>
          <p:nvPr/>
        </p:nvCxnSpPr>
        <p:spPr>
          <a:xfrm>
            <a:off x="5605935" y="3812471"/>
            <a:ext cx="754380" cy="79960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單箭頭接點 17">
            <a:extLst>
              <a:ext uri="{FF2B5EF4-FFF2-40B4-BE49-F238E27FC236}">
                <a16:creationId xmlns:a16="http://schemas.microsoft.com/office/drawing/2014/main" id="{A194B78B-A2F5-88D8-E902-FAD351F3FDD5}"/>
              </a:ext>
            </a:extLst>
          </p:cNvPr>
          <p:cNvCxnSpPr>
            <a:cxnSpLocks/>
          </p:cNvCxnSpPr>
          <p:nvPr/>
        </p:nvCxnSpPr>
        <p:spPr>
          <a:xfrm>
            <a:off x="2073462" y="3572872"/>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直線單箭頭接點 18">
            <a:extLst>
              <a:ext uri="{FF2B5EF4-FFF2-40B4-BE49-F238E27FC236}">
                <a16:creationId xmlns:a16="http://schemas.microsoft.com/office/drawing/2014/main" id="{225E470E-A787-DB1A-2CF5-5C802431860A}"/>
              </a:ext>
            </a:extLst>
          </p:cNvPr>
          <p:cNvCxnSpPr>
            <a:cxnSpLocks/>
          </p:cNvCxnSpPr>
          <p:nvPr/>
        </p:nvCxnSpPr>
        <p:spPr>
          <a:xfrm>
            <a:off x="3204508" y="3542969"/>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線單箭頭接點 19">
            <a:extLst>
              <a:ext uri="{FF2B5EF4-FFF2-40B4-BE49-F238E27FC236}">
                <a16:creationId xmlns:a16="http://schemas.microsoft.com/office/drawing/2014/main" id="{7E1A9949-5678-9316-C429-8899E2CE5982}"/>
              </a:ext>
            </a:extLst>
          </p:cNvPr>
          <p:cNvCxnSpPr>
            <a:cxnSpLocks/>
          </p:cNvCxnSpPr>
          <p:nvPr/>
        </p:nvCxnSpPr>
        <p:spPr>
          <a:xfrm>
            <a:off x="4366306" y="3570216"/>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直線單箭頭接點 20">
            <a:extLst>
              <a:ext uri="{FF2B5EF4-FFF2-40B4-BE49-F238E27FC236}">
                <a16:creationId xmlns:a16="http://schemas.microsoft.com/office/drawing/2014/main" id="{277DA39D-58C9-7DAC-91C6-BBCBB2D946B0}"/>
              </a:ext>
            </a:extLst>
          </p:cNvPr>
          <p:cNvCxnSpPr>
            <a:cxnSpLocks/>
          </p:cNvCxnSpPr>
          <p:nvPr/>
        </p:nvCxnSpPr>
        <p:spPr>
          <a:xfrm>
            <a:off x="7034082" y="2431227"/>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直線單箭頭接點 21">
            <a:extLst>
              <a:ext uri="{FF2B5EF4-FFF2-40B4-BE49-F238E27FC236}">
                <a16:creationId xmlns:a16="http://schemas.microsoft.com/office/drawing/2014/main" id="{EB9128F8-42D4-0755-FD80-93B4F4199461}"/>
              </a:ext>
            </a:extLst>
          </p:cNvPr>
          <p:cNvCxnSpPr>
            <a:cxnSpLocks/>
          </p:cNvCxnSpPr>
          <p:nvPr/>
        </p:nvCxnSpPr>
        <p:spPr>
          <a:xfrm>
            <a:off x="8161318" y="2431227"/>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線單箭頭接點 22">
            <a:extLst>
              <a:ext uri="{FF2B5EF4-FFF2-40B4-BE49-F238E27FC236}">
                <a16:creationId xmlns:a16="http://schemas.microsoft.com/office/drawing/2014/main" id="{E6636935-2AE1-B84A-417A-F49C4A61153C}"/>
              </a:ext>
            </a:extLst>
          </p:cNvPr>
          <p:cNvCxnSpPr>
            <a:cxnSpLocks/>
          </p:cNvCxnSpPr>
          <p:nvPr/>
        </p:nvCxnSpPr>
        <p:spPr>
          <a:xfrm>
            <a:off x="9350214" y="2431227"/>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直線單箭頭接點 23">
            <a:extLst>
              <a:ext uri="{FF2B5EF4-FFF2-40B4-BE49-F238E27FC236}">
                <a16:creationId xmlns:a16="http://schemas.microsoft.com/office/drawing/2014/main" id="{783259C8-C390-78BD-9055-03017989107B}"/>
              </a:ext>
            </a:extLst>
          </p:cNvPr>
          <p:cNvCxnSpPr>
            <a:cxnSpLocks/>
          </p:cNvCxnSpPr>
          <p:nvPr/>
        </p:nvCxnSpPr>
        <p:spPr>
          <a:xfrm>
            <a:off x="7034082" y="4726779"/>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直線單箭頭接點 24">
            <a:extLst>
              <a:ext uri="{FF2B5EF4-FFF2-40B4-BE49-F238E27FC236}">
                <a16:creationId xmlns:a16="http://schemas.microsoft.com/office/drawing/2014/main" id="{48D2A5E0-AFBF-E34D-9131-ACCD99E3E3C6}"/>
              </a:ext>
            </a:extLst>
          </p:cNvPr>
          <p:cNvCxnSpPr>
            <a:cxnSpLocks/>
          </p:cNvCxnSpPr>
          <p:nvPr/>
        </p:nvCxnSpPr>
        <p:spPr>
          <a:xfrm>
            <a:off x="8180368" y="4736277"/>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單箭頭接點 25">
            <a:extLst>
              <a:ext uri="{FF2B5EF4-FFF2-40B4-BE49-F238E27FC236}">
                <a16:creationId xmlns:a16="http://schemas.microsoft.com/office/drawing/2014/main" id="{A4674A7E-850B-6472-029D-4539F102B60E}"/>
              </a:ext>
            </a:extLst>
          </p:cNvPr>
          <p:cNvCxnSpPr>
            <a:cxnSpLocks/>
          </p:cNvCxnSpPr>
          <p:nvPr/>
        </p:nvCxnSpPr>
        <p:spPr>
          <a:xfrm>
            <a:off x="9344876" y="4717227"/>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單箭頭接點 26">
            <a:extLst>
              <a:ext uri="{FF2B5EF4-FFF2-40B4-BE49-F238E27FC236}">
                <a16:creationId xmlns:a16="http://schemas.microsoft.com/office/drawing/2014/main" id="{90DAEEFF-E2C0-645E-473C-3693D49EBA32}"/>
              </a:ext>
            </a:extLst>
          </p:cNvPr>
          <p:cNvCxnSpPr>
            <a:cxnSpLocks/>
          </p:cNvCxnSpPr>
          <p:nvPr/>
        </p:nvCxnSpPr>
        <p:spPr>
          <a:xfrm>
            <a:off x="3057574" y="3812471"/>
            <a:ext cx="754380" cy="79960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矩形: 圓角 27">
            <a:extLst>
              <a:ext uri="{FF2B5EF4-FFF2-40B4-BE49-F238E27FC236}">
                <a16:creationId xmlns:a16="http://schemas.microsoft.com/office/drawing/2014/main" id="{33CC222F-6F05-C6DE-65F4-89B8D619800A}"/>
              </a:ext>
            </a:extLst>
          </p:cNvPr>
          <p:cNvSpPr/>
          <p:nvPr/>
        </p:nvSpPr>
        <p:spPr>
          <a:xfrm>
            <a:off x="3878239" y="4755327"/>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9" name="直線單箭頭接點 28">
            <a:extLst>
              <a:ext uri="{FF2B5EF4-FFF2-40B4-BE49-F238E27FC236}">
                <a16:creationId xmlns:a16="http://schemas.microsoft.com/office/drawing/2014/main" id="{F9F944A4-1904-B3DD-0F0E-CACB92100CF3}"/>
              </a:ext>
            </a:extLst>
          </p:cNvPr>
          <p:cNvCxnSpPr>
            <a:cxnSpLocks/>
          </p:cNvCxnSpPr>
          <p:nvPr/>
        </p:nvCxnSpPr>
        <p:spPr>
          <a:xfrm>
            <a:off x="4323894" y="5097366"/>
            <a:ext cx="754380" cy="79960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矩形: 圓角 29">
            <a:extLst>
              <a:ext uri="{FF2B5EF4-FFF2-40B4-BE49-F238E27FC236}">
                <a16:creationId xmlns:a16="http://schemas.microsoft.com/office/drawing/2014/main" id="{56EE6E22-1467-879C-53DC-E0FD54C96755}"/>
              </a:ext>
            </a:extLst>
          </p:cNvPr>
          <p:cNvSpPr/>
          <p:nvPr/>
        </p:nvSpPr>
        <p:spPr>
          <a:xfrm>
            <a:off x="5205263" y="5815874"/>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圓角 30">
            <a:extLst>
              <a:ext uri="{FF2B5EF4-FFF2-40B4-BE49-F238E27FC236}">
                <a16:creationId xmlns:a16="http://schemas.microsoft.com/office/drawing/2014/main" id="{D5078273-D036-5EF4-93A2-65A27578DED4}"/>
              </a:ext>
            </a:extLst>
          </p:cNvPr>
          <p:cNvSpPr/>
          <p:nvPr/>
        </p:nvSpPr>
        <p:spPr>
          <a:xfrm>
            <a:off x="6641506" y="5815874"/>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圓角 31">
            <a:extLst>
              <a:ext uri="{FF2B5EF4-FFF2-40B4-BE49-F238E27FC236}">
                <a16:creationId xmlns:a16="http://schemas.microsoft.com/office/drawing/2014/main" id="{1409B05A-8226-579B-7CAF-53EA4A86BDAA}"/>
              </a:ext>
            </a:extLst>
          </p:cNvPr>
          <p:cNvSpPr/>
          <p:nvPr/>
        </p:nvSpPr>
        <p:spPr>
          <a:xfrm>
            <a:off x="7786964" y="5815874"/>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圓角 32">
            <a:extLst>
              <a:ext uri="{FF2B5EF4-FFF2-40B4-BE49-F238E27FC236}">
                <a16:creationId xmlns:a16="http://schemas.microsoft.com/office/drawing/2014/main" id="{43FE4F2C-8CE2-C12A-C84B-EFACFAF10C22}"/>
              </a:ext>
            </a:extLst>
          </p:cNvPr>
          <p:cNvSpPr/>
          <p:nvPr/>
        </p:nvSpPr>
        <p:spPr>
          <a:xfrm>
            <a:off x="8932422" y="5815874"/>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4" name="直線單箭頭接點 33">
            <a:extLst>
              <a:ext uri="{FF2B5EF4-FFF2-40B4-BE49-F238E27FC236}">
                <a16:creationId xmlns:a16="http://schemas.microsoft.com/office/drawing/2014/main" id="{71B82963-D872-85C9-F499-2D4109D20135}"/>
              </a:ext>
            </a:extLst>
          </p:cNvPr>
          <p:cNvCxnSpPr>
            <a:cxnSpLocks/>
          </p:cNvCxnSpPr>
          <p:nvPr/>
        </p:nvCxnSpPr>
        <p:spPr>
          <a:xfrm>
            <a:off x="5912370" y="5958345"/>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單箭頭接點 34">
            <a:extLst>
              <a:ext uri="{FF2B5EF4-FFF2-40B4-BE49-F238E27FC236}">
                <a16:creationId xmlns:a16="http://schemas.microsoft.com/office/drawing/2014/main" id="{E9A0CE78-679A-34ED-08BF-D5E3AE435209}"/>
              </a:ext>
            </a:extLst>
          </p:cNvPr>
          <p:cNvCxnSpPr>
            <a:cxnSpLocks/>
          </p:cNvCxnSpPr>
          <p:nvPr/>
        </p:nvCxnSpPr>
        <p:spPr>
          <a:xfrm>
            <a:off x="7058656" y="5967843"/>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直線單箭頭接點 35">
            <a:extLst>
              <a:ext uri="{FF2B5EF4-FFF2-40B4-BE49-F238E27FC236}">
                <a16:creationId xmlns:a16="http://schemas.microsoft.com/office/drawing/2014/main" id="{F7DB9856-8A8F-EFD1-EC3B-0D71A0BB2265}"/>
              </a:ext>
            </a:extLst>
          </p:cNvPr>
          <p:cNvCxnSpPr>
            <a:cxnSpLocks/>
          </p:cNvCxnSpPr>
          <p:nvPr/>
        </p:nvCxnSpPr>
        <p:spPr>
          <a:xfrm>
            <a:off x="8223164" y="5948793"/>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7" name="矩形: 圓角 36">
            <a:extLst>
              <a:ext uri="{FF2B5EF4-FFF2-40B4-BE49-F238E27FC236}">
                <a16:creationId xmlns:a16="http://schemas.microsoft.com/office/drawing/2014/main" id="{7A5016A9-AA59-E456-6DB0-CFC8D9D6849D}"/>
              </a:ext>
            </a:extLst>
          </p:cNvPr>
          <p:cNvSpPr/>
          <p:nvPr/>
        </p:nvSpPr>
        <p:spPr>
          <a:xfrm>
            <a:off x="10083218" y="5834924"/>
            <a:ext cx="360000" cy="34203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8" name="直線單箭頭接點 37">
            <a:extLst>
              <a:ext uri="{FF2B5EF4-FFF2-40B4-BE49-F238E27FC236}">
                <a16:creationId xmlns:a16="http://schemas.microsoft.com/office/drawing/2014/main" id="{F5A84A1A-E1C3-5E5F-C39D-8284D574861E}"/>
              </a:ext>
            </a:extLst>
          </p:cNvPr>
          <p:cNvCxnSpPr>
            <a:cxnSpLocks/>
          </p:cNvCxnSpPr>
          <p:nvPr/>
        </p:nvCxnSpPr>
        <p:spPr>
          <a:xfrm>
            <a:off x="9373960" y="5967843"/>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直線單箭頭接點 38">
            <a:extLst>
              <a:ext uri="{FF2B5EF4-FFF2-40B4-BE49-F238E27FC236}">
                <a16:creationId xmlns:a16="http://schemas.microsoft.com/office/drawing/2014/main" id="{634D0BDC-F62D-7083-7CC1-4619E73AFA59}"/>
              </a:ext>
            </a:extLst>
          </p:cNvPr>
          <p:cNvCxnSpPr>
            <a:cxnSpLocks/>
          </p:cNvCxnSpPr>
          <p:nvPr/>
        </p:nvCxnSpPr>
        <p:spPr>
          <a:xfrm>
            <a:off x="7937210" y="2709461"/>
            <a:ext cx="851828" cy="93356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0" name="矩形: 圓角 39">
            <a:extLst>
              <a:ext uri="{FF2B5EF4-FFF2-40B4-BE49-F238E27FC236}">
                <a16:creationId xmlns:a16="http://schemas.microsoft.com/office/drawing/2014/main" id="{E3D29C73-31DE-C6CB-C055-411879D3C354}"/>
              </a:ext>
            </a:extLst>
          </p:cNvPr>
          <p:cNvSpPr/>
          <p:nvPr/>
        </p:nvSpPr>
        <p:spPr>
          <a:xfrm>
            <a:off x="8904687" y="3511191"/>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圓角 40">
            <a:extLst>
              <a:ext uri="{FF2B5EF4-FFF2-40B4-BE49-F238E27FC236}">
                <a16:creationId xmlns:a16="http://schemas.microsoft.com/office/drawing/2014/main" id="{3C60EA2C-A8E1-9F6E-88E2-E88DB622003F}"/>
              </a:ext>
            </a:extLst>
          </p:cNvPr>
          <p:cNvSpPr/>
          <p:nvPr/>
        </p:nvSpPr>
        <p:spPr>
          <a:xfrm>
            <a:off x="10050145" y="3511191"/>
            <a:ext cx="360000" cy="34203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2" name="直線單箭頭接點 41">
            <a:extLst>
              <a:ext uri="{FF2B5EF4-FFF2-40B4-BE49-F238E27FC236}">
                <a16:creationId xmlns:a16="http://schemas.microsoft.com/office/drawing/2014/main" id="{385ADF96-836A-EAE2-624C-E7FA53E35B75}"/>
              </a:ext>
            </a:extLst>
          </p:cNvPr>
          <p:cNvCxnSpPr>
            <a:cxnSpLocks/>
          </p:cNvCxnSpPr>
          <p:nvPr/>
        </p:nvCxnSpPr>
        <p:spPr>
          <a:xfrm>
            <a:off x="9340887" y="3644110"/>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3" name="直線單箭頭接點 42">
            <a:extLst>
              <a:ext uri="{FF2B5EF4-FFF2-40B4-BE49-F238E27FC236}">
                <a16:creationId xmlns:a16="http://schemas.microsoft.com/office/drawing/2014/main" id="{752BBE97-1888-440C-2E7C-AB4E152DD435}"/>
              </a:ext>
            </a:extLst>
          </p:cNvPr>
          <p:cNvCxnSpPr>
            <a:cxnSpLocks/>
          </p:cNvCxnSpPr>
          <p:nvPr/>
        </p:nvCxnSpPr>
        <p:spPr>
          <a:xfrm flipV="1">
            <a:off x="4203032" y="1188629"/>
            <a:ext cx="2107520" cy="21069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4" name="矩形: 圓角 43">
            <a:extLst>
              <a:ext uri="{FF2B5EF4-FFF2-40B4-BE49-F238E27FC236}">
                <a16:creationId xmlns:a16="http://schemas.microsoft.com/office/drawing/2014/main" id="{C8C42CBF-AD31-6471-8D5D-540A48E49C43}"/>
              </a:ext>
            </a:extLst>
          </p:cNvPr>
          <p:cNvSpPr/>
          <p:nvPr/>
        </p:nvSpPr>
        <p:spPr>
          <a:xfrm>
            <a:off x="6584780" y="1016072"/>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圓角 44">
            <a:extLst>
              <a:ext uri="{FF2B5EF4-FFF2-40B4-BE49-F238E27FC236}">
                <a16:creationId xmlns:a16="http://schemas.microsoft.com/office/drawing/2014/main" id="{E19E5E42-A645-5B91-6C19-E080DC711EDF}"/>
              </a:ext>
            </a:extLst>
          </p:cNvPr>
          <p:cNvSpPr/>
          <p:nvPr/>
        </p:nvSpPr>
        <p:spPr>
          <a:xfrm>
            <a:off x="7750116" y="1016072"/>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圓角 45">
            <a:extLst>
              <a:ext uri="{FF2B5EF4-FFF2-40B4-BE49-F238E27FC236}">
                <a16:creationId xmlns:a16="http://schemas.microsoft.com/office/drawing/2014/main" id="{DD97F783-C017-F312-B036-6C506E1EC6C2}"/>
              </a:ext>
            </a:extLst>
          </p:cNvPr>
          <p:cNvSpPr/>
          <p:nvPr/>
        </p:nvSpPr>
        <p:spPr>
          <a:xfrm>
            <a:off x="8895574" y="1016072"/>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圓角 46">
            <a:extLst>
              <a:ext uri="{FF2B5EF4-FFF2-40B4-BE49-F238E27FC236}">
                <a16:creationId xmlns:a16="http://schemas.microsoft.com/office/drawing/2014/main" id="{79AA6303-45E7-C48A-AD49-B2292A7AEBC2}"/>
              </a:ext>
            </a:extLst>
          </p:cNvPr>
          <p:cNvSpPr/>
          <p:nvPr/>
        </p:nvSpPr>
        <p:spPr>
          <a:xfrm>
            <a:off x="10041032" y="1016072"/>
            <a:ext cx="360000" cy="34203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8" name="直線單箭頭接點 47">
            <a:extLst>
              <a:ext uri="{FF2B5EF4-FFF2-40B4-BE49-F238E27FC236}">
                <a16:creationId xmlns:a16="http://schemas.microsoft.com/office/drawing/2014/main" id="{187A539B-2A81-A7F5-C125-5F1B964BA691}"/>
              </a:ext>
            </a:extLst>
          </p:cNvPr>
          <p:cNvCxnSpPr>
            <a:cxnSpLocks/>
          </p:cNvCxnSpPr>
          <p:nvPr/>
        </p:nvCxnSpPr>
        <p:spPr>
          <a:xfrm>
            <a:off x="7020980" y="1187091"/>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直線單箭頭接點 48">
            <a:extLst>
              <a:ext uri="{FF2B5EF4-FFF2-40B4-BE49-F238E27FC236}">
                <a16:creationId xmlns:a16="http://schemas.microsoft.com/office/drawing/2014/main" id="{2D99EE33-3D65-F983-FF0D-9FA86044BB3B}"/>
              </a:ext>
            </a:extLst>
          </p:cNvPr>
          <p:cNvCxnSpPr>
            <a:cxnSpLocks/>
          </p:cNvCxnSpPr>
          <p:nvPr/>
        </p:nvCxnSpPr>
        <p:spPr>
          <a:xfrm>
            <a:off x="8148216" y="1187091"/>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線單箭頭接點 49">
            <a:extLst>
              <a:ext uri="{FF2B5EF4-FFF2-40B4-BE49-F238E27FC236}">
                <a16:creationId xmlns:a16="http://schemas.microsoft.com/office/drawing/2014/main" id="{B8991D13-3A50-0A28-9BF7-9851E2DAEBE5}"/>
              </a:ext>
            </a:extLst>
          </p:cNvPr>
          <p:cNvCxnSpPr>
            <a:cxnSpLocks/>
          </p:cNvCxnSpPr>
          <p:nvPr/>
        </p:nvCxnSpPr>
        <p:spPr>
          <a:xfrm>
            <a:off x="9337112" y="1187091"/>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4" name="文字方塊 53">
            <a:extLst>
              <a:ext uri="{FF2B5EF4-FFF2-40B4-BE49-F238E27FC236}">
                <a16:creationId xmlns:a16="http://schemas.microsoft.com/office/drawing/2014/main" id="{D325F095-7B7F-F9CF-B940-73953480EE26}"/>
              </a:ext>
            </a:extLst>
          </p:cNvPr>
          <p:cNvSpPr txBox="1"/>
          <p:nvPr/>
        </p:nvSpPr>
        <p:spPr>
          <a:xfrm>
            <a:off x="9393939" y="1675694"/>
            <a:ext cx="2428723" cy="461665"/>
          </a:xfrm>
          <a:prstGeom prst="rect">
            <a:avLst/>
          </a:prstGeom>
          <a:noFill/>
        </p:spPr>
        <p:txBody>
          <a:bodyPr wrap="square" rtlCol="0">
            <a:spAutoFit/>
          </a:bodyPr>
          <a:lstStyle/>
          <a:p>
            <a:r>
              <a:rPr lang="en-US" altLang="zh-TW" sz="2400" dirty="0"/>
              <a:t>Minimize entropy </a:t>
            </a:r>
            <a:endParaRPr lang="zh-TW" altLang="en-US" sz="2400" dirty="0"/>
          </a:p>
        </p:txBody>
      </p:sp>
      <p:cxnSp>
        <p:nvCxnSpPr>
          <p:cNvPr id="3" name="直線單箭頭接點 2">
            <a:extLst>
              <a:ext uri="{FF2B5EF4-FFF2-40B4-BE49-F238E27FC236}">
                <a16:creationId xmlns:a16="http://schemas.microsoft.com/office/drawing/2014/main" id="{2FC908E3-9260-C127-2D4F-A1B5C0B206D1}"/>
              </a:ext>
            </a:extLst>
          </p:cNvPr>
          <p:cNvCxnSpPr/>
          <p:nvPr/>
        </p:nvCxnSpPr>
        <p:spPr>
          <a:xfrm>
            <a:off x="2073462" y="3812471"/>
            <a:ext cx="5711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直線單箭頭接點 50">
            <a:extLst>
              <a:ext uri="{FF2B5EF4-FFF2-40B4-BE49-F238E27FC236}">
                <a16:creationId xmlns:a16="http://schemas.microsoft.com/office/drawing/2014/main" id="{538295D9-8911-28CA-8A71-62ABFB7D3BA8}"/>
              </a:ext>
            </a:extLst>
          </p:cNvPr>
          <p:cNvCxnSpPr/>
          <p:nvPr/>
        </p:nvCxnSpPr>
        <p:spPr>
          <a:xfrm>
            <a:off x="3147358" y="3756695"/>
            <a:ext cx="5711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5" name="直線單箭頭接點 54">
            <a:extLst>
              <a:ext uri="{FF2B5EF4-FFF2-40B4-BE49-F238E27FC236}">
                <a16:creationId xmlns:a16="http://schemas.microsoft.com/office/drawing/2014/main" id="{F99B7800-4B0D-D1CB-7288-F096E72342B5}"/>
              </a:ext>
            </a:extLst>
          </p:cNvPr>
          <p:cNvCxnSpPr/>
          <p:nvPr/>
        </p:nvCxnSpPr>
        <p:spPr>
          <a:xfrm>
            <a:off x="4422926" y="3738502"/>
            <a:ext cx="5711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直線單箭頭接點 55">
            <a:extLst>
              <a:ext uri="{FF2B5EF4-FFF2-40B4-BE49-F238E27FC236}">
                <a16:creationId xmlns:a16="http://schemas.microsoft.com/office/drawing/2014/main" id="{16F9F0B0-ED28-D019-8E2B-EB61019F9100}"/>
              </a:ext>
            </a:extLst>
          </p:cNvPr>
          <p:cNvCxnSpPr>
            <a:cxnSpLocks/>
          </p:cNvCxnSpPr>
          <p:nvPr/>
        </p:nvCxnSpPr>
        <p:spPr>
          <a:xfrm flipV="1">
            <a:off x="5720562" y="2797500"/>
            <a:ext cx="721291" cy="7727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單箭頭接點 58">
            <a:extLst>
              <a:ext uri="{FF2B5EF4-FFF2-40B4-BE49-F238E27FC236}">
                <a16:creationId xmlns:a16="http://schemas.microsoft.com/office/drawing/2014/main" id="{0A4F57AB-92CF-B9A4-3EAD-66E6B07C96DC}"/>
              </a:ext>
            </a:extLst>
          </p:cNvPr>
          <p:cNvCxnSpPr>
            <a:cxnSpLocks/>
          </p:cNvCxnSpPr>
          <p:nvPr/>
        </p:nvCxnSpPr>
        <p:spPr>
          <a:xfrm>
            <a:off x="6972781" y="2709461"/>
            <a:ext cx="724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直線單箭頭接點 60">
            <a:extLst>
              <a:ext uri="{FF2B5EF4-FFF2-40B4-BE49-F238E27FC236}">
                <a16:creationId xmlns:a16="http://schemas.microsoft.com/office/drawing/2014/main" id="{B33AC497-767C-67BB-5628-4D5F2DE396B6}"/>
              </a:ext>
            </a:extLst>
          </p:cNvPr>
          <p:cNvCxnSpPr>
            <a:cxnSpLocks/>
          </p:cNvCxnSpPr>
          <p:nvPr/>
        </p:nvCxnSpPr>
        <p:spPr>
          <a:xfrm>
            <a:off x="8100017" y="2709461"/>
            <a:ext cx="724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線單箭頭接點 61">
            <a:extLst>
              <a:ext uri="{FF2B5EF4-FFF2-40B4-BE49-F238E27FC236}">
                <a16:creationId xmlns:a16="http://schemas.microsoft.com/office/drawing/2014/main" id="{3E8FBA23-6CF0-100B-14A9-4E6F97599599}"/>
              </a:ext>
            </a:extLst>
          </p:cNvPr>
          <p:cNvCxnSpPr>
            <a:cxnSpLocks/>
          </p:cNvCxnSpPr>
          <p:nvPr/>
        </p:nvCxnSpPr>
        <p:spPr>
          <a:xfrm>
            <a:off x="9232102" y="2704136"/>
            <a:ext cx="724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3" name="文字方塊 62">
                <a:extLst>
                  <a:ext uri="{FF2B5EF4-FFF2-40B4-BE49-F238E27FC236}">
                    <a16:creationId xmlns:a16="http://schemas.microsoft.com/office/drawing/2014/main" id="{055C4DC2-69BC-06DF-9074-4EBA4FBDF90A}"/>
                  </a:ext>
                </a:extLst>
              </p:cNvPr>
              <p:cNvSpPr txBox="1"/>
              <p:nvPr/>
            </p:nvSpPr>
            <p:spPr>
              <a:xfrm>
                <a:off x="565620" y="578073"/>
                <a:ext cx="3909468" cy="5031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0" i="1" smtClean="0">
                              <a:latin typeface="Cambria Math" panose="02040503050406030204" pitchFamily="18" charset="0"/>
                              <a:ea typeface="Cambria Math" panose="02040503050406030204" pitchFamily="18" charset="0"/>
                            </a:rPr>
                          </m:ctrlPr>
                        </m:sSubPr>
                        <m:e>
                          <m:r>
                            <m:rPr>
                              <m:sty m:val="p"/>
                            </m:rPr>
                            <a:rPr lang="en-US" altLang="zh-TW" sz="2800" i="1">
                              <a:latin typeface="Cambria Math" panose="02040503050406030204" pitchFamily="18" charset="0"/>
                              <a:ea typeface="Cambria Math" panose="02040503050406030204" pitchFamily="18" charset="0"/>
                            </a:rPr>
                            <m:t>∇</m:t>
                          </m:r>
                        </m:e>
                        <m:sub>
                          <m:r>
                            <a:rPr lang="zh-TW" altLang="en-US" sz="2800" b="0" i="1" smtClean="0">
                              <a:latin typeface="Cambria Math" panose="02040503050406030204" pitchFamily="18" charset="0"/>
                              <a:ea typeface="Cambria Math" panose="02040503050406030204" pitchFamily="18" charset="0"/>
                            </a:rPr>
                            <m:t>𝜃</m:t>
                          </m:r>
                        </m:sub>
                      </m:sSub>
                      <m:r>
                        <a:rPr lang="en-US" altLang="zh-TW" sz="2800" b="0" i="1" smtClean="0">
                          <a:latin typeface="Cambria Math" panose="02040503050406030204" pitchFamily="18" charset="0"/>
                        </a:rPr>
                        <m:t>𝑙</m:t>
                      </m:r>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𝑦</m:t>
                          </m:r>
                          <m:r>
                            <a:rPr lang="en-US" altLang="zh-TW" sz="2800" i="1">
                              <a:latin typeface="Cambria Math" panose="02040503050406030204" pitchFamily="18" charset="0"/>
                            </a:rPr>
                            <m:t>~</m:t>
                          </m:r>
                          <m:sSub>
                            <m:sSubPr>
                              <m:ctrlPr>
                                <a:rPr lang="en-US" altLang="zh-TW" sz="2800" i="1">
                                  <a:latin typeface="Cambria Math" panose="02040503050406030204" pitchFamily="18" charset="0"/>
                                  <a:ea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𝑝</m:t>
                              </m:r>
                            </m:e>
                            <m:sub>
                              <m:r>
                                <a:rPr lang="zh-TW" altLang="en-US" sz="2800" i="1">
                                  <a:latin typeface="Cambria Math" panose="02040503050406030204" pitchFamily="18" charset="0"/>
                                  <a:ea typeface="Cambria Math" panose="02040503050406030204" pitchFamily="18" charset="0"/>
                                </a:rPr>
                                <m:t>𝜃</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r>
                                <a:rPr lang="en-US" altLang="zh-TW" sz="2800" i="1">
                                  <a:latin typeface="Cambria Math" panose="02040503050406030204" pitchFamily="18" charset="0"/>
                                </a:rPr>
                                <m:t>|</m:t>
                              </m:r>
                              <m:r>
                                <a:rPr lang="en-US" altLang="zh-TW" sz="2800" i="1">
                                  <a:latin typeface="Cambria Math" panose="02040503050406030204" pitchFamily="18" charset="0"/>
                                </a:rPr>
                                <m:t>𝑥</m:t>
                              </m:r>
                            </m:e>
                          </m:d>
                        </m:sub>
                      </m:sSub>
                      <m:r>
                        <a:rPr lang="en-US" altLang="zh-TW" sz="2800" i="1">
                          <a:latin typeface="Cambria Math" panose="02040503050406030204" pitchFamily="18" charset="0"/>
                        </a:rPr>
                        <m:t>[</m:t>
                      </m:r>
                      <m:sSub>
                        <m:sSubPr>
                          <m:ctrlPr>
                            <a:rPr lang="en-US" altLang="zh-TW" sz="2800" i="1">
                              <a:latin typeface="Cambria Math" panose="02040503050406030204" pitchFamily="18" charset="0"/>
                              <a:ea typeface="Cambria Math" panose="02040503050406030204" pitchFamily="18" charset="0"/>
                            </a:rPr>
                          </m:ctrlPr>
                        </m:sSubPr>
                        <m:e>
                          <m:r>
                            <m:rPr>
                              <m:sty m:val="p"/>
                            </m:rPr>
                            <a:rPr lang="en-US" altLang="zh-TW" sz="2800" i="1">
                              <a:latin typeface="Cambria Math" panose="02040503050406030204" pitchFamily="18" charset="0"/>
                              <a:ea typeface="Cambria Math" panose="02040503050406030204" pitchFamily="18" charset="0"/>
                            </a:rPr>
                            <m:t>∇</m:t>
                          </m:r>
                        </m:e>
                        <m:sub>
                          <m:r>
                            <a:rPr lang="zh-TW" altLang="en-US" sz="2800" i="1">
                              <a:latin typeface="Cambria Math" panose="02040503050406030204" pitchFamily="18" charset="0"/>
                              <a:ea typeface="Cambria Math" panose="02040503050406030204" pitchFamily="18" charset="0"/>
                            </a:rPr>
                            <m:t>𝜃</m:t>
                          </m:r>
                        </m:sub>
                      </m:sSub>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𝑙</m:t>
                          </m:r>
                        </m:e>
                      </m:acc>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e>
                      </m:d>
                      <m:r>
                        <a:rPr lang="en-US" altLang="zh-TW" sz="2800" i="1">
                          <a:latin typeface="Cambria Math" panose="02040503050406030204" pitchFamily="18" charset="0"/>
                        </a:rPr>
                        <m:t>]</m:t>
                      </m:r>
                    </m:oMath>
                  </m:oMathPara>
                </a14:m>
                <a:endParaRPr lang="zh-TW" altLang="en-US" sz="2800" dirty="0"/>
              </a:p>
            </p:txBody>
          </p:sp>
        </mc:Choice>
        <mc:Fallback xmlns="">
          <p:sp>
            <p:nvSpPr>
              <p:cNvPr id="63" name="文字方塊 62">
                <a:extLst>
                  <a:ext uri="{FF2B5EF4-FFF2-40B4-BE49-F238E27FC236}">
                    <a16:creationId xmlns:a16="http://schemas.microsoft.com/office/drawing/2014/main" id="{055C4DC2-69BC-06DF-9074-4EBA4FBDF90A}"/>
                  </a:ext>
                </a:extLst>
              </p:cNvPr>
              <p:cNvSpPr txBox="1">
                <a:spLocks noRot="1" noChangeAspect="1" noMove="1" noResize="1" noEditPoints="1" noAdjustHandles="1" noChangeArrowheads="1" noChangeShapeType="1" noTextEdit="1"/>
              </p:cNvSpPr>
              <p:nvPr/>
            </p:nvSpPr>
            <p:spPr>
              <a:xfrm>
                <a:off x="565620" y="578073"/>
                <a:ext cx="3909468" cy="503151"/>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4" name="文字方塊 63">
                <a:extLst>
                  <a:ext uri="{FF2B5EF4-FFF2-40B4-BE49-F238E27FC236}">
                    <a16:creationId xmlns:a16="http://schemas.microsoft.com/office/drawing/2014/main" id="{CFD656A8-CE37-09CC-2A5C-5278377B7449}"/>
                  </a:ext>
                </a:extLst>
              </p:cNvPr>
              <p:cNvSpPr txBox="1"/>
              <p:nvPr/>
            </p:nvSpPr>
            <p:spPr>
              <a:xfrm>
                <a:off x="1227326" y="1229570"/>
                <a:ext cx="4380495" cy="5031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ea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𝑦</m:t>
                          </m:r>
                          <m:r>
                            <a:rPr lang="en-US" altLang="zh-TW" sz="2800" i="1">
                              <a:latin typeface="Cambria Math" panose="02040503050406030204" pitchFamily="18" charset="0"/>
                            </a:rPr>
                            <m:t>~</m:t>
                          </m:r>
                          <m:sSub>
                            <m:sSubPr>
                              <m:ctrlPr>
                                <a:rPr lang="en-US" altLang="zh-TW" sz="2800" i="1">
                                  <a:latin typeface="Cambria Math" panose="02040503050406030204" pitchFamily="18" charset="0"/>
                                  <a:ea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𝑝</m:t>
                              </m:r>
                            </m:e>
                            <m:sub>
                              <m:r>
                                <a:rPr lang="zh-TW" altLang="en-US" sz="2800" i="1">
                                  <a:latin typeface="Cambria Math" panose="02040503050406030204" pitchFamily="18" charset="0"/>
                                  <a:ea typeface="Cambria Math" panose="02040503050406030204" pitchFamily="18" charset="0"/>
                                </a:rPr>
                                <m:t>𝜃</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r>
                                <a:rPr lang="en-US" altLang="zh-TW" sz="2800" i="1">
                                  <a:latin typeface="Cambria Math" panose="02040503050406030204" pitchFamily="18" charset="0"/>
                                </a:rPr>
                                <m:t>|</m:t>
                              </m:r>
                              <m:r>
                                <a:rPr lang="en-US" altLang="zh-TW" sz="2800" i="1">
                                  <a:latin typeface="Cambria Math" panose="02040503050406030204" pitchFamily="18" charset="0"/>
                                </a:rPr>
                                <m:t>𝑥</m:t>
                              </m:r>
                            </m:e>
                          </m:d>
                        </m:sub>
                      </m:sSub>
                      <m:r>
                        <a:rPr lang="en-US" altLang="zh-TW" sz="2800" i="1">
                          <a:latin typeface="Cambria Math" panose="02040503050406030204" pitchFamily="18" charset="0"/>
                        </a:rPr>
                        <m:t>[</m:t>
                      </m:r>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𝑙</m:t>
                          </m:r>
                        </m:e>
                      </m:acc>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e>
                      </m:d>
                      <m:sSub>
                        <m:sSubPr>
                          <m:ctrlPr>
                            <a:rPr lang="en-US" altLang="zh-TW" sz="2800" i="1">
                              <a:latin typeface="Cambria Math" panose="02040503050406030204" pitchFamily="18" charset="0"/>
                              <a:ea typeface="Cambria Math" panose="02040503050406030204" pitchFamily="18" charset="0"/>
                            </a:rPr>
                          </m:ctrlPr>
                        </m:sSubPr>
                        <m:e>
                          <m:r>
                            <m:rPr>
                              <m:sty m:val="p"/>
                            </m:rPr>
                            <a:rPr lang="en-US" altLang="zh-TW" sz="2800" i="1">
                              <a:latin typeface="Cambria Math" panose="02040503050406030204" pitchFamily="18" charset="0"/>
                              <a:ea typeface="Cambria Math" panose="02040503050406030204" pitchFamily="18" charset="0"/>
                            </a:rPr>
                            <m:t>∇</m:t>
                          </m:r>
                        </m:e>
                        <m:sub>
                          <m:r>
                            <a:rPr lang="zh-TW" altLang="en-US" sz="2800" i="1">
                              <a:latin typeface="Cambria Math" panose="02040503050406030204" pitchFamily="18" charset="0"/>
                              <a:ea typeface="Cambria Math" panose="02040503050406030204" pitchFamily="18" charset="0"/>
                            </a:rPr>
                            <m:t>𝜃</m:t>
                          </m:r>
                        </m:sub>
                      </m:sSub>
                      <m:sSub>
                        <m:sSubPr>
                          <m:ctrlPr>
                            <a:rPr lang="en-US" altLang="zh-TW" sz="2800" i="1" smtClean="0">
                              <a:latin typeface="Cambria Math" panose="02040503050406030204" pitchFamily="18" charset="0"/>
                              <a:ea typeface="Cambria Math" panose="02040503050406030204" pitchFamily="18" charset="0"/>
                            </a:rPr>
                          </m:ctrlPr>
                        </m:sSubPr>
                        <m:e>
                          <m:r>
                            <a:rPr lang="en-US" altLang="zh-TW" sz="2800" b="0" i="1" smtClean="0">
                              <a:latin typeface="Cambria Math" panose="02040503050406030204" pitchFamily="18" charset="0"/>
                              <a:ea typeface="Cambria Math" panose="02040503050406030204" pitchFamily="18" charset="0"/>
                            </a:rPr>
                            <m:t>𝑝</m:t>
                          </m:r>
                        </m:e>
                        <m:sub>
                          <m:r>
                            <a:rPr lang="zh-TW" altLang="en-US" sz="2800" i="1">
                              <a:latin typeface="Cambria Math" panose="02040503050406030204" pitchFamily="18" charset="0"/>
                              <a:ea typeface="Cambria Math" panose="02040503050406030204" pitchFamily="18" charset="0"/>
                            </a:rPr>
                            <m:t>𝜃</m:t>
                          </m:r>
                        </m:sub>
                      </m:sSub>
                      <m:d>
                        <m:dPr>
                          <m:ctrlPr>
                            <a:rPr lang="en-US" altLang="zh-TW" sz="2800" i="1" smtClean="0">
                              <a:latin typeface="Cambria Math" panose="02040503050406030204" pitchFamily="18" charset="0"/>
                              <a:ea typeface="Cambria Math" panose="02040503050406030204" pitchFamily="18" charset="0"/>
                            </a:rPr>
                          </m:ctrlPr>
                        </m:dPr>
                        <m:e>
                          <m:r>
                            <a:rPr lang="en-US" altLang="zh-TW" sz="2800" b="0" i="1" smtClean="0">
                              <a:latin typeface="Cambria Math" panose="02040503050406030204" pitchFamily="18" charset="0"/>
                              <a:ea typeface="Cambria Math" panose="02040503050406030204" pitchFamily="18" charset="0"/>
                            </a:rPr>
                            <m:t>𝑦</m:t>
                          </m:r>
                          <m:r>
                            <a:rPr lang="en-US" altLang="zh-TW" sz="2800" b="0" i="1" smtClean="0">
                              <a:latin typeface="Cambria Math" panose="02040503050406030204" pitchFamily="18" charset="0"/>
                              <a:ea typeface="Cambria Math" panose="02040503050406030204" pitchFamily="18" charset="0"/>
                            </a:rPr>
                            <m:t>|</m:t>
                          </m:r>
                          <m:r>
                            <a:rPr lang="en-US" altLang="zh-TW" sz="2800" b="0" i="1" smtClean="0">
                              <a:latin typeface="Cambria Math" panose="02040503050406030204" pitchFamily="18" charset="0"/>
                              <a:ea typeface="Cambria Math" panose="02040503050406030204" pitchFamily="18" charset="0"/>
                            </a:rPr>
                            <m:t>𝑥</m:t>
                          </m:r>
                        </m:e>
                      </m:d>
                      <m:r>
                        <a:rPr lang="en-US" altLang="zh-TW" sz="2800" i="1">
                          <a:latin typeface="Cambria Math" panose="02040503050406030204" pitchFamily="18" charset="0"/>
                        </a:rPr>
                        <m:t>]</m:t>
                      </m:r>
                    </m:oMath>
                  </m:oMathPara>
                </a14:m>
                <a:endParaRPr lang="zh-TW" altLang="en-US" sz="2800" dirty="0"/>
              </a:p>
            </p:txBody>
          </p:sp>
        </mc:Choice>
        <mc:Fallback xmlns="">
          <p:sp>
            <p:nvSpPr>
              <p:cNvPr id="64" name="文字方塊 63">
                <a:extLst>
                  <a:ext uri="{FF2B5EF4-FFF2-40B4-BE49-F238E27FC236}">
                    <a16:creationId xmlns:a16="http://schemas.microsoft.com/office/drawing/2014/main" id="{CFD656A8-CE37-09CC-2A5C-5278377B7449}"/>
                  </a:ext>
                </a:extLst>
              </p:cNvPr>
              <p:cNvSpPr txBox="1">
                <a:spLocks noRot="1" noChangeAspect="1" noMove="1" noResize="1" noEditPoints="1" noAdjustHandles="1" noChangeArrowheads="1" noChangeShapeType="1" noTextEdit="1"/>
              </p:cNvSpPr>
              <p:nvPr/>
            </p:nvSpPr>
            <p:spPr>
              <a:xfrm>
                <a:off x="1227326" y="1229570"/>
                <a:ext cx="4380495" cy="503151"/>
              </a:xfrm>
              <a:prstGeom prst="rect">
                <a:avLst/>
              </a:prstGeom>
              <a:blipFill>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3475826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EED2CB60-7249-08D2-F3E9-ED6FD7E704FB}"/>
              </a:ext>
            </a:extLst>
          </p:cNvPr>
          <p:cNvSpPr/>
          <p:nvPr/>
        </p:nvSpPr>
        <p:spPr>
          <a:xfrm>
            <a:off x="1622022" y="3401853"/>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圓角 4">
            <a:extLst>
              <a:ext uri="{FF2B5EF4-FFF2-40B4-BE49-F238E27FC236}">
                <a16:creationId xmlns:a16="http://schemas.microsoft.com/office/drawing/2014/main" id="{55ED4E37-553F-2824-ACF0-BB4EB832AEC5}"/>
              </a:ext>
            </a:extLst>
          </p:cNvPr>
          <p:cNvSpPr/>
          <p:nvPr/>
        </p:nvSpPr>
        <p:spPr>
          <a:xfrm>
            <a:off x="2787358" y="3401853"/>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5">
            <a:extLst>
              <a:ext uri="{FF2B5EF4-FFF2-40B4-BE49-F238E27FC236}">
                <a16:creationId xmlns:a16="http://schemas.microsoft.com/office/drawing/2014/main" id="{B7965DF6-A88A-DCBA-E6CB-E3F16810A62C}"/>
              </a:ext>
            </a:extLst>
          </p:cNvPr>
          <p:cNvSpPr/>
          <p:nvPr/>
        </p:nvSpPr>
        <p:spPr>
          <a:xfrm>
            <a:off x="3932816" y="3401853"/>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圓角 6">
            <a:extLst>
              <a:ext uri="{FF2B5EF4-FFF2-40B4-BE49-F238E27FC236}">
                <a16:creationId xmlns:a16="http://schemas.microsoft.com/office/drawing/2014/main" id="{D5534631-FCF2-0D7A-9BAD-D6EEFD4E48B0}"/>
              </a:ext>
            </a:extLst>
          </p:cNvPr>
          <p:cNvSpPr/>
          <p:nvPr/>
        </p:nvSpPr>
        <p:spPr>
          <a:xfrm>
            <a:off x="5078274" y="3401853"/>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圓角 7">
            <a:extLst>
              <a:ext uri="{FF2B5EF4-FFF2-40B4-BE49-F238E27FC236}">
                <a16:creationId xmlns:a16="http://schemas.microsoft.com/office/drawing/2014/main" id="{D5FD0211-0F08-DE61-3498-6D36F471C252}"/>
              </a:ext>
            </a:extLst>
          </p:cNvPr>
          <p:cNvSpPr/>
          <p:nvPr/>
        </p:nvSpPr>
        <p:spPr>
          <a:xfrm>
            <a:off x="6597882" y="2260208"/>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C23E2435-98CC-E4D5-4E1B-96A2D687E09F}"/>
              </a:ext>
            </a:extLst>
          </p:cNvPr>
          <p:cNvSpPr/>
          <p:nvPr/>
        </p:nvSpPr>
        <p:spPr>
          <a:xfrm>
            <a:off x="7763218" y="2260208"/>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7EC2BB2F-0183-E67C-F212-1892DB8233D8}"/>
              </a:ext>
            </a:extLst>
          </p:cNvPr>
          <p:cNvSpPr/>
          <p:nvPr/>
        </p:nvSpPr>
        <p:spPr>
          <a:xfrm>
            <a:off x="8908676" y="2260208"/>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DD85AFF5-F46F-7922-E8F4-0C6F2FFBCD8B}"/>
              </a:ext>
            </a:extLst>
          </p:cNvPr>
          <p:cNvSpPr/>
          <p:nvPr/>
        </p:nvSpPr>
        <p:spPr>
          <a:xfrm>
            <a:off x="10054134" y="2260208"/>
            <a:ext cx="360000" cy="34203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90084245-9C41-D061-134D-DA189393D162}"/>
              </a:ext>
            </a:extLst>
          </p:cNvPr>
          <p:cNvSpPr/>
          <p:nvPr/>
        </p:nvSpPr>
        <p:spPr>
          <a:xfrm>
            <a:off x="6597882" y="4584308"/>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3AEA1D26-1E29-86B0-0BB1-5DB2FA78872C}"/>
              </a:ext>
            </a:extLst>
          </p:cNvPr>
          <p:cNvSpPr/>
          <p:nvPr/>
        </p:nvSpPr>
        <p:spPr>
          <a:xfrm>
            <a:off x="7763218" y="4584308"/>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 13">
            <a:extLst>
              <a:ext uri="{FF2B5EF4-FFF2-40B4-BE49-F238E27FC236}">
                <a16:creationId xmlns:a16="http://schemas.microsoft.com/office/drawing/2014/main" id="{2C05DE7A-FD4E-2EF9-A8B3-B8B3287E53A3}"/>
              </a:ext>
            </a:extLst>
          </p:cNvPr>
          <p:cNvSpPr/>
          <p:nvPr/>
        </p:nvSpPr>
        <p:spPr>
          <a:xfrm>
            <a:off x="8908676" y="4584308"/>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圓角 14">
            <a:extLst>
              <a:ext uri="{FF2B5EF4-FFF2-40B4-BE49-F238E27FC236}">
                <a16:creationId xmlns:a16="http://schemas.microsoft.com/office/drawing/2014/main" id="{82FC9512-DFD2-CA36-315A-6F9FE364DF12}"/>
              </a:ext>
            </a:extLst>
          </p:cNvPr>
          <p:cNvSpPr/>
          <p:nvPr/>
        </p:nvSpPr>
        <p:spPr>
          <a:xfrm>
            <a:off x="10054134" y="4584308"/>
            <a:ext cx="360000" cy="34203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單箭頭接點 15">
            <a:extLst>
              <a:ext uri="{FF2B5EF4-FFF2-40B4-BE49-F238E27FC236}">
                <a16:creationId xmlns:a16="http://schemas.microsoft.com/office/drawing/2014/main" id="{D65E6201-B440-708C-3193-4A91AA9B193F}"/>
              </a:ext>
            </a:extLst>
          </p:cNvPr>
          <p:cNvCxnSpPr/>
          <p:nvPr/>
        </p:nvCxnSpPr>
        <p:spPr>
          <a:xfrm flipV="1">
            <a:off x="5605935" y="2602247"/>
            <a:ext cx="754380" cy="79960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單箭頭接點 16">
            <a:extLst>
              <a:ext uri="{FF2B5EF4-FFF2-40B4-BE49-F238E27FC236}">
                <a16:creationId xmlns:a16="http://schemas.microsoft.com/office/drawing/2014/main" id="{8314B144-7BE9-16E8-6DB5-B419887AB9BE}"/>
              </a:ext>
            </a:extLst>
          </p:cNvPr>
          <p:cNvCxnSpPr>
            <a:cxnSpLocks/>
          </p:cNvCxnSpPr>
          <p:nvPr/>
        </p:nvCxnSpPr>
        <p:spPr>
          <a:xfrm>
            <a:off x="5605935" y="3812471"/>
            <a:ext cx="754380" cy="79960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單箭頭接點 17">
            <a:extLst>
              <a:ext uri="{FF2B5EF4-FFF2-40B4-BE49-F238E27FC236}">
                <a16:creationId xmlns:a16="http://schemas.microsoft.com/office/drawing/2014/main" id="{7C743B3F-7199-CFC9-2FB0-4D0B344F0AAB}"/>
              </a:ext>
            </a:extLst>
          </p:cNvPr>
          <p:cNvCxnSpPr>
            <a:cxnSpLocks/>
          </p:cNvCxnSpPr>
          <p:nvPr/>
        </p:nvCxnSpPr>
        <p:spPr>
          <a:xfrm>
            <a:off x="2073462" y="3572872"/>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直線單箭頭接點 18">
            <a:extLst>
              <a:ext uri="{FF2B5EF4-FFF2-40B4-BE49-F238E27FC236}">
                <a16:creationId xmlns:a16="http://schemas.microsoft.com/office/drawing/2014/main" id="{16E2ADF8-E87D-1DC1-7614-0A02C73FBF3C}"/>
              </a:ext>
            </a:extLst>
          </p:cNvPr>
          <p:cNvCxnSpPr>
            <a:cxnSpLocks/>
          </p:cNvCxnSpPr>
          <p:nvPr/>
        </p:nvCxnSpPr>
        <p:spPr>
          <a:xfrm>
            <a:off x="3204508" y="3542969"/>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線單箭頭接點 19">
            <a:extLst>
              <a:ext uri="{FF2B5EF4-FFF2-40B4-BE49-F238E27FC236}">
                <a16:creationId xmlns:a16="http://schemas.microsoft.com/office/drawing/2014/main" id="{6D9D92D2-4640-B749-D4CC-DC253E9984F2}"/>
              </a:ext>
            </a:extLst>
          </p:cNvPr>
          <p:cNvCxnSpPr>
            <a:cxnSpLocks/>
          </p:cNvCxnSpPr>
          <p:nvPr/>
        </p:nvCxnSpPr>
        <p:spPr>
          <a:xfrm>
            <a:off x="4366306" y="3570216"/>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直線單箭頭接點 20">
            <a:extLst>
              <a:ext uri="{FF2B5EF4-FFF2-40B4-BE49-F238E27FC236}">
                <a16:creationId xmlns:a16="http://schemas.microsoft.com/office/drawing/2014/main" id="{591D1324-9293-82E4-8569-64F48BD8705D}"/>
              </a:ext>
            </a:extLst>
          </p:cNvPr>
          <p:cNvCxnSpPr>
            <a:cxnSpLocks/>
          </p:cNvCxnSpPr>
          <p:nvPr/>
        </p:nvCxnSpPr>
        <p:spPr>
          <a:xfrm>
            <a:off x="7034082" y="2431227"/>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直線單箭頭接點 21">
            <a:extLst>
              <a:ext uri="{FF2B5EF4-FFF2-40B4-BE49-F238E27FC236}">
                <a16:creationId xmlns:a16="http://schemas.microsoft.com/office/drawing/2014/main" id="{1CA33B20-64AC-4084-8A5B-ACE8CA49C8C1}"/>
              </a:ext>
            </a:extLst>
          </p:cNvPr>
          <p:cNvCxnSpPr>
            <a:cxnSpLocks/>
          </p:cNvCxnSpPr>
          <p:nvPr/>
        </p:nvCxnSpPr>
        <p:spPr>
          <a:xfrm>
            <a:off x="8161318" y="2431227"/>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線單箭頭接點 22">
            <a:extLst>
              <a:ext uri="{FF2B5EF4-FFF2-40B4-BE49-F238E27FC236}">
                <a16:creationId xmlns:a16="http://schemas.microsoft.com/office/drawing/2014/main" id="{1D0A96B3-9FDB-6B3F-8732-DE0E80DA4691}"/>
              </a:ext>
            </a:extLst>
          </p:cNvPr>
          <p:cNvCxnSpPr>
            <a:cxnSpLocks/>
          </p:cNvCxnSpPr>
          <p:nvPr/>
        </p:nvCxnSpPr>
        <p:spPr>
          <a:xfrm>
            <a:off x="9350214" y="2431227"/>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直線單箭頭接點 23">
            <a:extLst>
              <a:ext uri="{FF2B5EF4-FFF2-40B4-BE49-F238E27FC236}">
                <a16:creationId xmlns:a16="http://schemas.microsoft.com/office/drawing/2014/main" id="{2C81C010-F782-A08F-6EC2-42BDBC89CD8D}"/>
              </a:ext>
            </a:extLst>
          </p:cNvPr>
          <p:cNvCxnSpPr>
            <a:cxnSpLocks/>
          </p:cNvCxnSpPr>
          <p:nvPr/>
        </p:nvCxnSpPr>
        <p:spPr>
          <a:xfrm>
            <a:off x="7034082" y="4726779"/>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直線單箭頭接點 24">
            <a:extLst>
              <a:ext uri="{FF2B5EF4-FFF2-40B4-BE49-F238E27FC236}">
                <a16:creationId xmlns:a16="http://schemas.microsoft.com/office/drawing/2014/main" id="{9DF3C4AC-A6FD-30FD-0296-BA82B42181F7}"/>
              </a:ext>
            </a:extLst>
          </p:cNvPr>
          <p:cNvCxnSpPr>
            <a:cxnSpLocks/>
          </p:cNvCxnSpPr>
          <p:nvPr/>
        </p:nvCxnSpPr>
        <p:spPr>
          <a:xfrm>
            <a:off x="8180368" y="4736277"/>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單箭頭接點 25">
            <a:extLst>
              <a:ext uri="{FF2B5EF4-FFF2-40B4-BE49-F238E27FC236}">
                <a16:creationId xmlns:a16="http://schemas.microsoft.com/office/drawing/2014/main" id="{0ADBDA33-F8A3-3EBF-DE7B-0002EC96FD26}"/>
              </a:ext>
            </a:extLst>
          </p:cNvPr>
          <p:cNvCxnSpPr>
            <a:cxnSpLocks/>
          </p:cNvCxnSpPr>
          <p:nvPr/>
        </p:nvCxnSpPr>
        <p:spPr>
          <a:xfrm>
            <a:off x="9344876" y="4717227"/>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單箭頭接點 26">
            <a:extLst>
              <a:ext uri="{FF2B5EF4-FFF2-40B4-BE49-F238E27FC236}">
                <a16:creationId xmlns:a16="http://schemas.microsoft.com/office/drawing/2014/main" id="{D8AEF0C6-869F-1015-24DE-D8C9A5779016}"/>
              </a:ext>
            </a:extLst>
          </p:cNvPr>
          <p:cNvCxnSpPr>
            <a:cxnSpLocks/>
          </p:cNvCxnSpPr>
          <p:nvPr/>
        </p:nvCxnSpPr>
        <p:spPr>
          <a:xfrm>
            <a:off x="3057574" y="3812471"/>
            <a:ext cx="754380" cy="79960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矩形: 圓角 27">
            <a:extLst>
              <a:ext uri="{FF2B5EF4-FFF2-40B4-BE49-F238E27FC236}">
                <a16:creationId xmlns:a16="http://schemas.microsoft.com/office/drawing/2014/main" id="{583C1603-8180-672A-A2A5-D521673075EA}"/>
              </a:ext>
            </a:extLst>
          </p:cNvPr>
          <p:cNvSpPr/>
          <p:nvPr/>
        </p:nvSpPr>
        <p:spPr>
          <a:xfrm>
            <a:off x="3878239" y="4755327"/>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9" name="直線單箭頭接點 28">
            <a:extLst>
              <a:ext uri="{FF2B5EF4-FFF2-40B4-BE49-F238E27FC236}">
                <a16:creationId xmlns:a16="http://schemas.microsoft.com/office/drawing/2014/main" id="{F68DFC20-F4BD-E6FC-1C2C-F9521C9C99E8}"/>
              </a:ext>
            </a:extLst>
          </p:cNvPr>
          <p:cNvCxnSpPr>
            <a:cxnSpLocks/>
          </p:cNvCxnSpPr>
          <p:nvPr/>
        </p:nvCxnSpPr>
        <p:spPr>
          <a:xfrm>
            <a:off x="4323894" y="5097366"/>
            <a:ext cx="754380" cy="79960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矩形: 圓角 29">
            <a:extLst>
              <a:ext uri="{FF2B5EF4-FFF2-40B4-BE49-F238E27FC236}">
                <a16:creationId xmlns:a16="http://schemas.microsoft.com/office/drawing/2014/main" id="{98CF5698-31B3-B36B-6083-A45DE9D3C4A1}"/>
              </a:ext>
            </a:extLst>
          </p:cNvPr>
          <p:cNvSpPr/>
          <p:nvPr/>
        </p:nvSpPr>
        <p:spPr>
          <a:xfrm>
            <a:off x="5205263" y="5815874"/>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圓角 30">
            <a:extLst>
              <a:ext uri="{FF2B5EF4-FFF2-40B4-BE49-F238E27FC236}">
                <a16:creationId xmlns:a16="http://schemas.microsoft.com/office/drawing/2014/main" id="{F4AD53A0-3892-8BE6-F50C-30EE3E6B9DCD}"/>
              </a:ext>
            </a:extLst>
          </p:cNvPr>
          <p:cNvSpPr/>
          <p:nvPr/>
        </p:nvSpPr>
        <p:spPr>
          <a:xfrm>
            <a:off x="6641506" y="5815874"/>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圓角 31">
            <a:extLst>
              <a:ext uri="{FF2B5EF4-FFF2-40B4-BE49-F238E27FC236}">
                <a16:creationId xmlns:a16="http://schemas.microsoft.com/office/drawing/2014/main" id="{4B69F9F8-7A0B-D131-98EE-018CC86F4F84}"/>
              </a:ext>
            </a:extLst>
          </p:cNvPr>
          <p:cNvSpPr/>
          <p:nvPr/>
        </p:nvSpPr>
        <p:spPr>
          <a:xfrm>
            <a:off x="7786964" y="5815874"/>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圓角 32">
            <a:extLst>
              <a:ext uri="{FF2B5EF4-FFF2-40B4-BE49-F238E27FC236}">
                <a16:creationId xmlns:a16="http://schemas.microsoft.com/office/drawing/2014/main" id="{1D931AF0-8B7D-D07F-1A6F-1A93BB42F353}"/>
              </a:ext>
            </a:extLst>
          </p:cNvPr>
          <p:cNvSpPr/>
          <p:nvPr/>
        </p:nvSpPr>
        <p:spPr>
          <a:xfrm>
            <a:off x="8932422" y="5815874"/>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4" name="直線單箭頭接點 33">
            <a:extLst>
              <a:ext uri="{FF2B5EF4-FFF2-40B4-BE49-F238E27FC236}">
                <a16:creationId xmlns:a16="http://schemas.microsoft.com/office/drawing/2014/main" id="{36A1D1DB-DDB8-A957-9914-61F8EE4BA803}"/>
              </a:ext>
            </a:extLst>
          </p:cNvPr>
          <p:cNvCxnSpPr>
            <a:cxnSpLocks/>
          </p:cNvCxnSpPr>
          <p:nvPr/>
        </p:nvCxnSpPr>
        <p:spPr>
          <a:xfrm>
            <a:off x="5912370" y="5958345"/>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單箭頭接點 34">
            <a:extLst>
              <a:ext uri="{FF2B5EF4-FFF2-40B4-BE49-F238E27FC236}">
                <a16:creationId xmlns:a16="http://schemas.microsoft.com/office/drawing/2014/main" id="{B52768DC-C18A-CE31-5ED5-A71F091D9DD7}"/>
              </a:ext>
            </a:extLst>
          </p:cNvPr>
          <p:cNvCxnSpPr>
            <a:cxnSpLocks/>
          </p:cNvCxnSpPr>
          <p:nvPr/>
        </p:nvCxnSpPr>
        <p:spPr>
          <a:xfrm>
            <a:off x="7058656" y="5967843"/>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直線單箭頭接點 35">
            <a:extLst>
              <a:ext uri="{FF2B5EF4-FFF2-40B4-BE49-F238E27FC236}">
                <a16:creationId xmlns:a16="http://schemas.microsoft.com/office/drawing/2014/main" id="{DBD2FADA-3D80-7F4F-AE4B-D9A781FAC486}"/>
              </a:ext>
            </a:extLst>
          </p:cNvPr>
          <p:cNvCxnSpPr>
            <a:cxnSpLocks/>
          </p:cNvCxnSpPr>
          <p:nvPr/>
        </p:nvCxnSpPr>
        <p:spPr>
          <a:xfrm>
            <a:off x="8223164" y="5948793"/>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7" name="矩形: 圓角 36">
            <a:extLst>
              <a:ext uri="{FF2B5EF4-FFF2-40B4-BE49-F238E27FC236}">
                <a16:creationId xmlns:a16="http://schemas.microsoft.com/office/drawing/2014/main" id="{44531976-2527-F134-484E-BEC503EDEC7F}"/>
              </a:ext>
            </a:extLst>
          </p:cNvPr>
          <p:cNvSpPr/>
          <p:nvPr/>
        </p:nvSpPr>
        <p:spPr>
          <a:xfrm>
            <a:off x="10083218" y="5834924"/>
            <a:ext cx="360000" cy="34203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8" name="直線單箭頭接點 37">
            <a:extLst>
              <a:ext uri="{FF2B5EF4-FFF2-40B4-BE49-F238E27FC236}">
                <a16:creationId xmlns:a16="http://schemas.microsoft.com/office/drawing/2014/main" id="{C53A6FD4-A8F3-2715-05F9-399DB9DCC1DB}"/>
              </a:ext>
            </a:extLst>
          </p:cNvPr>
          <p:cNvCxnSpPr>
            <a:cxnSpLocks/>
          </p:cNvCxnSpPr>
          <p:nvPr/>
        </p:nvCxnSpPr>
        <p:spPr>
          <a:xfrm>
            <a:off x="9373960" y="5967843"/>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直線單箭頭接點 38">
            <a:extLst>
              <a:ext uri="{FF2B5EF4-FFF2-40B4-BE49-F238E27FC236}">
                <a16:creationId xmlns:a16="http://schemas.microsoft.com/office/drawing/2014/main" id="{1F6771CD-AF59-D80D-ECFF-7310EF5F5C8D}"/>
              </a:ext>
            </a:extLst>
          </p:cNvPr>
          <p:cNvCxnSpPr>
            <a:cxnSpLocks/>
          </p:cNvCxnSpPr>
          <p:nvPr/>
        </p:nvCxnSpPr>
        <p:spPr>
          <a:xfrm>
            <a:off x="7937210" y="2709461"/>
            <a:ext cx="851828" cy="93356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0" name="矩形: 圓角 39">
            <a:extLst>
              <a:ext uri="{FF2B5EF4-FFF2-40B4-BE49-F238E27FC236}">
                <a16:creationId xmlns:a16="http://schemas.microsoft.com/office/drawing/2014/main" id="{7DB6CA50-5413-8DF1-BB03-1990E4EF85F7}"/>
              </a:ext>
            </a:extLst>
          </p:cNvPr>
          <p:cNvSpPr/>
          <p:nvPr/>
        </p:nvSpPr>
        <p:spPr>
          <a:xfrm>
            <a:off x="8904687" y="3511191"/>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圓角 40">
            <a:extLst>
              <a:ext uri="{FF2B5EF4-FFF2-40B4-BE49-F238E27FC236}">
                <a16:creationId xmlns:a16="http://schemas.microsoft.com/office/drawing/2014/main" id="{BCA2F984-9C66-F341-5796-1AC415CFFD4C}"/>
              </a:ext>
            </a:extLst>
          </p:cNvPr>
          <p:cNvSpPr/>
          <p:nvPr/>
        </p:nvSpPr>
        <p:spPr>
          <a:xfrm>
            <a:off x="10050145" y="3511191"/>
            <a:ext cx="360000" cy="34203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2" name="直線單箭頭接點 41">
            <a:extLst>
              <a:ext uri="{FF2B5EF4-FFF2-40B4-BE49-F238E27FC236}">
                <a16:creationId xmlns:a16="http://schemas.microsoft.com/office/drawing/2014/main" id="{CB872446-90CB-1872-12FA-7E4180CE3C42}"/>
              </a:ext>
            </a:extLst>
          </p:cNvPr>
          <p:cNvCxnSpPr>
            <a:cxnSpLocks/>
          </p:cNvCxnSpPr>
          <p:nvPr/>
        </p:nvCxnSpPr>
        <p:spPr>
          <a:xfrm>
            <a:off x="9340887" y="3644110"/>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3" name="直線單箭頭接點 42">
            <a:extLst>
              <a:ext uri="{FF2B5EF4-FFF2-40B4-BE49-F238E27FC236}">
                <a16:creationId xmlns:a16="http://schemas.microsoft.com/office/drawing/2014/main" id="{0AE5D079-0D9D-6EE3-1370-D51F5F22E01C}"/>
              </a:ext>
            </a:extLst>
          </p:cNvPr>
          <p:cNvCxnSpPr>
            <a:cxnSpLocks/>
          </p:cNvCxnSpPr>
          <p:nvPr/>
        </p:nvCxnSpPr>
        <p:spPr>
          <a:xfrm flipV="1">
            <a:off x="4203032" y="1188629"/>
            <a:ext cx="2107520" cy="21069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4" name="矩形: 圓角 43">
            <a:extLst>
              <a:ext uri="{FF2B5EF4-FFF2-40B4-BE49-F238E27FC236}">
                <a16:creationId xmlns:a16="http://schemas.microsoft.com/office/drawing/2014/main" id="{35074ED0-B073-5DAD-4CAA-EEDA04949711}"/>
              </a:ext>
            </a:extLst>
          </p:cNvPr>
          <p:cNvSpPr/>
          <p:nvPr/>
        </p:nvSpPr>
        <p:spPr>
          <a:xfrm>
            <a:off x="6584780" y="1016072"/>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圓角 44">
            <a:extLst>
              <a:ext uri="{FF2B5EF4-FFF2-40B4-BE49-F238E27FC236}">
                <a16:creationId xmlns:a16="http://schemas.microsoft.com/office/drawing/2014/main" id="{B309393A-5633-5CB3-B6D3-38A1ED397EEE}"/>
              </a:ext>
            </a:extLst>
          </p:cNvPr>
          <p:cNvSpPr/>
          <p:nvPr/>
        </p:nvSpPr>
        <p:spPr>
          <a:xfrm>
            <a:off x="7750116" y="1016072"/>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圓角 45">
            <a:extLst>
              <a:ext uri="{FF2B5EF4-FFF2-40B4-BE49-F238E27FC236}">
                <a16:creationId xmlns:a16="http://schemas.microsoft.com/office/drawing/2014/main" id="{5D74A127-84C6-9EAB-A1A7-CB08C9DF00F6}"/>
              </a:ext>
            </a:extLst>
          </p:cNvPr>
          <p:cNvSpPr/>
          <p:nvPr/>
        </p:nvSpPr>
        <p:spPr>
          <a:xfrm>
            <a:off x="8895574" y="1016072"/>
            <a:ext cx="360000" cy="34203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圓角 46">
            <a:extLst>
              <a:ext uri="{FF2B5EF4-FFF2-40B4-BE49-F238E27FC236}">
                <a16:creationId xmlns:a16="http://schemas.microsoft.com/office/drawing/2014/main" id="{A473A6EC-FD64-4AC0-0562-909A2E55CB9A}"/>
              </a:ext>
            </a:extLst>
          </p:cNvPr>
          <p:cNvSpPr/>
          <p:nvPr/>
        </p:nvSpPr>
        <p:spPr>
          <a:xfrm>
            <a:off x="10041032" y="1016072"/>
            <a:ext cx="360000" cy="34203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8" name="直線單箭頭接點 47">
            <a:extLst>
              <a:ext uri="{FF2B5EF4-FFF2-40B4-BE49-F238E27FC236}">
                <a16:creationId xmlns:a16="http://schemas.microsoft.com/office/drawing/2014/main" id="{6750EFEB-8E34-2683-20A2-E6F69EB219CF}"/>
              </a:ext>
            </a:extLst>
          </p:cNvPr>
          <p:cNvCxnSpPr>
            <a:cxnSpLocks/>
          </p:cNvCxnSpPr>
          <p:nvPr/>
        </p:nvCxnSpPr>
        <p:spPr>
          <a:xfrm>
            <a:off x="7020980" y="1187091"/>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直線單箭頭接點 48">
            <a:extLst>
              <a:ext uri="{FF2B5EF4-FFF2-40B4-BE49-F238E27FC236}">
                <a16:creationId xmlns:a16="http://schemas.microsoft.com/office/drawing/2014/main" id="{13E93178-004F-D837-2F55-3141E526964A}"/>
              </a:ext>
            </a:extLst>
          </p:cNvPr>
          <p:cNvCxnSpPr>
            <a:cxnSpLocks/>
          </p:cNvCxnSpPr>
          <p:nvPr/>
        </p:nvCxnSpPr>
        <p:spPr>
          <a:xfrm>
            <a:off x="8148216" y="1187091"/>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線單箭頭接點 49">
            <a:extLst>
              <a:ext uri="{FF2B5EF4-FFF2-40B4-BE49-F238E27FC236}">
                <a16:creationId xmlns:a16="http://schemas.microsoft.com/office/drawing/2014/main" id="{66F373A7-5EBB-F8E5-60C9-9B411BF4A211}"/>
              </a:ext>
            </a:extLst>
          </p:cNvPr>
          <p:cNvCxnSpPr>
            <a:cxnSpLocks/>
          </p:cNvCxnSpPr>
          <p:nvPr/>
        </p:nvCxnSpPr>
        <p:spPr>
          <a:xfrm>
            <a:off x="9337112" y="1187091"/>
            <a:ext cx="62772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2" name="文字方塊 51">
                <a:extLst>
                  <a:ext uri="{FF2B5EF4-FFF2-40B4-BE49-F238E27FC236}">
                    <a16:creationId xmlns:a16="http://schemas.microsoft.com/office/drawing/2014/main" id="{D6DD6A75-0A26-A027-7A73-CCF5ED411368}"/>
                  </a:ext>
                </a:extLst>
              </p:cNvPr>
              <p:cNvSpPr txBox="1"/>
              <p:nvPr/>
            </p:nvSpPr>
            <p:spPr>
              <a:xfrm>
                <a:off x="565620" y="578073"/>
                <a:ext cx="3909468" cy="5031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0" i="1" smtClean="0">
                              <a:latin typeface="Cambria Math" panose="02040503050406030204" pitchFamily="18" charset="0"/>
                              <a:ea typeface="Cambria Math" panose="02040503050406030204" pitchFamily="18" charset="0"/>
                            </a:rPr>
                          </m:ctrlPr>
                        </m:sSubPr>
                        <m:e>
                          <m:r>
                            <m:rPr>
                              <m:sty m:val="p"/>
                            </m:rPr>
                            <a:rPr lang="en-US" altLang="zh-TW" sz="2800" i="1">
                              <a:latin typeface="Cambria Math" panose="02040503050406030204" pitchFamily="18" charset="0"/>
                              <a:ea typeface="Cambria Math" panose="02040503050406030204" pitchFamily="18" charset="0"/>
                            </a:rPr>
                            <m:t>∇</m:t>
                          </m:r>
                        </m:e>
                        <m:sub>
                          <m:r>
                            <a:rPr lang="zh-TW" altLang="en-US" sz="2800" b="0" i="1" smtClean="0">
                              <a:latin typeface="Cambria Math" panose="02040503050406030204" pitchFamily="18" charset="0"/>
                              <a:ea typeface="Cambria Math" panose="02040503050406030204" pitchFamily="18" charset="0"/>
                            </a:rPr>
                            <m:t>𝜃</m:t>
                          </m:r>
                        </m:sub>
                      </m:sSub>
                      <m:r>
                        <a:rPr lang="en-US" altLang="zh-TW" sz="2800" b="0" i="1" smtClean="0">
                          <a:latin typeface="Cambria Math" panose="02040503050406030204" pitchFamily="18" charset="0"/>
                        </a:rPr>
                        <m:t>𝑙</m:t>
                      </m:r>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𝑦</m:t>
                          </m:r>
                          <m:r>
                            <a:rPr lang="en-US" altLang="zh-TW" sz="2800" i="1">
                              <a:latin typeface="Cambria Math" panose="02040503050406030204" pitchFamily="18" charset="0"/>
                            </a:rPr>
                            <m:t>~</m:t>
                          </m:r>
                          <m:sSub>
                            <m:sSubPr>
                              <m:ctrlPr>
                                <a:rPr lang="en-US" altLang="zh-TW" sz="2800" i="1">
                                  <a:latin typeface="Cambria Math" panose="02040503050406030204" pitchFamily="18" charset="0"/>
                                  <a:ea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𝑝</m:t>
                              </m:r>
                            </m:e>
                            <m:sub>
                              <m:r>
                                <a:rPr lang="zh-TW" altLang="en-US" sz="2800" i="1">
                                  <a:latin typeface="Cambria Math" panose="02040503050406030204" pitchFamily="18" charset="0"/>
                                  <a:ea typeface="Cambria Math" panose="02040503050406030204" pitchFamily="18" charset="0"/>
                                </a:rPr>
                                <m:t>𝜃</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r>
                                <a:rPr lang="en-US" altLang="zh-TW" sz="2800" i="1">
                                  <a:latin typeface="Cambria Math" panose="02040503050406030204" pitchFamily="18" charset="0"/>
                                </a:rPr>
                                <m:t>|</m:t>
                              </m:r>
                              <m:r>
                                <a:rPr lang="en-US" altLang="zh-TW" sz="2800" i="1">
                                  <a:latin typeface="Cambria Math" panose="02040503050406030204" pitchFamily="18" charset="0"/>
                                </a:rPr>
                                <m:t>𝑥</m:t>
                              </m:r>
                            </m:e>
                          </m:d>
                        </m:sub>
                      </m:sSub>
                      <m:r>
                        <a:rPr lang="en-US" altLang="zh-TW" sz="2800" i="1">
                          <a:latin typeface="Cambria Math" panose="02040503050406030204" pitchFamily="18" charset="0"/>
                        </a:rPr>
                        <m:t>[</m:t>
                      </m:r>
                      <m:sSub>
                        <m:sSubPr>
                          <m:ctrlPr>
                            <a:rPr lang="en-US" altLang="zh-TW" sz="2800" i="1">
                              <a:latin typeface="Cambria Math" panose="02040503050406030204" pitchFamily="18" charset="0"/>
                              <a:ea typeface="Cambria Math" panose="02040503050406030204" pitchFamily="18" charset="0"/>
                            </a:rPr>
                          </m:ctrlPr>
                        </m:sSubPr>
                        <m:e>
                          <m:r>
                            <m:rPr>
                              <m:sty m:val="p"/>
                            </m:rPr>
                            <a:rPr lang="en-US" altLang="zh-TW" sz="2800" i="1">
                              <a:latin typeface="Cambria Math" panose="02040503050406030204" pitchFamily="18" charset="0"/>
                              <a:ea typeface="Cambria Math" panose="02040503050406030204" pitchFamily="18" charset="0"/>
                            </a:rPr>
                            <m:t>∇</m:t>
                          </m:r>
                        </m:e>
                        <m:sub>
                          <m:r>
                            <a:rPr lang="zh-TW" altLang="en-US" sz="2800" i="1">
                              <a:latin typeface="Cambria Math" panose="02040503050406030204" pitchFamily="18" charset="0"/>
                              <a:ea typeface="Cambria Math" panose="02040503050406030204" pitchFamily="18" charset="0"/>
                            </a:rPr>
                            <m:t>𝜃</m:t>
                          </m:r>
                        </m:sub>
                      </m:sSub>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𝑙</m:t>
                          </m:r>
                        </m:e>
                      </m:acc>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e>
                      </m:d>
                      <m:r>
                        <a:rPr lang="en-US" altLang="zh-TW" sz="2800" i="1">
                          <a:latin typeface="Cambria Math" panose="02040503050406030204" pitchFamily="18" charset="0"/>
                        </a:rPr>
                        <m:t>]</m:t>
                      </m:r>
                    </m:oMath>
                  </m:oMathPara>
                </a14:m>
                <a:endParaRPr lang="zh-TW" altLang="en-US" sz="2800" dirty="0"/>
              </a:p>
            </p:txBody>
          </p:sp>
        </mc:Choice>
        <mc:Fallback xmlns="">
          <p:sp>
            <p:nvSpPr>
              <p:cNvPr id="52" name="文字方塊 51">
                <a:extLst>
                  <a:ext uri="{FF2B5EF4-FFF2-40B4-BE49-F238E27FC236}">
                    <a16:creationId xmlns:a16="http://schemas.microsoft.com/office/drawing/2014/main" id="{D6DD6A75-0A26-A027-7A73-CCF5ED411368}"/>
                  </a:ext>
                </a:extLst>
              </p:cNvPr>
              <p:cNvSpPr txBox="1">
                <a:spLocks noRot="1" noChangeAspect="1" noMove="1" noResize="1" noEditPoints="1" noAdjustHandles="1" noChangeArrowheads="1" noChangeShapeType="1" noTextEdit="1"/>
              </p:cNvSpPr>
              <p:nvPr/>
            </p:nvSpPr>
            <p:spPr>
              <a:xfrm>
                <a:off x="565620" y="578073"/>
                <a:ext cx="3909468" cy="503151"/>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3" name="文字方塊 52">
                <a:extLst>
                  <a:ext uri="{FF2B5EF4-FFF2-40B4-BE49-F238E27FC236}">
                    <a16:creationId xmlns:a16="http://schemas.microsoft.com/office/drawing/2014/main" id="{880FB203-9A2B-9333-5069-416612594490}"/>
                  </a:ext>
                </a:extLst>
              </p:cNvPr>
              <p:cNvSpPr txBox="1"/>
              <p:nvPr/>
            </p:nvSpPr>
            <p:spPr>
              <a:xfrm>
                <a:off x="1227326" y="1229570"/>
                <a:ext cx="4380495" cy="5031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ea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𝑦</m:t>
                          </m:r>
                          <m:r>
                            <a:rPr lang="en-US" altLang="zh-TW" sz="2800" i="1">
                              <a:latin typeface="Cambria Math" panose="02040503050406030204" pitchFamily="18" charset="0"/>
                            </a:rPr>
                            <m:t>~</m:t>
                          </m:r>
                          <m:sSub>
                            <m:sSubPr>
                              <m:ctrlPr>
                                <a:rPr lang="en-US" altLang="zh-TW" sz="2800" i="1">
                                  <a:latin typeface="Cambria Math" panose="02040503050406030204" pitchFamily="18" charset="0"/>
                                  <a:ea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𝑝</m:t>
                              </m:r>
                            </m:e>
                            <m:sub>
                              <m:r>
                                <a:rPr lang="zh-TW" altLang="en-US" sz="2800" i="1">
                                  <a:latin typeface="Cambria Math" panose="02040503050406030204" pitchFamily="18" charset="0"/>
                                  <a:ea typeface="Cambria Math" panose="02040503050406030204" pitchFamily="18" charset="0"/>
                                </a:rPr>
                                <m:t>𝜃</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r>
                                <a:rPr lang="en-US" altLang="zh-TW" sz="2800" i="1">
                                  <a:latin typeface="Cambria Math" panose="02040503050406030204" pitchFamily="18" charset="0"/>
                                </a:rPr>
                                <m:t>|</m:t>
                              </m:r>
                              <m:r>
                                <a:rPr lang="en-US" altLang="zh-TW" sz="2800" i="1">
                                  <a:latin typeface="Cambria Math" panose="02040503050406030204" pitchFamily="18" charset="0"/>
                                </a:rPr>
                                <m:t>𝑥</m:t>
                              </m:r>
                            </m:e>
                          </m:d>
                        </m:sub>
                      </m:sSub>
                      <m:r>
                        <a:rPr lang="en-US" altLang="zh-TW" sz="2800" i="1">
                          <a:latin typeface="Cambria Math" panose="02040503050406030204" pitchFamily="18" charset="0"/>
                        </a:rPr>
                        <m:t>[</m:t>
                      </m:r>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𝑙</m:t>
                          </m:r>
                        </m:e>
                      </m:acc>
                      <m:d>
                        <m:dPr>
                          <m:ctrlPr>
                            <a:rPr lang="en-US" altLang="zh-TW" sz="2800" i="1">
                              <a:latin typeface="Cambria Math" panose="02040503050406030204" pitchFamily="18" charset="0"/>
                            </a:rPr>
                          </m:ctrlPr>
                        </m:dPr>
                        <m:e>
                          <m:r>
                            <a:rPr lang="en-US" altLang="zh-TW" sz="2800" i="1">
                              <a:latin typeface="Cambria Math" panose="02040503050406030204" pitchFamily="18" charset="0"/>
                            </a:rPr>
                            <m:t>𝑦</m:t>
                          </m:r>
                        </m:e>
                      </m:d>
                      <m:sSub>
                        <m:sSubPr>
                          <m:ctrlPr>
                            <a:rPr lang="en-US" altLang="zh-TW" sz="2800" i="1">
                              <a:latin typeface="Cambria Math" panose="02040503050406030204" pitchFamily="18" charset="0"/>
                              <a:ea typeface="Cambria Math" panose="02040503050406030204" pitchFamily="18" charset="0"/>
                            </a:rPr>
                          </m:ctrlPr>
                        </m:sSubPr>
                        <m:e>
                          <m:r>
                            <m:rPr>
                              <m:sty m:val="p"/>
                            </m:rPr>
                            <a:rPr lang="en-US" altLang="zh-TW" sz="2800" i="1">
                              <a:latin typeface="Cambria Math" panose="02040503050406030204" pitchFamily="18" charset="0"/>
                              <a:ea typeface="Cambria Math" panose="02040503050406030204" pitchFamily="18" charset="0"/>
                            </a:rPr>
                            <m:t>∇</m:t>
                          </m:r>
                        </m:e>
                        <m:sub>
                          <m:r>
                            <a:rPr lang="zh-TW" altLang="en-US" sz="2800" i="1">
                              <a:latin typeface="Cambria Math" panose="02040503050406030204" pitchFamily="18" charset="0"/>
                              <a:ea typeface="Cambria Math" panose="02040503050406030204" pitchFamily="18" charset="0"/>
                            </a:rPr>
                            <m:t>𝜃</m:t>
                          </m:r>
                        </m:sub>
                      </m:sSub>
                      <m:sSub>
                        <m:sSubPr>
                          <m:ctrlPr>
                            <a:rPr lang="en-US" altLang="zh-TW" sz="2800" i="1" smtClean="0">
                              <a:latin typeface="Cambria Math" panose="02040503050406030204" pitchFamily="18" charset="0"/>
                              <a:ea typeface="Cambria Math" panose="02040503050406030204" pitchFamily="18" charset="0"/>
                            </a:rPr>
                          </m:ctrlPr>
                        </m:sSubPr>
                        <m:e>
                          <m:r>
                            <a:rPr lang="en-US" altLang="zh-TW" sz="2800" b="0" i="1" smtClean="0">
                              <a:latin typeface="Cambria Math" panose="02040503050406030204" pitchFamily="18" charset="0"/>
                              <a:ea typeface="Cambria Math" panose="02040503050406030204" pitchFamily="18" charset="0"/>
                            </a:rPr>
                            <m:t>𝑝</m:t>
                          </m:r>
                        </m:e>
                        <m:sub>
                          <m:r>
                            <a:rPr lang="zh-TW" altLang="en-US" sz="2800" i="1">
                              <a:latin typeface="Cambria Math" panose="02040503050406030204" pitchFamily="18" charset="0"/>
                              <a:ea typeface="Cambria Math" panose="02040503050406030204" pitchFamily="18" charset="0"/>
                            </a:rPr>
                            <m:t>𝜃</m:t>
                          </m:r>
                        </m:sub>
                      </m:sSub>
                      <m:d>
                        <m:dPr>
                          <m:ctrlPr>
                            <a:rPr lang="en-US" altLang="zh-TW" sz="2800" i="1" smtClean="0">
                              <a:latin typeface="Cambria Math" panose="02040503050406030204" pitchFamily="18" charset="0"/>
                              <a:ea typeface="Cambria Math" panose="02040503050406030204" pitchFamily="18" charset="0"/>
                            </a:rPr>
                          </m:ctrlPr>
                        </m:dPr>
                        <m:e>
                          <m:r>
                            <a:rPr lang="en-US" altLang="zh-TW" sz="2800" b="0" i="1" smtClean="0">
                              <a:latin typeface="Cambria Math" panose="02040503050406030204" pitchFamily="18" charset="0"/>
                              <a:ea typeface="Cambria Math" panose="02040503050406030204" pitchFamily="18" charset="0"/>
                            </a:rPr>
                            <m:t>𝑦</m:t>
                          </m:r>
                          <m:r>
                            <a:rPr lang="en-US" altLang="zh-TW" sz="2800" b="0" i="1" smtClean="0">
                              <a:latin typeface="Cambria Math" panose="02040503050406030204" pitchFamily="18" charset="0"/>
                              <a:ea typeface="Cambria Math" panose="02040503050406030204" pitchFamily="18" charset="0"/>
                            </a:rPr>
                            <m:t>|</m:t>
                          </m:r>
                          <m:r>
                            <a:rPr lang="en-US" altLang="zh-TW" sz="2800" b="0" i="1" smtClean="0">
                              <a:latin typeface="Cambria Math" panose="02040503050406030204" pitchFamily="18" charset="0"/>
                              <a:ea typeface="Cambria Math" panose="02040503050406030204" pitchFamily="18" charset="0"/>
                            </a:rPr>
                            <m:t>𝑥</m:t>
                          </m:r>
                        </m:e>
                      </m:d>
                      <m:r>
                        <a:rPr lang="en-US" altLang="zh-TW" sz="2800" i="1">
                          <a:latin typeface="Cambria Math" panose="02040503050406030204" pitchFamily="18" charset="0"/>
                        </a:rPr>
                        <m:t>]</m:t>
                      </m:r>
                    </m:oMath>
                  </m:oMathPara>
                </a14:m>
                <a:endParaRPr lang="zh-TW" altLang="en-US" sz="2800" dirty="0"/>
              </a:p>
            </p:txBody>
          </p:sp>
        </mc:Choice>
        <mc:Fallback xmlns="">
          <p:sp>
            <p:nvSpPr>
              <p:cNvPr id="53" name="文字方塊 52">
                <a:extLst>
                  <a:ext uri="{FF2B5EF4-FFF2-40B4-BE49-F238E27FC236}">
                    <a16:creationId xmlns:a16="http://schemas.microsoft.com/office/drawing/2014/main" id="{880FB203-9A2B-9333-5069-416612594490}"/>
                  </a:ext>
                </a:extLst>
              </p:cNvPr>
              <p:cNvSpPr txBox="1">
                <a:spLocks noRot="1" noChangeAspect="1" noMove="1" noResize="1" noEditPoints="1" noAdjustHandles="1" noChangeArrowheads="1" noChangeShapeType="1" noTextEdit="1"/>
              </p:cNvSpPr>
              <p:nvPr/>
            </p:nvSpPr>
            <p:spPr>
              <a:xfrm>
                <a:off x="1227326" y="1229570"/>
                <a:ext cx="4380495" cy="503151"/>
              </a:xfrm>
              <a:prstGeom prst="rect">
                <a:avLst/>
              </a:prstGeom>
              <a:blipFill>
                <a:blip r:embed="rId3"/>
                <a:stretch>
                  <a:fillRect/>
                </a:stretch>
              </a:blipFill>
            </p:spPr>
            <p:txBody>
              <a:bodyPr/>
              <a:lstStyle/>
              <a:p>
                <a:r>
                  <a:rPr lang="zh-TW" altLang="en-US">
                    <a:noFill/>
                  </a:rPr>
                  <a:t> </a:t>
                </a:r>
              </a:p>
            </p:txBody>
          </p:sp>
        </mc:Fallback>
      </mc:AlternateContent>
      <p:sp>
        <p:nvSpPr>
          <p:cNvPr id="55" name="文字方塊 54">
            <a:extLst>
              <a:ext uri="{FF2B5EF4-FFF2-40B4-BE49-F238E27FC236}">
                <a16:creationId xmlns:a16="http://schemas.microsoft.com/office/drawing/2014/main" id="{74A40F5C-A682-A8D9-29AC-1BAE30BE15C8}"/>
              </a:ext>
            </a:extLst>
          </p:cNvPr>
          <p:cNvSpPr txBox="1"/>
          <p:nvPr/>
        </p:nvSpPr>
        <p:spPr>
          <a:xfrm>
            <a:off x="9255574" y="5164502"/>
            <a:ext cx="2818040" cy="461665"/>
          </a:xfrm>
          <a:prstGeom prst="rect">
            <a:avLst/>
          </a:prstGeom>
          <a:noFill/>
        </p:spPr>
        <p:txBody>
          <a:bodyPr wrap="square" rtlCol="0">
            <a:spAutoFit/>
          </a:bodyPr>
          <a:lstStyle/>
          <a:p>
            <a:r>
              <a:rPr lang="en-US" altLang="zh-TW" sz="2400" dirty="0"/>
              <a:t>minimum entropy </a:t>
            </a:r>
            <a:endParaRPr lang="zh-TW" altLang="en-US" sz="2400" dirty="0"/>
          </a:p>
        </p:txBody>
      </p:sp>
      <p:sp>
        <p:nvSpPr>
          <p:cNvPr id="56" name="文字方塊 55">
            <a:extLst>
              <a:ext uri="{FF2B5EF4-FFF2-40B4-BE49-F238E27FC236}">
                <a16:creationId xmlns:a16="http://schemas.microsoft.com/office/drawing/2014/main" id="{C05EB8C2-355A-A233-73E7-D686F8826CB7}"/>
              </a:ext>
            </a:extLst>
          </p:cNvPr>
          <p:cNvSpPr txBox="1"/>
          <p:nvPr/>
        </p:nvSpPr>
        <p:spPr>
          <a:xfrm>
            <a:off x="9112422" y="4024921"/>
            <a:ext cx="2818040" cy="461665"/>
          </a:xfrm>
          <a:prstGeom prst="rect">
            <a:avLst/>
          </a:prstGeom>
          <a:noFill/>
        </p:spPr>
        <p:txBody>
          <a:bodyPr wrap="square" rtlCol="0">
            <a:spAutoFit/>
          </a:bodyPr>
          <a:lstStyle/>
          <a:p>
            <a:r>
              <a:rPr lang="en-US" altLang="zh-TW" sz="2400" dirty="0"/>
              <a:t>Increase probability </a:t>
            </a:r>
            <a:endParaRPr lang="zh-TW" altLang="en-US" sz="2400" dirty="0"/>
          </a:p>
        </p:txBody>
      </p:sp>
      <p:cxnSp>
        <p:nvCxnSpPr>
          <p:cNvPr id="57" name="直線單箭頭接點 56">
            <a:extLst>
              <a:ext uri="{FF2B5EF4-FFF2-40B4-BE49-F238E27FC236}">
                <a16:creationId xmlns:a16="http://schemas.microsoft.com/office/drawing/2014/main" id="{D9F9D767-3F18-1971-D0E9-68B4354ED217}"/>
              </a:ext>
            </a:extLst>
          </p:cNvPr>
          <p:cNvCxnSpPr/>
          <p:nvPr/>
        </p:nvCxnSpPr>
        <p:spPr>
          <a:xfrm>
            <a:off x="2073462" y="3812471"/>
            <a:ext cx="5711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8" name="直線單箭頭接點 57">
            <a:extLst>
              <a:ext uri="{FF2B5EF4-FFF2-40B4-BE49-F238E27FC236}">
                <a16:creationId xmlns:a16="http://schemas.microsoft.com/office/drawing/2014/main" id="{C7020557-7105-F36C-E55B-DFAA124A4F20}"/>
              </a:ext>
            </a:extLst>
          </p:cNvPr>
          <p:cNvCxnSpPr/>
          <p:nvPr/>
        </p:nvCxnSpPr>
        <p:spPr>
          <a:xfrm>
            <a:off x="3147358" y="3756695"/>
            <a:ext cx="5711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單箭頭接點 58">
            <a:extLst>
              <a:ext uri="{FF2B5EF4-FFF2-40B4-BE49-F238E27FC236}">
                <a16:creationId xmlns:a16="http://schemas.microsoft.com/office/drawing/2014/main" id="{DA0E34C6-19A2-964D-820A-15D960F819FF}"/>
              </a:ext>
            </a:extLst>
          </p:cNvPr>
          <p:cNvCxnSpPr/>
          <p:nvPr/>
        </p:nvCxnSpPr>
        <p:spPr>
          <a:xfrm>
            <a:off x="4422926" y="3738502"/>
            <a:ext cx="5711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直線單箭頭接點 59">
            <a:extLst>
              <a:ext uri="{FF2B5EF4-FFF2-40B4-BE49-F238E27FC236}">
                <a16:creationId xmlns:a16="http://schemas.microsoft.com/office/drawing/2014/main" id="{B6F5ACFE-9EF5-EF18-7BED-CC2369AA27D6}"/>
              </a:ext>
            </a:extLst>
          </p:cNvPr>
          <p:cNvCxnSpPr>
            <a:cxnSpLocks/>
          </p:cNvCxnSpPr>
          <p:nvPr/>
        </p:nvCxnSpPr>
        <p:spPr>
          <a:xfrm>
            <a:off x="5504519" y="4066778"/>
            <a:ext cx="639753" cy="72281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直線單箭頭接點 64">
            <a:extLst>
              <a:ext uri="{FF2B5EF4-FFF2-40B4-BE49-F238E27FC236}">
                <a16:creationId xmlns:a16="http://schemas.microsoft.com/office/drawing/2014/main" id="{5A1E42AD-88F2-7944-11C6-02DBFCE0D97D}"/>
              </a:ext>
            </a:extLst>
          </p:cNvPr>
          <p:cNvCxnSpPr>
            <a:cxnSpLocks/>
          </p:cNvCxnSpPr>
          <p:nvPr/>
        </p:nvCxnSpPr>
        <p:spPr>
          <a:xfrm>
            <a:off x="7005366" y="5102691"/>
            <a:ext cx="724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6" name="直線單箭頭接點 65">
            <a:extLst>
              <a:ext uri="{FF2B5EF4-FFF2-40B4-BE49-F238E27FC236}">
                <a16:creationId xmlns:a16="http://schemas.microsoft.com/office/drawing/2014/main" id="{5006CFA4-8D86-D6F9-D418-CDA918D8196A}"/>
              </a:ext>
            </a:extLst>
          </p:cNvPr>
          <p:cNvCxnSpPr>
            <a:cxnSpLocks/>
          </p:cNvCxnSpPr>
          <p:nvPr/>
        </p:nvCxnSpPr>
        <p:spPr>
          <a:xfrm>
            <a:off x="8132602" y="5102691"/>
            <a:ext cx="724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7" name="直線單箭頭接點 66">
            <a:extLst>
              <a:ext uri="{FF2B5EF4-FFF2-40B4-BE49-F238E27FC236}">
                <a16:creationId xmlns:a16="http://schemas.microsoft.com/office/drawing/2014/main" id="{3B334DFF-B4F8-11E3-65F2-B7E3DBD5FCAD}"/>
              </a:ext>
            </a:extLst>
          </p:cNvPr>
          <p:cNvCxnSpPr>
            <a:cxnSpLocks/>
          </p:cNvCxnSpPr>
          <p:nvPr/>
        </p:nvCxnSpPr>
        <p:spPr>
          <a:xfrm>
            <a:off x="9264687" y="5097366"/>
            <a:ext cx="724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16879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A31B7-9B2A-1AC8-47C6-57813C0A5709}"/>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9E54243A-3D7C-76D3-F0E1-7C80CFA6DE70}"/>
              </a:ext>
            </a:extLst>
          </p:cNvPr>
          <p:cNvPicPr>
            <a:picLocks noChangeAspect="1"/>
          </p:cNvPicPr>
          <p:nvPr/>
        </p:nvPicPr>
        <p:blipFill>
          <a:blip r:embed="rId2"/>
          <a:stretch>
            <a:fillRect/>
          </a:stretch>
        </p:blipFill>
        <p:spPr>
          <a:xfrm>
            <a:off x="718481" y="170385"/>
            <a:ext cx="10755038" cy="2045872"/>
          </a:xfrm>
          <a:prstGeom prst="rect">
            <a:avLst/>
          </a:prstGeom>
        </p:spPr>
      </p:pic>
      <p:pic>
        <p:nvPicPr>
          <p:cNvPr id="11" name="圖片 10">
            <a:extLst>
              <a:ext uri="{FF2B5EF4-FFF2-40B4-BE49-F238E27FC236}">
                <a16:creationId xmlns:a16="http://schemas.microsoft.com/office/drawing/2014/main" id="{CDB07D3B-AF7F-8513-80BD-F2A486365E4F}"/>
              </a:ext>
            </a:extLst>
          </p:cNvPr>
          <p:cNvPicPr>
            <a:picLocks noChangeAspect="1"/>
          </p:cNvPicPr>
          <p:nvPr/>
        </p:nvPicPr>
        <p:blipFill>
          <a:blip r:embed="rId3"/>
          <a:stretch>
            <a:fillRect/>
          </a:stretch>
        </p:blipFill>
        <p:spPr>
          <a:xfrm>
            <a:off x="2462834" y="2257643"/>
            <a:ext cx="7266331" cy="2185262"/>
          </a:xfrm>
          <a:prstGeom prst="rect">
            <a:avLst/>
          </a:prstGeom>
        </p:spPr>
      </p:pic>
      <p:pic>
        <p:nvPicPr>
          <p:cNvPr id="13" name="圖片 12">
            <a:extLst>
              <a:ext uri="{FF2B5EF4-FFF2-40B4-BE49-F238E27FC236}">
                <a16:creationId xmlns:a16="http://schemas.microsoft.com/office/drawing/2014/main" id="{AD453B73-8987-DC9C-2524-E7F0E356456A}"/>
              </a:ext>
            </a:extLst>
          </p:cNvPr>
          <p:cNvPicPr>
            <a:picLocks noChangeAspect="1"/>
          </p:cNvPicPr>
          <p:nvPr/>
        </p:nvPicPr>
        <p:blipFill>
          <a:blip r:embed="rId4"/>
          <a:stretch>
            <a:fillRect/>
          </a:stretch>
        </p:blipFill>
        <p:spPr>
          <a:xfrm>
            <a:off x="2158268" y="4600357"/>
            <a:ext cx="7875464" cy="2292515"/>
          </a:xfrm>
          <a:prstGeom prst="rect">
            <a:avLst/>
          </a:prstGeom>
        </p:spPr>
      </p:pic>
      <p:sp>
        <p:nvSpPr>
          <p:cNvPr id="14" name="矩形: 圓角 13">
            <a:extLst>
              <a:ext uri="{FF2B5EF4-FFF2-40B4-BE49-F238E27FC236}">
                <a16:creationId xmlns:a16="http://schemas.microsoft.com/office/drawing/2014/main" id="{D03D530F-19C9-F6C1-9FC2-A72F69631CE4}"/>
              </a:ext>
            </a:extLst>
          </p:cNvPr>
          <p:cNvSpPr/>
          <p:nvPr/>
        </p:nvSpPr>
        <p:spPr>
          <a:xfrm>
            <a:off x="718481" y="1737360"/>
            <a:ext cx="10755038" cy="36283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圓角 14">
            <a:extLst>
              <a:ext uri="{FF2B5EF4-FFF2-40B4-BE49-F238E27FC236}">
                <a16:creationId xmlns:a16="http://schemas.microsoft.com/office/drawing/2014/main" id="{327F6DB8-BC86-2294-2CBE-78A220E6222A}"/>
              </a:ext>
            </a:extLst>
          </p:cNvPr>
          <p:cNvSpPr/>
          <p:nvPr/>
        </p:nvSpPr>
        <p:spPr>
          <a:xfrm>
            <a:off x="2462834" y="3904233"/>
            <a:ext cx="7266331" cy="39344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12CC6A31-F32E-61FF-07FF-DD01E4F36114}"/>
              </a:ext>
            </a:extLst>
          </p:cNvPr>
          <p:cNvSpPr/>
          <p:nvPr/>
        </p:nvSpPr>
        <p:spPr>
          <a:xfrm>
            <a:off x="2158268" y="6288333"/>
            <a:ext cx="7875464" cy="39344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68008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3F1A19-D076-37FE-97D7-A2E2F3D71E36}"/>
              </a:ext>
            </a:extLst>
          </p:cNvPr>
          <p:cNvSpPr>
            <a:spLocks noGrp="1"/>
          </p:cNvSpPr>
          <p:nvPr>
            <p:ph type="ctrTitle"/>
          </p:nvPr>
        </p:nvSpPr>
        <p:spPr/>
        <p:txBody>
          <a:bodyPr/>
          <a:lstStyle/>
          <a:p>
            <a:r>
              <a:rPr lang="en-US" altLang="zh-TW" dirty="0"/>
              <a:t>End of Math Warning</a:t>
            </a:r>
            <a:endParaRPr lang="zh-TW" altLang="en-US" dirty="0"/>
          </a:p>
        </p:txBody>
      </p:sp>
      <p:sp>
        <p:nvSpPr>
          <p:cNvPr id="3" name="副標題 2">
            <a:extLst>
              <a:ext uri="{FF2B5EF4-FFF2-40B4-BE49-F238E27FC236}">
                <a16:creationId xmlns:a16="http://schemas.microsoft.com/office/drawing/2014/main" id="{28EFB3BD-A024-1298-E307-705EF38D0E15}"/>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4094789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4AE9-173A-92E3-B546-B5A5BCD680F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FD80A90-142A-FCBC-0A5C-3B05212E9717}"/>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自己訂 </a:t>
            </a:r>
            <a:r>
              <a:rPr lang="en-US" altLang="zh-TW" dirty="0">
                <a:latin typeface="微軟正黑體" panose="020B0604030504040204" pitchFamily="34" charset="-120"/>
                <a:ea typeface="微軟正黑體" panose="020B0604030504040204" pitchFamily="34" charset="-120"/>
              </a:rPr>
              <a:t>Loss</a:t>
            </a:r>
            <a:endParaRPr lang="zh-TW" altLang="en-US" dirty="0">
              <a:latin typeface="微軟正黑體" panose="020B0604030504040204" pitchFamily="34" charset="-120"/>
              <a:ea typeface="微軟正黑體" panose="020B0604030504040204" pitchFamily="34" charset="-120"/>
            </a:endParaRPr>
          </a:p>
        </p:txBody>
      </p:sp>
      <p:cxnSp>
        <p:nvCxnSpPr>
          <p:cNvPr id="30" name="直線單箭頭接點 29">
            <a:extLst>
              <a:ext uri="{FF2B5EF4-FFF2-40B4-BE49-F238E27FC236}">
                <a16:creationId xmlns:a16="http://schemas.microsoft.com/office/drawing/2014/main" id="{5D152BC3-73DE-27D1-4D09-3C33C686AF7B}"/>
              </a:ext>
            </a:extLst>
          </p:cNvPr>
          <p:cNvCxnSpPr/>
          <p:nvPr/>
        </p:nvCxnSpPr>
        <p:spPr>
          <a:xfrm>
            <a:off x="1965066" y="2263584"/>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1" name="直線單箭頭接點 30">
            <a:extLst>
              <a:ext uri="{FF2B5EF4-FFF2-40B4-BE49-F238E27FC236}">
                <a16:creationId xmlns:a16="http://schemas.microsoft.com/office/drawing/2014/main" id="{03DFCED3-9A63-E2FF-2647-0A1FC3AD2FB7}"/>
              </a:ext>
            </a:extLst>
          </p:cNvPr>
          <p:cNvCxnSpPr/>
          <p:nvPr/>
        </p:nvCxnSpPr>
        <p:spPr>
          <a:xfrm>
            <a:off x="1965068" y="2797677"/>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2" name="直線單箭頭接點 31">
            <a:extLst>
              <a:ext uri="{FF2B5EF4-FFF2-40B4-BE49-F238E27FC236}">
                <a16:creationId xmlns:a16="http://schemas.microsoft.com/office/drawing/2014/main" id="{4340924D-28DA-7EC0-2B6E-E6A155C33D95}"/>
              </a:ext>
            </a:extLst>
          </p:cNvPr>
          <p:cNvCxnSpPr/>
          <p:nvPr/>
        </p:nvCxnSpPr>
        <p:spPr>
          <a:xfrm>
            <a:off x="1965067" y="3693720"/>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3" name="直線單箭頭接點 32">
            <a:extLst>
              <a:ext uri="{FF2B5EF4-FFF2-40B4-BE49-F238E27FC236}">
                <a16:creationId xmlns:a16="http://schemas.microsoft.com/office/drawing/2014/main" id="{76C0DB3A-DF6E-4D46-AEA2-1E9EF6717E81}"/>
              </a:ext>
            </a:extLst>
          </p:cNvPr>
          <p:cNvCxnSpPr/>
          <p:nvPr/>
        </p:nvCxnSpPr>
        <p:spPr>
          <a:xfrm>
            <a:off x="5210495" y="2263584"/>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4" name="直線單箭頭接點 33">
            <a:extLst>
              <a:ext uri="{FF2B5EF4-FFF2-40B4-BE49-F238E27FC236}">
                <a16:creationId xmlns:a16="http://schemas.microsoft.com/office/drawing/2014/main" id="{63F5A501-6ACA-036A-2149-31445521473B}"/>
              </a:ext>
            </a:extLst>
          </p:cNvPr>
          <p:cNvCxnSpPr/>
          <p:nvPr/>
        </p:nvCxnSpPr>
        <p:spPr>
          <a:xfrm>
            <a:off x="5210497" y="2797677"/>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5" name="直線單箭頭接點 34">
            <a:extLst>
              <a:ext uri="{FF2B5EF4-FFF2-40B4-BE49-F238E27FC236}">
                <a16:creationId xmlns:a16="http://schemas.microsoft.com/office/drawing/2014/main" id="{1A083F24-D330-7533-3AE9-3EF13FC8F491}"/>
              </a:ext>
            </a:extLst>
          </p:cNvPr>
          <p:cNvCxnSpPr/>
          <p:nvPr/>
        </p:nvCxnSpPr>
        <p:spPr>
          <a:xfrm>
            <a:off x="5210496" y="3693720"/>
            <a:ext cx="1158239" cy="0"/>
          </a:xfrm>
          <a:prstGeom prst="straightConnector1">
            <a:avLst/>
          </a:prstGeom>
          <a:noFill/>
          <a:ln w="57150" cap="flat" cmpd="sng" algn="ctr">
            <a:solidFill>
              <a:sysClr val="windowText" lastClr="000000"/>
            </a:solidFill>
            <a:prstDash val="solid"/>
            <a:miter lim="800000"/>
            <a:tailEnd type="triangle"/>
          </a:ln>
          <a:effectLst/>
        </p:spPr>
      </p:cxnSp>
      <p:sp>
        <p:nvSpPr>
          <p:cNvPr id="36" name="矩形: 圓角 35">
            <a:extLst>
              <a:ext uri="{FF2B5EF4-FFF2-40B4-BE49-F238E27FC236}">
                <a16:creationId xmlns:a16="http://schemas.microsoft.com/office/drawing/2014/main" id="{FFAAD97F-8A8A-17D7-D7CA-E566C1151FAC}"/>
              </a:ext>
            </a:extLst>
          </p:cNvPr>
          <p:cNvSpPr/>
          <p:nvPr/>
        </p:nvSpPr>
        <p:spPr>
          <a:xfrm>
            <a:off x="3123308" y="1873954"/>
            <a:ext cx="2283310" cy="2222546"/>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37" name="矩形: 圓角 36">
                <a:extLst>
                  <a:ext uri="{FF2B5EF4-FFF2-40B4-BE49-F238E27FC236}">
                    <a16:creationId xmlns:a16="http://schemas.microsoft.com/office/drawing/2014/main" id="{F22AB82B-F4DA-E44D-C37A-E2B4CE8E5E18}"/>
                  </a:ext>
                </a:extLst>
              </p:cNvPr>
              <p:cNvSpPr/>
              <p:nvPr/>
            </p:nvSpPr>
            <p:spPr>
              <a:xfrm>
                <a:off x="956453" y="196971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sSup>
                      <m:sSup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ctrlPr>
                      </m:sSup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e>
                      <m:sup>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1</m:t>
                        </m:r>
                      </m:sup>
                    </m:sSup>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37" name="矩形: 圓角 36">
                <a:extLst>
                  <a:ext uri="{FF2B5EF4-FFF2-40B4-BE49-F238E27FC236}">
                    <a16:creationId xmlns:a16="http://schemas.microsoft.com/office/drawing/2014/main" id="{F22AB82B-F4DA-E44D-C37A-E2B4CE8E5E18}"/>
                  </a:ext>
                </a:extLst>
              </p:cNvPr>
              <p:cNvSpPr>
                <a:spLocks noRot="1" noChangeAspect="1" noMove="1" noResize="1" noEditPoints="1" noAdjustHandles="1" noChangeArrowheads="1" noChangeShapeType="1" noTextEdit="1"/>
              </p:cNvSpPr>
              <p:nvPr/>
            </p:nvSpPr>
            <p:spPr>
              <a:xfrm>
                <a:off x="956453" y="1969716"/>
                <a:ext cx="1483823" cy="461663"/>
              </a:xfrm>
              <a:prstGeom prst="roundRect">
                <a:avLst/>
              </a:prstGeom>
              <a:blipFill>
                <a:blip r:embed="rId3"/>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8" name="矩形: 圓角 37">
                <a:extLst>
                  <a:ext uri="{FF2B5EF4-FFF2-40B4-BE49-F238E27FC236}">
                    <a16:creationId xmlns:a16="http://schemas.microsoft.com/office/drawing/2014/main" id="{90E26FAA-3EAC-2F7A-83B9-A050AE04C0D6}"/>
                  </a:ext>
                </a:extLst>
              </p:cNvPr>
              <p:cNvSpPr/>
              <p:nvPr/>
            </p:nvSpPr>
            <p:spPr>
              <a:xfrm>
                <a:off x="956452" y="252734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38" name="矩形: 圓角 37">
                <a:extLst>
                  <a:ext uri="{FF2B5EF4-FFF2-40B4-BE49-F238E27FC236}">
                    <a16:creationId xmlns:a16="http://schemas.microsoft.com/office/drawing/2014/main" id="{90E26FAA-3EAC-2F7A-83B9-A050AE04C0D6}"/>
                  </a:ext>
                </a:extLst>
              </p:cNvPr>
              <p:cNvSpPr>
                <a:spLocks noRot="1" noChangeAspect="1" noMove="1" noResize="1" noEditPoints="1" noAdjustHandles="1" noChangeArrowheads="1" noChangeShapeType="1" noTextEdit="1"/>
              </p:cNvSpPr>
              <p:nvPr/>
            </p:nvSpPr>
            <p:spPr>
              <a:xfrm>
                <a:off x="956452" y="2527346"/>
                <a:ext cx="1483823" cy="461663"/>
              </a:xfrm>
              <a:prstGeom prst="roundRect">
                <a:avLst/>
              </a:prstGeom>
              <a:blipFill>
                <a:blip r:embed="rId4"/>
                <a:stretch>
                  <a:fillRect t="-4938" b="-25926"/>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9" name="矩形: 圓角 38">
                <a:extLst>
                  <a:ext uri="{FF2B5EF4-FFF2-40B4-BE49-F238E27FC236}">
                    <a16:creationId xmlns:a16="http://schemas.microsoft.com/office/drawing/2014/main" id="{937E843A-7BAA-210D-F76F-E1FECBA319AA}"/>
                  </a:ext>
                </a:extLst>
              </p:cNvPr>
              <p:cNvSpPr/>
              <p:nvPr/>
            </p:nvSpPr>
            <p:spPr>
              <a:xfrm>
                <a:off x="956452" y="346283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39" name="矩形: 圓角 38">
                <a:extLst>
                  <a:ext uri="{FF2B5EF4-FFF2-40B4-BE49-F238E27FC236}">
                    <a16:creationId xmlns:a16="http://schemas.microsoft.com/office/drawing/2014/main" id="{937E843A-7BAA-210D-F76F-E1FECBA319AA}"/>
                  </a:ext>
                </a:extLst>
              </p:cNvPr>
              <p:cNvSpPr>
                <a:spLocks noRot="1" noChangeAspect="1" noMove="1" noResize="1" noEditPoints="1" noAdjustHandles="1" noChangeArrowheads="1" noChangeShapeType="1" noTextEdit="1"/>
              </p:cNvSpPr>
              <p:nvPr/>
            </p:nvSpPr>
            <p:spPr>
              <a:xfrm>
                <a:off x="956452" y="3462836"/>
                <a:ext cx="1483823" cy="461663"/>
              </a:xfrm>
              <a:prstGeom prst="roundRect">
                <a:avLst/>
              </a:prstGeom>
              <a:blipFill>
                <a:blip r:embed="rId5"/>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矩形: 圓角 39">
                <a:extLst>
                  <a:ext uri="{FF2B5EF4-FFF2-40B4-BE49-F238E27FC236}">
                    <a16:creationId xmlns:a16="http://schemas.microsoft.com/office/drawing/2014/main" id="{BAFBD0F2-76B1-CEC0-F60B-80C752889716}"/>
                  </a:ext>
                </a:extLst>
              </p:cNvPr>
              <p:cNvSpPr/>
              <p:nvPr/>
            </p:nvSpPr>
            <p:spPr>
              <a:xfrm>
                <a:off x="6443549" y="1989576"/>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b="0" i="1" kern="0" smtClean="0">
                            <a:solidFill>
                              <a:prstClr val="black"/>
                            </a:solidFill>
                            <a:latin typeface="Cambria Math" panose="02040503050406030204" pitchFamily="18" charset="0"/>
                            <a:ea typeface="微軟正黑體" panose="020B0604030504040204" pitchFamily="34" charset="-120"/>
                          </a:rPr>
                          <m:t>𝑦</m:t>
                        </m:r>
                      </m:e>
                      <m:sup>
                        <m:r>
                          <a:rPr lang="en-US" altLang="zh-TW" sz="2400" i="1" kern="0">
                            <a:solidFill>
                              <a:prstClr val="black"/>
                            </a:solidFill>
                            <a:latin typeface="Cambria Math" panose="02040503050406030204" pitchFamily="18" charset="0"/>
                            <a:ea typeface="微軟正黑體" panose="020B0604030504040204" pitchFamily="34" charset="-120"/>
                          </a:rPr>
                          <m:t>1</m:t>
                        </m:r>
                      </m:sup>
                    </m:sSup>
                  </m:oMath>
                </a14:m>
                <a:endParaRPr lang="zh-TW" altLang="en-US" sz="2400" kern="0" dirty="0">
                  <a:solidFill>
                    <a:prstClr val="black"/>
                  </a:solidFill>
                  <a:ea typeface="微軟正黑體" panose="020B0604030504040204" pitchFamily="34" charset="-120"/>
                </a:endParaRPr>
              </a:p>
            </p:txBody>
          </p:sp>
        </mc:Choice>
        <mc:Fallback xmlns="">
          <p:sp>
            <p:nvSpPr>
              <p:cNvPr id="40" name="矩形: 圓角 39">
                <a:extLst>
                  <a:ext uri="{FF2B5EF4-FFF2-40B4-BE49-F238E27FC236}">
                    <a16:creationId xmlns:a16="http://schemas.microsoft.com/office/drawing/2014/main" id="{BAFBD0F2-76B1-CEC0-F60B-80C752889716}"/>
                  </a:ext>
                </a:extLst>
              </p:cNvPr>
              <p:cNvSpPr>
                <a:spLocks noRot="1" noChangeAspect="1" noMove="1" noResize="1" noEditPoints="1" noAdjustHandles="1" noChangeArrowheads="1" noChangeShapeType="1" noTextEdit="1"/>
              </p:cNvSpPr>
              <p:nvPr/>
            </p:nvSpPr>
            <p:spPr>
              <a:xfrm>
                <a:off x="6443549" y="1989576"/>
                <a:ext cx="1551012" cy="461663"/>
              </a:xfrm>
              <a:prstGeom prst="roundRect">
                <a:avLst/>
              </a:prstGeom>
              <a:blipFill>
                <a:blip r:embed="rId6"/>
                <a:stretch>
                  <a:fillRect l="-1538"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矩形: 圓角 40">
                <a:extLst>
                  <a:ext uri="{FF2B5EF4-FFF2-40B4-BE49-F238E27FC236}">
                    <a16:creationId xmlns:a16="http://schemas.microsoft.com/office/drawing/2014/main" id="{68C5176A-586D-874F-6707-F808EE637089}"/>
                  </a:ext>
                </a:extLst>
              </p:cNvPr>
              <p:cNvSpPr/>
              <p:nvPr/>
            </p:nvSpPr>
            <p:spPr>
              <a:xfrm>
                <a:off x="6443548" y="2547206"/>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lang="zh-TW" altLang="en-US" sz="2400" kern="0" dirty="0">
                  <a:solidFill>
                    <a:prstClr val="black"/>
                  </a:solidFill>
                  <a:ea typeface="微軟正黑體" panose="020B0604030504040204" pitchFamily="34" charset="-120"/>
                </a:endParaRPr>
              </a:p>
            </p:txBody>
          </p:sp>
        </mc:Choice>
        <mc:Fallback xmlns="">
          <p:sp>
            <p:nvSpPr>
              <p:cNvPr id="41" name="矩形: 圓角 40">
                <a:extLst>
                  <a:ext uri="{FF2B5EF4-FFF2-40B4-BE49-F238E27FC236}">
                    <a16:creationId xmlns:a16="http://schemas.microsoft.com/office/drawing/2014/main" id="{68C5176A-586D-874F-6707-F808EE637089}"/>
                  </a:ext>
                </a:extLst>
              </p:cNvPr>
              <p:cNvSpPr>
                <a:spLocks noRot="1" noChangeAspect="1" noMove="1" noResize="1" noEditPoints="1" noAdjustHandles="1" noChangeArrowheads="1" noChangeShapeType="1" noTextEdit="1"/>
              </p:cNvSpPr>
              <p:nvPr/>
            </p:nvSpPr>
            <p:spPr>
              <a:xfrm>
                <a:off x="6443548" y="2547206"/>
                <a:ext cx="1547945" cy="461663"/>
              </a:xfrm>
              <a:prstGeom prst="roundRect">
                <a:avLst/>
              </a:prstGeom>
              <a:blipFill>
                <a:blip r:embed="rId7"/>
                <a:stretch>
                  <a:fillRect l="-1923"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矩形: 圓角 41">
                <a:extLst>
                  <a:ext uri="{FF2B5EF4-FFF2-40B4-BE49-F238E27FC236}">
                    <a16:creationId xmlns:a16="http://schemas.microsoft.com/office/drawing/2014/main" id="{898D553A-6B91-F7BD-5C09-44CBE0F7A99F}"/>
                  </a:ext>
                </a:extLst>
              </p:cNvPr>
              <p:cNvSpPr/>
              <p:nvPr/>
            </p:nvSpPr>
            <p:spPr>
              <a:xfrm>
                <a:off x="6443548" y="3482696"/>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lang="zh-TW" altLang="en-US" sz="2400" kern="0" dirty="0">
                  <a:solidFill>
                    <a:prstClr val="black"/>
                  </a:solidFill>
                  <a:ea typeface="微軟正黑體" panose="020B0604030504040204" pitchFamily="34" charset="-120"/>
                </a:endParaRPr>
              </a:p>
            </p:txBody>
          </p:sp>
        </mc:Choice>
        <mc:Fallback xmlns="">
          <p:sp>
            <p:nvSpPr>
              <p:cNvPr id="42" name="矩形: 圓角 41">
                <a:extLst>
                  <a:ext uri="{FF2B5EF4-FFF2-40B4-BE49-F238E27FC236}">
                    <a16:creationId xmlns:a16="http://schemas.microsoft.com/office/drawing/2014/main" id="{898D553A-6B91-F7BD-5C09-44CBE0F7A99F}"/>
                  </a:ext>
                </a:extLst>
              </p:cNvPr>
              <p:cNvSpPr>
                <a:spLocks noRot="1" noChangeAspect="1" noMove="1" noResize="1" noEditPoints="1" noAdjustHandles="1" noChangeArrowheads="1" noChangeShapeType="1" noTextEdit="1"/>
              </p:cNvSpPr>
              <p:nvPr/>
            </p:nvSpPr>
            <p:spPr>
              <a:xfrm>
                <a:off x="6443548" y="3482696"/>
                <a:ext cx="1547945" cy="461663"/>
              </a:xfrm>
              <a:prstGeom prst="roundRect">
                <a:avLst/>
              </a:prstGeom>
              <a:blipFill>
                <a:blip r:embed="rId8"/>
                <a:stretch>
                  <a:fillRect l="-3462"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3" name="直線單箭頭接點 42">
            <a:extLst>
              <a:ext uri="{FF2B5EF4-FFF2-40B4-BE49-F238E27FC236}">
                <a16:creationId xmlns:a16="http://schemas.microsoft.com/office/drawing/2014/main" id="{EB9D5F62-11FF-B326-A68C-6C4F8A47961F}"/>
              </a:ext>
            </a:extLst>
          </p:cNvPr>
          <p:cNvCxnSpPr/>
          <p:nvPr/>
        </p:nvCxnSpPr>
        <p:spPr>
          <a:xfrm>
            <a:off x="8147676" y="2213707"/>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44" name="直線單箭頭接點 43">
            <a:extLst>
              <a:ext uri="{FF2B5EF4-FFF2-40B4-BE49-F238E27FC236}">
                <a16:creationId xmlns:a16="http://schemas.microsoft.com/office/drawing/2014/main" id="{49CFBA8C-D671-B8BA-7F76-1494FE129495}"/>
              </a:ext>
            </a:extLst>
          </p:cNvPr>
          <p:cNvCxnSpPr/>
          <p:nvPr/>
        </p:nvCxnSpPr>
        <p:spPr>
          <a:xfrm>
            <a:off x="8147678" y="2785900"/>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45" name="直線單箭頭接點 44">
            <a:extLst>
              <a:ext uri="{FF2B5EF4-FFF2-40B4-BE49-F238E27FC236}">
                <a16:creationId xmlns:a16="http://schemas.microsoft.com/office/drawing/2014/main" id="{B8B8BFC7-A87C-9D49-078D-C7B4E03D8A73}"/>
              </a:ext>
            </a:extLst>
          </p:cNvPr>
          <p:cNvCxnSpPr/>
          <p:nvPr/>
        </p:nvCxnSpPr>
        <p:spPr>
          <a:xfrm>
            <a:off x="8147677" y="3681943"/>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sp>
        <p:nvSpPr>
          <p:cNvPr id="46" name="文字方塊 45">
            <a:extLst>
              <a:ext uri="{FF2B5EF4-FFF2-40B4-BE49-F238E27FC236}">
                <a16:creationId xmlns:a16="http://schemas.microsoft.com/office/drawing/2014/main" id="{DC6F8B6C-D833-3435-BADE-8E52D2F2330D}"/>
              </a:ext>
            </a:extLst>
          </p:cNvPr>
          <p:cNvSpPr txBox="1"/>
          <p:nvPr/>
        </p:nvSpPr>
        <p:spPr>
          <a:xfrm rot="5400000">
            <a:off x="7054103" y="3063394"/>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p:sp>
        <p:nvSpPr>
          <p:cNvPr id="47" name="文字方塊 46">
            <a:extLst>
              <a:ext uri="{FF2B5EF4-FFF2-40B4-BE49-F238E27FC236}">
                <a16:creationId xmlns:a16="http://schemas.microsoft.com/office/drawing/2014/main" id="{5565D184-C639-802E-8375-5FC2815ADE2A}"/>
              </a:ext>
            </a:extLst>
          </p:cNvPr>
          <p:cNvSpPr txBox="1"/>
          <p:nvPr/>
        </p:nvSpPr>
        <p:spPr>
          <a:xfrm rot="5400000">
            <a:off x="1520825" y="3085443"/>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49" name="文字方塊 48">
                <a:extLst>
                  <a:ext uri="{FF2B5EF4-FFF2-40B4-BE49-F238E27FC236}">
                    <a16:creationId xmlns:a16="http://schemas.microsoft.com/office/drawing/2014/main" id="{D87C16C7-F810-F134-0120-68D32DB7BA76}"/>
                  </a:ext>
                </a:extLst>
              </p:cNvPr>
              <p:cNvSpPr txBox="1"/>
              <p:nvPr/>
            </p:nvSpPr>
            <p:spPr>
              <a:xfrm>
                <a:off x="3180768" y="2338714"/>
                <a:ext cx="2355156"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𝑦</m:t>
                      </m:r>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𝑓</m:t>
                          </m:r>
                        </m:e>
                        <m:sub>
                          <m:r>
                            <a:rPr kumimoji="0" lang="zh-TW" altLang="en-US" sz="2400" b="0" i="1" u="none" strike="noStrike" kern="0" cap="none" spc="0" normalizeH="0" baseline="0" noProof="0" smtClean="0">
                              <a:ln>
                                <a:noFill/>
                              </a:ln>
                              <a:solidFill>
                                <a:prstClr val="black"/>
                              </a:solidFill>
                              <a:effectLst/>
                              <a:uLnTx/>
                              <a:uFillTx/>
                              <a:latin typeface="Cambria Math" panose="02040503050406030204" pitchFamily="18" charset="0"/>
                            </a:rPr>
                            <m:t>𝜃</m:t>
                          </m:r>
                        </m:sub>
                      </m:sSub>
                      <m:d>
                        <m:d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𝑥</m:t>
                          </m:r>
                        </m:e>
                      </m:d>
                    </m:oMath>
                  </m:oMathPara>
                </a14:m>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Choice>
        <mc:Fallback xmlns="">
          <p:sp>
            <p:nvSpPr>
              <p:cNvPr id="49" name="文字方塊 48">
                <a:extLst>
                  <a:ext uri="{FF2B5EF4-FFF2-40B4-BE49-F238E27FC236}">
                    <a16:creationId xmlns:a16="http://schemas.microsoft.com/office/drawing/2014/main" id="{D87C16C7-F810-F134-0120-68D32DB7BA76}"/>
                  </a:ext>
                </a:extLst>
              </p:cNvPr>
              <p:cNvSpPr txBox="1">
                <a:spLocks noRot="1" noChangeAspect="1" noMove="1" noResize="1" noEditPoints="1" noAdjustHandles="1" noChangeArrowheads="1" noChangeShapeType="1" noTextEdit="1"/>
              </p:cNvSpPr>
              <p:nvPr/>
            </p:nvSpPr>
            <p:spPr>
              <a:xfrm>
                <a:off x="3180768" y="2338714"/>
                <a:ext cx="2355156" cy="461665"/>
              </a:xfrm>
              <a:prstGeom prst="rect">
                <a:avLst/>
              </a:prstGeom>
              <a:blipFill>
                <a:blip r:embed="rId9"/>
                <a:stretch>
                  <a:fillRect b="-21333"/>
                </a:stretch>
              </a:blipFill>
            </p:spPr>
            <p:txBody>
              <a:bodyPr/>
              <a:lstStyle/>
              <a:p>
                <a:r>
                  <a:rPr lang="zh-TW" altLang="en-US">
                    <a:noFill/>
                  </a:rPr>
                  <a:t> </a:t>
                </a:r>
              </a:p>
            </p:txBody>
          </p:sp>
        </mc:Fallback>
      </mc:AlternateContent>
      <p:pic>
        <p:nvPicPr>
          <p:cNvPr id="51" name="Picture 2">
            <a:extLst>
              <a:ext uri="{FF2B5EF4-FFF2-40B4-BE49-F238E27FC236}">
                <a16:creationId xmlns:a16="http://schemas.microsoft.com/office/drawing/2014/main" id="{9715DCDB-2E7F-9E3A-FDD5-279F5E9C6F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8778" y="301520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群組 52">
            <a:extLst>
              <a:ext uri="{FF2B5EF4-FFF2-40B4-BE49-F238E27FC236}">
                <a16:creationId xmlns:a16="http://schemas.microsoft.com/office/drawing/2014/main" id="{1DBA66FD-1237-4863-C5A9-6967FEE4667A}"/>
              </a:ext>
            </a:extLst>
          </p:cNvPr>
          <p:cNvGrpSpPr/>
          <p:nvPr/>
        </p:nvGrpSpPr>
        <p:grpSpPr>
          <a:xfrm>
            <a:off x="8820405" y="1966503"/>
            <a:ext cx="873357" cy="2084732"/>
            <a:chOff x="8003601" y="3728693"/>
            <a:chExt cx="873357" cy="2084732"/>
          </a:xfrm>
        </p:grpSpPr>
        <mc:AlternateContent xmlns:mc="http://schemas.openxmlformats.org/markup-compatibility/2006" xmlns:a14="http://schemas.microsoft.com/office/drawing/2010/main">
          <mc:Choice Requires="a14">
            <p:sp>
              <p:nvSpPr>
                <p:cNvPr id="54" name="文字方塊 53">
                  <a:extLst>
                    <a:ext uri="{FF2B5EF4-FFF2-40B4-BE49-F238E27FC236}">
                      <a16:creationId xmlns:a16="http://schemas.microsoft.com/office/drawing/2014/main" id="{86C619AB-E68F-B46C-62FD-A07C69636867}"/>
                    </a:ext>
                  </a:extLst>
                </p:cNvPr>
                <p:cNvSpPr txBox="1"/>
                <p:nvPr/>
              </p:nvSpPr>
              <p:spPr>
                <a:xfrm>
                  <a:off x="8005135" y="3898032"/>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b="0" i="1" smtClean="0">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1</m:t>
                            </m:r>
                          </m:sup>
                        </m:sSup>
                      </m:oMath>
                    </m:oMathPara>
                  </a14:m>
                  <a:endParaRPr lang="zh-TW" altLang="en-US" sz="2400" dirty="0">
                    <a:solidFill>
                      <a:prstClr val="black"/>
                    </a:solidFill>
                    <a:latin typeface="Calibri" panose="020F0502020204030204"/>
                  </a:endParaRPr>
                </a:p>
              </p:txBody>
            </p:sp>
          </mc:Choice>
          <mc:Fallback xmlns="">
            <p:sp>
              <p:nvSpPr>
                <p:cNvPr id="54" name="文字方塊 53">
                  <a:extLst>
                    <a:ext uri="{FF2B5EF4-FFF2-40B4-BE49-F238E27FC236}">
                      <a16:creationId xmlns:a16="http://schemas.microsoft.com/office/drawing/2014/main" id="{7FB2E570-4CFF-9DFA-6B75-722C2E1E5F75}"/>
                    </a:ext>
                  </a:extLst>
                </p:cNvPr>
                <p:cNvSpPr txBox="1">
                  <a:spLocks noRot="1" noChangeAspect="1" noMove="1" noResize="1" noEditPoints="1" noAdjustHandles="1" noChangeArrowheads="1" noChangeShapeType="1" noTextEdit="1"/>
                </p:cNvSpPr>
                <p:nvPr/>
              </p:nvSpPr>
              <p:spPr>
                <a:xfrm>
                  <a:off x="8005135" y="3898032"/>
                  <a:ext cx="857249" cy="461665"/>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文字方塊 54">
                  <a:extLst>
                    <a:ext uri="{FF2B5EF4-FFF2-40B4-BE49-F238E27FC236}">
                      <a16:creationId xmlns:a16="http://schemas.microsoft.com/office/drawing/2014/main" id="{48619878-CFE0-6708-BF49-B7FCE8905B21}"/>
                    </a:ext>
                  </a:extLst>
                </p:cNvPr>
                <p:cNvSpPr txBox="1"/>
                <p:nvPr/>
              </p:nvSpPr>
              <p:spPr>
                <a:xfrm>
                  <a:off x="8003601" y="4413737"/>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2</m:t>
                            </m:r>
                          </m:sup>
                        </m:sSup>
                      </m:oMath>
                    </m:oMathPara>
                  </a14:m>
                  <a:endParaRPr lang="zh-TW" altLang="en-US" sz="2400" dirty="0">
                    <a:solidFill>
                      <a:prstClr val="black"/>
                    </a:solidFill>
                    <a:latin typeface="Calibri" panose="020F0502020204030204"/>
                  </a:endParaRPr>
                </a:p>
              </p:txBody>
            </p:sp>
          </mc:Choice>
          <mc:Fallback xmlns="">
            <p:sp>
              <p:nvSpPr>
                <p:cNvPr id="55" name="文字方塊 54">
                  <a:extLst>
                    <a:ext uri="{FF2B5EF4-FFF2-40B4-BE49-F238E27FC236}">
                      <a16:creationId xmlns:a16="http://schemas.microsoft.com/office/drawing/2014/main" id="{9DBE5A74-9A07-A108-A950-98FDDE2F84F1}"/>
                    </a:ext>
                  </a:extLst>
                </p:cNvPr>
                <p:cNvSpPr txBox="1">
                  <a:spLocks noRot="1" noChangeAspect="1" noMove="1" noResize="1" noEditPoints="1" noAdjustHandles="1" noChangeArrowheads="1" noChangeShapeType="1" noTextEdit="1"/>
                </p:cNvSpPr>
                <p:nvPr/>
              </p:nvSpPr>
              <p:spPr>
                <a:xfrm>
                  <a:off x="8003601" y="4413737"/>
                  <a:ext cx="857249" cy="461665"/>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6" name="文字方塊 55">
                  <a:extLst>
                    <a:ext uri="{FF2B5EF4-FFF2-40B4-BE49-F238E27FC236}">
                      <a16:creationId xmlns:a16="http://schemas.microsoft.com/office/drawing/2014/main" id="{B771E419-1A4B-866C-3383-97ABB0CCCCF5}"/>
                    </a:ext>
                  </a:extLst>
                </p:cNvPr>
                <p:cNvSpPr txBox="1"/>
                <p:nvPr/>
              </p:nvSpPr>
              <p:spPr>
                <a:xfrm>
                  <a:off x="8019709" y="5316784"/>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𝑁</m:t>
                            </m:r>
                          </m:sup>
                        </m:sSup>
                      </m:oMath>
                    </m:oMathPara>
                  </a14:m>
                  <a:endParaRPr lang="zh-TW" altLang="en-US" sz="2400" dirty="0">
                    <a:solidFill>
                      <a:prstClr val="black"/>
                    </a:solidFill>
                    <a:latin typeface="Calibri" panose="020F0502020204030204"/>
                  </a:endParaRPr>
                </a:p>
              </p:txBody>
            </p:sp>
          </mc:Choice>
          <mc:Fallback xmlns="">
            <p:sp>
              <p:nvSpPr>
                <p:cNvPr id="56" name="文字方塊 55">
                  <a:extLst>
                    <a:ext uri="{FF2B5EF4-FFF2-40B4-BE49-F238E27FC236}">
                      <a16:creationId xmlns:a16="http://schemas.microsoft.com/office/drawing/2014/main" id="{9132F20E-62B1-1E96-A712-58B867A63561}"/>
                    </a:ext>
                  </a:extLst>
                </p:cNvPr>
                <p:cNvSpPr txBox="1">
                  <a:spLocks noRot="1" noChangeAspect="1" noMove="1" noResize="1" noEditPoints="1" noAdjustHandles="1" noChangeArrowheads="1" noChangeShapeType="1" noTextEdit="1"/>
                </p:cNvSpPr>
                <p:nvPr/>
              </p:nvSpPr>
              <p:spPr>
                <a:xfrm>
                  <a:off x="8019709" y="5316784"/>
                  <a:ext cx="857249" cy="461665"/>
                </a:xfrm>
                <a:prstGeom prst="rect">
                  <a:avLst/>
                </a:prstGeom>
                <a:blipFill>
                  <a:blip r:embed="rId14"/>
                  <a:stretch>
                    <a:fillRect/>
                  </a:stretch>
                </a:blipFill>
              </p:spPr>
              <p:txBody>
                <a:bodyPr/>
                <a:lstStyle/>
                <a:p>
                  <a:r>
                    <a:rPr lang="zh-TW" altLang="en-US">
                      <a:noFill/>
                    </a:rPr>
                    <a:t> </a:t>
                  </a:r>
                </a:p>
              </p:txBody>
            </p:sp>
          </mc:Fallback>
        </mc:AlternateContent>
        <p:sp>
          <p:nvSpPr>
            <p:cNvPr id="57" name="矩形: 圓角 56">
              <a:extLst>
                <a:ext uri="{FF2B5EF4-FFF2-40B4-BE49-F238E27FC236}">
                  <a16:creationId xmlns:a16="http://schemas.microsoft.com/office/drawing/2014/main" id="{9BBF79C9-AE76-EF72-BBB9-827D0C33A9C8}"/>
                </a:ext>
              </a:extLst>
            </p:cNvPr>
            <p:cNvSpPr/>
            <p:nvPr/>
          </p:nvSpPr>
          <p:spPr>
            <a:xfrm>
              <a:off x="8026840" y="3728693"/>
              <a:ext cx="688588" cy="2084732"/>
            </a:xfrm>
            <a:prstGeom prst="roundRect">
              <a:avLst/>
            </a:prstGeom>
            <a:noFill/>
            <a:ln w="571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cxnSp>
        <p:nvCxnSpPr>
          <p:cNvPr id="59" name="直線單箭頭接點 58">
            <a:extLst>
              <a:ext uri="{FF2B5EF4-FFF2-40B4-BE49-F238E27FC236}">
                <a16:creationId xmlns:a16="http://schemas.microsoft.com/office/drawing/2014/main" id="{27ECC76C-7600-4EAE-0900-913D5E6941EB}"/>
              </a:ext>
            </a:extLst>
          </p:cNvPr>
          <p:cNvCxnSpPr>
            <a:cxnSpLocks/>
          </p:cNvCxnSpPr>
          <p:nvPr/>
        </p:nvCxnSpPr>
        <p:spPr>
          <a:xfrm rot="16200000">
            <a:off x="9922303" y="2818715"/>
            <a:ext cx="0" cy="457082"/>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415BD245-99D7-CA2C-5677-60BAC68CA6ED}"/>
                  </a:ext>
                </a:extLst>
              </p:cNvPr>
              <p:cNvSpPr txBox="1"/>
              <p:nvPr/>
            </p:nvSpPr>
            <p:spPr>
              <a:xfrm>
                <a:off x="10215040" y="2425332"/>
                <a:ext cx="1630896" cy="1211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nary>
                        <m:naryPr>
                          <m:chr m:val="∑"/>
                          <m:ctrlPr>
                            <a:rPr lang="en-US" altLang="zh-TW" sz="2800" b="0" i="1" smtClean="0">
                              <a:latin typeface="Cambria Math" panose="02040503050406030204" pitchFamily="18" charset="0"/>
                            </a:rPr>
                          </m:ctrlPr>
                        </m:naryPr>
                        <m:sub>
                          <m:r>
                            <m:rPr>
                              <m:brk m:alnAt="23"/>
                            </m:rPr>
                            <a:rPr lang="en-US" altLang="zh-TW" sz="2800" b="0" i="1" smtClean="0">
                              <a:latin typeface="Cambria Math" panose="02040503050406030204" pitchFamily="18" charset="0"/>
                            </a:rPr>
                            <m:t>𝑛</m:t>
                          </m:r>
                          <m:r>
                            <a:rPr lang="en-US" altLang="zh-TW" sz="2800" b="0" i="1" smtClean="0">
                              <a:latin typeface="Cambria Math" panose="02040503050406030204" pitchFamily="18" charset="0"/>
                            </a:rPr>
                            <m:t>=1</m:t>
                          </m:r>
                        </m:sub>
                        <m:sup>
                          <m:r>
                            <a:rPr lang="en-US" altLang="zh-TW" sz="2800" b="0" i="1" smtClean="0">
                              <a:latin typeface="Cambria Math" panose="02040503050406030204" pitchFamily="18" charset="0"/>
                            </a:rPr>
                            <m:t>𝑁</m:t>
                          </m:r>
                        </m:sup>
                        <m:e>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𝑙</m:t>
                              </m:r>
                            </m:e>
                            <m:sup>
                              <m:r>
                                <a:rPr lang="en-US" altLang="zh-TW" sz="2800" b="0" i="1" smtClean="0">
                                  <a:solidFill>
                                    <a:prstClr val="black"/>
                                  </a:solidFill>
                                  <a:latin typeface="Cambria Math" panose="02040503050406030204" pitchFamily="18" charset="0"/>
                                </a:rPr>
                                <m:t>𝑛</m:t>
                              </m:r>
                            </m:sup>
                          </m:sSup>
                        </m:e>
                      </m:nary>
                    </m:oMath>
                  </m:oMathPara>
                </a14:m>
                <a:endParaRPr lang="zh-TW" altLang="en-US" sz="2800" dirty="0"/>
              </a:p>
            </p:txBody>
          </p:sp>
        </mc:Choice>
        <mc:Fallback xmlns="">
          <p:sp>
            <p:nvSpPr>
              <p:cNvPr id="60" name="文字方塊 59">
                <a:extLst>
                  <a:ext uri="{FF2B5EF4-FFF2-40B4-BE49-F238E27FC236}">
                    <a16:creationId xmlns:a16="http://schemas.microsoft.com/office/drawing/2014/main" id="{415BD245-99D7-CA2C-5677-60BAC68CA6ED}"/>
                  </a:ext>
                </a:extLst>
              </p:cNvPr>
              <p:cNvSpPr txBox="1">
                <a:spLocks noRot="1" noChangeAspect="1" noMove="1" noResize="1" noEditPoints="1" noAdjustHandles="1" noChangeArrowheads="1" noChangeShapeType="1" noTextEdit="1"/>
              </p:cNvSpPr>
              <p:nvPr/>
            </p:nvSpPr>
            <p:spPr>
              <a:xfrm>
                <a:off x="10215040" y="2425332"/>
                <a:ext cx="1630896" cy="1211550"/>
              </a:xfrm>
              <a:prstGeom prst="rect">
                <a:avLst/>
              </a:prstGeom>
              <a:blipFill>
                <a:blip r:embed="rId15"/>
                <a:stretch>
                  <a:fillRect/>
                </a:stretch>
              </a:blipFill>
            </p:spPr>
            <p:txBody>
              <a:bodyPr/>
              <a:lstStyle/>
              <a:p>
                <a:r>
                  <a:rPr lang="zh-TW" altLang="en-US">
                    <a:noFill/>
                  </a:rPr>
                  <a:t> </a:t>
                </a:r>
              </a:p>
            </p:txBody>
          </p:sp>
        </mc:Fallback>
      </mc:AlternateContent>
      <p:cxnSp>
        <p:nvCxnSpPr>
          <p:cNvPr id="61" name="直線單箭頭接點 60">
            <a:extLst>
              <a:ext uri="{FF2B5EF4-FFF2-40B4-BE49-F238E27FC236}">
                <a16:creationId xmlns:a16="http://schemas.microsoft.com/office/drawing/2014/main" id="{A0F603AB-FFD9-195D-9E39-A730B493D695}"/>
              </a:ext>
            </a:extLst>
          </p:cNvPr>
          <p:cNvCxnSpPr/>
          <p:nvPr/>
        </p:nvCxnSpPr>
        <p:spPr>
          <a:xfrm>
            <a:off x="4947789" y="5786128"/>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線單箭頭接點 61">
            <a:extLst>
              <a:ext uri="{FF2B5EF4-FFF2-40B4-BE49-F238E27FC236}">
                <a16:creationId xmlns:a16="http://schemas.microsoft.com/office/drawing/2014/main" id="{EA3DEF82-4DE5-3ABD-18C7-BC2963C83691}"/>
              </a:ext>
            </a:extLst>
          </p:cNvPr>
          <p:cNvCxnSpPr/>
          <p:nvPr/>
        </p:nvCxnSpPr>
        <p:spPr>
          <a:xfrm>
            <a:off x="7032799" y="5786915"/>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6" name="矩形: 圓角 65">
                <a:extLst>
                  <a:ext uri="{FF2B5EF4-FFF2-40B4-BE49-F238E27FC236}">
                    <a16:creationId xmlns:a16="http://schemas.microsoft.com/office/drawing/2014/main" id="{CD534ABB-00D5-0A2B-3ADC-14CBA26CEB53}"/>
                  </a:ext>
                </a:extLst>
              </p:cNvPr>
              <p:cNvSpPr/>
              <p:nvPr/>
            </p:nvSpPr>
            <p:spPr>
              <a:xfrm>
                <a:off x="1536963" y="5528864"/>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66" name="矩形: 圓角 65">
                <a:extLst>
                  <a:ext uri="{FF2B5EF4-FFF2-40B4-BE49-F238E27FC236}">
                    <a16:creationId xmlns:a16="http://schemas.microsoft.com/office/drawing/2014/main" id="{CD534ABB-00D5-0A2B-3ADC-14CBA26CEB53}"/>
                  </a:ext>
                </a:extLst>
              </p:cNvPr>
              <p:cNvSpPr>
                <a:spLocks noRot="1" noChangeAspect="1" noMove="1" noResize="1" noEditPoints="1" noAdjustHandles="1" noChangeArrowheads="1" noChangeShapeType="1" noTextEdit="1"/>
              </p:cNvSpPr>
              <p:nvPr/>
            </p:nvSpPr>
            <p:spPr>
              <a:xfrm>
                <a:off x="1536963" y="5528864"/>
                <a:ext cx="1483823" cy="461663"/>
              </a:xfrm>
              <a:prstGeom prst="roundRect">
                <a:avLst/>
              </a:prstGeom>
              <a:blipFill>
                <a:blip r:embed="rId16"/>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7" name="矩形: 圓角 66">
                <a:extLst>
                  <a:ext uri="{FF2B5EF4-FFF2-40B4-BE49-F238E27FC236}">
                    <a16:creationId xmlns:a16="http://schemas.microsoft.com/office/drawing/2014/main" id="{71AE2EB1-1DDE-BAE8-E0F9-6BEDA3B48666}"/>
                  </a:ext>
                </a:extLst>
              </p:cNvPr>
              <p:cNvSpPr/>
              <p:nvPr/>
            </p:nvSpPr>
            <p:spPr>
              <a:xfrm>
                <a:off x="3142546" y="5528864"/>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smtClea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67" name="矩形: 圓角 66">
                <a:extLst>
                  <a:ext uri="{FF2B5EF4-FFF2-40B4-BE49-F238E27FC236}">
                    <a16:creationId xmlns:a16="http://schemas.microsoft.com/office/drawing/2014/main" id="{71AE2EB1-1DDE-BAE8-E0F9-6BEDA3B48666}"/>
                  </a:ext>
                </a:extLst>
              </p:cNvPr>
              <p:cNvSpPr>
                <a:spLocks noRot="1" noChangeAspect="1" noMove="1" noResize="1" noEditPoints="1" noAdjustHandles="1" noChangeArrowheads="1" noChangeShapeType="1" noTextEdit="1"/>
              </p:cNvSpPr>
              <p:nvPr/>
            </p:nvSpPr>
            <p:spPr>
              <a:xfrm>
                <a:off x="3142546" y="5528864"/>
                <a:ext cx="1551012" cy="461663"/>
              </a:xfrm>
              <a:prstGeom prst="roundRect">
                <a:avLst/>
              </a:prstGeom>
              <a:blipFill>
                <a:blip r:embed="rId17"/>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8" name="矩形: 圓角 67">
                <a:extLst>
                  <a:ext uri="{FF2B5EF4-FFF2-40B4-BE49-F238E27FC236}">
                    <a16:creationId xmlns:a16="http://schemas.microsoft.com/office/drawing/2014/main" id="{D5CD73BD-DD83-7E10-1B5B-7F1755A61F6D}"/>
                  </a:ext>
                </a:extLst>
              </p:cNvPr>
              <p:cNvSpPr/>
              <p:nvPr/>
            </p:nvSpPr>
            <p:spPr>
              <a:xfrm>
                <a:off x="7875053" y="5568200"/>
                <a:ext cx="889618" cy="461663"/>
              </a:xfrm>
              <a:prstGeom prst="roundRect">
                <a:avLst/>
              </a:prstGeom>
              <a:solidFill>
                <a:srgbClr val="FFFF00"/>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𝑙</m:t>
                    </m:r>
                  </m:oMath>
                </a14:m>
                <a:endParaRPr lang="zh-TW" altLang="en-US" sz="2400" kern="0" dirty="0">
                  <a:solidFill>
                    <a:prstClr val="black"/>
                  </a:solidFill>
                  <a:ea typeface="微軟正黑體" panose="020B0604030504040204" pitchFamily="34" charset="-120"/>
                </a:endParaRPr>
              </a:p>
            </p:txBody>
          </p:sp>
        </mc:Choice>
        <mc:Fallback xmlns="">
          <p:sp>
            <p:nvSpPr>
              <p:cNvPr id="68" name="矩形: 圓角 67">
                <a:extLst>
                  <a:ext uri="{FF2B5EF4-FFF2-40B4-BE49-F238E27FC236}">
                    <a16:creationId xmlns:a16="http://schemas.microsoft.com/office/drawing/2014/main" id="{D5CD73BD-DD83-7E10-1B5B-7F1755A61F6D}"/>
                  </a:ext>
                </a:extLst>
              </p:cNvPr>
              <p:cNvSpPr>
                <a:spLocks noRot="1" noChangeAspect="1" noMove="1" noResize="1" noEditPoints="1" noAdjustHandles="1" noChangeArrowheads="1" noChangeShapeType="1" noTextEdit="1"/>
              </p:cNvSpPr>
              <p:nvPr/>
            </p:nvSpPr>
            <p:spPr>
              <a:xfrm>
                <a:off x="7875053" y="5568200"/>
                <a:ext cx="889618" cy="461663"/>
              </a:xfrm>
              <a:prstGeom prst="roundRect">
                <a:avLst/>
              </a:prstGeom>
              <a:blipFill>
                <a:blip r:embed="rId18"/>
                <a:stretch>
                  <a:fillRect/>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75" name="直線單箭頭接點 74">
            <a:extLst>
              <a:ext uri="{FF2B5EF4-FFF2-40B4-BE49-F238E27FC236}">
                <a16:creationId xmlns:a16="http://schemas.microsoft.com/office/drawing/2014/main" id="{9542A046-0F11-C09F-F34C-89695AF90161}"/>
              </a:ext>
            </a:extLst>
          </p:cNvPr>
          <p:cNvCxnSpPr>
            <a:cxnSpLocks/>
          </p:cNvCxnSpPr>
          <p:nvPr/>
        </p:nvCxnSpPr>
        <p:spPr>
          <a:xfrm>
            <a:off x="8319862" y="4853791"/>
            <a:ext cx="0" cy="606486"/>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 name="直線單箭頭接點 76">
            <a:extLst>
              <a:ext uri="{FF2B5EF4-FFF2-40B4-BE49-F238E27FC236}">
                <a16:creationId xmlns:a16="http://schemas.microsoft.com/office/drawing/2014/main" id="{3FC4E1A5-1872-9145-C165-4836785D8BF7}"/>
              </a:ext>
            </a:extLst>
          </p:cNvPr>
          <p:cNvCxnSpPr>
            <a:cxnSpLocks/>
          </p:cNvCxnSpPr>
          <p:nvPr/>
        </p:nvCxnSpPr>
        <p:spPr>
          <a:xfrm>
            <a:off x="8261533" y="4853791"/>
            <a:ext cx="1006276" cy="0"/>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 name="直線單箭頭接點 78">
            <a:extLst>
              <a:ext uri="{FF2B5EF4-FFF2-40B4-BE49-F238E27FC236}">
                <a16:creationId xmlns:a16="http://schemas.microsoft.com/office/drawing/2014/main" id="{604368B1-EA70-4ABF-F5F4-4890C82E38C6}"/>
              </a:ext>
            </a:extLst>
          </p:cNvPr>
          <p:cNvCxnSpPr>
            <a:cxnSpLocks/>
          </p:cNvCxnSpPr>
          <p:nvPr/>
        </p:nvCxnSpPr>
        <p:spPr>
          <a:xfrm flipV="1">
            <a:off x="9218907" y="4139390"/>
            <a:ext cx="0" cy="71440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E4E2FD13-94B0-BA87-E0BE-FEC1F5BF0C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4401" y="504286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 name="圖形 3" descr="困惑的人 以實心填滿">
            <a:extLst>
              <a:ext uri="{FF2B5EF4-FFF2-40B4-BE49-F238E27FC236}">
                <a16:creationId xmlns:a16="http://schemas.microsoft.com/office/drawing/2014/main" id="{F5E1A888-3287-3100-8A01-9777017FA53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38645" y="4051235"/>
            <a:ext cx="1085619" cy="1085619"/>
          </a:xfrm>
          <a:prstGeom prst="rect">
            <a:avLst/>
          </a:prstGeom>
        </p:spPr>
      </p:pic>
    </p:spTree>
    <p:extLst>
      <p:ext uri="{BB962C8B-B14F-4D97-AF65-F5344CB8AC3E}">
        <p14:creationId xmlns:p14="http://schemas.microsoft.com/office/powerpoint/2010/main" val="1368380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E48DA-C4C8-1EB3-502E-908BC937DD21}"/>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9F9257DA-F1FF-29BD-6B47-6F069BD09A19}"/>
              </a:ext>
            </a:extLst>
          </p:cNvPr>
          <p:cNvSpPr>
            <a:spLocks noGrp="1"/>
          </p:cNvSpPr>
          <p:nvPr>
            <p:ph type="title"/>
          </p:nvPr>
        </p:nvSpPr>
        <p:spPr/>
        <p:txBody>
          <a:bodyPr/>
          <a:lstStyle/>
          <a:p>
            <a:r>
              <a:rPr lang="en-US" altLang="zh-TW" dirty="0"/>
              <a:t>No Human in the Loop?!</a:t>
            </a:r>
            <a:endParaRPr lang="zh-TW" altLang="en-US" dirty="0">
              <a:latin typeface="微軟正黑體" panose="020B0604030504040204" pitchFamily="34" charset="-120"/>
              <a:ea typeface="微軟正黑體" panose="020B0604030504040204" pitchFamily="34" charset="-120"/>
            </a:endParaRPr>
          </a:p>
        </p:txBody>
      </p:sp>
      <p:cxnSp>
        <p:nvCxnSpPr>
          <p:cNvPr id="30" name="直線單箭頭接點 29">
            <a:extLst>
              <a:ext uri="{FF2B5EF4-FFF2-40B4-BE49-F238E27FC236}">
                <a16:creationId xmlns:a16="http://schemas.microsoft.com/office/drawing/2014/main" id="{B2114CA1-4BCE-F064-0F94-D6D8C408E2AF}"/>
              </a:ext>
            </a:extLst>
          </p:cNvPr>
          <p:cNvCxnSpPr/>
          <p:nvPr/>
        </p:nvCxnSpPr>
        <p:spPr>
          <a:xfrm>
            <a:off x="1965066" y="2263584"/>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1" name="直線單箭頭接點 30">
            <a:extLst>
              <a:ext uri="{FF2B5EF4-FFF2-40B4-BE49-F238E27FC236}">
                <a16:creationId xmlns:a16="http://schemas.microsoft.com/office/drawing/2014/main" id="{C2912516-B173-FCE9-63ED-F0E21B2A3A80}"/>
              </a:ext>
            </a:extLst>
          </p:cNvPr>
          <p:cNvCxnSpPr/>
          <p:nvPr/>
        </p:nvCxnSpPr>
        <p:spPr>
          <a:xfrm>
            <a:off x="1965068" y="2797677"/>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2" name="直線單箭頭接點 31">
            <a:extLst>
              <a:ext uri="{FF2B5EF4-FFF2-40B4-BE49-F238E27FC236}">
                <a16:creationId xmlns:a16="http://schemas.microsoft.com/office/drawing/2014/main" id="{C2D969D9-CB5F-DF6A-D689-63FE5FA0764B}"/>
              </a:ext>
            </a:extLst>
          </p:cNvPr>
          <p:cNvCxnSpPr/>
          <p:nvPr/>
        </p:nvCxnSpPr>
        <p:spPr>
          <a:xfrm>
            <a:off x="1965067" y="3693720"/>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3" name="直線單箭頭接點 32">
            <a:extLst>
              <a:ext uri="{FF2B5EF4-FFF2-40B4-BE49-F238E27FC236}">
                <a16:creationId xmlns:a16="http://schemas.microsoft.com/office/drawing/2014/main" id="{9C991FA3-FAB1-ED02-4C68-A90A4301C25C}"/>
              </a:ext>
            </a:extLst>
          </p:cNvPr>
          <p:cNvCxnSpPr/>
          <p:nvPr/>
        </p:nvCxnSpPr>
        <p:spPr>
          <a:xfrm>
            <a:off x="5210495" y="2263584"/>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4" name="直線單箭頭接點 33">
            <a:extLst>
              <a:ext uri="{FF2B5EF4-FFF2-40B4-BE49-F238E27FC236}">
                <a16:creationId xmlns:a16="http://schemas.microsoft.com/office/drawing/2014/main" id="{809FF724-EC50-FDFF-35DD-350E5919CAAE}"/>
              </a:ext>
            </a:extLst>
          </p:cNvPr>
          <p:cNvCxnSpPr/>
          <p:nvPr/>
        </p:nvCxnSpPr>
        <p:spPr>
          <a:xfrm>
            <a:off x="5210497" y="2797677"/>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5" name="直線單箭頭接點 34">
            <a:extLst>
              <a:ext uri="{FF2B5EF4-FFF2-40B4-BE49-F238E27FC236}">
                <a16:creationId xmlns:a16="http://schemas.microsoft.com/office/drawing/2014/main" id="{30D4FC87-ECA1-D3B0-791C-6F7D34383410}"/>
              </a:ext>
            </a:extLst>
          </p:cNvPr>
          <p:cNvCxnSpPr/>
          <p:nvPr/>
        </p:nvCxnSpPr>
        <p:spPr>
          <a:xfrm>
            <a:off x="5210496" y="3693720"/>
            <a:ext cx="1158239" cy="0"/>
          </a:xfrm>
          <a:prstGeom prst="straightConnector1">
            <a:avLst/>
          </a:prstGeom>
          <a:noFill/>
          <a:ln w="57150" cap="flat" cmpd="sng" algn="ctr">
            <a:solidFill>
              <a:sysClr val="windowText" lastClr="000000"/>
            </a:solidFill>
            <a:prstDash val="solid"/>
            <a:miter lim="800000"/>
            <a:tailEnd type="triangle"/>
          </a:ln>
          <a:effectLst/>
        </p:spPr>
      </p:cxnSp>
      <p:sp>
        <p:nvSpPr>
          <p:cNvPr id="36" name="矩形: 圓角 35">
            <a:extLst>
              <a:ext uri="{FF2B5EF4-FFF2-40B4-BE49-F238E27FC236}">
                <a16:creationId xmlns:a16="http://schemas.microsoft.com/office/drawing/2014/main" id="{AFA0C5F0-D909-E55B-4B14-3E5C2D07744F}"/>
              </a:ext>
            </a:extLst>
          </p:cNvPr>
          <p:cNvSpPr/>
          <p:nvPr/>
        </p:nvSpPr>
        <p:spPr>
          <a:xfrm>
            <a:off x="3123308" y="1873954"/>
            <a:ext cx="2283310" cy="2222546"/>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37" name="矩形: 圓角 36">
                <a:extLst>
                  <a:ext uri="{FF2B5EF4-FFF2-40B4-BE49-F238E27FC236}">
                    <a16:creationId xmlns:a16="http://schemas.microsoft.com/office/drawing/2014/main" id="{2E508A27-1A7D-0612-8998-DAEBD0C9F21E}"/>
                  </a:ext>
                </a:extLst>
              </p:cNvPr>
              <p:cNvSpPr/>
              <p:nvPr/>
            </p:nvSpPr>
            <p:spPr>
              <a:xfrm>
                <a:off x="956453" y="196971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sSup>
                      <m:sSup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ctrlPr>
                      </m:sSup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e>
                      <m:sup>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1</m:t>
                        </m:r>
                      </m:sup>
                    </m:sSup>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37" name="矩形: 圓角 36">
                <a:extLst>
                  <a:ext uri="{FF2B5EF4-FFF2-40B4-BE49-F238E27FC236}">
                    <a16:creationId xmlns:a16="http://schemas.microsoft.com/office/drawing/2014/main" id="{2E508A27-1A7D-0612-8998-DAEBD0C9F21E}"/>
                  </a:ext>
                </a:extLst>
              </p:cNvPr>
              <p:cNvSpPr>
                <a:spLocks noRot="1" noChangeAspect="1" noMove="1" noResize="1" noEditPoints="1" noAdjustHandles="1" noChangeArrowheads="1" noChangeShapeType="1" noTextEdit="1"/>
              </p:cNvSpPr>
              <p:nvPr/>
            </p:nvSpPr>
            <p:spPr>
              <a:xfrm>
                <a:off x="956453" y="1969716"/>
                <a:ext cx="1483823" cy="461663"/>
              </a:xfrm>
              <a:prstGeom prst="roundRect">
                <a:avLst/>
              </a:prstGeom>
              <a:blipFill>
                <a:blip r:embed="rId3"/>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8" name="矩形: 圓角 37">
                <a:extLst>
                  <a:ext uri="{FF2B5EF4-FFF2-40B4-BE49-F238E27FC236}">
                    <a16:creationId xmlns:a16="http://schemas.microsoft.com/office/drawing/2014/main" id="{3F2E1ED6-E14B-50E2-461F-5DE045845E10}"/>
                  </a:ext>
                </a:extLst>
              </p:cNvPr>
              <p:cNvSpPr/>
              <p:nvPr/>
            </p:nvSpPr>
            <p:spPr>
              <a:xfrm>
                <a:off x="956452" y="252734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38" name="矩形: 圓角 37">
                <a:extLst>
                  <a:ext uri="{FF2B5EF4-FFF2-40B4-BE49-F238E27FC236}">
                    <a16:creationId xmlns:a16="http://schemas.microsoft.com/office/drawing/2014/main" id="{3F2E1ED6-E14B-50E2-461F-5DE045845E10}"/>
                  </a:ext>
                </a:extLst>
              </p:cNvPr>
              <p:cNvSpPr>
                <a:spLocks noRot="1" noChangeAspect="1" noMove="1" noResize="1" noEditPoints="1" noAdjustHandles="1" noChangeArrowheads="1" noChangeShapeType="1" noTextEdit="1"/>
              </p:cNvSpPr>
              <p:nvPr/>
            </p:nvSpPr>
            <p:spPr>
              <a:xfrm>
                <a:off x="956452" y="2527346"/>
                <a:ext cx="1483823" cy="461663"/>
              </a:xfrm>
              <a:prstGeom prst="roundRect">
                <a:avLst/>
              </a:prstGeom>
              <a:blipFill>
                <a:blip r:embed="rId4"/>
                <a:stretch>
                  <a:fillRect t="-4938" b="-25926"/>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9" name="矩形: 圓角 38">
                <a:extLst>
                  <a:ext uri="{FF2B5EF4-FFF2-40B4-BE49-F238E27FC236}">
                    <a16:creationId xmlns:a16="http://schemas.microsoft.com/office/drawing/2014/main" id="{0C6CB50F-12FA-BA0D-D806-E6AB5F974B48}"/>
                  </a:ext>
                </a:extLst>
              </p:cNvPr>
              <p:cNvSpPr/>
              <p:nvPr/>
            </p:nvSpPr>
            <p:spPr>
              <a:xfrm>
                <a:off x="956452" y="3462836"/>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39" name="矩形: 圓角 38">
                <a:extLst>
                  <a:ext uri="{FF2B5EF4-FFF2-40B4-BE49-F238E27FC236}">
                    <a16:creationId xmlns:a16="http://schemas.microsoft.com/office/drawing/2014/main" id="{0C6CB50F-12FA-BA0D-D806-E6AB5F974B48}"/>
                  </a:ext>
                </a:extLst>
              </p:cNvPr>
              <p:cNvSpPr>
                <a:spLocks noRot="1" noChangeAspect="1" noMove="1" noResize="1" noEditPoints="1" noAdjustHandles="1" noChangeArrowheads="1" noChangeShapeType="1" noTextEdit="1"/>
              </p:cNvSpPr>
              <p:nvPr/>
            </p:nvSpPr>
            <p:spPr>
              <a:xfrm>
                <a:off x="956452" y="3462836"/>
                <a:ext cx="1483823" cy="461663"/>
              </a:xfrm>
              <a:prstGeom prst="roundRect">
                <a:avLst/>
              </a:prstGeom>
              <a:blipFill>
                <a:blip r:embed="rId5"/>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矩形: 圓角 39">
                <a:extLst>
                  <a:ext uri="{FF2B5EF4-FFF2-40B4-BE49-F238E27FC236}">
                    <a16:creationId xmlns:a16="http://schemas.microsoft.com/office/drawing/2014/main" id="{1392089F-A255-7E31-1D55-2950A5E20ED9}"/>
                  </a:ext>
                </a:extLst>
              </p:cNvPr>
              <p:cNvSpPr/>
              <p:nvPr/>
            </p:nvSpPr>
            <p:spPr>
              <a:xfrm>
                <a:off x="6443549" y="1989576"/>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b="0" i="1" kern="0" smtClean="0">
                            <a:solidFill>
                              <a:prstClr val="black"/>
                            </a:solidFill>
                            <a:latin typeface="Cambria Math" panose="02040503050406030204" pitchFamily="18" charset="0"/>
                            <a:ea typeface="微軟正黑體" panose="020B0604030504040204" pitchFamily="34" charset="-120"/>
                          </a:rPr>
                          <m:t>𝑦</m:t>
                        </m:r>
                      </m:e>
                      <m:sup>
                        <m:r>
                          <a:rPr lang="en-US" altLang="zh-TW" sz="2400" i="1" kern="0">
                            <a:solidFill>
                              <a:prstClr val="black"/>
                            </a:solidFill>
                            <a:latin typeface="Cambria Math" panose="02040503050406030204" pitchFamily="18" charset="0"/>
                            <a:ea typeface="微軟正黑體" panose="020B0604030504040204" pitchFamily="34" charset="-120"/>
                          </a:rPr>
                          <m:t>1</m:t>
                        </m:r>
                      </m:sup>
                    </m:sSup>
                  </m:oMath>
                </a14:m>
                <a:endParaRPr lang="zh-TW" altLang="en-US" sz="2400" kern="0" dirty="0">
                  <a:solidFill>
                    <a:prstClr val="black"/>
                  </a:solidFill>
                  <a:ea typeface="微軟正黑體" panose="020B0604030504040204" pitchFamily="34" charset="-120"/>
                </a:endParaRPr>
              </a:p>
            </p:txBody>
          </p:sp>
        </mc:Choice>
        <mc:Fallback xmlns="">
          <p:sp>
            <p:nvSpPr>
              <p:cNvPr id="40" name="矩形: 圓角 39">
                <a:extLst>
                  <a:ext uri="{FF2B5EF4-FFF2-40B4-BE49-F238E27FC236}">
                    <a16:creationId xmlns:a16="http://schemas.microsoft.com/office/drawing/2014/main" id="{1392089F-A255-7E31-1D55-2950A5E20ED9}"/>
                  </a:ext>
                </a:extLst>
              </p:cNvPr>
              <p:cNvSpPr>
                <a:spLocks noRot="1" noChangeAspect="1" noMove="1" noResize="1" noEditPoints="1" noAdjustHandles="1" noChangeArrowheads="1" noChangeShapeType="1" noTextEdit="1"/>
              </p:cNvSpPr>
              <p:nvPr/>
            </p:nvSpPr>
            <p:spPr>
              <a:xfrm>
                <a:off x="6443549" y="1989576"/>
                <a:ext cx="1551012" cy="461663"/>
              </a:xfrm>
              <a:prstGeom prst="roundRect">
                <a:avLst/>
              </a:prstGeom>
              <a:blipFill>
                <a:blip r:embed="rId6"/>
                <a:stretch>
                  <a:fillRect l="-1538"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矩形: 圓角 40">
                <a:extLst>
                  <a:ext uri="{FF2B5EF4-FFF2-40B4-BE49-F238E27FC236}">
                    <a16:creationId xmlns:a16="http://schemas.microsoft.com/office/drawing/2014/main" id="{CD4B0B20-22FE-E3D7-DDBD-30BAE8766F94}"/>
                  </a:ext>
                </a:extLst>
              </p:cNvPr>
              <p:cNvSpPr/>
              <p:nvPr/>
            </p:nvSpPr>
            <p:spPr>
              <a:xfrm>
                <a:off x="6443548" y="2547206"/>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lang="zh-TW" altLang="en-US" sz="2400" kern="0" dirty="0">
                  <a:solidFill>
                    <a:prstClr val="black"/>
                  </a:solidFill>
                  <a:ea typeface="微軟正黑體" panose="020B0604030504040204" pitchFamily="34" charset="-120"/>
                </a:endParaRPr>
              </a:p>
            </p:txBody>
          </p:sp>
        </mc:Choice>
        <mc:Fallback xmlns="">
          <p:sp>
            <p:nvSpPr>
              <p:cNvPr id="41" name="矩形: 圓角 40">
                <a:extLst>
                  <a:ext uri="{FF2B5EF4-FFF2-40B4-BE49-F238E27FC236}">
                    <a16:creationId xmlns:a16="http://schemas.microsoft.com/office/drawing/2014/main" id="{CD4B0B20-22FE-E3D7-DDBD-30BAE8766F94}"/>
                  </a:ext>
                </a:extLst>
              </p:cNvPr>
              <p:cNvSpPr>
                <a:spLocks noRot="1" noChangeAspect="1" noMove="1" noResize="1" noEditPoints="1" noAdjustHandles="1" noChangeArrowheads="1" noChangeShapeType="1" noTextEdit="1"/>
              </p:cNvSpPr>
              <p:nvPr/>
            </p:nvSpPr>
            <p:spPr>
              <a:xfrm>
                <a:off x="6443548" y="2547206"/>
                <a:ext cx="1547945" cy="461663"/>
              </a:xfrm>
              <a:prstGeom prst="roundRect">
                <a:avLst/>
              </a:prstGeom>
              <a:blipFill>
                <a:blip r:embed="rId7"/>
                <a:stretch>
                  <a:fillRect l="-1923"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矩形: 圓角 41">
                <a:extLst>
                  <a:ext uri="{FF2B5EF4-FFF2-40B4-BE49-F238E27FC236}">
                    <a16:creationId xmlns:a16="http://schemas.microsoft.com/office/drawing/2014/main" id="{6D86BD3A-2070-1226-E336-4462EB0E3C18}"/>
                  </a:ext>
                </a:extLst>
              </p:cNvPr>
              <p:cNvSpPr/>
              <p:nvPr/>
            </p:nvSpPr>
            <p:spPr>
              <a:xfrm>
                <a:off x="6443548" y="3482696"/>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lang="zh-TW" altLang="en-US" sz="2400" kern="0" dirty="0">
                  <a:solidFill>
                    <a:prstClr val="black"/>
                  </a:solidFill>
                  <a:ea typeface="微軟正黑體" panose="020B0604030504040204" pitchFamily="34" charset="-120"/>
                </a:endParaRPr>
              </a:p>
            </p:txBody>
          </p:sp>
        </mc:Choice>
        <mc:Fallback xmlns="">
          <p:sp>
            <p:nvSpPr>
              <p:cNvPr id="42" name="矩形: 圓角 41">
                <a:extLst>
                  <a:ext uri="{FF2B5EF4-FFF2-40B4-BE49-F238E27FC236}">
                    <a16:creationId xmlns:a16="http://schemas.microsoft.com/office/drawing/2014/main" id="{6D86BD3A-2070-1226-E336-4462EB0E3C18}"/>
                  </a:ext>
                </a:extLst>
              </p:cNvPr>
              <p:cNvSpPr>
                <a:spLocks noRot="1" noChangeAspect="1" noMove="1" noResize="1" noEditPoints="1" noAdjustHandles="1" noChangeArrowheads="1" noChangeShapeType="1" noTextEdit="1"/>
              </p:cNvSpPr>
              <p:nvPr/>
            </p:nvSpPr>
            <p:spPr>
              <a:xfrm>
                <a:off x="6443548" y="3482696"/>
                <a:ext cx="1547945" cy="461663"/>
              </a:xfrm>
              <a:prstGeom prst="roundRect">
                <a:avLst/>
              </a:prstGeom>
              <a:blipFill>
                <a:blip r:embed="rId8"/>
                <a:stretch>
                  <a:fillRect l="-3462"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3" name="直線單箭頭接點 42">
            <a:extLst>
              <a:ext uri="{FF2B5EF4-FFF2-40B4-BE49-F238E27FC236}">
                <a16:creationId xmlns:a16="http://schemas.microsoft.com/office/drawing/2014/main" id="{BC786569-FD56-1313-AAA3-BC0F3517DF16}"/>
              </a:ext>
            </a:extLst>
          </p:cNvPr>
          <p:cNvCxnSpPr/>
          <p:nvPr/>
        </p:nvCxnSpPr>
        <p:spPr>
          <a:xfrm>
            <a:off x="8147676" y="2213707"/>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44" name="直線單箭頭接點 43">
            <a:extLst>
              <a:ext uri="{FF2B5EF4-FFF2-40B4-BE49-F238E27FC236}">
                <a16:creationId xmlns:a16="http://schemas.microsoft.com/office/drawing/2014/main" id="{F29894A7-B75E-C642-E614-41D71FAE1A72}"/>
              </a:ext>
            </a:extLst>
          </p:cNvPr>
          <p:cNvCxnSpPr/>
          <p:nvPr/>
        </p:nvCxnSpPr>
        <p:spPr>
          <a:xfrm>
            <a:off x="8147678" y="2785900"/>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45" name="直線單箭頭接點 44">
            <a:extLst>
              <a:ext uri="{FF2B5EF4-FFF2-40B4-BE49-F238E27FC236}">
                <a16:creationId xmlns:a16="http://schemas.microsoft.com/office/drawing/2014/main" id="{45542228-9BE3-FB73-CF0C-997B6DBF1383}"/>
              </a:ext>
            </a:extLst>
          </p:cNvPr>
          <p:cNvCxnSpPr/>
          <p:nvPr/>
        </p:nvCxnSpPr>
        <p:spPr>
          <a:xfrm>
            <a:off x="8147677" y="3681943"/>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sp>
        <p:nvSpPr>
          <p:cNvPr id="46" name="文字方塊 45">
            <a:extLst>
              <a:ext uri="{FF2B5EF4-FFF2-40B4-BE49-F238E27FC236}">
                <a16:creationId xmlns:a16="http://schemas.microsoft.com/office/drawing/2014/main" id="{49A93C0D-0F0D-2D28-6563-A712417123DA}"/>
              </a:ext>
            </a:extLst>
          </p:cNvPr>
          <p:cNvSpPr txBox="1"/>
          <p:nvPr/>
        </p:nvSpPr>
        <p:spPr>
          <a:xfrm rot="5400000">
            <a:off x="7054103" y="3063394"/>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p:sp>
        <p:nvSpPr>
          <p:cNvPr id="47" name="文字方塊 46">
            <a:extLst>
              <a:ext uri="{FF2B5EF4-FFF2-40B4-BE49-F238E27FC236}">
                <a16:creationId xmlns:a16="http://schemas.microsoft.com/office/drawing/2014/main" id="{85FAB77A-5474-F74B-5ADB-5BBB35F573CA}"/>
              </a:ext>
            </a:extLst>
          </p:cNvPr>
          <p:cNvSpPr txBox="1"/>
          <p:nvPr/>
        </p:nvSpPr>
        <p:spPr>
          <a:xfrm rot="5400000">
            <a:off x="1520825" y="3085443"/>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49" name="文字方塊 48">
                <a:extLst>
                  <a:ext uri="{FF2B5EF4-FFF2-40B4-BE49-F238E27FC236}">
                    <a16:creationId xmlns:a16="http://schemas.microsoft.com/office/drawing/2014/main" id="{F8C04DCD-A9E5-D450-1665-69CA4E0AFA1A}"/>
                  </a:ext>
                </a:extLst>
              </p:cNvPr>
              <p:cNvSpPr txBox="1"/>
              <p:nvPr/>
            </p:nvSpPr>
            <p:spPr>
              <a:xfrm>
                <a:off x="3180768" y="2338714"/>
                <a:ext cx="2355156"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𝑦</m:t>
                      </m:r>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𝑓</m:t>
                          </m:r>
                        </m:e>
                        <m:sub>
                          <m:r>
                            <a:rPr kumimoji="0" lang="zh-TW" altLang="en-US" sz="2400" b="0" i="1" u="none" strike="noStrike" kern="0" cap="none" spc="0" normalizeH="0" baseline="0" noProof="0" smtClean="0">
                              <a:ln>
                                <a:noFill/>
                              </a:ln>
                              <a:solidFill>
                                <a:prstClr val="black"/>
                              </a:solidFill>
                              <a:effectLst/>
                              <a:uLnTx/>
                              <a:uFillTx/>
                              <a:latin typeface="Cambria Math" panose="02040503050406030204" pitchFamily="18" charset="0"/>
                            </a:rPr>
                            <m:t>𝜃</m:t>
                          </m:r>
                        </m:sub>
                      </m:sSub>
                      <m:d>
                        <m:d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𝑥</m:t>
                          </m:r>
                        </m:e>
                      </m:d>
                    </m:oMath>
                  </m:oMathPara>
                </a14:m>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Choice>
        <mc:Fallback xmlns="">
          <p:sp>
            <p:nvSpPr>
              <p:cNvPr id="49" name="文字方塊 48">
                <a:extLst>
                  <a:ext uri="{FF2B5EF4-FFF2-40B4-BE49-F238E27FC236}">
                    <a16:creationId xmlns:a16="http://schemas.microsoft.com/office/drawing/2014/main" id="{F8C04DCD-A9E5-D450-1665-69CA4E0AFA1A}"/>
                  </a:ext>
                </a:extLst>
              </p:cNvPr>
              <p:cNvSpPr txBox="1">
                <a:spLocks noRot="1" noChangeAspect="1" noMove="1" noResize="1" noEditPoints="1" noAdjustHandles="1" noChangeArrowheads="1" noChangeShapeType="1" noTextEdit="1"/>
              </p:cNvSpPr>
              <p:nvPr/>
            </p:nvSpPr>
            <p:spPr>
              <a:xfrm>
                <a:off x="3180768" y="2338714"/>
                <a:ext cx="2355156" cy="461665"/>
              </a:xfrm>
              <a:prstGeom prst="rect">
                <a:avLst/>
              </a:prstGeom>
              <a:blipFill>
                <a:blip r:embed="rId9"/>
                <a:stretch>
                  <a:fillRect b="-21333"/>
                </a:stretch>
              </a:blipFill>
            </p:spPr>
            <p:txBody>
              <a:bodyPr/>
              <a:lstStyle/>
              <a:p>
                <a:r>
                  <a:rPr lang="zh-TW" altLang="en-US">
                    <a:noFill/>
                  </a:rPr>
                  <a:t> </a:t>
                </a:r>
              </a:p>
            </p:txBody>
          </p:sp>
        </mc:Fallback>
      </mc:AlternateContent>
      <p:pic>
        <p:nvPicPr>
          <p:cNvPr id="51" name="Picture 2">
            <a:extLst>
              <a:ext uri="{FF2B5EF4-FFF2-40B4-BE49-F238E27FC236}">
                <a16:creationId xmlns:a16="http://schemas.microsoft.com/office/drawing/2014/main" id="{DD8A824A-14A8-EE0A-A0AD-AEB8C5875F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8778" y="301520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群組 52">
            <a:extLst>
              <a:ext uri="{FF2B5EF4-FFF2-40B4-BE49-F238E27FC236}">
                <a16:creationId xmlns:a16="http://schemas.microsoft.com/office/drawing/2014/main" id="{E7193472-BD39-7665-DF87-459A1485C97F}"/>
              </a:ext>
            </a:extLst>
          </p:cNvPr>
          <p:cNvGrpSpPr/>
          <p:nvPr/>
        </p:nvGrpSpPr>
        <p:grpSpPr>
          <a:xfrm>
            <a:off x="8820405" y="1966503"/>
            <a:ext cx="873357" cy="2084732"/>
            <a:chOff x="8003601" y="3728693"/>
            <a:chExt cx="873357" cy="2084732"/>
          </a:xfrm>
        </p:grpSpPr>
        <mc:AlternateContent xmlns:mc="http://schemas.openxmlformats.org/markup-compatibility/2006" xmlns:a14="http://schemas.microsoft.com/office/drawing/2010/main">
          <mc:Choice Requires="a14">
            <p:sp>
              <p:nvSpPr>
                <p:cNvPr id="54" name="文字方塊 53">
                  <a:extLst>
                    <a:ext uri="{FF2B5EF4-FFF2-40B4-BE49-F238E27FC236}">
                      <a16:creationId xmlns:a16="http://schemas.microsoft.com/office/drawing/2014/main" id="{14D03A0D-928A-48B7-24B1-E8F1E9AF0168}"/>
                    </a:ext>
                  </a:extLst>
                </p:cNvPr>
                <p:cNvSpPr txBox="1"/>
                <p:nvPr/>
              </p:nvSpPr>
              <p:spPr>
                <a:xfrm>
                  <a:off x="8005135" y="3898032"/>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b="0" i="1" smtClean="0">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1</m:t>
                            </m:r>
                          </m:sup>
                        </m:sSup>
                      </m:oMath>
                    </m:oMathPara>
                  </a14:m>
                  <a:endParaRPr lang="zh-TW" altLang="en-US" sz="2400" dirty="0">
                    <a:solidFill>
                      <a:prstClr val="black"/>
                    </a:solidFill>
                    <a:latin typeface="Calibri" panose="020F0502020204030204"/>
                  </a:endParaRPr>
                </a:p>
              </p:txBody>
            </p:sp>
          </mc:Choice>
          <mc:Fallback xmlns="">
            <p:sp>
              <p:nvSpPr>
                <p:cNvPr id="54" name="文字方塊 53">
                  <a:extLst>
                    <a:ext uri="{FF2B5EF4-FFF2-40B4-BE49-F238E27FC236}">
                      <a16:creationId xmlns:a16="http://schemas.microsoft.com/office/drawing/2014/main" id="{7FB2E570-4CFF-9DFA-6B75-722C2E1E5F75}"/>
                    </a:ext>
                  </a:extLst>
                </p:cNvPr>
                <p:cNvSpPr txBox="1">
                  <a:spLocks noRot="1" noChangeAspect="1" noMove="1" noResize="1" noEditPoints="1" noAdjustHandles="1" noChangeArrowheads="1" noChangeShapeType="1" noTextEdit="1"/>
                </p:cNvSpPr>
                <p:nvPr/>
              </p:nvSpPr>
              <p:spPr>
                <a:xfrm>
                  <a:off x="8005135" y="3898032"/>
                  <a:ext cx="857249" cy="461665"/>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文字方塊 54">
                  <a:extLst>
                    <a:ext uri="{FF2B5EF4-FFF2-40B4-BE49-F238E27FC236}">
                      <a16:creationId xmlns:a16="http://schemas.microsoft.com/office/drawing/2014/main" id="{3F8BFE3E-DC68-938B-284B-5864E951BAF8}"/>
                    </a:ext>
                  </a:extLst>
                </p:cNvPr>
                <p:cNvSpPr txBox="1"/>
                <p:nvPr/>
              </p:nvSpPr>
              <p:spPr>
                <a:xfrm>
                  <a:off x="8003601" y="4413737"/>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2</m:t>
                            </m:r>
                          </m:sup>
                        </m:sSup>
                      </m:oMath>
                    </m:oMathPara>
                  </a14:m>
                  <a:endParaRPr lang="zh-TW" altLang="en-US" sz="2400" dirty="0">
                    <a:solidFill>
                      <a:prstClr val="black"/>
                    </a:solidFill>
                    <a:latin typeface="Calibri" panose="020F0502020204030204"/>
                  </a:endParaRPr>
                </a:p>
              </p:txBody>
            </p:sp>
          </mc:Choice>
          <mc:Fallback xmlns="">
            <p:sp>
              <p:nvSpPr>
                <p:cNvPr id="55" name="文字方塊 54">
                  <a:extLst>
                    <a:ext uri="{FF2B5EF4-FFF2-40B4-BE49-F238E27FC236}">
                      <a16:creationId xmlns:a16="http://schemas.microsoft.com/office/drawing/2014/main" id="{9DBE5A74-9A07-A108-A950-98FDDE2F84F1}"/>
                    </a:ext>
                  </a:extLst>
                </p:cNvPr>
                <p:cNvSpPr txBox="1">
                  <a:spLocks noRot="1" noChangeAspect="1" noMove="1" noResize="1" noEditPoints="1" noAdjustHandles="1" noChangeArrowheads="1" noChangeShapeType="1" noTextEdit="1"/>
                </p:cNvSpPr>
                <p:nvPr/>
              </p:nvSpPr>
              <p:spPr>
                <a:xfrm>
                  <a:off x="8003601" y="4413737"/>
                  <a:ext cx="857249" cy="461665"/>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6" name="文字方塊 55">
                  <a:extLst>
                    <a:ext uri="{FF2B5EF4-FFF2-40B4-BE49-F238E27FC236}">
                      <a16:creationId xmlns:a16="http://schemas.microsoft.com/office/drawing/2014/main" id="{C78749CD-93FC-ABE0-AD8E-1E85D115973B}"/>
                    </a:ext>
                  </a:extLst>
                </p:cNvPr>
                <p:cNvSpPr txBox="1"/>
                <p:nvPr/>
              </p:nvSpPr>
              <p:spPr>
                <a:xfrm>
                  <a:off x="8019709" y="5316784"/>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𝑁</m:t>
                            </m:r>
                          </m:sup>
                        </m:sSup>
                      </m:oMath>
                    </m:oMathPara>
                  </a14:m>
                  <a:endParaRPr lang="zh-TW" altLang="en-US" sz="2400" dirty="0">
                    <a:solidFill>
                      <a:prstClr val="black"/>
                    </a:solidFill>
                    <a:latin typeface="Calibri" panose="020F0502020204030204"/>
                  </a:endParaRPr>
                </a:p>
              </p:txBody>
            </p:sp>
          </mc:Choice>
          <mc:Fallback xmlns="">
            <p:sp>
              <p:nvSpPr>
                <p:cNvPr id="56" name="文字方塊 55">
                  <a:extLst>
                    <a:ext uri="{FF2B5EF4-FFF2-40B4-BE49-F238E27FC236}">
                      <a16:creationId xmlns:a16="http://schemas.microsoft.com/office/drawing/2014/main" id="{9132F20E-62B1-1E96-A712-58B867A63561}"/>
                    </a:ext>
                  </a:extLst>
                </p:cNvPr>
                <p:cNvSpPr txBox="1">
                  <a:spLocks noRot="1" noChangeAspect="1" noMove="1" noResize="1" noEditPoints="1" noAdjustHandles="1" noChangeArrowheads="1" noChangeShapeType="1" noTextEdit="1"/>
                </p:cNvSpPr>
                <p:nvPr/>
              </p:nvSpPr>
              <p:spPr>
                <a:xfrm>
                  <a:off x="8019709" y="5316784"/>
                  <a:ext cx="857249" cy="461665"/>
                </a:xfrm>
                <a:prstGeom prst="rect">
                  <a:avLst/>
                </a:prstGeom>
                <a:blipFill>
                  <a:blip r:embed="rId14"/>
                  <a:stretch>
                    <a:fillRect/>
                  </a:stretch>
                </a:blipFill>
              </p:spPr>
              <p:txBody>
                <a:bodyPr/>
                <a:lstStyle/>
                <a:p>
                  <a:r>
                    <a:rPr lang="zh-TW" altLang="en-US">
                      <a:noFill/>
                    </a:rPr>
                    <a:t> </a:t>
                  </a:r>
                </a:p>
              </p:txBody>
            </p:sp>
          </mc:Fallback>
        </mc:AlternateContent>
        <p:sp>
          <p:nvSpPr>
            <p:cNvPr id="57" name="矩形: 圓角 56">
              <a:extLst>
                <a:ext uri="{FF2B5EF4-FFF2-40B4-BE49-F238E27FC236}">
                  <a16:creationId xmlns:a16="http://schemas.microsoft.com/office/drawing/2014/main" id="{DB030A24-3EE5-5004-B621-E79A06EC1222}"/>
                </a:ext>
              </a:extLst>
            </p:cNvPr>
            <p:cNvSpPr/>
            <p:nvPr/>
          </p:nvSpPr>
          <p:spPr>
            <a:xfrm>
              <a:off x="8026840" y="3728693"/>
              <a:ext cx="688588" cy="2084732"/>
            </a:xfrm>
            <a:prstGeom prst="roundRect">
              <a:avLst/>
            </a:prstGeom>
            <a:noFill/>
            <a:ln w="571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cxnSp>
        <p:nvCxnSpPr>
          <p:cNvPr id="59" name="直線單箭頭接點 58">
            <a:extLst>
              <a:ext uri="{FF2B5EF4-FFF2-40B4-BE49-F238E27FC236}">
                <a16:creationId xmlns:a16="http://schemas.microsoft.com/office/drawing/2014/main" id="{BFEDB180-902C-B019-D5BC-3AAC6DD03F92}"/>
              </a:ext>
            </a:extLst>
          </p:cNvPr>
          <p:cNvCxnSpPr>
            <a:cxnSpLocks/>
          </p:cNvCxnSpPr>
          <p:nvPr/>
        </p:nvCxnSpPr>
        <p:spPr>
          <a:xfrm rot="16200000">
            <a:off x="9922303" y="2818715"/>
            <a:ext cx="0" cy="457082"/>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52C9CFA6-F31C-123D-3F8A-2C6F7078B0FC}"/>
                  </a:ext>
                </a:extLst>
              </p:cNvPr>
              <p:cNvSpPr txBox="1"/>
              <p:nvPr/>
            </p:nvSpPr>
            <p:spPr>
              <a:xfrm>
                <a:off x="10215040" y="2425332"/>
                <a:ext cx="1630896" cy="1211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nary>
                        <m:naryPr>
                          <m:chr m:val="∑"/>
                          <m:ctrlPr>
                            <a:rPr lang="en-US" altLang="zh-TW" sz="2800" b="0" i="1" smtClean="0">
                              <a:latin typeface="Cambria Math" panose="02040503050406030204" pitchFamily="18" charset="0"/>
                            </a:rPr>
                          </m:ctrlPr>
                        </m:naryPr>
                        <m:sub>
                          <m:r>
                            <m:rPr>
                              <m:brk m:alnAt="23"/>
                            </m:rPr>
                            <a:rPr lang="en-US" altLang="zh-TW" sz="2800" b="0" i="1" smtClean="0">
                              <a:latin typeface="Cambria Math" panose="02040503050406030204" pitchFamily="18" charset="0"/>
                            </a:rPr>
                            <m:t>𝑛</m:t>
                          </m:r>
                          <m:r>
                            <a:rPr lang="en-US" altLang="zh-TW" sz="2800" b="0" i="1" smtClean="0">
                              <a:latin typeface="Cambria Math" panose="02040503050406030204" pitchFamily="18" charset="0"/>
                            </a:rPr>
                            <m:t>=1</m:t>
                          </m:r>
                        </m:sub>
                        <m:sup>
                          <m:r>
                            <a:rPr lang="en-US" altLang="zh-TW" sz="2800" b="0" i="1" smtClean="0">
                              <a:latin typeface="Cambria Math" panose="02040503050406030204" pitchFamily="18" charset="0"/>
                            </a:rPr>
                            <m:t>𝑁</m:t>
                          </m:r>
                        </m:sup>
                        <m:e>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𝑙</m:t>
                              </m:r>
                            </m:e>
                            <m:sup>
                              <m:r>
                                <a:rPr lang="en-US" altLang="zh-TW" sz="2800" b="0" i="1" smtClean="0">
                                  <a:solidFill>
                                    <a:prstClr val="black"/>
                                  </a:solidFill>
                                  <a:latin typeface="Cambria Math" panose="02040503050406030204" pitchFamily="18" charset="0"/>
                                </a:rPr>
                                <m:t>𝑛</m:t>
                              </m:r>
                            </m:sup>
                          </m:sSup>
                        </m:e>
                      </m:nary>
                    </m:oMath>
                  </m:oMathPara>
                </a14:m>
                <a:endParaRPr lang="zh-TW" altLang="en-US" sz="2800" dirty="0"/>
              </a:p>
            </p:txBody>
          </p:sp>
        </mc:Choice>
        <mc:Fallback xmlns="">
          <p:sp>
            <p:nvSpPr>
              <p:cNvPr id="60" name="文字方塊 59">
                <a:extLst>
                  <a:ext uri="{FF2B5EF4-FFF2-40B4-BE49-F238E27FC236}">
                    <a16:creationId xmlns:a16="http://schemas.microsoft.com/office/drawing/2014/main" id="{52C9CFA6-F31C-123D-3F8A-2C6F7078B0FC}"/>
                  </a:ext>
                </a:extLst>
              </p:cNvPr>
              <p:cNvSpPr txBox="1">
                <a:spLocks noRot="1" noChangeAspect="1" noMove="1" noResize="1" noEditPoints="1" noAdjustHandles="1" noChangeArrowheads="1" noChangeShapeType="1" noTextEdit="1"/>
              </p:cNvSpPr>
              <p:nvPr/>
            </p:nvSpPr>
            <p:spPr>
              <a:xfrm>
                <a:off x="10215040" y="2425332"/>
                <a:ext cx="1630896" cy="1211550"/>
              </a:xfrm>
              <a:prstGeom prst="rect">
                <a:avLst/>
              </a:prstGeom>
              <a:blipFill>
                <a:blip r:embed="rId15"/>
                <a:stretch>
                  <a:fillRect/>
                </a:stretch>
              </a:blipFill>
            </p:spPr>
            <p:txBody>
              <a:bodyPr/>
              <a:lstStyle/>
              <a:p>
                <a:r>
                  <a:rPr lang="zh-TW" altLang="en-US">
                    <a:noFill/>
                  </a:rPr>
                  <a:t> </a:t>
                </a:r>
              </a:p>
            </p:txBody>
          </p:sp>
        </mc:Fallback>
      </mc:AlternateContent>
      <p:cxnSp>
        <p:nvCxnSpPr>
          <p:cNvPr id="61" name="直線單箭頭接點 60">
            <a:extLst>
              <a:ext uri="{FF2B5EF4-FFF2-40B4-BE49-F238E27FC236}">
                <a16:creationId xmlns:a16="http://schemas.microsoft.com/office/drawing/2014/main" id="{78C753C0-E5E5-86A4-CEF9-401AEAA6D621}"/>
              </a:ext>
            </a:extLst>
          </p:cNvPr>
          <p:cNvCxnSpPr/>
          <p:nvPr/>
        </p:nvCxnSpPr>
        <p:spPr>
          <a:xfrm>
            <a:off x="4947789" y="5786128"/>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線單箭頭接點 61">
            <a:extLst>
              <a:ext uri="{FF2B5EF4-FFF2-40B4-BE49-F238E27FC236}">
                <a16:creationId xmlns:a16="http://schemas.microsoft.com/office/drawing/2014/main" id="{035F6AFA-515A-F772-4392-C40401D4C4F3}"/>
              </a:ext>
            </a:extLst>
          </p:cNvPr>
          <p:cNvCxnSpPr/>
          <p:nvPr/>
        </p:nvCxnSpPr>
        <p:spPr>
          <a:xfrm>
            <a:off x="7032799" y="5786915"/>
            <a:ext cx="68305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6" name="矩形: 圓角 65">
                <a:extLst>
                  <a:ext uri="{FF2B5EF4-FFF2-40B4-BE49-F238E27FC236}">
                    <a16:creationId xmlns:a16="http://schemas.microsoft.com/office/drawing/2014/main" id="{9BCF10AE-CC0E-F441-6E7C-C0C395EA157B}"/>
                  </a:ext>
                </a:extLst>
              </p:cNvPr>
              <p:cNvSpPr/>
              <p:nvPr/>
            </p:nvSpPr>
            <p:spPr>
              <a:xfrm>
                <a:off x="1536963" y="5528864"/>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66" name="矩形: 圓角 65">
                <a:extLst>
                  <a:ext uri="{FF2B5EF4-FFF2-40B4-BE49-F238E27FC236}">
                    <a16:creationId xmlns:a16="http://schemas.microsoft.com/office/drawing/2014/main" id="{9BCF10AE-CC0E-F441-6E7C-C0C395EA157B}"/>
                  </a:ext>
                </a:extLst>
              </p:cNvPr>
              <p:cNvSpPr>
                <a:spLocks noRot="1" noChangeAspect="1" noMove="1" noResize="1" noEditPoints="1" noAdjustHandles="1" noChangeArrowheads="1" noChangeShapeType="1" noTextEdit="1"/>
              </p:cNvSpPr>
              <p:nvPr/>
            </p:nvSpPr>
            <p:spPr>
              <a:xfrm>
                <a:off x="1536963" y="5528864"/>
                <a:ext cx="1483823" cy="461663"/>
              </a:xfrm>
              <a:prstGeom prst="roundRect">
                <a:avLst/>
              </a:prstGeom>
              <a:blipFill>
                <a:blip r:embed="rId16"/>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7" name="矩形: 圓角 66">
                <a:extLst>
                  <a:ext uri="{FF2B5EF4-FFF2-40B4-BE49-F238E27FC236}">
                    <a16:creationId xmlns:a16="http://schemas.microsoft.com/office/drawing/2014/main" id="{7BBAC8AA-B72C-37B2-ABDD-D550282A3206}"/>
                  </a:ext>
                </a:extLst>
              </p:cNvPr>
              <p:cNvSpPr/>
              <p:nvPr/>
            </p:nvSpPr>
            <p:spPr>
              <a:xfrm>
                <a:off x="3142546" y="5528864"/>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smtClea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67" name="矩形: 圓角 66">
                <a:extLst>
                  <a:ext uri="{FF2B5EF4-FFF2-40B4-BE49-F238E27FC236}">
                    <a16:creationId xmlns:a16="http://schemas.microsoft.com/office/drawing/2014/main" id="{7BBAC8AA-B72C-37B2-ABDD-D550282A3206}"/>
                  </a:ext>
                </a:extLst>
              </p:cNvPr>
              <p:cNvSpPr>
                <a:spLocks noRot="1" noChangeAspect="1" noMove="1" noResize="1" noEditPoints="1" noAdjustHandles="1" noChangeArrowheads="1" noChangeShapeType="1" noTextEdit="1"/>
              </p:cNvSpPr>
              <p:nvPr/>
            </p:nvSpPr>
            <p:spPr>
              <a:xfrm>
                <a:off x="3142546" y="5528864"/>
                <a:ext cx="1551012" cy="461663"/>
              </a:xfrm>
              <a:prstGeom prst="roundRect">
                <a:avLst/>
              </a:prstGeom>
              <a:blipFill>
                <a:blip r:embed="rId17"/>
                <a:stretch>
                  <a:fillRect t="-6098" b="-2317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8" name="矩形: 圓角 67">
                <a:extLst>
                  <a:ext uri="{FF2B5EF4-FFF2-40B4-BE49-F238E27FC236}">
                    <a16:creationId xmlns:a16="http://schemas.microsoft.com/office/drawing/2014/main" id="{4D2A7E94-75CA-5EB4-93FF-7C52ED1F93BA}"/>
                  </a:ext>
                </a:extLst>
              </p:cNvPr>
              <p:cNvSpPr/>
              <p:nvPr/>
            </p:nvSpPr>
            <p:spPr>
              <a:xfrm>
                <a:off x="7875053" y="5568200"/>
                <a:ext cx="889618" cy="461663"/>
              </a:xfrm>
              <a:prstGeom prst="roundRect">
                <a:avLst/>
              </a:prstGeom>
              <a:solidFill>
                <a:srgbClr val="FFFF00"/>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𝑙</m:t>
                    </m:r>
                  </m:oMath>
                </a14:m>
                <a:endParaRPr lang="zh-TW" altLang="en-US" sz="2400" kern="0" dirty="0">
                  <a:solidFill>
                    <a:prstClr val="black"/>
                  </a:solidFill>
                  <a:ea typeface="微軟正黑體" panose="020B0604030504040204" pitchFamily="34" charset="-120"/>
                </a:endParaRPr>
              </a:p>
            </p:txBody>
          </p:sp>
        </mc:Choice>
        <mc:Fallback xmlns="">
          <p:sp>
            <p:nvSpPr>
              <p:cNvPr id="68" name="矩形: 圓角 67">
                <a:extLst>
                  <a:ext uri="{FF2B5EF4-FFF2-40B4-BE49-F238E27FC236}">
                    <a16:creationId xmlns:a16="http://schemas.microsoft.com/office/drawing/2014/main" id="{4D2A7E94-75CA-5EB4-93FF-7C52ED1F93BA}"/>
                  </a:ext>
                </a:extLst>
              </p:cNvPr>
              <p:cNvSpPr>
                <a:spLocks noRot="1" noChangeAspect="1" noMove="1" noResize="1" noEditPoints="1" noAdjustHandles="1" noChangeArrowheads="1" noChangeShapeType="1" noTextEdit="1"/>
              </p:cNvSpPr>
              <p:nvPr/>
            </p:nvSpPr>
            <p:spPr>
              <a:xfrm>
                <a:off x="7875053" y="5568200"/>
                <a:ext cx="889618" cy="461663"/>
              </a:xfrm>
              <a:prstGeom prst="roundRect">
                <a:avLst/>
              </a:prstGeom>
              <a:blipFill>
                <a:blip r:embed="rId18"/>
                <a:stretch>
                  <a:fillRect/>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75" name="直線單箭頭接點 74">
            <a:extLst>
              <a:ext uri="{FF2B5EF4-FFF2-40B4-BE49-F238E27FC236}">
                <a16:creationId xmlns:a16="http://schemas.microsoft.com/office/drawing/2014/main" id="{252144A3-9D65-FA7B-5C91-C16E12789D56}"/>
              </a:ext>
            </a:extLst>
          </p:cNvPr>
          <p:cNvCxnSpPr>
            <a:cxnSpLocks/>
          </p:cNvCxnSpPr>
          <p:nvPr/>
        </p:nvCxnSpPr>
        <p:spPr>
          <a:xfrm>
            <a:off x="8319862" y="4853791"/>
            <a:ext cx="0" cy="606486"/>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 name="直線單箭頭接點 76">
            <a:extLst>
              <a:ext uri="{FF2B5EF4-FFF2-40B4-BE49-F238E27FC236}">
                <a16:creationId xmlns:a16="http://schemas.microsoft.com/office/drawing/2014/main" id="{27864EAE-16BB-7294-8F5F-B28B809781F2}"/>
              </a:ext>
            </a:extLst>
          </p:cNvPr>
          <p:cNvCxnSpPr>
            <a:cxnSpLocks/>
          </p:cNvCxnSpPr>
          <p:nvPr/>
        </p:nvCxnSpPr>
        <p:spPr>
          <a:xfrm>
            <a:off x="8261533" y="4853791"/>
            <a:ext cx="1006276" cy="0"/>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 name="直線單箭頭接點 78">
            <a:extLst>
              <a:ext uri="{FF2B5EF4-FFF2-40B4-BE49-F238E27FC236}">
                <a16:creationId xmlns:a16="http://schemas.microsoft.com/office/drawing/2014/main" id="{373F7A41-5064-7F78-D0D8-9D220A3E6174}"/>
              </a:ext>
            </a:extLst>
          </p:cNvPr>
          <p:cNvCxnSpPr>
            <a:cxnSpLocks/>
          </p:cNvCxnSpPr>
          <p:nvPr/>
        </p:nvCxnSpPr>
        <p:spPr>
          <a:xfrm flipV="1">
            <a:off x="9218907" y="4139390"/>
            <a:ext cx="0" cy="71440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3D1A5689-4190-5958-E430-074D833899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4401" y="504286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44FAD70-B932-B151-B812-36295CE096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6848" y="401961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9933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AD67B05-8C03-DFB3-7309-CF9668361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708" y="244197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5778E67-C811-6E7B-C465-FA42CDBEF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364" y="2441975"/>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矩形: 圓角 5">
                <a:extLst>
                  <a:ext uri="{FF2B5EF4-FFF2-40B4-BE49-F238E27FC236}">
                    <a16:creationId xmlns:a16="http://schemas.microsoft.com/office/drawing/2014/main" id="{8DDC0B2F-5396-75FD-B2C3-BE8F5CA30758}"/>
                  </a:ext>
                </a:extLst>
              </p:cNvPr>
              <p:cNvSpPr/>
              <p:nvPr/>
            </p:nvSpPr>
            <p:spPr>
              <a:xfrm>
                <a:off x="2584890" y="2821651"/>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𝑥</m:t>
                    </m:r>
                  </m:oMath>
                </a14:m>
                <a:endParaRPr kumimoji="0" lang="zh-TW" altLang="en-US" sz="2400" b="0" i="1"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Choice>
        <mc:Fallback xmlns="">
          <p:sp>
            <p:nvSpPr>
              <p:cNvPr id="6" name="矩形: 圓角 5">
                <a:extLst>
                  <a:ext uri="{FF2B5EF4-FFF2-40B4-BE49-F238E27FC236}">
                    <a16:creationId xmlns:a16="http://schemas.microsoft.com/office/drawing/2014/main" id="{8DDC0B2F-5396-75FD-B2C3-BE8F5CA30758}"/>
                  </a:ext>
                </a:extLst>
              </p:cNvPr>
              <p:cNvSpPr>
                <a:spLocks noRot="1" noChangeAspect="1" noMove="1" noResize="1" noEditPoints="1" noAdjustHandles="1" noChangeArrowheads="1" noChangeShapeType="1" noTextEdit="1"/>
              </p:cNvSpPr>
              <p:nvPr/>
            </p:nvSpPr>
            <p:spPr>
              <a:xfrm>
                <a:off x="2584890" y="2821651"/>
                <a:ext cx="1483823" cy="461663"/>
              </a:xfrm>
              <a:prstGeom prst="roundRect">
                <a:avLst/>
              </a:prstGeom>
              <a:blipFill>
                <a:blip r:embed="rId3"/>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pic>
        <p:nvPicPr>
          <p:cNvPr id="7" name="Picture 2">
            <a:extLst>
              <a:ext uri="{FF2B5EF4-FFF2-40B4-BE49-F238E27FC236}">
                <a16:creationId xmlns:a16="http://schemas.microsoft.com/office/drawing/2014/main" id="{8B8D5211-E9CF-6AE9-90BF-DF036CF9E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4891" y="2442883"/>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矩形: 圓角 7">
                <a:extLst>
                  <a:ext uri="{FF2B5EF4-FFF2-40B4-BE49-F238E27FC236}">
                    <a16:creationId xmlns:a16="http://schemas.microsoft.com/office/drawing/2014/main" id="{1A49B2BE-BAB4-8D5C-02AE-143A67D2AFBC}"/>
                  </a:ext>
                </a:extLst>
              </p:cNvPr>
              <p:cNvSpPr/>
              <p:nvPr/>
            </p:nvSpPr>
            <p:spPr>
              <a:xfrm>
                <a:off x="6655937" y="2821652"/>
                <a:ext cx="1570229"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algn="ctr">
                  <a:defRPr/>
                </a:pPr>
                <a:r>
                  <a:rPr lang="en-US" altLang="zh-TW" sz="2400" kern="0" dirty="0">
                    <a:solidFill>
                      <a:prstClr val="black"/>
                    </a:solidFill>
                    <a:ea typeface="微軟正黑體" panose="020B0604030504040204" pitchFamily="34" charset="-120"/>
                  </a:rPr>
                  <a:t>output</a:t>
                </a:r>
                <a:r>
                  <a:rPr lang="zh-TW" altLang="en-US"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𝑦</m:t>
                    </m:r>
                  </m:oMath>
                </a14:m>
                <a:endParaRPr lang="zh-TW" altLang="en-US" sz="2400" i="1" kern="0" dirty="0">
                  <a:solidFill>
                    <a:prstClr val="black"/>
                  </a:solidFill>
                  <a:latin typeface="微軟正黑體" panose="020B0604030504040204" pitchFamily="34" charset="-120"/>
                  <a:ea typeface="微軟正黑體" panose="020B0604030504040204" pitchFamily="34" charset="-120"/>
                </a:endParaRPr>
              </a:p>
            </p:txBody>
          </p:sp>
        </mc:Choice>
        <mc:Fallback xmlns="">
          <p:sp>
            <p:nvSpPr>
              <p:cNvPr id="8" name="矩形: 圓角 7">
                <a:extLst>
                  <a:ext uri="{FF2B5EF4-FFF2-40B4-BE49-F238E27FC236}">
                    <a16:creationId xmlns:a16="http://schemas.microsoft.com/office/drawing/2014/main" id="{1A49B2BE-BAB4-8D5C-02AE-143A67D2AFBC}"/>
                  </a:ext>
                </a:extLst>
              </p:cNvPr>
              <p:cNvSpPr>
                <a:spLocks noRot="1" noChangeAspect="1" noMove="1" noResize="1" noEditPoints="1" noAdjustHandles="1" noChangeArrowheads="1" noChangeShapeType="1" noTextEdit="1"/>
              </p:cNvSpPr>
              <p:nvPr/>
            </p:nvSpPr>
            <p:spPr>
              <a:xfrm>
                <a:off x="6655937" y="2821652"/>
                <a:ext cx="1570229" cy="461663"/>
              </a:xfrm>
              <a:prstGeom prst="roundRect">
                <a:avLst/>
              </a:prstGeom>
              <a:blipFill>
                <a:blip r:embed="rId4"/>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圓角 8">
                <a:extLst>
                  <a:ext uri="{FF2B5EF4-FFF2-40B4-BE49-F238E27FC236}">
                    <a16:creationId xmlns:a16="http://schemas.microsoft.com/office/drawing/2014/main" id="{1CE60C18-4AE3-A4EB-97DC-8A920DF68AC2}"/>
                  </a:ext>
                </a:extLst>
              </p:cNvPr>
              <p:cNvSpPr/>
              <p:nvPr/>
            </p:nvSpPr>
            <p:spPr>
              <a:xfrm>
                <a:off x="10872976" y="2820744"/>
                <a:ext cx="889618" cy="461663"/>
              </a:xfrm>
              <a:prstGeom prst="roundRect">
                <a:avLst/>
              </a:prstGeom>
              <a:solidFill>
                <a:srgbClr val="FFFF00"/>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𝑙</m:t>
                    </m:r>
                  </m:oMath>
                </a14:m>
                <a:endParaRPr lang="zh-TW" altLang="en-US" sz="2400" kern="0" dirty="0">
                  <a:solidFill>
                    <a:prstClr val="black"/>
                  </a:solidFill>
                  <a:ea typeface="微軟正黑體" panose="020B0604030504040204" pitchFamily="34" charset="-120"/>
                </a:endParaRPr>
              </a:p>
            </p:txBody>
          </p:sp>
        </mc:Choice>
        <mc:Fallback xmlns="">
          <p:sp>
            <p:nvSpPr>
              <p:cNvPr id="9" name="矩形: 圓角 8">
                <a:extLst>
                  <a:ext uri="{FF2B5EF4-FFF2-40B4-BE49-F238E27FC236}">
                    <a16:creationId xmlns:a16="http://schemas.microsoft.com/office/drawing/2014/main" id="{1CE60C18-4AE3-A4EB-97DC-8A920DF68AC2}"/>
                  </a:ext>
                </a:extLst>
              </p:cNvPr>
              <p:cNvSpPr>
                <a:spLocks noRot="1" noChangeAspect="1" noMove="1" noResize="1" noEditPoints="1" noAdjustHandles="1" noChangeArrowheads="1" noChangeShapeType="1" noTextEdit="1"/>
              </p:cNvSpPr>
              <p:nvPr/>
            </p:nvSpPr>
            <p:spPr>
              <a:xfrm>
                <a:off x="10872976" y="2820744"/>
                <a:ext cx="889618" cy="461663"/>
              </a:xfrm>
              <a:prstGeom prst="roundRect">
                <a:avLst/>
              </a:prstGeom>
              <a:blipFill>
                <a:blip r:embed="rId5"/>
                <a:stretch>
                  <a:fillRect/>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sp>
        <p:nvSpPr>
          <p:cNvPr id="10" name="文字方塊 9">
            <a:extLst>
              <a:ext uri="{FF2B5EF4-FFF2-40B4-BE49-F238E27FC236}">
                <a16:creationId xmlns:a16="http://schemas.microsoft.com/office/drawing/2014/main" id="{7B22D495-67BE-D875-526A-A0A130C186DC}"/>
              </a:ext>
            </a:extLst>
          </p:cNvPr>
          <p:cNvSpPr txBox="1"/>
          <p:nvPr/>
        </p:nvSpPr>
        <p:spPr>
          <a:xfrm>
            <a:off x="494777" y="1846284"/>
            <a:ext cx="1727032" cy="461665"/>
          </a:xfrm>
          <a:prstGeom prst="rect">
            <a:avLst/>
          </a:prstGeom>
          <a:noFill/>
        </p:spPr>
        <p:txBody>
          <a:bodyPr wrap="square" rtlCol="0">
            <a:spAutoFit/>
          </a:bodyPr>
          <a:lstStyle/>
          <a:p>
            <a:pPr algn="ctr"/>
            <a:r>
              <a:rPr lang="en-US" altLang="zh-TW" sz="2400" dirty="0"/>
              <a:t>Proposer</a:t>
            </a:r>
            <a:endParaRPr lang="zh-TW" altLang="en-US" sz="2400" dirty="0"/>
          </a:p>
        </p:txBody>
      </p:sp>
      <p:sp>
        <p:nvSpPr>
          <p:cNvPr id="11" name="文字方塊 10">
            <a:extLst>
              <a:ext uri="{FF2B5EF4-FFF2-40B4-BE49-F238E27FC236}">
                <a16:creationId xmlns:a16="http://schemas.microsoft.com/office/drawing/2014/main" id="{C3553426-7D25-7811-DB89-F80D3565B4FD}"/>
              </a:ext>
            </a:extLst>
          </p:cNvPr>
          <p:cNvSpPr txBox="1"/>
          <p:nvPr/>
        </p:nvSpPr>
        <p:spPr>
          <a:xfrm>
            <a:off x="4403045" y="1864541"/>
            <a:ext cx="1727032" cy="461665"/>
          </a:xfrm>
          <a:prstGeom prst="rect">
            <a:avLst/>
          </a:prstGeom>
          <a:noFill/>
        </p:spPr>
        <p:txBody>
          <a:bodyPr wrap="square" rtlCol="0">
            <a:spAutoFit/>
          </a:bodyPr>
          <a:lstStyle/>
          <a:p>
            <a:pPr algn="ctr"/>
            <a:r>
              <a:rPr lang="en-US" altLang="zh-TW" sz="2400" dirty="0"/>
              <a:t>Solver</a:t>
            </a:r>
            <a:endParaRPr lang="zh-TW" altLang="en-US" sz="2400" dirty="0"/>
          </a:p>
        </p:txBody>
      </p:sp>
      <p:sp>
        <p:nvSpPr>
          <p:cNvPr id="12" name="文字方塊 11">
            <a:extLst>
              <a:ext uri="{FF2B5EF4-FFF2-40B4-BE49-F238E27FC236}">
                <a16:creationId xmlns:a16="http://schemas.microsoft.com/office/drawing/2014/main" id="{98396028-0C13-2DEB-AB56-D897CA06ED47}"/>
              </a:ext>
            </a:extLst>
          </p:cNvPr>
          <p:cNvSpPr txBox="1"/>
          <p:nvPr/>
        </p:nvSpPr>
        <p:spPr>
          <a:xfrm>
            <a:off x="8670975" y="1846284"/>
            <a:ext cx="1727032" cy="461665"/>
          </a:xfrm>
          <a:prstGeom prst="rect">
            <a:avLst/>
          </a:prstGeom>
          <a:noFill/>
        </p:spPr>
        <p:txBody>
          <a:bodyPr wrap="square" rtlCol="0">
            <a:spAutoFit/>
          </a:bodyPr>
          <a:lstStyle/>
          <a:p>
            <a:pPr algn="ctr"/>
            <a:r>
              <a:rPr lang="en-US" altLang="zh-TW" sz="2400" dirty="0"/>
              <a:t>Verifier</a:t>
            </a:r>
            <a:endParaRPr lang="zh-TW" altLang="en-US" sz="2400" dirty="0"/>
          </a:p>
        </p:txBody>
      </p:sp>
      <p:cxnSp>
        <p:nvCxnSpPr>
          <p:cNvPr id="14" name="直線單箭頭接點 13">
            <a:extLst>
              <a:ext uri="{FF2B5EF4-FFF2-40B4-BE49-F238E27FC236}">
                <a16:creationId xmlns:a16="http://schemas.microsoft.com/office/drawing/2014/main" id="{936FCAE3-C4E2-8CDE-A475-B2FDD7FDBCA4}"/>
              </a:ext>
            </a:extLst>
          </p:cNvPr>
          <p:cNvCxnSpPr>
            <a:cxnSpLocks/>
          </p:cNvCxnSpPr>
          <p:nvPr/>
        </p:nvCxnSpPr>
        <p:spPr>
          <a:xfrm>
            <a:off x="2065683" y="3051576"/>
            <a:ext cx="49017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單箭頭接點 15">
            <a:extLst>
              <a:ext uri="{FF2B5EF4-FFF2-40B4-BE49-F238E27FC236}">
                <a16:creationId xmlns:a16="http://schemas.microsoft.com/office/drawing/2014/main" id="{1D8E24A9-B907-6BCE-CBF5-EC095C55562A}"/>
              </a:ext>
            </a:extLst>
          </p:cNvPr>
          <p:cNvCxnSpPr>
            <a:cxnSpLocks/>
          </p:cNvCxnSpPr>
          <p:nvPr/>
        </p:nvCxnSpPr>
        <p:spPr>
          <a:xfrm>
            <a:off x="4137478" y="3073231"/>
            <a:ext cx="49017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單箭頭接點 16">
            <a:extLst>
              <a:ext uri="{FF2B5EF4-FFF2-40B4-BE49-F238E27FC236}">
                <a16:creationId xmlns:a16="http://schemas.microsoft.com/office/drawing/2014/main" id="{5E8625E0-74C1-3D00-1715-E2ACDC6466E6}"/>
              </a:ext>
            </a:extLst>
          </p:cNvPr>
          <p:cNvCxnSpPr>
            <a:cxnSpLocks/>
          </p:cNvCxnSpPr>
          <p:nvPr/>
        </p:nvCxnSpPr>
        <p:spPr>
          <a:xfrm>
            <a:off x="6130077" y="3073231"/>
            <a:ext cx="49017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單箭頭接點 17">
            <a:extLst>
              <a:ext uri="{FF2B5EF4-FFF2-40B4-BE49-F238E27FC236}">
                <a16:creationId xmlns:a16="http://schemas.microsoft.com/office/drawing/2014/main" id="{AC91E3F7-8D04-3A8A-3CBF-E4B939827C8C}"/>
              </a:ext>
            </a:extLst>
          </p:cNvPr>
          <p:cNvCxnSpPr>
            <a:cxnSpLocks/>
          </p:cNvCxnSpPr>
          <p:nvPr/>
        </p:nvCxnSpPr>
        <p:spPr>
          <a:xfrm>
            <a:off x="8269708" y="3051576"/>
            <a:ext cx="49017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直線單箭頭接點 18">
            <a:extLst>
              <a:ext uri="{FF2B5EF4-FFF2-40B4-BE49-F238E27FC236}">
                <a16:creationId xmlns:a16="http://schemas.microsoft.com/office/drawing/2014/main" id="{164A80EF-5403-D971-0B01-3935F00F9C05}"/>
              </a:ext>
            </a:extLst>
          </p:cNvPr>
          <p:cNvCxnSpPr>
            <a:cxnSpLocks/>
          </p:cNvCxnSpPr>
          <p:nvPr/>
        </p:nvCxnSpPr>
        <p:spPr>
          <a:xfrm>
            <a:off x="10265422" y="3051576"/>
            <a:ext cx="49017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線單箭頭接點 19">
            <a:extLst>
              <a:ext uri="{FF2B5EF4-FFF2-40B4-BE49-F238E27FC236}">
                <a16:creationId xmlns:a16="http://schemas.microsoft.com/office/drawing/2014/main" id="{7FB0350A-9795-BEF4-3E47-8D21F793753E}"/>
              </a:ext>
            </a:extLst>
          </p:cNvPr>
          <p:cNvCxnSpPr>
            <a:cxnSpLocks/>
          </p:cNvCxnSpPr>
          <p:nvPr/>
        </p:nvCxnSpPr>
        <p:spPr>
          <a:xfrm flipH="1" flipV="1">
            <a:off x="5796231" y="3638694"/>
            <a:ext cx="667692" cy="446572"/>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2" name="直線單箭頭接點 21">
            <a:extLst>
              <a:ext uri="{FF2B5EF4-FFF2-40B4-BE49-F238E27FC236}">
                <a16:creationId xmlns:a16="http://schemas.microsoft.com/office/drawing/2014/main" id="{C996FF36-14B2-B253-BF15-0501AE619101}"/>
              </a:ext>
            </a:extLst>
          </p:cNvPr>
          <p:cNvCxnSpPr>
            <a:cxnSpLocks/>
          </p:cNvCxnSpPr>
          <p:nvPr/>
        </p:nvCxnSpPr>
        <p:spPr>
          <a:xfrm flipH="1">
            <a:off x="2107673" y="1824285"/>
            <a:ext cx="963483" cy="539114"/>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7E6C0E86-92F0-0ED8-70AA-17D00856EA44}"/>
                  </a:ext>
                </a:extLst>
              </p:cNvPr>
              <p:cNvSpPr txBox="1"/>
              <p:nvPr/>
            </p:nvSpPr>
            <p:spPr>
              <a:xfrm>
                <a:off x="6671395" y="4085266"/>
                <a:ext cx="3109541" cy="830997"/>
              </a:xfrm>
              <a:prstGeom prst="rect">
                <a:avLst/>
              </a:prstGeom>
              <a:noFill/>
            </p:spPr>
            <p:txBody>
              <a:bodyPr wrap="square" rtlCol="0">
                <a:spAutoFit/>
              </a:bodyPr>
              <a:lstStyle/>
              <a:p>
                <a:r>
                  <a:rPr lang="en-US" altLang="zh-TW" sz="2400" dirty="0"/>
                  <a:t>Update parameters to minimize loss </a:t>
                </a:r>
                <a14:m>
                  <m:oMath xmlns:m="http://schemas.openxmlformats.org/officeDocument/2006/math">
                    <m:r>
                      <a:rPr lang="en-US" altLang="zh-TW" sz="2400" b="0" i="1" smtClean="0">
                        <a:latin typeface="Cambria Math" panose="02040503050406030204" pitchFamily="18" charset="0"/>
                      </a:rPr>
                      <m:t>𝑙</m:t>
                    </m:r>
                  </m:oMath>
                </a14:m>
                <a:endParaRPr lang="zh-TW" altLang="en-US" sz="2400" dirty="0"/>
              </a:p>
            </p:txBody>
          </p:sp>
        </mc:Choice>
        <mc:Fallback xmlns="">
          <p:sp>
            <p:nvSpPr>
              <p:cNvPr id="24" name="文字方塊 23">
                <a:extLst>
                  <a:ext uri="{FF2B5EF4-FFF2-40B4-BE49-F238E27FC236}">
                    <a16:creationId xmlns:a16="http://schemas.microsoft.com/office/drawing/2014/main" id="{7E6C0E86-92F0-0ED8-70AA-17D00856EA44}"/>
                  </a:ext>
                </a:extLst>
              </p:cNvPr>
              <p:cNvSpPr txBox="1">
                <a:spLocks noRot="1" noChangeAspect="1" noMove="1" noResize="1" noEditPoints="1" noAdjustHandles="1" noChangeArrowheads="1" noChangeShapeType="1" noTextEdit="1"/>
              </p:cNvSpPr>
              <p:nvPr/>
            </p:nvSpPr>
            <p:spPr>
              <a:xfrm>
                <a:off x="6671395" y="4085266"/>
                <a:ext cx="3109541" cy="830997"/>
              </a:xfrm>
              <a:prstGeom prst="rect">
                <a:avLst/>
              </a:prstGeom>
              <a:blipFill>
                <a:blip r:embed="rId6"/>
                <a:stretch>
                  <a:fillRect l="-2941" t="-5882" r="-3333" b="-16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D1961CF3-F438-DBE8-FBCB-9AD9AEDD0E1A}"/>
                  </a:ext>
                </a:extLst>
              </p:cNvPr>
              <p:cNvSpPr txBox="1"/>
              <p:nvPr/>
            </p:nvSpPr>
            <p:spPr>
              <a:xfrm>
                <a:off x="2202758" y="954734"/>
                <a:ext cx="4172408" cy="830997"/>
              </a:xfrm>
              <a:prstGeom prst="rect">
                <a:avLst/>
              </a:prstGeom>
              <a:noFill/>
            </p:spPr>
            <p:txBody>
              <a:bodyPr wrap="square" rtlCol="0">
                <a:spAutoFit/>
              </a:bodyPr>
              <a:lstStyle/>
              <a:p>
                <a:r>
                  <a:rPr lang="en-US" altLang="zh-TW" sz="2400" dirty="0"/>
                  <a:t>Update parameters to minimize propose loss </a:t>
                </a:r>
                <a14:m>
                  <m:oMath xmlns:m="http://schemas.openxmlformats.org/officeDocument/2006/math">
                    <m:r>
                      <a:rPr lang="en-US" altLang="zh-TW" sz="2400" b="0" i="1" smtClean="0">
                        <a:latin typeface="Cambria Math" panose="02040503050406030204" pitchFamily="18" charset="0"/>
                      </a:rPr>
                      <m:t>𝑙</m:t>
                    </m:r>
                    <m:r>
                      <a:rPr lang="en-US" altLang="zh-TW" sz="2400" b="0" i="1" smtClean="0">
                        <a:latin typeface="Cambria Math" panose="02040503050406030204" pitchFamily="18" charset="0"/>
                      </a:rPr>
                      <m:t>′</m:t>
                    </m:r>
                  </m:oMath>
                </a14:m>
                <a:endParaRPr lang="zh-TW" altLang="en-US" sz="2400" dirty="0"/>
              </a:p>
            </p:txBody>
          </p:sp>
        </mc:Choice>
        <mc:Fallback xmlns="">
          <p:sp>
            <p:nvSpPr>
              <p:cNvPr id="25" name="文字方塊 24">
                <a:extLst>
                  <a:ext uri="{FF2B5EF4-FFF2-40B4-BE49-F238E27FC236}">
                    <a16:creationId xmlns:a16="http://schemas.microsoft.com/office/drawing/2014/main" id="{D1961CF3-F438-DBE8-FBCB-9AD9AEDD0E1A}"/>
                  </a:ext>
                </a:extLst>
              </p:cNvPr>
              <p:cNvSpPr txBox="1">
                <a:spLocks noRot="1" noChangeAspect="1" noMove="1" noResize="1" noEditPoints="1" noAdjustHandles="1" noChangeArrowheads="1" noChangeShapeType="1" noTextEdit="1"/>
              </p:cNvSpPr>
              <p:nvPr/>
            </p:nvSpPr>
            <p:spPr>
              <a:xfrm>
                <a:off x="2202758" y="954734"/>
                <a:ext cx="4172408" cy="830997"/>
              </a:xfrm>
              <a:prstGeom prst="rect">
                <a:avLst/>
              </a:prstGeom>
              <a:blipFill>
                <a:blip r:embed="rId7"/>
                <a:stretch>
                  <a:fillRect l="-2190" t="-5882" b="-16176"/>
                </a:stretch>
              </a:blipFill>
            </p:spPr>
            <p:txBody>
              <a:bodyPr/>
              <a:lstStyle/>
              <a:p>
                <a:r>
                  <a:rPr lang="zh-TW" altLang="en-US">
                    <a:noFill/>
                  </a:rPr>
                  <a:t> </a:t>
                </a:r>
              </a:p>
            </p:txBody>
          </p:sp>
        </mc:Fallback>
      </mc:AlternateContent>
      <p:sp>
        <p:nvSpPr>
          <p:cNvPr id="27" name="文字方塊 26">
            <a:extLst>
              <a:ext uri="{FF2B5EF4-FFF2-40B4-BE49-F238E27FC236}">
                <a16:creationId xmlns:a16="http://schemas.microsoft.com/office/drawing/2014/main" id="{A3823DA2-7A63-F4F6-23E4-A2FBC4597B6E}"/>
              </a:ext>
            </a:extLst>
          </p:cNvPr>
          <p:cNvSpPr txBox="1"/>
          <p:nvPr/>
        </p:nvSpPr>
        <p:spPr>
          <a:xfrm>
            <a:off x="279166" y="203590"/>
            <a:ext cx="6096000" cy="584775"/>
          </a:xfrm>
          <a:prstGeom prst="rect">
            <a:avLst/>
          </a:prstGeom>
          <a:noFill/>
        </p:spPr>
        <p:txBody>
          <a:bodyPr wrap="square">
            <a:spAutoFit/>
          </a:bodyPr>
          <a:lstStyle/>
          <a:p>
            <a:r>
              <a:rPr lang="en-US" altLang="zh-TW" sz="3200" b="1" u="sng" dirty="0"/>
              <a:t>No Human in the Loop?!</a:t>
            </a:r>
            <a:endParaRPr lang="zh-TW" altLang="en-US" sz="3200" b="1" u="sng" dirty="0"/>
          </a:p>
        </p:txBody>
      </p:sp>
      <p:cxnSp>
        <p:nvCxnSpPr>
          <p:cNvPr id="30" name="直線單箭頭接點 29">
            <a:extLst>
              <a:ext uri="{FF2B5EF4-FFF2-40B4-BE49-F238E27FC236}">
                <a16:creationId xmlns:a16="http://schemas.microsoft.com/office/drawing/2014/main" id="{3FA8DA5E-C2E2-AA3A-2663-D80BFD5F7D1D}"/>
              </a:ext>
            </a:extLst>
          </p:cNvPr>
          <p:cNvCxnSpPr>
            <a:cxnSpLocks/>
          </p:cNvCxnSpPr>
          <p:nvPr/>
        </p:nvCxnSpPr>
        <p:spPr>
          <a:xfrm>
            <a:off x="1358293" y="6221506"/>
            <a:ext cx="5016873"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直線單箭頭接點 30">
            <a:extLst>
              <a:ext uri="{FF2B5EF4-FFF2-40B4-BE49-F238E27FC236}">
                <a16:creationId xmlns:a16="http://schemas.microsoft.com/office/drawing/2014/main" id="{63F05E0E-C623-364B-0197-22BDE4499F50}"/>
              </a:ext>
            </a:extLst>
          </p:cNvPr>
          <p:cNvCxnSpPr>
            <a:cxnSpLocks/>
          </p:cNvCxnSpPr>
          <p:nvPr/>
        </p:nvCxnSpPr>
        <p:spPr>
          <a:xfrm flipH="1" flipV="1">
            <a:off x="1766056" y="4303059"/>
            <a:ext cx="1" cy="230073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8FF2EF0C-DC1B-C183-13FA-AFE617030388}"/>
                  </a:ext>
                </a:extLst>
              </p:cNvPr>
              <p:cNvSpPr txBox="1"/>
              <p:nvPr/>
            </p:nvSpPr>
            <p:spPr>
              <a:xfrm>
                <a:off x="279166" y="4134553"/>
                <a:ext cx="1727032" cy="830997"/>
              </a:xfrm>
              <a:prstGeom prst="rect">
                <a:avLst/>
              </a:prstGeom>
              <a:noFill/>
            </p:spPr>
            <p:txBody>
              <a:bodyPr wrap="square" rtlCol="0">
                <a:spAutoFit/>
              </a:bodyPr>
              <a:lstStyle/>
              <a:p>
                <a:r>
                  <a:rPr lang="en-US" altLang="zh-TW" sz="2400" dirty="0"/>
                  <a:t>propose loss </a:t>
                </a:r>
                <a14:m>
                  <m:oMath xmlns:m="http://schemas.openxmlformats.org/officeDocument/2006/math">
                    <m:r>
                      <a:rPr lang="en-US" altLang="zh-TW" sz="2400" b="0" i="1" smtClean="0">
                        <a:latin typeface="Cambria Math" panose="02040503050406030204" pitchFamily="18" charset="0"/>
                      </a:rPr>
                      <m:t>𝑙</m:t>
                    </m:r>
                    <m:r>
                      <a:rPr lang="en-US" altLang="zh-TW" sz="2400" b="0" i="1" smtClean="0">
                        <a:latin typeface="Cambria Math" panose="02040503050406030204" pitchFamily="18" charset="0"/>
                      </a:rPr>
                      <m:t>′</m:t>
                    </m:r>
                  </m:oMath>
                </a14:m>
                <a:endParaRPr lang="zh-TW" altLang="en-US" sz="2400" dirty="0"/>
              </a:p>
            </p:txBody>
          </p:sp>
        </mc:Choice>
        <mc:Fallback xmlns="">
          <p:sp>
            <p:nvSpPr>
              <p:cNvPr id="33" name="文字方塊 32">
                <a:extLst>
                  <a:ext uri="{FF2B5EF4-FFF2-40B4-BE49-F238E27FC236}">
                    <a16:creationId xmlns:a16="http://schemas.microsoft.com/office/drawing/2014/main" id="{8FF2EF0C-DC1B-C183-13FA-AFE617030388}"/>
                  </a:ext>
                </a:extLst>
              </p:cNvPr>
              <p:cNvSpPr txBox="1">
                <a:spLocks noRot="1" noChangeAspect="1" noMove="1" noResize="1" noEditPoints="1" noAdjustHandles="1" noChangeArrowheads="1" noChangeShapeType="1" noTextEdit="1"/>
              </p:cNvSpPr>
              <p:nvPr/>
            </p:nvSpPr>
            <p:spPr>
              <a:xfrm>
                <a:off x="279166" y="4134553"/>
                <a:ext cx="1727032" cy="830997"/>
              </a:xfrm>
              <a:prstGeom prst="rect">
                <a:avLst/>
              </a:prstGeom>
              <a:blipFill>
                <a:blip r:embed="rId8"/>
                <a:stretch>
                  <a:fillRect l="-5654" t="-5839" b="-1532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3054009E-F59A-8147-3866-51F15240FD02}"/>
                  </a:ext>
                </a:extLst>
              </p:cNvPr>
              <p:cNvSpPr txBox="1"/>
              <p:nvPr/>
            </p:nvSpPr>
            <p:spPr>
              <a:xfrm>
                <a:off x="6463923" y="5990673"/>
                <a:ext cx="3109541" cy="461665"/>
              </a:xfrm>
              <a:prstGeom prst="rect">
                <a:avLst/>
              </a:prstGeom>
              <a:noFill/>
            </p:spPr>
            <p:txBody>
              <a:bodyPr wrap="square" rtlCol="0">
                <a:spAutoFit/>
              </a:bodyPr>
              <a:lstStyle/>
              <a:p>
                <a:r>
                  <a:rPr lang="en-US" altLang="zh-TW" sz="2400" dirty="0"/>
                  <a:t>loss </a:t>
                </a:r>
                <a14:m>
                  <m:oMath xmlns:m="http://schemas.openxmlformats.org/officeDocument/2006/math">
                    <m:r>
                      <a:rPr lang="en-US" altLang="zh-TW" sz="2400" b="0" i="1" smtClean="0">
                        <a:latin typeface="Cambria Math" panose="02040503050406030204" pitchFamily="18" charset="0"/>
                      </a:rPr>
                      <m:t>𝑙</m:t>
                    </m:r>
                  </m:oMath>
                </a14:m>
                <a:endParaRPr lang="zh-TW" altLang="en-US" sz="2400" dirty="0"/>
              </a:p>
            </p:txBody>
          </p:sp>
        </mc:Choice>
        <mc:Fallback xmlns="">
          <p:sp>
            <p:nvSpPr>
              <p:cNvPr id="35" name="文字方塊 34">
                <a:extLst>
                  <a:ext uri="{FF2B5EF4-FFF2-40B4-BE49-F238E27FC236}">
                    <a16:creationId xmlns:a16="http://schemas.microsoft.com/office/drawing/2014/main" id="{3054009E-F59A-8147-3866-51F15240FD02}"/>
                  </a:ext>
                </a:extLst>
              </p:cNvPr>
              <p:cNvSpPr txBox="1">
                <a:spLocks noRot="1" noChangeAspect="1" noMove="1" noResize="1" noEditPoints="1" noAdjustHandles="1" noChangeArrowheads="1" noChangeShapeType="1" noTextEdit="1"/>
              </p:cNvSpPr>
              <p:nvPr/>
            </p:nvSpPr>
            <p:spPr>
              <a:xfrm>
                <a:off x="6463923" y="5990673"/>
                <a:ext cx="3109541" cy="461665"/>
              </a:xfrm>
              <a:prstGeom prst="rect">
                <a:avLst/>
              </a:prstGeom>
              <a:blipFill>
                <a:blip r:embed="rId9"/>
                <a:stretch>
                  <a:fillRect l="-2941" t="-10667" b="-30667"/>
                </a:stretch>
              </a:blipFill>
            </p:spPr>
            <p:txBody>
              <a:bodyPr/>
              <a:lstStyle/>
              <a:p>
                <a:r>
                  <a:rPr lang="zh-TW" altLang="en-US">
                    <a:noFill/>
                  </a:rPr>
                  <a:t> </a:t>
                </a:r>
              </a:p>
            </p:txBody>
          </p:sp>
        </mc:Fallback>
      </mc:AlternateContent>
      <p:sp>
        <p:nvSpPr>
          <p:cNvPr id="36" name="手繪多邊形: 圖案 35">
            <a:extLst>
              <a:ext uri="{FF2B5EF4-FFF2-40B4-BE49-F238E27FC236}">
                <a16:creationId xmlns:a16="http://schemas.microsoft.com/office/drawing/2014/main" id="{B1743012-F62A-EDF6-6846-94D7140DB465}"/>
              </a:ext>
            </a:extLst>
          </p:cNvPr>
          <p:cNvSpPr/>
          <p:nvPr/>
        </p:nvSpPr>
        <p:spPr>
          <a:xfrm>
            <a:off x="1925730" y="4757286"/>
            <a:ext cx="3973045" cy="1295655"/>
          </a:xfrm>
          <a:custGeom>
            <a:avLst/>
            <a:gdLst>
              <a:gd name="csX0" fmla="*/ 0 w 3944470"/>
              <a:gd name="csY0" fmla="*/ 2008 h 1339090"/>
              <a:gd name="csX1" fmla="*/ 914400 w 3944470"/>
              <a:gd name="csY1" fmla="*/ 486102 h 1339090"/>
              <a:gd name="csX2" fmla="*/ 1739153 w 3944470"/>
              <a:gd name="csY2" fmla="*/ 1328785 h 1339090"/>
              <a:gd name="csX3" fmla="*/ 2348753 w 3944470"/>
              <a:gd name="csY3" fmla="*/ 898479 h 1339090"/>
              <a:gd name="csX4" fmla="*/ 2832847 w 3944470"/>
              <a:gd name="csY4" fmla="*/ 73726 h 1339090"/>
              <a:gd name="csX5" fmla="*/ 3944470 w 3944470"/>
              <a:gd name="csY5" fmla="*/ 91655 h 1339090"/>
              <a:gd name="csX0" fmla="*/ 0 w 3944470"/>
              <a:gd name="csY0" fmla="*/ 0 h 1336694"/>
              <a:gd name="csX1" fmla="*/ 914400 w 3944470"/>
              <a:gd name="csY1" fmla="*/ 484094 h 1336694"/>
              <a:gd name="csX2" fmla="*/ 1739153 w 3944470"/>
              <a:gd name="csY2" fmla="*/ 1326777 h 1336694"/>
              <a:gd name="csX3" fmla="*/ 2348753 w 3944470"/>
              <a:gd name="csY3" fmla="*/ 896471 h 1336694"/>
              <a:gd name="csX4" fmla="*/ 2985247 w 3944470"/>
              <a:gd name="csY4" fmla="*/ 157443 h 1336694"/>
              <a:gd name="csX5" fmla="*/ 3944470 w 3944470"/>
              <a:gd name="csY5" fmla="*/ 89647 h 1336694"/>
              <a:gd name="csX0" fmla="*/ 0 w 3944470"/>
              <a:gd name="csY0" fmla="*/ 0 h 1343772"/>
              <a:gd name="csX1" fmla="*/ 942975 w 3944470"/>
              <a:gd name="csY1" fmla="*/ 322169 h 1343772"/>
              <a:gd name="csX2" fmla="*/ 1739153 w 3944470"/>
              <a:gd name="csY2" fmla="*/ 1326777 h 1343772"/>
              <a:gd name="csX3" fmla="*/ 2348753 w 3944470"/>
              <a:gd name="csY3" fmla="*/ 896471 h 1343772"/>
              <a:gd name="csX4" fmla="*/ 2985247 w 3944470"/>
              <a:gd name="csY4" fmla="*/ 157443 h 1343772"/>
              <a:gd name="csX5" fmla="*/ 3944470 w 3944470"/>
              <a:gd name="csY5" fmla="*/ 89647 h 1343772"/>
              <a:gd name="csX0" fmla="*/ 0 w 3944470"/>
              <a:gd name="csY0" fmla="*/ 0 h 1335895"/>
              <a:gd name="csX1" fmla="*/ 942975 w 3944470"/>
              <a:gd name="csY1" fmla="*/ 322169 h 1335895"/>
              <a:gd name="csX2" fmla="*/ 1739153 w 3944470"/>
              <a:gd name="csY2" fmla="*/ 1326777 h 1335895"/>
              <a:gd name="csX3" fmla="*/ 2348753 w 3944470"/>
              <a:gd name="csY3" fmla="*/ 782171 h 1335895"/>
              <a:gd name="csX4" fmla="*/ 2985247 w 3944470"/>
              <a:gd name="csY4" fmla="*/ 157443 h 1335895"/>
              <a:gd name="csX5" fmla="*/ 3944470 w 3944470"/>
              <a:gd name="csY5" fmla="*/ 89647 h 1335895"/>
              <a:gd name="csX0" fmla="*/ 0 w 3944470"/>
              <a:gd name="csY0" fmla="*/ 0 h 1335895"/>
              <a:gd name="csX1" fmla="*/ 942975 w 3944470"/>
              <a:gd name="csY1" fmla="*/ 322169 h 1335895"/>
              <a:gd name="csX2" fmla="*/ 1901078 w 3944470"/>
              <a:gd name="csY2" fmla="*/ 1326777 h 1335895"/>
              <a:gd name="csX3" fmla="*/ 2348753 w 3944470"/>
              <a:gd name="csY3" fmla="*/ 782171 h 1335895"/>
              <a:gd name="csX4" fmla="*/ 2985247 w 3944470"/>
              <a:gd name="csY4" fmla="*/ 157443 h 1335895"/>
              <a:gd name="csX5" fmla="*/ 3944470 w 3944470"/>
              <a:gd name="csY5" fmla="*/ 89647 h 1335895"/>
              <a:gd name="csX0" fmla="*/ 0 w 3944470"/>
              <a:gd name="csY0" fmla="*/ 0 h 1327521"/>
              <a:gd name="csX1" fmla="*/ 942975 w 3944470"/>
              <a:gd name="csY1" fmla="*/ 322169 h 1327521"/>
              <a:gd name="csX2" fmla="*/ 1901078 w 3944470"/>
              <a:gd name="csY2" fmla="*/ 1326777 h 1327521"/>
              <a:gd name="csX3" fmla="*/ 2348753 w 3944470"/>
              <a:gd name="csY3" fmla="*/ 782171 h 1327521"/>
              <a:gd name="csX4" fmla="*/ 2985247 w 3944470"/>
              <a:gd name="csY4" fmla="*/ 157443 h 1327521"/>
              <a:gd name="csX5" fmla="*/ 3944470 w 3944470"/>
              <a:gd name="csY5" fmla="*/ 89647 h 1327521"/>
              <a:gd name="csX0" fmla="*/ 0 w 3944470"/>
              <a:gd name="csY0" fmla="*/ 0 h 1337506"/>
              <a:gd name="csX1" fmla="*/ 942975 w 3944470"/>
              <a:gd name="csY1" fmla="*/ 322169 h 1337506"/>
              <a:gd name="csX2" fmla="*/ 1901078 w 3944470"/>
              <a:gd name="csY2" fmla="*/ 1326777 h 1337506"/>
              <a:gd name="csX3" fmla="*/ 2444003 w 3944470"/>
              <a:gd name="csY3" fmla="*/ 810746 h 1337506"/>
              <a:gd name="csX4" fmla="*/ 2985247 w 3944470"/>
              <a:gd name="csY4" fmla="*/ 157443 h 1337506"/>
              <a:gd name="csX5" fmla="*/ 3944470 w 3944470"/>
              <a:gd name="csY5" fmla="*/ 89647 h 1337506"/>
              <a:gd name="csX0" fmla="*/ 0 w 3973045"/>
              <a:gd name="csY0" fmla="*/ 34349 h 1295655"/>
              <a:gd name="csX1" fmla="*/ 971550 w 3973045"/>
              <a:gd name="csY1" fmla="*/ 280318 h 1295655"/>
              <a:gd name="csX2" fmla="*/ 1929653 w 3973045"/>
              <a:gd name="csY2" fmla="*/ 1284926 h 1295655"/>
              <a:gd name="csX3" fmla="*/ 2472578 w 3973045"/>
              <a:gd name="csY3" fmla="*/ 768895 h 1295655"/>
              <a:gd name="csX4" fmla="*/ 3013822 w 3973045"/>
              <a:gd name="csY4" fmla="*/ 115592 h 1295655"/>
              <a:gd name="csX5" fmla="*/ 3973045 w 3973045"/>
              <a:gd name="csY5" fmla="*/ 47796 h 1295655"/>
              <a:gd name="csX0" fmla="*/ 0 w 3973045"/>
              <a:gd name="csY0" fmla="*/ 34349 h 1295655"/>
              <a:gd name="csX1" fmla="*/ 971550 w 3973045"/>
              <a:gd name="csY1" fmla="*/ 280318 h 1295655"/>
              <a:gd name="csX2" fmla="*/ 1929653 w 3973045"/>
              <a:gd name="csY2" fmla="*/ 1284926 h 1295655"/>
              <a:gd name="csX3" fmla="*/ 2472578 w 3973045"/>
              <a:gd name="csY3" fmla="*/ 768895 h 1295655"/>
              <a:gd name="csX4" fmla="*/ 3013822 w 3973045"/>
              <a:gd name="csY4" fmla="*/ 115592 h 1295655"/>
              <a:gd name="csX5" fmla="*/ 3973045 w 3973045"/>
              <a:gd name="csY5" fmla="*/ 47796 h 1295655"/>
            </a:gdLst>
            <a:ahLst/>
            <a:cxnLst>
              <a:cxn ang="0">
                <a:pos x="csX0" y="csY0"/>
              </a:cxn>
              <a:cxn ang="0">
                <a:pos x="csX1" y="csY1"/>
              </a:cxn>
              <a:cxn ang="0">
                <a:pos x="csX2" y="csY2"/>
              </a:cxn>
              <a:cxn ang="0">
                <a:pos x="csX3" y="csY3"/>
              </a:cxn>
              <a:cxn ang="0">
                <a:pos x="csX4" y="csY4"/>
              </a:cxn>
              <a:cxn ang="0">
                <a:pos x="csX5" y="csY5"/>
              </a:cxn>
            </a:cxnLst>
            <a:rect l="l" t="t" r="r" b="b"/>
            <a:pathLst>
              <a:path w="3973045" h="1295655">
                <a:moveTo>
                  <a:pt x="0" y="34349"/>
                </a:moveTo>
                <a:cubicBezTo>
                  <a:pt x="312270" y="42006"/>
                  <a:pt x="649941" y="71889"/>
                  <a:pt x="971550" y="280318"/>
                </a:cubicBezTo>
                <a:cubicBezTo>
                  <a:pt x="1293159" y="488747"/>
                  <a:pt x="1679482" y="1203497"/>
                  <a:pt x="1929653" y="1284926"/>
                </a:cubicBezTo>
                <a:cubicBezTo>
                  <a:pt x="2179824" y="1366356"/>
                  <a:pt x="2291883" y="963784"/>
                  <a:pt x="2472578" y="768895"/>
                </a:cubicBezTo>
                <a:cubicBezTo>
                  <a:pt x="2653273" y="574006"/>
                  <a:pt x="2747869" y="250063"/>
                  <a:pt x="3013822" y="115592"/>
                </a:cubicBezTo>
                <a:cubicBezTo>
                  <a:pt x="3279775" y="-18879"/>
                  <a:pt x="3550210" y="-28404"/>
                  <a:pt x="3973045" y="47796"/>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7" name="文字方塊 36">
            <a:extLst>
              <a:ext uri="{FF2B5EF4-FFF2-40B4-BE49-F238E27FC236}">
                <a16:creationId xmlns:a16="http://schemas.microsoft.com/office/drawing/2014/main" id="{EA31B5A5-7519-218F-75CF-CB499A1E11E2}"/>
              </a:ext>
            </a:extLst>
          </p:cNvPr>
          <p:cNvSpPr txBox="1"/>
          <p:nvPr/>
        </p:nvSpPr>
        <p:spPr>
          <a:xfrm>
            <a:off x="5143485" y="3921971"/>
            <a:ext cx="1098020" cy="830997"/>
          </a:xfrm>
          <a:prstGeom prst="rect">
            <a:avLst/>
          </a:prstGeom>
          <a:noFill/>
        </p:spPr>
        <p:txBody>
          <a:bodyPr wrap="square" rtlCol="0">
            <a:spAutoFit/>
          </a:bodyPr>
          <a:lstStyle/>
          <a:p>
            <a:r>
              <a:rPr lang="en-US" altLang="zh-TW" sz="2400" dirty="0"/>
              <a:t>Too hard</a:t>
            </a:r>
            <a:endParaRPr lang="zh-TW" altLang="en-US" sz="2400" dirty="0"/>
          </a:p>
        </p:txBody>
      </p:sp>
      <p:sp>
        <p:nvSpPr>
          <p:cNvPr id="38" name="文字方塊 37">
            <a:extLst>
              <a:ext uri="{FF2B5EF4-FFF2-40B4-BE49-F238E27FC236}">
                <a16:creationId xmlns:a16="http://schemas.microsoft.com/office/drawing/2014/main" id="{F413E273-E892-E694-ACD1-DAAD86EB3FA4}"/>
              </a:ext>
            </a:extLst>
          </p:cNvPr>
          <p:cNvSpPr txBox="1"/>
          <p:nvPr/>
        </p:nvSpPr>
        <p:spPr>
          <a:xfrm>
            <a:off x="1898521" y="3873654"/>
            <a:ext cx="1098020" cy="830997"/>
          </a:xfrm>
          <a:prstGeom prst="rect">
            <a:avLst/>
          </a:prstGeom>
          <a:noFill/>
        </p:spPr>
        <p:txBody>
          <a:bodyPr wrap="square" rtlCol="0">
            <a:spAutoFit/>
          </a:bodyPr>
          <a:lstStyle/>
          <a:p>
            <a:r>
              <a:rPr lang="en-US" altLang="zh-TW" sz="2400" dirty="0"/>
              <a:t>Too easy</a:t>
            </a:r>
            <a:endParaRPr lang="zh-TW" altLang="en-US" sz="2400" dirty="0"/>
          </a:p>
        </p:txBody>
      </p:sp>
      <p:sp>
        <p:nvSpPr>
          <p:cNvPr id="46" name="文字方塊 45">
            <a:extLst>
              <a:ext uri="{FF2B5EF4-FFF2-40B4-BE49-F238E27FC236}">
                <a16:creationId xmlns:a16="http://schemas.microsoft.com/office/drawing/2014/main" id="{E47CE56E-8E15-9261-4B3C-5238264DE12F}"/>
              </a:ext>
            </a:extLst>
          </p:cNvPr>
          <p:cNvSpPr txBox="1"/>
          <p:nvPr/>
        </p:nvSpPr>
        <p:spPr>
          <a:xfrm>
            <a:off x="8018693" y="195065"/>
            <a:ext cx="7038974" cy="369332"/>
          </a:xfrm>
          <a:prstGeom prst="rect">
            <a:avLst/>
          </a:prstGeom>
          <a:noFill/>
        </p:spPr>
        <p:txBody>
          <a:bodyPr wrap="square">
            <a:spAutoFit/>
          </a:bodyPr>
          <a:lstStyle/>
          <a:p>
            <a:r>
              <a:rPr lang="en-US" altLang="zh-TW" dirty="0"/>
              <a:t>https://arxiv.org/abs/2505.03335</a:t>
            </a:r>
            <a:endParaRPr lang="zh-TW" altLang="en-US" dirty="0"/>
          </a:p>
        </p:txBody>
      </p:sp>
      <p:grpSp>
        <p:nvGrpSpPr>
          <p:cNvPr id="51" name="群組 50">
            <a:extLst>
              <a:ext uri="{FF2B5EF4-FFF2-40B4-BE49-F238E27FC236}">
                <a16:creationId xmlns:a16="http://schemas.microsoft.com/office/drawing/2014/main" id="{E5276ADD-886E-B9E3-7E88-3EE710A49B6B}"/>
              </a:ext>
            </a:extLst>
          </p:cNvPr>
          <p:cNvGrpSpPr/>
          <p:nvPr/>
        </p:nvGrpSpPr>
        <p:grpSpPr>
          <a:xfrm>
            <a:off x="6046276" y="144430"/>
            <a:ext cx="7561656" cy="1663003"/>
            <a:chOff x="6046276" y="144430"/>
            <a:chExt cx="7561656" cy="1663003"/>
          </a:xfrm>
        </p:grpSpPr>
        <p:sp>
          <p:nvSpPr>
            <p:cNvPr id="40" name="文字方塊 39">
              <a:extLst>
                <a:ext uri="{FF2B5EF4-FFF2-40B4-BE49-F238E27FC236}">
                  <a16:creationId xmlns:a16="http://schemas.microsoft.com/office/drawing/2014/main" id="{DD04C831-F596-23FC-56A3-E39B9C373FC8}"/>
                </a:ext>
              </a:extLst>
            </p:cNvPr>
            <p:cNvSpPr txBox="1"/>
            <p:nvPr/>
          </p:nvSpPr>
          <p:spPr>
            <a:xfrm>
              <a:off x="6046276" y="144430"/>
              <a:ext cx="6096000" cy="461665"/>
            </a:xfrm>
            <a:prstGeom prst="rect">
              <a:avLst/>
            </a:prstGeom>
            <a:noFill/>
          </p:spPr>
          <p:txBody>
            <a:bodyPr wrap="square">
              <a:spAutoFit/>
            </a:bodyPr>
            <a:lstStyle/>
            <a:p>
              <a:r>
                <a:rPr lang="en-US" altLang="zh-TW" sz="2400" dirty="0"/>
                <a:t>Absolute Zero</a:t>
              </a:r>
              <a:endParaRPr lang="zh-TW" altLang="en-US" sz="2400" dirty="0"/>
            </a:p>
          </p:txBody>
        </p:sp>
        <p:sp>
          <p:nvSpPr>
            <p:cNvPr id="42" name="文字方塊 41">
              <a:extLst>
                <a:ext uri="{FF2B5EF4-FFF2-40B4-BE49-F238E27FC236}">
                  <a16:creationId xmlns:a16="http://schemas.microsoft.com/office/drawing/2014/main" id="{B4E31E74-3D14-737D-5C66-30D1AD509FAC}"/>
                </a:ext>
              </a:extLst>
            </p:cNvPr>
            <p:cNvSpPr txBox="1"/>
            <p:nvPr/>
          </p:nvSpPr>
          <p:spPr>
            <a:xfrm>
              <a:off x="6076877" y="586036"/>
              <a:ext cx="6315074" cy="461665"/>
            </a:xfrm>
            <a:prstGeom prst="rect">
              <a:avLst/>
            </a:prstGeom>
            <a:noFill/>
          </p:spPr>
          <p:txBody>
            <a:bodyPr wrap="square">
              <a:spAutoFit/>
            </a:bodyPr>
            <a:lstStyle/>
            <a:p>
              <a:r>
                <a:rPr lang="en-US" altLang="zh-TW" sz="2400" dirty="0"/>
                <a:t>R-Zero</a:t>
              </a:r>
              <a:endParaRPr lang="zh-TW" altLang="en-US" sz="2400" dirty="0"/>
            </a:p>
          </p:txBody>
        </p:sp>
        <p:sp>
          <p:nvSpPr>
            <p:cNvPr id="44" name="文字方塊 43">
              <a:extLst>
                <a:ext uri="{FF2B5EF4-FFF2-40B4-BE49-F238E27FC236}">
                  <a16:creationId xmlns:a16="http://schemas.microsoft.com/office/drawing/2014/main" id="{C7F9425E-BBD1-16A1-0E98-B2DD62F8B2C2}"/>
                </a:ext>
              </a:extLst>
            </p:cNvPr>
            <p:cNvSpPr txBox="1"/>
            <p:nvPr/>
          </p:nvSpPr>
          <p:spPr>
            <a:xfrm>
              <a:off x="7188082" y="655768"/>
              <a:ext cx="6419850" cy="369332"/>
            </a:xfrm>
            <a:prstGeom prst="rect">
              <a:avLst/>
            </a:prstGeom>
            <a:noFill/>
          </p:spPr>
          <p:txBody>
            <a:bodyPr wrap="square">
              <a:spAutoFit/>
            </a:bodyPr>
            <a:lstStyle/>
            <a:p>
              <a:r>
                <a:rPr lang="en-US" altLang="zh-TW" dirty="0"/>
                <a:t>https://arxiv.org/abs/2508.05004</a:t>
              </a:r>
              <a:endParaRPr lang="zh-TW" altLang="en-US" dirty="0"/>
            </a:p>
          </p:txBody>
        </p:sp>
        <p:sp>
          <p:nvSpPr>
            <p:cNvPr id="48" name="文字方塊 47">
              <a:extLst>
                <a:ext uri="{FF2B5EF4-FFF2-40B4-BE49-F238E27FC236}">
                  <a16:creationId xmlns:a16="http://schemas.microsoft.com/office/drawing/2014/main" id="{C0638D0E-59CC-BFD9-2E9E-1A94478C85F9}"/>
                </a:ext>
              </a:extLst>
            </p:cNvPr>
            <p:cNvSpPr txBox="1"/>
            <p:nvPr/>
          </p:nvSpPr>
          <p:spPr>
            <a:xfrm>
              <a:off x="6076877" y="1017092"/>
              <a:ext cx="5276850" cy="461665"/>
            </a:xfrm>
            <a:prstGeom prst="rect">
              <a:avLst/>
            </a:prstGeom>
            <a:noFill/>
          </p:spPr>
          <p:txBody>
            <a:bodyPr wrap="square">
              <a:spAutoFit/>
            </a:bodyPr>
            <a:lstStyle/>
            <a:p>
              <a:r>
                <a:rPr lang="en-US" altLang="zh-TW" sz="2400" dirty="0"/>
                <a:t>Self-Questioning Language Models</a:t>
              </a:r>
              <a:endParaRPr lang="zh-TW" altLang="en-US" sz="2400" dirty="0"/>
            </a:p>
          </p:txBody>
        </p:sp>
        <p:sp>
          <p:nvSpPr>
            <p:cNvPr id="50" name="文字方塊 49">
              <a:extLst>
                <a:ext uri="{FF2B5EF4-FFF2-40B4-BE49-F238E27FC236}">
                  <a16:creationId xmlns:a16="http://schemas.microsoft.com/office/drawing/2014/main" id="{DA751DF1-28C9-3AB4-D6D8-185763FA2402}"/>
                </a:ext>
              </a:extLst>
            </p:cNvPr>
            <p:cNvSpPr txBox="1"/>
            <p:nvPr/>
          </p:nvSpPr>
          <p:spPr>
            <a:xfrm>
              <a:off x="8564521" y="1431096"/>
              <a:ext cx="3627479" cy="376337"/>
            </a:xfrm>
            <a:prstGeom prst="rect">
              <a:avLst/>
            </a:prstGeom>
            <a:noFill/>
          </p:spPr>
          <p:txBody>
            <a:bodyPr wrap="square">
              <a:spAutoFit/>
            </a:bodyPr>
            <a:lstStyle/>
            <a:p>
              <a:r>
                <a:rPr lang="en-US" altLang="zh-TW" dirty="0"/>
                <a:t>https://arxiv.org/abs/2508.03682</a:t>
              </a:r>
              <a:endParaRPr lang="zh-TW" altLang="en-US" dirty="0"/>
            </a:p>
          </p:txBody>
        </p:sp>
      </p:grpSp>
    </p:spTree>
    <p:extLst>
      <p:ext uri="{BB962C8B-B14F-4D97-AF65-F5344CB8AC3E}">
        <p14:creationId xmlns:p14="http://schemas.microsoft.com/office/powerpoint/2010/main" val="33786121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p:bldP spid="11" grpId="0"/>
      <p:bldP spid="12" grpId="0"/>
      <p:bldP spid="24" grpId="0"/>
      <p:bldP spid="25" grpId="0"/>
      <p:bldP spid="33" grpId="0"/>
      <p:bldP spid="35" grpId="0"/>
      <p:bldP spid="36" grpId="0" animBg="1"/>
      <p:bldP spid="37" grpId="0"/>
      <p:bldP spid="3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8DF589-EC77-8B7B-0649-822D5A134BAC}"/>
              </a:ext>
            </a:extLst>
          </p:cNvPr>
          <p:cNvSpPr>
            <a:spLocks noGrp="1"/>
          </p:cNvSpPr>
          <p:nvPr>
            <p:ph type="title"/>
          </p:nvPr>
        </p:nvSpPr>
        <p:spPr/>
        <p:txBody>
          <a:bodyPr/>
          <a:lstStyle/>
          <a:p>
            <a:r>
              <a:rPr lang="en-US" altLang="zh-TW" dirty="0"/>
              <a:t>No Human in the Loop?!</a:t>
            </a:r>
            <a:endParaRPr lang="zh-TW" altLang="en-US" dirty="0"/>
          </a:p>
        </p:txBody>
      </p:sp>
      <p:sp>
        <p:nvSpPr>
          <p:cNvPr id="3" name="內容版面配置區 2">
            <a:extLst>
              <a:ext uri="{FF2B5EF4-FFF2-40B4-BE49-F238E27FC236}">
                <a16:creationId xmlns:a16="http://schemas.microsoft.com/office/drawing/2014/main" id="{735D1DD6-1340-F5D2-0FBD-1B3E1D1F88E2}"/>
              </a:ext>
            </a:extLst>
          </p:cNvPr>
          <p:cNvSpPr>
            <a:spLocks noGrp="1"/>
          </p:cNvSpPr>
          <p:nvPr>
            <p:ph idx="1"/>
          </p:nvPr>
        </p:nvSpPr>
        <p:spPr/>
        <p:txBody>
          <a:bodyPr/>
          <a:lstStyle/>
          <a:p>
            <a:endParaRPr lang="zh-TW" altLang="en-US" dirty="0"/>
          </a:p>
        </p:txBody>
      </p:sp>
      <p:sp>
        <p:nvSpPr>
          <p:cNvPr id="5" name="文字方塊 4">
            <a:extLst>
              <a:ext uri="{FF2B5EF4-FFF2-40B4-BE49-F238E27FC236}">
                <a16:creationId xmlns:a16="http://schemas.microsoft.com/office/drawing/2014/main" id="{D6685EC2-E501-6383-DE96-66435BE2BECF}"/>
              </a:ext>
            </a:extLst>
          </p:cNvPr>
          <p:cNvSpPr txBox="1"/>
          <p:nvPr/>
        </p:nvSpPr>
        <p:spPr>
          <a:xfrm>
            <a:off x="8305800" y="6176963"/>
            <a:ext cx="6096000" cy="369332"/>
          </a:xfrm>
          <a:prstGeom prst="rect">
            <a:avLst/>
          </a:prstGeom>
          <a:noFill/>
        </p:spPr>
        <p:txBody>
          <a:bodyPr wrap="square">
            <a:spAutoFit/>
          </a:bodyPr>
          <a:lstStyle/>
          <a:p>
            <a:r>
              <a:rPr lang="en-US" altLang="zh-TW" dirty="0"/>
              <a:t>https://arxiv.org/abs/2508.05004</a:t>
            </a:r>
            <a:endParaRPr lang="zh-TW" altLang="en-US" dirty="0"/>
          </a:p>
        </p:txBody>
      </p:sp>
      <p:pic>
        <p:nvPicPr>
          <p:cNvPr id="7" name="圖片 6">
            <a:extLst>
              <a:ext uri="{FF2B5EF4-FFF2-40B4-BE49-F238E27FC236}">
                <a16:creationId xmlns:a16="http://schemas.microsoft.com/office/drawing/2014/main" id="{9454618A-50A3-5E61-BCE9-8F3EBBAF7CFD}"/>
              </a:ext>
            </a:extLst>
          </p:cNvPr>
          <p:cNvPicPr>
            <a:picLocks noChangeAspect="1"/>
          </p:cNvPicPr>
          <p:nvPr/>
        </p:nvPicPr>
        <p:blipFill>
          <a:blip r:embed="rId3"/>
          <a:stretch>
            <a:fillRect/>
          </a:stretch>
        </p:blipFill>
        <p:spPr>
          <a:xfrm>
            <a:off x="0" y="2305332"/>
            <a:ext cx="12099022" cy="2247335"/>
          </a:xfrm>
          <a:prstGeom prst="rect">
            <a:avLst/>
          </a:prstGeom>
        </p:spPr>
      </p:pic>
    </p:spTree>
    <p:extLst>
      <p:ext uri="{BB962C8B-B14F-4D97-AF65-F5344CB8AC3E}">
        <p14:creationId xmlns:p14="http://schemas.microsoft.com/office/powerpoint/2010/main" val="8039862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E62E0-AC8D-FF8C-8259-2AD17BDE9E40}"/>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A70A7F1-B4F1-7D91-7C53-DD7A0B000F9A}"/>
              </a:ext>
            </a:extLst>
          </p:cNvPr>
          <p:cNvSpPr>
            <a:spLocks noGrp="1"/>
          </p:cNvSpPr>
          <p:nvPr>
            <p:ph type="title"/>
          </p:nvPr>
        </p:nvSpPr>
        <p:spPr/>
        <p:txBody>
          <a:bodyPr/>
          <a:lstStyle/>
          <a:p>
            <a:r>
              <a:rPr lang="en-US" altLang="zh-TW" dirty="0"/>
              <a:t>No Human in the Loop?!</a:t>
            </a:r>
            <a:endParaRPr lang="zh-TW" altLang="en-US" dirty="0"/>
          </a:p>
        </p:txBody>
      </p:sp>
      <p:sp>
        <p:nvSpPr>
          <p:cNvPr id="3" name="內容版面配置區 2">
            <a:extLst>
              <a:ext uri="{FF2B5EF4-FFF2-40B4-BE49-F238E27FC236}">
                <a16:creationId xmlns:a16="http://schemas.microsoft.com/office/drawing/2014/main" id="{ABA7BBC4-84CE-1D79-9FAA-2BBE85BF5D80}"/>
              </a:ext>
            </a:extLst>
          </p:cNvPr>
          <p:cNvSpPr>
            <a:spLocks noGrp="1"/>
          </p:cNvSpPr>
          <p:nvPr>
            <p:ph idx="1"/>
          </p:nvPr>
        </p:nvSpPr>
        <p:spPr/>
        <p:txBody>
          <a:bodyPr/>
          <a:lstStyle/>
          <a:p>
            <a:endParaRPr lang="zh-TW" altLang="en-US" dirty="0"/>
          </a:p>
        </p:txBody>
      </p:sp>
      <p:sp>
        <p:nvSpPr>
          <p:cNvPr id="5" name="文字方塊 4">
            <a:extLst>
              <a:ext uri="{FF2B5EF4-FFF2-40B4-BE49-F238E27FC236}">
                <a16:creationId xmlns:a16="http://schemas.microsoft.com/office/drawing/2014/main" id="{51382DDC-8900-AE9E-6116-917E7DBC97E5}"/>
              </a:ext>
            </a:extLst>
          </p:cNvPr>
          <p:cNvSpPr txBox="1"/>
          <p:nvPr/>
        </p:nvSpPr>
        <p:spPr>
          <a:xfrm>
            <a:off x="8305800" y="6176963"/>
            <a:ext cx="6096000" cy="369332"/>
          </a:xfrm>
          <a:prstGeom prst="rect">
            <a:avLst/>
          </a:prstGeom>
          <a:noFill/>
        </p:spPr>
        <p:txBody>
          <a:bodyPr wrap="square">
            <a:spAutoFit/>
          </a:bodyPr>
          <a:lstStyle/>
          <a:p>
            <a:r>
              <a:rPr lang="en-US" altLang="zh-TW" dirty="0"/>
              <a:t>https://arxiv.org/abs/2508.05004</a:t>
            </a:r>
            <a:endParaRPr lang="zh-TW" altLang="en-US" dirty="0"/>
          </a:p>
        </p:txBody>
      </p:sp>
      <p:pic>
        <p:nvPicPr>
          <p:cNvPr id="6" name="圖片 5">
            <a:extLst>
              <a:ext uri="{FF2B5EF4-FFF2-40B4-BE49-F238E27FC236}">
                <a16:creationId xmlns:a16="http://schemas.microsoft.com/office/drawing/2014/main" id="{228C2A3F-DD93-944C-C77B-1F0CA26CCC9C}"/>
              </a:ext>
            </a:extLst>
          </p:cNvPr>
          <p:cNvPicPr>
            <a:picLocks noChangeAspect="1"/>
          </p:cNvPicPr>
          <p:nvPr/>
        </p:nvPicPr>
        <p:blipFill>
          <a:blip r:embed="rId3"/>
          <a:stretch>
            <a:fillRect/>
          </a:stretch>
        </p:blipFill>
        <p:spPr>
          <a:xfrm>
            <a:off x="1638099" y="1540316"/>
            <a:ext cx="8915802" cy="4620275"/>
          </a:xfrm>
          <a:prstGeom prst="rect">
            <a:avLst/>
          </a:prstGeom>
        </p:spPr>
      </p:pic>
    </p:spTree>
    <p:extLst>
      <p:ext uri="{BB962C8B-B14F-4D97-AF65-F5344CB8AC3E}">
        <p14:creationId xmlns:p14="http://schemas.microsoft.com/office/powerpoint/2010/main" val="21687204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17455F-55FD-8826-83A5-7B4680F66F42}"/>
              </a:ext>
            </a:extLst>
          </p:cNvPr>
          <p:cNvSpPr>
            <a:spLocks noGrp="1"/>
          </p:cNvSpPr>
          <p:nvPr>
            <p:ph type="title"/>
          </p:nvPr>
        </p:nvSpPr>
        <p:spPr/>
        <p:txBody>
          <a:bodyPr/>
          <a:lstStyle/>
          <a:p>
            <a:r>
              <a:rPr lang="en-US" altLang="zh-TW" dirty="0"/>
              <a:t>No Human in the Loop?!</a:t>
            </a:r>
            <a:endParaRPr lang="zh-TW" altLang="en-US" dirty="0"/>
          </a:p>
        </p:txBody>
      </p:sp>
      <p:sp>
        <p:nvSpPr>
          <p:cNvPr id="3" name="內容版面配置區 2">
            <a:extLst>
              <a:ext uri="{FF2B5EF4-FFF2-40B4-BE49-F238E27FC236}">
                <a16:creationId xmlns:a16="http://schemas.microsoft.com/office/drawing/2014/main" id="{6B387C71-F1EE-D94F-0BD2-0251787DDB7A}"/>
              </a:ext>
            </a:extLst>
          </p:cNvPr>
          <p:cNvSpPr>
            <a:spLocks noGrp="1"/>
          </p:cNvSpPr>
          <p:nvPr>
            <p:ph idx="1"/>
          </p:nvPr>
        </p:nvSpPr>
        <p:spPr/>
        <p:txBody>
          <a:bodyPr/>
          <a:lstStyle/>
          <a:p>
            <a:r>
              <a:rPr lang="en-US" altLang="zh-TW" dirty="0"/>
              <a:t>“Oh-no moment”</a:t>
            </a:r>
            <a:endParaRPr lang="zh-TW" altLang="en-US" dirty="0"/>
          </a:p>
        </p:txBody>
      </p:sp>
      <p:pic>
        <p:nvPicPr>
          <p:cNvPr id="5" name="圖片 4">
            <a:extLst>
              <a:ext uri="{FF2B5EF4-FFF2-40B4-BE49-F238E27FC236}">
                <a16:creationId xmlns:a16="http://schemas.microsoft.com/office/drawing/2014/main" id="{8F9AABEC-7D90-D417-B74F-49D3C4A293BB}"/>
              </a:ext>
            </a:extLst>
          </p:cNvPr>
          <p:cNvPicPr>
            <a:picLocks noChangeAspect="1"/>
          </p:cNvPicPr>
          <p:nvPr/>
        </p:nvPicPr>
        <p:blipFill>
          <a:blip r:embed="rId3"/>
          <a:stretch>
            <a:fillRect/>
          </a:stretch>
        </p:blipFill>
        <p:spPr>
          <a:xfrm>
            <a:off x="414760" y="2459336"/>
            <a:ext cx="11362479" cy="2751292"/>
          </a:xfrm>
          <a:prstGeom prst="rect">
            <a:avLst/>
          </a:prstGeom>
        </p:spPr>
      </p:pic>
      <p:sp>
        <p:nvSpPr>
          <p:cNvPr id="7" name="文字方塊 6">
            <a:extLst>
              <a:ext uri="{FF2B5EF4-FFF2-40B4-BE49-F238E27FC236}">
                <a16:creationId xmlns:a16="http://schemas.microsoft.com/office/drawing/2014/main" id="{85CF4D4E-AAC7-34AB-5E7F-D6685242B04C}"/>
              </a:ext>
            </a:extLst>
          </p:cNvPr>
          <p:cNvSpPr txBox="1"/>
          <p:nvPr/>
        </p:nvSpPr>
        <p:spPr>
          <a:xfrm>
            <a:off x="8305800" y="5659673"/>
            <a:ext cx="6096000" cy="369332"/>
          </a:xfrm>
          <a:prstGeom prst="rect">
            <a:avLst/>
          </a:prstGeom>
          <a:noFill/>
        </p:spPr>
        <p:txBody>
          <a:bodyPr wrap="square">
            <a:spAutoFit/>
          </a:bodyPr>
          <a:lstStyle/>
          <a:p>
            <a:r>
              <a:rPr lang="zh-TW" altLang="en-US" dirty="0"/>
              <a:t>https://arxiv.org/abs/2505.03335</a:t>
            </a:r>
          </a:p>
        </p:txBody>
      </p:sp>
    </p:spTree>
    <p:extLst>
      <p:ext uri="{BB962C8B-B14F-4D97-AF65-F5344CB8AC3E}">
        <p14:creationId xmlns:p14="http://schemas.microsoft.com/office/powerpoint/2010/main" val="41708195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144E34D-6CEA-E809-569F-2DA20A21846A}"/>
              </a:ext>
            </a:extLst>
          </p:cNvPr>
          <p:cNvPicPr>
            <a:picLocks noChangeAspect="1"/>
          </p:cNvPicPr>
          <p:nvPr/>
        </p:nvPicPr>
        <p:blipFill>
          <a:blip r:embed="rId2"/>
          <a:stretch>
            <a:fillRect/>
          </a:stretch>
        </p:blipFill>
        <p:spPr>
          <a:xfrm>
            <a:off x="1424763" y="2472228"/>
            <a:ext cx="9342474" cy="4109138"/>
          </a:xfrm>
          <a:prstGeom prst="rect">
            <a:avLst/>
          </a:prstGeom>
        </p:spPr>
      </p:pic>
      <p:sp>
        <p:nvSpPr>
          <p:cNvPr id="2" name="標題 1">
            <a:extLst>
              <a:ext uri="{FF2B5EF4-FFF2-40B4-BE49-F238E27FC236}">
                <a16:creationId xmlns:a16="http://schemas.microsoft.com/office/drawing/2014/main" id="{7205FB1F-CAE6-1BED-5382-D2F6C313E53D}"/>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何謂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自我成長」並沒有明確定義 </a:t>
            </a:r>
          </a:p>
        </p:txBody>
      </p:sp>
      <p:sp>
        <p:nvSpPr>
          <p:cNvPr id="3" name="內容版面配置區 2">
            <a:extLst>
              <a:ext uri="{FF2B5EF4-FFF2-40B4-BE49-F238E27FC236}">
                <a16:creationId xmlns:a16="http://schemas.microsoft.com/office/drawing/2014/main" id="{78D53320-DACD-6306-1CCC-CD06B40F32D0}"/>
              </a:ext>
            </a:extLst>
          </p:cNvPr>
          <p:cNvSpPr>
            <a:spLocks noGrp="1"/>
          </p:cNvSpPr>
          <p:nvPr>
            <p:ph idx="1"/>
          </p:nvPr>
        </p:nvSpPr>
        <p:spPr/>
        <p:txBody>
          <a:bodyPr>
            <a:normAutofit/>
          </a:bodyPr>
          <a:lstStyle/>
          <a:p>
            <a:r>
              <a:rPr lang="zh-TW" altLang="en-US" sz="24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AI </a:t>
            </a:r>
            <a:r>
              <a:rPr lang="zh-TW" altLang="en-US" sz="2400" dirty="0">
                <a:latin typeface="微軟正黑體" panose="020B0604030504040204" pitchFamily="34" charset="-120"/>
                <a:ea typeface="微軟正黑體" panose="020B0604030504040204" pitchFamily="34" charset="-120"/>
              </a:rPr>
              <a:t>自我成長」是一個人類漸漸放手的過程，很多宣稱達成 </a:t>
            </a:r>
            <a:r>
              <a:rPr lang="en-US" altLang="zh-TW" sz="2400" dirty="0">
                <a:latin typeface="微軟正黑體" panose="020B0604030504040204" pitchFamily="34" charset="-120"/>
                <a:ea typeface="微軟正黑體" panose="020B0604030504040204" pitchFamily="34" charset="-120"/>
              </a:rPr>
              <a:t>AI</a:t>
            </a:r>
            <a:r>
              <a:rPr lang="zh-TW" altLang="en-US" sz="2400" dirty="0">
                <a:latin typeface="微軟正黑體" panose="020B0604030504040204" pitchFamily="34" charset="-120"/>
                <a:ea typeface="微軟正黑體" panose="020B0604030504040204" pitchFamily="34" charset="-120"/>
              </a:rPr>
              <a:t>自我成長的文獻還是都有人類介入，只是比之前少而已</a:t>
            </a:r>
          </a:p>
          <a:p>
            <a:endParaRPr lang="zh-TW" altLang="en-US" sz="2400" dirty="0"/>
          </a:p>
        </p:txBody>
      </p:sp>
    </p:spTree>
    <p:extLst>
      <p:ext uri="{BB962C8B-B14F-4D97-AF65-F5344CB8AC3E}">
        <p14:creationId xmlns:p14="http://schemas.microsoft.com/office/powerpoint/2010/main" val="15244804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001EE2-F5F6-C803-AE36-F7E1C7CB3D60}"/>
              </a:ext>
            </a:extLst>
          </p:cNvPr>
          <p:cNvSpPr>
            <a:spLocks noGrp="1"/>
          </p:cNvSpPr>
          <p:nvPr>
            <p:ph type="title"/>
          </p:nvPr>
        </p:nvSpPr>
        <p:spPr/>
        <p:txBody>
          <a:bodyPr/>
          <a:lstStyle/>
          <a:p>
            <a:r>
              <a:rPr lang="en-US" altLang="zh-TW" dirty="0"/>
              <a:t>External information is still needed.</a:t>
            </a:r>
            <a:endParaRPr lang="zh-TW" altLang="en-US" dirty="0"/>
          </a:p>
        </p:txBody>
      </p:sp>
      <p:pic>
        <p:nvPicPr>
          <p:cNvPr id="4" name="Picture 2">
            <a:extLst>
              <a:ext uri="{FF2B5EF4-FFF2-40B4-BE49-F238E27FC236}">
                <a16:creationId xmlns:a16="http://schemas.microsoft.com/office/drawing/2014/main" id="{87C2933A-9917-C5D0-53D2-A61E8A5D2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58" y="358497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D1B9E19-8590-1DBB-8254-FED16511E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114" y="3584975"/>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矩形: 圓角 5">
                <a:extLst>
                  <a:ext uri="{FF2B5EF4-FFF2-40B4-BE49-F238E27FC236}">
                    <a16:creationId xmlns:a16="http://schemas.microsoft.com/office/drawing/2014/main" id="{344094DC-77A4-7ED0-0048-3EFD520C0077}"/>
                  </a:ext>
                </a:extLst>
              </p:cNvPr>
              <p:cNvSpPr/>
              <p:nvPr/>
            </p:nvSpPr>
            <p:spPr>
              <a:xfrm>
                <a:off x="2489640" y="3964651"/>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𝑥</m:t>
                    </m:r>
                  </m:oMath>
                </a14:m>
                <a:endParaRPr kumimoji="0" lang="zh-TW" altLang="en-US" sz="2400" b="0" i="1"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Choice>
        <mc:Fallback xmlns="">
          <p:sp>
            <p:nvSpPr>
              <p:cNvPr id="6" name="矩形: 圓角 5">
                <a:extLst>
                  <a:ext uri="{FF2B5EF4-FFF2-40B4-BE49-F238E27FC236}">
                    <a16:creationId xmlns:a16="http://schemas.microsoft.com/office/drawing/2014/main" id="{344094DC-77A4-7ED0-0048-3EFD520C0077}"/>
                  </a:ext>
                </a:extLst>
              </p:cNvPr>
              <p:cNvSpPr>
                <a:spLocks noRot="1" noChangeAspect="1" noMove="1" noResize="1" noEditPoints="1" noAdjustHandles="1" noChangeArrowheads="1" noChangeShapeType="1" noTextEdit="1"/>
              </p:cNvSpPr>
              <p:nvPr/>
            </p:nvSpPr>
            <p:spPr>
              <a:xfrm>
                <a:off x="2489640" y="3964651"/>
                <a:ext cx="1483823" cy="461663"/>
              </a:xfrm>
              <a:prstGeom prst="roundRect">
                <a:avLst/>
              </a:prstGeom>
              <a:blipFill>
                <a:blip r:embed="rId4"/>
                <a:stretch>
                  <a:fillRect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pic>
        <p:nvPicPr>
          <p:cNvPr id="7" name="Picture 2">
            <a:extLst>
              <a:ext uri="{FF2B5EF4-FFF2-40B4-BE49-F238E27FC236}">
                <a16:creationId xmlns:a16="http://schemas.microsoft.com/office/drawing/2014/main" id="{F36281B2-5B75-4621-28F9-F17C66475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9641" y="3585883"/>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矩形: 圓角 7">
                <a:extLst>
                  <a:ext uri="{FF2B5EF4-FFF2-40B4-BE49-F238E27FC236}">
                    <a16:creationId xmlns:a16="http://schemas.microsoft.com/office/drawing/2014/main" id="{F3664F8B-14E4-40FF-627A-AE9AEB29050E}"/>
                  </a:ext>
                </a:extLst>
              </p:cNvPr>
              <p:cNvSpPr/>
              <p:nvPr/>
            </p:nvSpPr>
            <p:spPr>
              <a:xfrm>
                <a:off x="6560687" y="3964652"/>
                <a:ext cx="1570229"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algn="ctr">
                  <a:defRPr/>
                </a:pPr>
                <a:r>
                  <a:rPr lang="en-US" altLang="zh-TW" sz="2400" kern="0" dirty="0">
                    <a:solidFill>
                      <a:prstClr val="black"/>
                    </a:solidFill>
                    <a:ea typeface="微軟正黑體" panose="020B0604030504040204" pitchFamily="34" charset="-120"/>
                  </a:rPr>
                  <a:t>output</a:t>
                </a:r>
                <a:r>
                  <a:rPr lang="zh-TW" altLang="en-US"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𝑦</m:t>
                    </m:r>
                  </m:oMath>
                </a14:m>
                <a:endParaRPr lang="zh-TW" altLang="en-US" sz="2400" i="1" kern="0" dirty="0">
                  <a:solidFill>
                    <a:prstClr val="black"/>
                  </a:solidFill>
                  <a:latin typeface="微軟正黑體" panose="020B0604030504040204" pitchFamily="34" charset="-120"/>
                  <a:ea typeface="微軟正黑體" panose="020B0604030504040204" pitchFamily="34" charset="-120"/>
                </a:endParaRPr>
              </a:p>
            </p:txBody>
          </p:sp>
        </mc:Choice>
        <mc:Fallback xmlns="">
          <p:sp>
            <p:nvSpPr>
              <p:cNvPr id="8" name="矩形: 圓角 7">
                <a:extLst>
                  <a:ext uri="{FF2B5EF4-FFF2-40B4-BE49-F238E27FC236}">
                    <a16:creationId xmlns:a16="http://schemas.microsoft.com/office/drawing/2014/main" id="{F3664F8B-14E4-40FF-627A-AE9AEB29050E}"/>
                  </a:ext>
                </a:extLst>
              </p:cNvPr>
              <p:cNvSpPr>
                <a:spLocks noRot="1" noChangeAspect="1" noMove="1" noResize="1" noEditPoints="1" noAdjustHandles="1" noChangeArrowheads="1" noChangeShapeType="1" noTextEdit="1"/>
              </p:cNvSpPr>
              <p:nvPr/>
            </p:nvSpPr>
            <p:spPr>
              <a:xfrm>
                <a:off x="6560687" y="3964652"/>
                <a:ext cx="1570229" cy="461663"/>
              </a:xfrm>
              <a:prstGeom prst="roundRect">
                <a:avLst/>
              </a:prstGeom>
              <a:blipFill>
                <a:blip r:embed="rId5"/>
                <a:stretch>
                  <a:fillRect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圓角 8">
                <a:extLst>
                  <a:ext uri="{FF2B5EF4-FFF2-40B4-BE49-F238E27FC236}">
                    <a16:creationId xmlns:a16="http://schemas.microsoft.com/office/drawing/2014/main" id="{C85AF042-580E-5EC7-5F5B-6452C0E56AA7}"/>
                  </a:ext>
                </a:extLst>
              </p:cNvPr>
              <p:cNvSpPr/>
              <p:nvPr/>
            </p:nvSpPr>
            <p:spPr>
              <a:xfrm>
                <a:off x="10777726" y="3963744"/>
                <a:ext cx="889618" cy="461663"/>
              </a:xfrm>
              <a:prstGeom prst="roundRect">
                <a:avLst/>
              </a:prstGeom>
              <a:solidFill>
                <a:srgbClr val="FFFF00"/>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 </a:t>
                </a:r>
                <a14:m>
                  <m:oMath xmlns:m="http://schemas.openxmlformats.org/officeDocument/2006/math">
                    <m:r>
                      <a:rPr lang="en-US" altLang="zh-TW" sz="2400" b="0" i="1" kern="0" smtClean="0">
                        <a:solidFill>
                          <a:prstClr val="black"/>
                        </a:solidFill>
                        <a:latin typeface="Cambria Math" panose="02040503050406030204" pitchFamily="18" charset="0"/>
                        <a:ea typeface="微軟正黑體" panose="020B0604030504040204" pitchFamily="34" charset="-120"/>
                      </a:rPr>
                      <m:t>𝑙</m:t>
                    </m:r>
                  </m:oMath>
                </a14:m>
                <a:endParaRPr lang="zh-TW" altLang="en-US" sz="2400" kern="0" dirty="0">
                  <a:solidFill>
                    <a:prstClr val="black"/>
                  </a:solidFill>
                  <a:ea typeface="微軟正黑體" panose="020B0604030504040204" pitchFamily="34" charset="-120"/>
                </a:endParaRPr>
              </a:p>
            </p:txBody>
          </p:sp>
        </mc:Choice>
        <mc:Fallback xmlns="">
          <p:sp>
            <p:nvSpPr>
              <p:cNvPr id="9" name="矩形: 圓角 8">
                <a:extLst>
                  <a:ext uri="{FF2B5EF4-FFF2-40B4-BE49-F238E27FC236}">
                    <a16:creationId xmlns:a16="http://schemas.microsoft.com/office/drawing/2014/main" id="{C85AF042-580E-5EC7-5F5B-6452C0E56AA7}"/>
                  </a:ext>
                </a:extLst>
              </p:cNvPr>
              <p:cNvSpPr>
                <a:spLocks noRot="1" noChangeAspect="1" noMove="1" noResize="1" noEditPoints="1" noAdjustHandles="1" noChangeArrowheads="1" noChangeShapeType="1" noTextEdit="1"/>
              </p:cNvSpPr>
              <p:nvPr/>
            </p:nvSpPr>
            <p:spPr>
              <a:xfrm>
                <a:off x="10777726" y="3963744"/>
                <a:ext cx="889618" cy="461663"/>
              </a:xfrm>
              <a:prstGeom prst="roundRect">
                <a:avLst/>
              </a:prstGeom>
              <a:blipFill>
                <a:blip r:embed="rId6"/>
                <a:stretch>
                  <a:fillRect/>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sp>
        <p:nvSpPr>
          <p:cNvPr id="10" name="文字方塊 9">
            <a:extLst>
              <a:ext uri="{FF2B5EF4-FFF2-40B4-BE49-F238E27FC236}">
                <a16:creationId xmlns:a16="http://schemas.microsoft.com/office/drawing/2014/main" id="{FA4D1D3E-F387-4E9B-4825-46310CA36455}"/>
              </a:ext>
            </a:extLst>
          </p:cNvPr>
          <p:cNvSpPr txBox="1"/>
          <p:nvPr/>
        </p:nvSpPr>
        <p:spPr>
          <a:xfrm>
            <a:off x="399527" y="2989284"/>
            <a:ext cx="1727032" cy="461665"/>
          </a:xfrm>
          <a:prstGeom prst="rect">
            <a:avLst/>
          </a:prstGeom>
          <a:noFill/>
        </p:spPr>
        <p:txBody>
          <a:bodyPr wrap="square" rtlCol="0">
            <a:spAutoFit/>
          </a:bodyPr>
          <a:lstStyle/>
          <a:p>
            <a:pPr algn="ctr"/>
            <a:r>
              <a:rPr lang="en-US" altLang="zh-TW" sz="2400" dirty="0"/>
              <a:t>Proposer</a:t>
            </a:r>
            <a:endParaRPr lang="zh-TW" altLang="en-US" sz="2400" dirty="0"/>
          </a:p>
        </p:txBody>
      </p:sp>
      <p:sp>
        <p:nvSpPr>
          <p:cNvPr id="11" name="文字方塊 10">
            <a:extLst>
              <a:ext uri="{FF2B5EF4-FFF2-40B4-BE49-F238E27FC236}">
                <a16:creationId xmlns:a16="http://schemas.microsoft.com/office/drawing/2014/main" id="{46D6F714-EFBB-97A0-EDB0-0D781DB61A17}"/>
              </a:ext>
            </a:extLst>
          </p:cNvPr>
          <p:cNvSpPr txBox="1"/>
          <p:nvPr/>
        </p:nvSpPr>
        <p:spPr>
          <a:xfrm>
            <a:off x="4307795" y="3007541"/>
            <a:ext cx="1727032" cy="461665"/>
          </a:xfrm>
          <a:prstGeom prst="rect">
            <a:avLst/>
          </a:prstGeom>
          <a:noFill/>
        </p:spPr>
        <p:txBody>
          <a:bodyPr wrap="square" rtlCol="0">
            <a:spAutoFit/>
          </a:bodyPr>
          <a:lstStyle/>
          <a:p>
            <a:pPr algn="ctr"/>
            <a:r>
              <a:rPr lang="en-US" altLang="zh-TW" sz="2400" dirty="0"/>
              <a:t>Solver</a:t>
            </a:r>
            <a:endParaRPr lang="zh-TW" altLang="en-US" sz="2400" dirty="0"/>
          </a:p>
        </p:txBody>
      </p:sp>
      <p:sp>
        <p:nvSpPr>
          <p:cNvPr id="12" name="文字方塊 11">
            <a:extLst>
              <a:ext uri="{FF2B5EF4-FFF2-40B4-BE49-F238E27FC236}">
                <a16:creationId xmlns:a16="http://schemas.microsoft.com/office/drawing/2014/main" id="{52E3F704-2DD0-1F0A-6932-8B3C938D6F48}"/>
              </a:ext>
            </a:extLst>
          </p:cNvPr>
          <p:cNvSpPr txBox="1"/>
          <p:nvPr/>
        </p:nvSpPr>
        <p:spPr>
          <a:xfrm>
            <a:off x="8575725" y="2989284"/>
            <a:ext cx="1727032" cy="461665"/>
          </a:xfrm>
          <a:prstGeom prst="rect">
            <a:avLst/>
          </a:prstGeom>
          <a:noFill/>
        </p:spPr>
        <p:txBody>
          <a:bodyPr wrap="square" rtlCol="0">
            <a:spAutoFit/>
          </a:bodyPr>
          <a:lstStyle/>
          <a:p>
            <a:pPr algn="ctr"/>
            <a:r>
              <a:rPr lang="en-US" altLang="zh-TW" sz="2400" dirty="0"/>
              <a:t>Verifier</a:t>
            </a:r>
            <a:endParaRPr lang="zh-TW" altLang="en-US" sz="2400" dirty="0"/>
          </a:p>
        </p:txBody>
      </p:sp>
      <p:cxnSp>
        <p:nvCxnSpPr>
          <p:cNvPr id="13" name="直線單箭頭接點 12">
            <a:extLst>
              <a:ext uri="{FF2B5EF4-FFF2-40B4-BE49-F238E27FC236}">
                <a16:creationId xmlns:a16="http://schemas.microsoft.com/office/drawing/2014/main" id="{5C05E236-02DD-3C41-315F-12D2E1E69004}"/>
              </a:ext>
            </a:extLst>
          </p:cNvPr>
          <p:cNvCxnSpPr>
            <a:cxnSpLocks/>
          </p:cNvCxnSpPr>
          <p:nvPr/>
        </p:nvCxnSpPr>
        <p:spPr>
          <a:xfrm>
            <a:off x="1970433" y="4194576"/>
            <a:ext cx="49017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單箭頭接點 13">
            <a:extLst>
              <a:ext uri="{FF2B5EF4-FFF2-40B4-BE49-F238E27FC236}">
                <a16:creationId xmlns:a16="http://schemas.microsoft.com/office/drawing/2014/main" id="{B6C9F9BC-4E59-0723-68C9-A7FB0328976D}"/>
              </a:ext>
            </a:extLst>
          </p:cNvPr>
          <p:cNvCxnSpPr>
            <a:cxnSpLocks/>
          </p:cNvCxnSpPr>
          <p:nvPr/>
        </p:nvCxnSpPr>
        <p:spPr>
          <a:xfrm>
            <a:off x="4042228" y="4216231"/>
            <a:ext cx="49017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單箭頭接點 14">
            <a:extLst>
              <a:ext uri="{FF2B5EF4-FFF2-40B4-BE49-F238E27FC236}">
                <a16:creationId xmlns:a16="http://schemas.microsoft.com/office/drawing/2014/main" id="{193D2583-8D49-A91C-55F2-AA96B1D45C0B}"/>
              </a:ext>
            </a:extLst>
          </p:cNvPr>
          <p:cNvCxnSpPr>
            <a:cxnSpLocks/>
          </p:cNvCxnSpPr>
          <p:nvPr/>
        </p:nvCxnSpPr>
        <p:spPr>
          <a:xfrm>
            <a:off x="6034827" y="4216231"/>
            <a:ext cx="49017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單箭頭接點 15">
            <a:extLst>
              <a:ext uri="{FF2B5EF4-FFF2-40B4-BE49-F238E27FC236}">
                <a16:creationId xmlns:a16="http://schemas.microsoft.com/office/drawing/2014/main" id="{0267D103-CC4A-7A4E-C296-85A7D5CB230D}"/>
              </a:ext>
            </a:extLst>
          </p:cNvPr>
          <p:cNvCxnSpPr>
            <a:cxnSpLocks/>
          </p:cNvCxnSpPr>
          <p:nvPr/>
        </p:nvCxnSpPr>
        <p:spPr>
          <a:xfrm>
            <a:off x="8174458" y="4194576"/>
            <a:ext cx="49017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單箭頭接點 16">
            <a:extLst>
              <a:ext uri="{FF2B5EF4-FFF2-40B4-BE49-F238E27FC236}">
                <a16:creationId xmlns:a16="http://schemas.microsoft.com/office/drawing/2014/main" id="{B719CDE1-4C0D-7727-03DA-9E39E34A4A6C}"/>
              </a:ext>
            </a:extLst>
          </p:cNvPr>
          <p:cNvCxnSpPr>
            <a:cxnSpLocks/>
          </p:cNvCxnSpPr>
          <p:nvPr/>
        </p:nvCxnSpPr>
        <p:spPr>
          <a:xfrm>
            <a:off x="10170172" y="4194576"/>
            <a:ext cx="49017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單箭頭接點 17">
            <a:extLst>
              <a:ext uri="{FF2B5EF4-FFF2-40B4-BE49-F238E27FC236}">
                <a16:creationId xmlns:a16="http://schemas.microsoft.com/office/drawing/2014/main" id="{62D427CC-F6CA-B919-0ABD-D267816BEF87}"/>
              </a:ext>
            </a:extLst>
          </p:cNvPr>
          <p:cNvCxnSpPr>
            <a:cxnSpLocks/>
          </p:cNvCxnSpPr>
          <p:nvPr/>
        </p:nvCxnSpPr>
        <p:spPr>
          <a:xfrm flipH="1" flipV="1">
            <a:off x="5700981" y="4781694"/>
            <a:ext cx="667692" cy="446572"/>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直線單箭頭接點 18">
            <a:extLst>
              <a:ext uri="{FF2B5EF4-FFF2-40B4-BE49-F238E27FC236}">
                <a16:creationId xmlns:a16="http://schemas.microsoft.com/office/drawing/2014/main" id="{30367A61-281E-529F-0BA2-5ED294C23C27}"/>
              </a:ext>
            </a:extLst>
          </p:cNvPr>
          <p:cNvCxnSpPr>
            <a:cxnSpLocks/>
          </p:cNvCxnSpPr>
          <p:nvPr/>
        </p:nvCxnSpPr>
        <p:spPr>
          <a:xfrm flipH="1">
            <a:off x="2012423" y="2967285"/>
            <a:ext cx="963483" cy="539114"/>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DE9DBDF5-EA89-1F4D-77E8-5AA8ADA36A1D}"/>
                  </a:ext>
                </a:extLst>
              </p:cNvPr>
              <p:cNvSpPr txBox="1"/>
              <p:nvPr/>
            </p:nvSpPr>
            <p:spPr>
              <a:xfrm>
                <a:off x="6576145" y="5228266"/>
                <a:ext cx="3109541" cy="830997"/>
              </a:xfrm>
              <a:prstGeom prst="rect">
                <a:avLst/>
              </a:prstGeom>
              <a:noFill/>
            </p:spPr>
            <p:txBody>
              <a:bodyPr wrap="square" rtlCol="0">
                <a:spAutoFit/>
              </a:bodyPr>
              <a:lstStyle/>
              <a:p>
                <a:r>
                  <a:rPr lang="en-US" altLang="zh-TW" sz="2400" dirty="0"/>
                  <a:t>Update parameters to minimize loss </a:t>
                </a:r>
                <a14:m>
                  <m:oMath xmlns:m="http://schemas.openxmlformats.org/officeDocument/2006/math">
                    <m:r>
                      <a:rPr lang="en-US" altLang="zh-TW" sz="2400" b="0" i="1" smtClean="0">
                        <a:latin typeface="Cambria Math" panose="02040503050406030204" pitchFamily="18" charset="0"/>
                      </a:rPr>
                      <m:t>𝑙</m:t>
                    </m:r>
                  </m:oMath>
                </a14:m>
                <a:endParaRPr lang="zh-TW" altLang="en-US" sz="2400" dirty="0"/>
              </a:p>
            </p:txBody>
          </p:sp>
        </mc:Choice>
        <mc:Fallback xmlns="">
          <p:sp>
            <p:nvSpPr>
              <p:cNvPr id="20" name="文字方塊 19">
                <a:extLst>
                  <a:ext uri="{FF2B5EF4-FFF2-40B4-BE49-F238E27FC236}">
                    <a16:creationId xmlns:a16="http://schemas.microsoft.com/office/drawing/2014/main" id="{DE9DBDF5-EA89-1F4D-77E8-5AA8ADA36A1D}"/>
                  </a:ext>
                </a:extLst>
              </p:cNvPr>
              <p:cNvSpPr txBox="1">
                <a:spLocks noRot="1" noChangeAspect="1" noMove="1" noResize="1" noEditPoints="1" noAdjustHandles="1" noChangeArrowheads="1" noChangeShapeType="1" noTextEdit="1"/>
              </p:cNvSpPr>
              <p:nvPr/>
            </p:nvSpPr>
            <p:spPr>
              <a:xfrm>
                <a:off x="6576145" y="5228266"/>
                <a:ext cx="3109541" cy="830997"/>
              </a:xfrm>
              <a:prstGeom prst="rect">
                <a:avLst/>
              </a:prstGeom>
              <a:blipFill>
                <a:blip r:embed="rId7"/>
                <a:stretch>
                  <a:fillRect l="-3137" t="-5882" r="-3137" b="-16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82EF0A77-5E3B-C27D-946C-4C7615B8ED95}"/>
                  </a:ext>
                </a:extLst>
              </p:cNvPr>
              <p:cNvSpPr txBox="1"/>
              <p:nvPr/>
            </p:nvSpPr>
            <p:spPr>
              <a:xfrm>
                <a:off x="2107508" y="2097734"/>
                <a:ext cx="4172408" cy="830997"/>
              </a:xfrm>
              <a:prstGeom prst="rect">
                <a:avLst/>
              </a:prstGeom>
              <a:noFill/>
            </p:spPr>
            <p:txBody>
              <a:bodyPr wrap="square" rtlCol="0">
                <a:spAutoFit/>
              </a:bodyPr>
              <a:lstStyle/>
              <a:p>
                <a:r>
                  <a:rPr lang="en-US" altLang="zh-TW" sz="2400" dirty="0"/>
                  <a:t>Update parameters to minimize propose loss </a:t>
                </a:r>
                <a14:m>
                  <m:oMath xmlns:m="http://schemas.openxmlformats.org/officeDocument/2006/math">
                    <m:r>
                      <a:rPr lang="en-US" altLang="zh-TW" sz="2400" b="0" i="1" smtClean="0">
                        <a:latin typeface="Cambria Math" panose="02040503050406030204" pitchFamily="18" charset="0"/>
                      </a:rPr>
                      <m:t>𝑙</m:t>
                    </m:r>
                    <m:r>
                      <a:rPr lang="en-US" altLang="zh-TW" sz="2400" b="0" i="1" smtClean="0">
                        <a:latin typeface="Cambria Math" panose="02040503050406030204" pitchFamily="18" charset="0"/>
                      </a:rPr>
                      <m:t>′</m:t>
                    </m:r>
                  </m:oMath>
                </a14:m>
                <a:endParaRPr lang="zh-TW" altLang="en-US" sz="2400" dirty="0"/>
              </a:p>
            </p:txBody>
          </p:sp>
        </mc:Choice>
        <mc:Fallback xmlns="">
          <p:sp>
            <p:nvSpPr>
              <p:cNvPr id="21" name="文字方塊 20">
                <a:extLst>
                  <a:ext uri="{FF2B5EF4-FFF2-40B4-BE49-F238E27FC236}">
                    <a16:creationId xmlns:a16="http://schemas.microsoft.com/office/drawing/2014/main" id="{82EF0A77-5E3B-C27D-946C-4C7615B8ED95}"/>
                  </a:ext>
                </a:extLst>
              </p:cNvPr>
              <p:cNvSpPr txBox="1">
                <a:spLocks noRot="1" noChangeAspect="1" noMove="1" noResize="1" noEditPoints="1" noAdjustHandles="1" noChangeArrowheads="1" noChangeShapeType="1" noTextEdit="1"/>
              </p:cNvSpPr>
              <p:nvPr/>
            </p:nvSpPr>
            <p:spPr>
              <a:xfrm>
                <a:off x="2107508" y="2097734"/>
                <a:ext cx="4172408" cy="830997"/>
              </a:xfrm>
              <a:prstGeom prst="rect">
                <a:avLst/>
              </a:prstGeom>
              <a:blipFill>
                <a:blip r:embed="rId8"/>
                <a:stretch>
                  <a:fillRect l="-2339" t="-5882" b="-16176"/>
                </a:stretch>
              </a:blipFill>
            </p:spPr>
            <p:txBody>
              <a:bodyPr/>
              <a:lstStyle/>
              <a:p>
                <a:r>
                  <a:rPr lang="zh-TW" altLang="en-US">
                    <a:noFill/>
                  </a:rPr>
                  <a:t> </a:t>
                </a:r>
              </a:p>
            </p:txBody>
          </p:sp>
        </mc:Fallback>
      </mc:AlternateContent>
      <p:cxnSp>
        <p:nvCxnSpPr>
          <p:cNvPr id="25" name="直線單箭頭接點 24">
            <a:extLst>
              <a:ext uri="{FF2B5EF4-FFF2-40B4-BE49-F238E27FC236}">
                <a16:creationId xmlns:a16="http://schemas.microsoft.com/office/drawing/2014/main" id="{29B30009-C892-182E-CD16-1A80E6D13002}"/>
              </a:ext>
            </a:extLst>
          </p:cNvPr>
          <p:cNvCxnSpPr>
            <a:cxnSpLocks/>
          </p:cNvCxnSpPr>
          <p:nvPr/>
        </p:nvCxnSpPr>
        <p:spPr>
          <a:xfrm flipH="1" flipV="1">
            <a:off x="1236058" y="4938201"/>
            <a:ext cx="582615" cy="471999"/>
          </a:xfrm>
          <a:prstGeom prst="straightConnector1">
            <a:avLst/>
          </a:prstGeom>
          <a:ln w="571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pic>
        <p:nvPicPr>
          <p:cNvPr id="8194" name="Picture 2">
            <a:extLst>
              <a:ext uri="{FF2B5EF4-FFF2-40B4-BE49-F238E27FC236}">
                <a16:creationId xmlns:a16="http://schemas.microsoft.com/office/drawing/2014/main" id="{4A592F1C-777A-6E95-3D65-E039147E9F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4154" y="500498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8" name="圖形 27" descr="困惑的人 以實心填滿">
            <a:extLst>
              <a:ext uri="{FF2B5EF4-FFF2-40B4-BE49-F238E27FC236}">
                <a16:creationId xmlns:a16="http://schemas.microsoft.com/office/drawing/2014/main" id="{E6117EFA-EB0B-5C1F-AB69-93AE9E9FECA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08093" y="5138561"/>
            <a:ext cx="1085619" cy="1085619"/>
          </a:xfrm>
          <a:prstGeom prst="rect">
            <a:avLst/>
          </a:prstGeom>
        </p:spPr>
      </p:pic>
      <p:sp>
        <p:nvSpPr>
          <p:cNvPr id="30" name="文字方塊 29">
            <a:extLst>
              <a:ext uri="{FF2B5EF4-FFF2-40B4-BE49-F238E27FC236}">
                <a16:creationId xmlns:a16="http://schemas.microsoft.com/office/drawing/2014/main" id="{CBB874CC-C593-996A-13C0-EC7E59A289D6}"/>
              </a:ext>
            </a:extLst>
          </p:cNvPr>
          <p:cNvSpPr txBox="1"/>
          <p:nvPr/>
        </p:nvSpPr>
        <p:spPr>
          <a:xfrm>
            <a:off x="7036492" y="2214170"/>
            <a:ext cx="4031558" cy="461665"/>
          </a:xfrm>
          <a:prstGeom prst="rect">
            <a:avLst/>
          </a:prstGeom>
          <a:noFill/>
        </p:spPr>
        <p:txBody>
          <a:bodyPr wrap="square">
            <a:spAutoFit/>
          </a:bodyPr>
          <a:lstStyle/>
          <a:p>
            <a:r>
              <a:rPr lang="en-US" altLang="zh-TW" sz="2400" dirty="0"/>
              <a:t>R-Few</a:t>
            </a:r>
            <a:endParaRPr lang="zh-TW" altLang="en-US" sz="2400" dirty="0"/>
          </a:p>
        </p:txBody>
      </p:sp>
      <p:sp>
        <p:nvSpPr>
          <p:cNvPr id="32" name="文字方塊 31">
            <a:extLst>
              <a:ext uri="{FF2B5EF4-FFF2-40B4-BE49-F238E27FC236}">
                <a16:creationId xmlns:a16="http://schemas.microsoft.com/office/drawing/2014/main" id="{ADBD9595-0929-2BE2-AA07-0F923800D9C0}"/>
              </a:ext>
            </a:extLst>
          </p:cNvPr>
          <p:cNvSpPr txBox="1"/>
          <p:nvPr/>
        </p:nvSpPr>
        <p:spPr>
          <a:xfrm>
            <a:off x="7036492" y="1657690"/>
            <a:ext cx="4172408" cy="461665"/>
          </a:xfrm>
          <a:prstGeom prst="rect">
            <a:avLst/>
          </a:prstGeom>
          <a:noFill/>
        </p:spPr>
        <p:txBody>
          <a:bodyPr wrap="square">
            <a:spAutoFit/>
          </a:bodyPr>
          <a:lstStyle/>
          <a:p>
            <a:r>
              <a:rPr lang="en-US" altLang="zh-TW" sz="2400" dirty="0"/>
              <a:t>SPICE</a:t>
            </a:r>
            <a:endParaRPr lang="zh-TW" altLang="en-US" sz="2400" dirty="0"/>
          </a:p>
        </p:txBody>
      </p:sp>
      <p:sp>
        <p:nvSpPr>
          <p:cNvPr id="34" name="文字方塊 33">
            <a:extLst>
              <a:ext uri="{FF2B5EF4-FFF2-40B4-BE49-F238E27FC236}">
                <a16:creationId xmlns:a16="http://schemas.microsoft.com/office/drawing/2014/main" id="{E46EBDBF-2412-051A-1652-63EA3D9024E7}"/>
              </a:ext>
            </a:extLst>
          </p:cNvPr>
          <p:cNvSpPr txBox="1"/>
          <p:nvPr/>
        </p:nvSpPr>
        <p:spPr>
          <a:xfrm>
            <a:off x="8174535" y="1740195"/>
            <a:ext cx="6096000" cy="369332"/>
          </a:xfrm>
          <a:prstGeom prst="rect">
            <a:avLst/>
          </a:prstGeom>
          <a:noFill/>
        </p:spPr>
        <p:txBody>
          <a:bodyPr wrap="square">
            <a:spAutoFit/>
          </a:bodyPr>
          <a:lstStyle/>
          <a:p>
            <a:r>
              <a:rPr lang="en-US" altLang="zh-TW" dirty="0"/>
              <a:t>https://arxiv.org/abs/2510.24684</a:t>
            </a:r>
            <a:endParaRPr lang="zh-TW" altLang="en-US" dirty="0"/>
          </a:p>
        </p:txBody>
      </p:sp>
      <p:sp>
        <p:nvSpPr>
          <p:cNvPr id="36" name="文字方塊 35">
            <a:extLst>
              <a:ext uri="{FF2B5EF4-FFF2-40B4-BE49-F238E27FC236}">
                <a16:creationId xmlns:a16="http://schemas.microsoft.com/office/drawing/2014/main" id="{C2AEE602-041B-C388-6B8E-7ECD07BD833D}"/>
              </a:ext>
            </a:extLst>
          </p:cNvPr>
          <p:cNvSpPr txBox="1"/>
          <p:nvPr/>
        </p:nvSpPr>
        <p:spPr>
          <a:xfrm>
            <a:off x="8174458" y="2307972"/>
            <a:ext cx="3807992" cy="369332"/>
          </a:xfrm>
          <a:prstGeom prst="rect">
            <a:avLst/>
          </a:prstGeom>
          <a:noFill/>
        </p:spPr>
        <p:txBody>
          <a:bodyPr wrap="square">
            <a:spAutoFit/>
          </a:bodyPr>
          <a:lstStyle/>
          <a:p>
            <a:r>
              <a:rPr lang="en-US" altLang="zh-TW" dirty="0"/>
              <a:t>https://arxiv.org/abs/2512.02472</a:t>
            </a:r>
            <a:endParaRPr lang="zh-TW" altLang="en-US" dirty="0"/>
          </a:p>
        </p:txBody>
      </p:sp>
    </p:spTree>
    <p:extLst>
      <p:ext uri="{BB962C8B-B14F-4D97-AF65-F5344CB8AC3E}">
        <p14:creationId xmlns:p14="http://schemas.microsoft.com/office/powerpoint/2010/main" val="25611950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B2DE485B-49EF-9C32-54FC-BFA9F658BF4C}"/>
              </a:ext>
            </a:extLst>
          </p:cNvPr>
          <p:cNvPicPr>
            <a:picLocks noChangeAspect="1"/>
          </p:cNvPicPr>
          <p:nvPr/>
        </p:nvPicPr>
        <p:blipFill>
          <a:blip r:embed="rId2"/>
          <a:stretch>
            <a:fillRect/>
          </a:stretch>
        </p:blipFill>
        <p:spPr>
          <a:xfrm>
            <a:off x="333998" y="971609"/>
            <a:ext cx="2405657" cy="3775401"/>
          </a:xfrm>
          <a:prstGeom prst="rect">
            <a:avLst/>
          </a:prstGeom>
        </p:spPr>
      </p:pic>
      <p:sp>
        <p:nvSpPr>
          <p:cNvPr id="5" name="文字方塊 4">
            <a:extLst>
              <a:ext uri="{FF2B5EF4-FFF2-40B4-BE49-F238E27FC236}">
                <a16:creationId xmlns:a16="http://schemas.microsoft.com/office/drawing/2014/main" id="{2E5D6163-4181-A8FA-AD0B-E1ADEC5442B1}"/>
              </a:ext>
            </a:extLst>
          </p:cNvPr>
          <p:cNvSpPr txBox="1"/>
          <p:nvPr/>
        </p:nvSpPr>
        <p:spPr>
          <a:xfrm>
            <a:off x="190500" y="386834"/>
            <a:ext cx="11811000" cy="584775"/>
          </a:xfrm>
          <a:prstGeom prst="rect">
            <a:avLst/>
          </a:prstGeom>
          <a:noFill/>
        </p:spPr>
        <p:txBody>
          <a:bodyPr wrap="square">
            <a:spAutoFit/>
          </a:bodyPr>
          <a:lstStyle/>
          <a:p>
            <a:pPr algn="ctr"/>
            <a:r>
              <a:rPr lang="zh-TW" altLang="en-US" sz="3200" dirty="0">
                <a:latin typeface="微軟正黑體" panose="020B0604030504040204" pitchFamily="34" charset="-120"/>
                <a:ea typeface="微軟正黑體" panose="020B0604030504040204" pitchFamily="34" charset="-120"/>
              </a:rPr>
              <a:t>雖然 </a:t>
            </a:r>
            <a:r>
              <a:rPr lang="en-US" altLang="zh-TW" sz="3200" dirty="0">
                <a:latin typeface="微軟正黑體" panose="020B0604030504040204" pitchFamily="34" charset="-120"/>
                <a:ea typeface="微軟正黑體" panose="020B0604030504040204" pitchFamily="34" charset="-120"/>
              </a:rPr>
              <a:t>AI</a:t>
            </a:r>
            <a:r>
              <a:rPr lang="zh-TW" altLang="en-US" sz="3200" dirty="0">
                <a:latin typeface="微軟正黑體" panose="020B0604030504040204" pitchFamily="34" charset="-120"/>
                <a:ea typeface="微軟正黑體" panose="020B0604030504040204" pitchFamily="34" charset="-120"/>
              </a:rPr>
              <a:t> 持續自我成長有困難？但要訓練比較弱的 </a:t>
            </a:r>
            <a:r>
              <a:rPr lang="en-US" altLang="zh-TW" sz="3200" dirty="0">
                <a:latin typeface="微軟正黑體" panose="020B0604030504040204" pitchFamily="34" charset="-120"/>
                <a:ea typeface="微軟正黑體" panose="020B0604030504040204" pitchFamily="34" charset="-120"/>
              </a:rPr>
              <a:t>AI</a:t>
            </a:r>
            <a:r>
              <a:rPr lang="zh-TW" altLang="en-US" sz="3200" dirty="0">
                <a:latin typeface="微軟正黑體" panose="020B0604030504040204" pitchFamily="34" charset="-120"/>
                <a:ea typeface="微軟正黑體" panose="020B0604030504040204" pitchFamily="34" charset="-120"/>
              </a:rPr>
              <a:t> 是有可能的</a:t>
            </a:r>
          </a:p>
        </p:txBody>
      </p:sp>
      <p:sp>
        <p:nvSpPr>
          <p:cNvPr id="6" name="矩形: 圓角 5">
            <a:extLst>
              <a:ext uri="{FF2B5EF4-FFF2-40B4-BE49-F238E27FC236}">
                <a16:creationId xmlns:a16="http://schemas.microsoft.com/office/drawing/2014/main" id="{223DD508-5B64-5AD5-E300-A3020C706306}"/>
              </a:ext>
            </a:extLst>
          </p:cNvPr>
          <p:cNvSpPr/>
          <p:nvPr/>
        </p:nvSpPr>
        <p:spPr>
          <a:xfrm>
            <a:off x="744681" y="2959339"/>
            <a:ext cx="3096491" cy="1787672"/>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步驟一：</a:t>
            </a: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我要找什麼</a:t>
            </a:r>
          </a:p>
        </p:txBody>
      </p:sp>
      <p:sp>
        <p:nvSpPr>
          <p:cNvPr id="7" name="矩形: 圓角 6">
            <a:extLst>
              <a:ext uri="{FF2B5EF4-FFF2-40B4-BE49-F238E27FC236}">
                <a16:creationId xmlns:a16="http://schemas.microsoft.com/office/drawing/2014/main" id="{6CAE0165-CAE3-B825-F79E-6507EB140DE4}"/>
              </a:ext>
            </a:extLst>
          </p:cNvPr>
          <p:cNvSpPr/>
          <p:nvPr/>
        </p:nvSpPr>
        <p:spPr>
          <a:xfrm>
            <a:off x="4547754" y="2959338"/>
            <a:ext cx="3096491" cy="1787672"/>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步驟二：</a:t>
            </a: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我有哪些選擇</a:t>
            </a:r>
          </a:p>
        </p:txBody>
      </p:sp>
      <p:sp>
        <p:nvSpPr>
          <p:cNvPr id="8" name="矩形: 圓角 7">
            <a:extLst>
              <a:ext uri="{FF2B5EF4-FFF2-40B4-BE49-F238E27FC236}">
                <a16:creationId xmlns:a16="http://schemas.microsoft.com/office/drawing/2014/main" id="{8C41C483-5BB2-D464-FB6F-7768EE71D398}"/>
              </a:ext>
            </a:extLst>
          </p:cNvPr>
          <p:cNvSpPr/>
          <p:nvPr/>
        </p:nvSpPr>
        <p:spPr>
          <a:xfrm>
            <a:off x="8350828" y="2959338"/>
            <a:ext cx="3096491" cy="1787673"/>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步驟三：</a:t>
            </a: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選一個最好的</a:t>
            </a:r>
          </a:p>
        </p:txBody>
      </p:sp>
      <p:sp>
        <p:nvSpPr>
          <p:cNvPr id="9" name="箭號: 向右 8">
            <a:extLst>
              <a:ext uri="{FF2B5EF4-FFF2-40B4-BE49-F238E27FC236}">
                <a16:creationId xmlns:a16="http://schemas.microsoft.com/office/drawing/2014/main" id="{675CF8A0-9AA0-0F0F-4D3F-2BA07C468BED}"/>
              </a:ext>
            </a:extLst>
          </p:cNvPr>
          <p:cNvSpPr/>
          <p:nvPr/>
        </p:nvSpPr>
        <p:spPr>
          <a:xfrm>
            <a:off x="7644245" y="3253965"/>
            <a:ext cx="748145" cy="893618"/>
          </a:xfrm>
          <a:prstGeom prst="right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加號 9">
            <a:extLst>
              <a:ext uri="{FF2B5EF4-FFF2-40B4-BE49-F238E27FC236}">
                <a16:creationId xmlns:a16="http://schemas.microsoft.com/office/drawing/2014/main" id="{E3065F2B-56A9-AA2A-C251-DFCF03E2DEC9}"/>
              </a:ext>
            </a:extLst>
          </p:cNvPr>
          <p:cNvSpPr/>
          <p:nvPr/>
        </p:nvSpPr>
        <p:spPr>
          <a:xfrm>
            <a:off x="3592442" y="3160774"/>
            <a:ext cx="1080000" cy="1080000"/>
          </a:xfrm>
          <a:prstGeom prst="mathPlus">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4" name="Picture 2">
            <a:extLst>
              <a:ext uri="{FF2B5EF4-FFF2-40B4-BE49-F238E27FC236}">
                <a16:creationId xmlns:a16="http://schemas.microsoft.com/office/drawing/2014/main" id="{4BA30DCC-C95E-86CE-FDD2-0D8841B52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0074" y="4009749"/>
            <a:ext cx="1854777" cy="1854777"/>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D4FF0B86-0EF6-821E-1B07-FC6BF1961054}"/>
              </a:ext>
            </a:extLst>
          </p:cNvPr>
          <p:cNvSpPr txBox="1"/>
          <p:nvPr/>
        </p:nvSpPr>
        <p:spPr>
          <a:xfrm>
            <a:off x="744681" y="5331785"/>
            <a:ext cx="6229350" cy="830997"/>
          </a:xfrm>
          <a:prstGeom prst="rect">
            <a:avLst/>
          </a:prstGeom>
          <a:noFill/>
        </p:spPr>
        <p:txBody>
          <a:bodyPr wrap="square">
            <a:spAutoFit/>
          </a:bodyPr>
          <a:lstStyle/>
          <a:p>
            <a:r>
              <a:rPr lang="en-US" altLang="zh-TW" sz="2400" dirty="0" err="1"/>
              <a:t>PostTrainBench</a:t>
            </a:r>
            <a:endParaRPr lang="en-US" altLang="zh-TW" sz="2400" dirty="0"/>
          </a:p>
          <a:p>
            <a:r>
              <a:rPr lang="en-US" altLang="zh-TW" sz="2400" dirty="0"/>
              <a:t>FT-Dojo </a:t>
            </a:r>
            <a:endParaRPr lang="zh-TW" altLang="en-US" sz="2400" dirty="0"/>
          </a:p>
        </p:txBody>
      </p:sp>
      <p:sp>
        <p:nvSpPr>
          <p:cNvPr id="18" name="文字方塊 17">
            <a:extLst>
              <a:ext uri="{FF2B5EF4-FFF2-40B4-BE49-F238E27FC236}">
                <a16:creationId xmlns:a16="http://schemas.microsoft.com/office/drawing/2014/main" id="{C4EFF86E-18D7-466A-B93B-5CC84739BB1F}"/>
              </a:ext>
            </a:extLst>
          </p:cNvPr>
          <p:cNvSpPr txBox="1"/>
          <p:nvPr/>
        </p:nvSpPr>
        <p:spPr>
          <a:xfrm>
            <a:off x="1952625" y="5793450"/>
            <a:ext cx="6229350" cy="369332"/>
          </a:xfrm>
          <a:prstGeom prst="rect">
            <a:avLst/>
          </a:prstGeom>
          <a:noFill/>
        </p:spPr>
        <p:txBody>
          <a:bodyPr wrap="square">
            <a:spAutoFit/>
          </a:bodyPr>
          <a:lstStyle/>
          <a:p>
            <a:r>
              <a:rPr lang="zh-TW" altLang="en-US" dirty="0"/>
              <a:t>https://arxiv.org/abs/2603.01712</a:t>
            </a:r>
          </a:p>
        </p:txBody>
      </p:sp>
      <p:sp>
        <p:nvSpPr>
          <p:cNvPr id="20" name="文字方塊 19">
            <a:extLst>
              <a:ext uri="{FF2B5EF4-FFF2-40B4-BE49-F238E27FC236}">
                <a16:creationId xmlns:a16="http://schemas.microsoft.com/office/drawing/2014/main" id="{3EA31716-BF4F-6DF9-D79D-979A91CFF0C9}"/>
              </a:ext>
            </a:extLst>
          </p:cNvPr>
          <p:cNvSpPr txBox="1"/>
          <p:nvPr/>
        </p:nvSpPr>
        <p:spPr>
          <a:xfrm>
            <a:off x="2895601" y="5468689"/>
            <a:ext cx="6229350" cy="369332"/>
          </a:xfrm>
          <a:prstGeom prst="rect">
            <a:avLst/>
          </a:prstGeom>
          <a:noFill/>
        </p:spPr>
        <p:txBody>
          <a:bodyPr wrap="square">
            <a:spAutoFit/>
          </a:bodyPr>
          <a:lstStyle/>
          <a:p>
            <a:r>
              <a:rPr lang="zh-TW" altLang="en-US" dirty="0"/>
              <a:t>https://arxiv.org/abs/2603.08640</a:t>
            </a:r>
          </a:p>
        </p:txBody>
      </p:sp>
    </p:spTree>
    <p:extLst>
      <p:ext uri="{BB962C8B-B14F-4D97-AF65-F5344CB8AC3E}">
        <p14:creationId xmlns:p14="http://schemas.microsoft.com/office/powerpoint/2010/main" val="42293602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PostTrainBench</a:t>
            </a:r>
            <a:r>
              <a:rPr lang="en-US" altLang="zh-TW" dirty="0"/>
              <a:t>: Can LLM Agents Automate LLM Post-Training?</a:t>
            </a:r>
            <a:endParaRPr lang="zh-TW" altLang="en-US" dirty="0"/>
          </a:p>
        </p:txBody>
      </p:sp>
      <p:pic>
        <p:nvPicPr>
          <p:cNvPr id="6" name="內容版面配置區 5">
            <a:extLst>
              <a:ext uri="{FF2B5EF4-FFF2-40B4-BE49-F238E27FC236}">
                <a16:creationId xmlns:a16="http://schemas.microsoft.com/office/drawing/2014/main" id="{93F533F0-A86B-EF80-4C2A-68ADA15BEF71}"/>
              </a:ext>
            </a:extLst>
          </p:cNvPr>
          <p:cNvPicPr>
            <a:picLocks noGrp="1" noChangeAspect="1"/>
          </p:cNvPicPr>
          <p:nvPr>
            <p:ph idx="1"/>
          </p:nvPr>
        </p:nvPicPr>
        <p:blipFill>
          <a:blip r:embed="rId3"/>
          <a:stretch>
            <a:fillRect/>
          </a:stretch>
        </p:blipFill>
        <p:spPr>
          <a:xfrm>
            <a:off x="235976" y="1779179"/>
            <a:ext cx="11781650" cy="4815669"/>
          </a:xfrm>
          <a:prstGeom prst="rect">
            <a:avLst/>
          </a:prstGeom>
        </p:spPr>
      </p:pic>
      <p:sp>
        <p:nvSpPr>
          <p:cNvPr id="5" name="文字方塊 4">
            <a:extLst>
              <a:ext uri="{FF2B5EF4-FFF2-40B4-BE49-F238E27FC236}">
                <a16:creationId xmlns:a16="http://schemas.microsoft.com/office/drawing/2014/main" id="{31F696B0-F064-7A74-4A21-2F5F2F1F048E}"/>
              </a:ext>
            </a:extLst>
          </p:cNvPr>
          <p:cNvSpPr txBox="1"/>
          <p:nvPr/>
        </p:nvSpPr>
        <p:spPr>
          <a:xfrm>
            <a:off x="8307186" y="1204159"/>
            <a:ext cx="6093228" cy="369332"/>
          </a:xfrm>
          <a:prstGeom prst="rect">
            <a:avLst/>
          </a:prstGeom>
          <a:noFill/>
        </p:spPr>
        <p:txBody>
          <a:bodyPr wrap="square">
            <a:spAutoFit/>
          </a:bodyPr>
          <a:lstStyle/>
          <a:p>
            <a:r>
              <a:rPr lang="zh-TW" altLang="en-US" dirty="0"/>
              <a:t>https://arxiv.org/abs/2603.08640</a:t>
            </a:r>
          </a:p>
        </p:txBody>
      </p:sp>
    </p:spTree>
    <p:extLst>
      <p:ext uri="{BB962C8B-B14F-4D97-AF65-F5344CB8AC3E}">
        <p14:creationId xmlns:p14="http://schemas.microsoft.com/office/powerpoint/2010/main" val="42503834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71C160-78E5-17CA-429D-8DD836AE20C6}"/>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1353A382-3292-44B6-4C12-304754D5AAFF}"/>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FA527612-3EB9-AE1E-0347-FA7826D91614}"/>
              </a:ext>
            </a:extLst>
          </p:cNvPr>
          <p:cNvPicPr>
            <a:picLocks noChangeAspect="1"/>
          </p:cNvPicPr>
          <p:nvPr/>
        </p:nvPicPr>
        <p:blipFill>
          <a:blip r:embed="rId3"/>
          <a:stretch>
            <a:fillRect/>
          </a:stretch>
        </p:blipFill>
        <p:spPr>
          <a:xfrm>
            <a:off x="3863214" y="523081"/>
            <a:ext cx="7955116" cy="5811838"/>
          </a:xfrm>
          <a:prstGeom prst="rect">
            <a:avLst/>
          </a:prstGeom>
        </p:spPr>
      </p:pic>
      <p:sp>
        <p:nvSpPr>
          <p:cNvPr id="7" name="文字方塊 6">
            <a:extLst>
              <a:ext uri="{FF2B5EF4-FFF2-40B4-BE49-F238E27FC236}">
                <a16:creationId xmlns:a16="http://schemas.microsoft.com/office/drawing/2014/main" id="{23EE5FF9-3AD5-0566-96C6-7CA9192B98F9}"/>
              </a:ext>
            </a:extLst>
          </p:cNvPr>
          <p:cNvSpPr txBox="1"/>
          <p:nvPr/>
        </p:nvSpPr>
        <p:spPr>
          <a:xfrm>
            <a:off x="838200" y="5404336"/>
            <a:ext cx="4023895" cy="830997"/>
          </a:xfrm>
          <a:prstGeom prst="rect">
            <a:avLst/>
          </a:prstGeom>
          <a:noFill/>
        </p:spPr>
        <p:txBody>
          <a:bodyPr wrap="square">
            <a:spAutoFit/>
          </a:bodyPr>
          <a:lstStyle/>
          <a:p>
            <a:r>
              <a:rPr lang="en-US" altLang="zh-TW" sz="2400" dirty="0"/>
              <a:t>Opus 4.5 post-trains Gemma3-4B-Base</a:t>
            </a:r>
            <a:endParaRPr lang="zh-TW" altLang="en-US" sz="2400" dirty="0"/>
          </a:p>
        </p:txBody>
      </p:sp>
    </p:spTree>
    <p:extLst>
      <p:ext uri="{BB962C8B-B14F-4D97-AF65-F5344CB8AC3E}">
        <p14:creationId xmlns:p14="http://schemas.microsoft.com/office/powerpoint/2010/main" val="18321483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C3F59-298D-B3AB-C40B-BFAAEBBD326B}"/>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F1CD5E7-BBEF-BBEF-9BE7-7E27CD30B21F}"/>
              </a:ext>
            </a:extLst>
          </p:cNvPr>
          <p:cNvSpPr>
            <a:spLocks noGrp="1"/>
          </p:cNvSpPr>
          <p:nvPr>
            <p:ph type="title"/>
          </p:nvPr>
        </p:nvSpPr>
        <p:spPr/>
        <p:txBody>
          <a:bodyPr/>
          <a:lstStyle/>
          <a:p>
            <a:r>
              <a:rPr lang="en-US" altLang="zh-TW" dirty="0" err="1"/>
              <a:t>PostTrainBench</a:t>
            </a:r>
            <a:r>
              <a:rPr lang="en-US" altLang="zh-TW" dirty="0"/>
              <a:t>: Can LLM Agents Automate LLM Post-Training?</a:t>
            </a:r>
            <a:endParaRPr lang="zh-TW" altLang="en-US" dirty="0"/>
          </a:p>
        </p:txBody>
      </p:sp>
      <p:sp>
        <p:nvSpPr>
          <p:cNvPr id="3" name="內容版面配置區 2">
            <a:extLst>
              <a:ext uri="{FF2B5EF4-FFF2-40B4-BE49-F238E27FC236}">
                <a16:creationId xmlns:a16="http://schemas.microsoft.com/office/drawing/2014/main" id="{17B81D68-1A5F-1DC5-1F6E-BA708476574A}"/>
              </a:ext>
            </a:extLst>
          </p:cNvPr>
          <p:cNvSpPr>
            <a:spLocks noGrp="1"/>
          </p:cNvSpPr>
          <p:nvPr>
            <p:ph idx="1"/>
          </p:nvPr>
        </p:nvSpPr>
        <p:spPr/>
        <p:txBody>
          <a:bodyPr/>
          <a:lstStyle/>
          <a:p>
            <a:endParaRPr lang="zh-TW" altLang="en-US" dirty="0"/>
          </a:p>
        </p:txBody>
      </p:sp>
      <p:sp>
        <p:nvSpPr>
          <p:cNvPr id="5" name="文字方塊 4">
            <a:extLst>
              <a:ext uri="{FF2B5EF4-FFF2-40B4-BE49-F238E27FC236}">
                <a16:creationId xmlns:a16="http://schemas.microsoft.com/office/drawing/2014/main" id="{73DA29FB-49D0-3709-7030-FBB2F3D1B893}"/>
              </a:ext>
            </a:extLst>
          </p:cNvPr>
          <p:cNvSpPr txBox="1"/>
          <p:nvPr/>
        </p:nvSpPr>
        <p:spPr>
          <a:xfrm>
            <a:off x="8307186" y="1204159"/>
            <a:ext cx="6093228" cy="369332"/>
          </a:xfrm>
          <a:prstGeom prst="rect">
            <a:avLst/>
          </a:prstGeom>
          <a:noFill/>
        </p:spPr>
        <p:txBody>
          <a:bodyPr wrap="square">
            <a:spAutoFit/>
          </a:bodyPr>
          <a:lstStyle/>
          <a:p>
            <a:r>
              <a:rPr lang="zh-TW" altLang="en-US" dirty="0"/>
              <a:t>https://arxiv.org/abs/2603.08640</a:t>
            </a:r>
          </a:p>
        </p:txBody>
      </p:sp>
      <p:pic>
        <p:nvPicPr>
          <p:cNvPr id="6" name="圖片 5">
            <a:extLst>
              <a:ext uri="{FF2B5EF4-FFF2-40B4-BE49-F238E27FC236}">
                <a16:creationId xmlns:a16="http://schemas.microsoft.com/office/drawing/2014/main" id="{6E041A67-700B-7214-DAAC-2F584523CC3B}"/>
              </a:ext>
            </a:extLst>
          </p:cNvPr>
          <p:cNvPicPr>
            <a:picLocks noChangeAspect="1"/>
          </p:cNvPicPr>
          <p:nvPr/>
        </p:nvPicPr>
        <p:blipFill>
          <a:blip r:embed="rId3"/>
          <a:stretch>
            <a:fillRect/>
          </a:stretch>
        </p:blipFill>
        <p:spPr>
          <a:xfrm>
            <a:off x="1239879" y="1573491"/>
            <a:ext cx="9712241" cy="5032375"/>
          </a:xfrm>
          <a:prstGeom prst="rect">
            <a:avLst/>
          </a:prstGeom>
        </p:spPr>
      </p:pic>
    </p:spTree>
    <p:extLst>
      <p:ext uri="{BB962C8B-B14F-4D97-AF65-F5344CB8AC3E}">
        <p14:creationId xmlns:p14="http://schemas.microsoft.com/office/powerpoint/2010/main" val="10316781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42B26C-3832-8F97-8241-0B06BC5D0087}"/>
              </a:ext>
            </a:extLst>
          </p:cNvPr>
          <p:cNvSpPr>
            <a:spLocks noGrp="1"/>
          </p:cNvSpPr>
          <p:nvPr>
            <p:ph type="title"/>
          </p:nvPr>
        </p:nvSpPr>
        <p:spPr/>
        <p:txBody>
          <a:bodyPr/>
          <a:lstStyle/>
          <a:p>
            <a:r>
              <a:rPr lang="en-US" altLang="zh-TW" dirty="0" err="1"/>
              <a:t>PostTrainBench</a:t>
            </a:r>
            <a:r>
              <a:rPr lang="en-US" altLang="zh-TW" dirty="0"/>
              <a:t>: Can LLM Agents Automate LLM Post-Training?</a:t>
            </a:r>
            <a:endParaRPr lang="zh-TW" altLang="en-US" dirty="0"/>
          </a:p>
        </p:txBody>
      </p:sp>
      <p:sp>
        <p:nvSpPr>
          <p:cNvPr id="3" name="內容版面配置區 2">
            <a:extLst>
              <a:ext uri="{FF2B5EF4-FFF2-40B4-BE49-F238E27FC236}">
                <a16:creationId xmlns:a16="http://schemas.microsoft.com/office/drawing/2014/main" id="{8303F018-AF09-AEA0-07D1-F574E3278F64}"/>
              </a:ext>
            </a:extLst>
          </p:cNvPr>
          <p:cNvSpPr>
            <a:spLocks noGrp="1"/>
          </p:cNvSpPr>
          <p:nvPr>
            <p:ph idx="1"/>
          </p:nvPr>
        </p:nvSpPr>
        <p:spPr/>
        <p:txBody>
          <a:bodyPr>
            <a:normAutofit/>
          </a:bodyPr>
          <a:lstStyle/>
          <a:p>
            <a:r>
              <a:rPr lang="zh-TW" altLang="en-US" dirty="0">
                <a:latin typeface="微軟正黑體" panose="020B0604030504040204" pitchFamily="34" charset="-120"/>
                <a:ea typeface="微軟正黑體" panose="020B0604030504040204" pitchFamily="34" charset="-120"/>
              </a:rPr>
              <a:t>直接去載測試資料幫作訓練資料</a:t>
            </a:r>
            <a:endParaRPr lang="en-US" altLang="zh-TW" dirty="0">
              <a:latin typeface="微軟正黑體" panose="020B0604030504040204" pitchFamily="34" charset="-120"/>
              <a:ea typeface="微軟正黑體" panose="020B0604030504040204" pitchFamily="34" charset="-120"/>
            </a:endParaRPr>
          </a:p>
          <a:p>
            <a:pPr lvl="1"/>
            <a:r>
              <a:rPr lang="en-US" altLang="zh-TW" sz="2800" dirty="0">
                <a:latin typeface="微軟正黑體" panose="020B0604030504040204" pitchFamily="34" charset="-120"/>
                <a:ea typeface="微軟正黑體" panose="020B0604030504040204" pitchFamily="34" charset="-120"/>
              </a:rPr>
              <a:t>“# Repeat the data multiple times to overfit ……”</a:t>
            </a:r>
          </a:p>
          <a:p>
            <a:r>
              <a:rPr lang="zh-TW" altLang="en-US" dirty="0">
                <a:latin typeface="微軟正黑體" panose="020B0604030504040204" pitchFamily="34" charset="-120"/>
                <a:ea typeface="微軟正黑體" panose="020B0604030504040204" pitchFamily="34" charset="-120"/>
              </a:rPr>
              <a:t>呼叫其他語言模型 </a:t>
            </a:r>
            <a:r>
              <a:rPr lang="en-US" altLang="zh-TW" dirty="0">
                <a:latin typeface="微軟正黑體" panose="020B0604030504040204" pitchFamily="34" charset="-120"/>
                <a:ea typeface="微軟正黑體" panose="020B0604030504040204" pitchFamily="34" charset="-120"/>
              </a:rPr>
              <a:t>API</a:t>
            </a:r>
            <a:r>
              <a:rPr lang="zh-TW" altLang="en-US" dirty="0">
                <a:latin typeface="微軟正黑體" panose="020B0604030504040204" pitchFamily="34" charset="-120"/>
                <a:ea typeface="微軟正黑體" panose="020B0604030504040204" pitchFamily="34" charset="-120"/>
              </a:rPr>
              <a:t> 來幫忙</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直接去載別人訓練好的模型</a:t>
            </a:r>
          </a:p>
        </p:txBody>
      </p:sp>
      <p:sp>
        <p:nvSpPr>
          <p:cNvPr id="6" name="文字方塊 5">
            <a:extLst>
              <a:ext uri="{FF2B5EF4-FFF2-40B4-BE49-F238E27FC236}">
                <a16:creationId xmlns:a16="http://schemas.microsoft.com/office/drawing/2014/main" id="{41EEEAEB-0966-50EF-FCFF-882E220BD89F}"/>
              </a:ext>
            </a:extLst>
          </p:cNvPr>
          <p:cNvSpPr txBox="1"/>
          <p:nvPr/>
        </p:nvSpPr>
        <p:spPr>
          <a:xfrm>
            <a:off x="8307186" y="1204159"/>
            <a:ext cx="6093228" cy="369332"/>
          </a:xfrm>
          <a:prstGeom prst="rect">
            <a:avLst/>
          </a:prstGeom>
          <a:noFill/>
        </p:spPr>
        <p:txBody>
          <a:bodyPr wrap="square">
            <a:spAutoFit/>
          </a:bodyPr>
          <a:lstStyle/>
          <a:p>
            <a:r>
              <a:rPr lang="zh-TW" altLang="en-US" dirty="0"/>
              <a:t>https://arxiv.org/abs/2603.08640</a:t>
            </a:r>
          </a:p>
        </p:txBody>
      </p:sp>
      <p:pic>
        <p:nvPicPr>
          <p:cNvPr id="8" name="圖片 7">
            <a:extLst>
              <a:ext uri="{FF2B5EF4-FFF2-40B4-BE49-F238E27FC236}">
                <a16:creationId xmlns:a16="http://schemas.microsoft.com/office/drawing/2014/main" id="{6A3ABA94-7264-B9B4-239E-52CA39E9A81C}"/>
              </a:ext>
            </a:extLst>
          </p:cNvPr>
          <p:cNvPicPr>
            <a:picLocks noChangeAspect="1"/>
          </p:cNvPicPr>
          <p:nvPr/>
        </p:nvPicPr>
        <p:blipFill>
          <a:blip r:embed="rId2"/>
          <a:stretch>
            <a:fillRect/>
          </a:stretch>
        </p:blipFill>
        <p:spPr>
          <a:xfrm>
            <a:off x="2989683" y="5406873"/>
            <a:ext cx="8364117" cy="1086002"/>
          </a:xfrm>
          <a:prstGeom prst="rect">
            <a:avLst/>
          </a:prstGeom>
        </p:spPr>
      </p:pic>
      <p:pic>
        <p:nvPicPr>
          <p:cNvPr id="10" name="圖片 9">
            <a:extLst>
              <a:ext uri="{FF2B5EF4-FFF2-40B4-BE49-F238E27FC236}">
                <a16:creationId xmlns:a16="http://schemas.microsoft.com/office/drawing/2014/main" id="{A12E4EFD-FFE8-E9F6-BD32-BD8B4DC67BC3}"/>
              </a:ext>
            </a:extLst>
          </p:cNvPr>
          <p:cNvPicPr>
            <a:picLocks noChangeAspect="1"/>
          </p:cNvPicPr>
          <p:nvPr/>
        </p:nvPicPr>
        <p:blipFill>
          <a:blip r:embed="rId3"/>
          <a:stretch>
            <a:fillRect/>
          </a:stretch>
        </p:blipFill>
        <p:spPr>
          <a:xfrm>
            <a:off x="3433932" y="3429000"/>
            <a:ext cx="7919868" cy="1086002"/>
          </a:xfrm>
          <a:prstGeom prst="rect">
            <a:avLst/>
          </a:prstGeom>
        </p:spPr>
      </p:pic>
    </p:spTree>
    <p:extLst>
      <p:ext uri="{BB962C8B-B14F-4D97-AF65-F5344CB8AC3E}">
        <p14:creationId xmlns:p14="http://schemas.microsoft.com/office/powerpoint/2010/main" val="37249291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4DA38C60-B27D-F1C6-0844-E01021A5EFB3}"/>
              </a:ext>
            </a:extLst>
          </p:cNvPr>
          <p:cNvPicPr>
            <a:picLocks noChangeAspect="1"/>
          </p:cNvPicPr>
          <p:nvPr/>
        </p:nvPicPr>
        <p:blipFill>
          <a:blip r:embed="rId2"/>
          <a:stretch>
            <a:fillRect/>
          </a:stretch>
        </p:blipFill>
        <p:spPr>
          <a:xfrm>
            <a:off x="1706996" y="3741691"/>
            <a:ext cx="8220539" cy="2751184"/>
          </a:xfrm>
          <a:prstGeom prst="rect">
            <a:avLst/>
          </a:prstGeom>
        </p:spPr>
      </p:pic>
      <p:sp>
        <p:nvSpPr>
          <p:cNvPr id="2" name="標題 1">
            <a:extLst>
              <a:ext uri="{FF2B5EF4-FFF2-40B4-BE49-F238E27FC236}">
                <a16:creationId xmlns:a16="http://schemas.microsoft.com/office/drawing/2014/main" id="{09C25676-502A-5AA7-B966-27AD5D2EDDD7}"/>
              </a:ext>
            </a:extLst>
          </p:cNvPr>
          <p:cNvSpPr>
            <a:spLocks noGrp="1"/>
          </p:cNvSpPr>
          <p:nvPr>
            <p:ph type="title"/>
          </p:nvPr>
        </p:nvSpPr>
        <p:spPr/>
        <p:txBody>
          <a:bodyPr/>
          <a:lstStyle/>
          <a:p>
            <a:endParaRPr lang="zh-TW" altLang="en-US" dirty="0"/>
          </a:p>
        </p:txBody>
      </p:sp>
      <p:pic>
        <p:nvPicPr>
          <p:cNvPr id="5" name="圖片 4">
            <a:extLst>
              <a:ext uri="{FF2B5EF4-FFF2-40B4-BE49-F238E27FC236}">
                <a16:creationId xmlns:a16="http://schemas.microsoft.com/office/drawing/2014/main" id="{D6ACB26C-3CA6-60A0-E73F-14B35A55771D}"/>
              </a:ext>
            </a:extLst>
          </p:cNvPr>
          <p:cNvPicPr>
            <a:picLocks noChangeAspect="1"/>
          </p:cNvPicPr>
          <p:nvPr/>
        </p:nvPicPr>
        <p:blipFill>
          <a:blip r:embed="rId3"/>
          <a:stretch>
            <a:fillRect/>
          </a:stretch>
        </p:blipFill>
        <p:spPr>
          <a:xfrm>
            <a:off x="1706996" y="192383"/>
            <a:ext cx="9159008" cy="2934603"/>
          </a:xfrm>
          <a:prstGeom prst="rect">
            <a:avLst/>
          </a:prstGeom>
        </p:spPr>
      </p:pic>
      <p:sp>
        <p:nvSpPr>
          <p:cNvPr id="7" name="文字方塊 6">
            <a:extLst>
              <a:ext uri="{FF2B5EF4-FFF2-40B4-BE49-F238E27FC236}">
                <a16:creationId xmlns:a16="http://schemas.microsoft.com/office/drawing/2014/main" id="{54127003-A307-0BDC-6C76-8A28796E10B2}"/>
              </a:ext>
            </a:extLst>
          </p:cNvPr>
          <p:cNvSpPr txBox="1"/>
          <p:nvPr/>
        </p:nvSpPr>
        <p:spPr>
          <a:xfrm>
            <a:off x="1028700" y="3059668"/>
            <a:ext cx="10515600" cy="369332"/>
          </a:xfrm>
          <a:prstGeom prst="rect">
            <a:avLst/>
          </a:prstGeom>
          <a:noFill/>
        </p:spPr>
        <p:txBody>
          <a:bodyPr wrap="square">
            <a:spAutoFit/>
          </a:bodyPr>
          <a:lstStyle/>
          <a:p>
            <a:pPr algn="ctr"/>
            <a:r>
              <a:rPr lang="zh-TW" altLang="en-US" dirty="0"/>
              <a:t>https://www.anthropic.com/research/automated-alignment-researchers</a:t>
            </a:r>
          </a:p>
        </p:txBody>
      </p:sp>
      <p:sp>
        <p:nvSpPr>
          <p:cNvPr id="9" name="文字方塊 8">
            <a:extLst>
              <a:ext uri="{FF2B5EF4-FFF2-40B4-BE49-F238E27FC236}">
                <a16:creationId xmlns:a16="http://schemas.microsoft.com/office/drawing/2014/main" id="{29863FE0-301A-7790-3216-E603181F038B}"/>
              </a:ext>
            </a:extLst>
          </p:cNvPr>
          <p:cNvSpPr txBox="1"/>
          <p:nvPr/>
        </p:nvSpPr>
        <p:spPr>
          <a:xfrm>
            <a:off x="6096000" y="4474814"/>
            <a:ext cx="5257800" cy="646331"/>
          </a:xfrm>
          <a:prstGeom prst="rect">
            <a:avLst/>
          </a:prstGeom>
          <a:noFill/>
        </p:spPr>
        <p:txBody>
          <a:bodyPr wrap="square">
            <a:spAutoFit/>
          </a:bodyPr>
          <a:lstStyle/>
          <a:p>
            <a:r>
              <a:rPr lang="zh-TW" altLang="en-US" dirty="0"/>
              <a:t>https://alignment.anthropic.com/2026/automated-w2s-researcher/</a:t>
            </a:r>
          </a:p>
        </p:txBody>
      </p:sp>
    </p:spTree>
    <p:extLst>
      <p:ext uri="{BB962C8B-B14F-4D97-AF65-F5344CB8AC3E}">
        <p14:creationId xmlns:p14="http://schemas.microsoft.com/office/powerpoint/2010/main" val="29420162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797FEB9-40C9-AD20-2AAE-E39FF51DC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27906"/>
            <a:ext cx="10515600" cy="5997016"/>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055DA6F1-2E8F-EA5B-3AFC-64564163BC36}"/>
              </a:ext>
            </a:extLst>
          </p:cNvPr>
          <p:cNvSpPr>
            <a:spLocks noGrp="1"/>
          </p:cNvSpPr>
          <p:nvPr>
            <p:ph type="title"/>
          </p:nvPr>
        </p:nvSpPr>
        <p:spPr/>
        <p:txBody>
          <a:bodyPr/>
          <a:lstStyle/>
          <a:p>
            <a:r>
              <a:rPr lang="en-US" altLang="zh-TW" dirty="0"/>
              <a:t>Weak-to-Strong Alignment</a:t>
            </a:r>
            <a:endParaRPr lang="zh-TW" altLang="en-US" dirty="0"/>
          </a:p>
        </p:txBody>
      </p:sp>
      <p:sp>
        <p:nvSpPr>
          <p:cNvPr id="3" name="內容版面配置區 2">
            <a:extLst>
              <a:ext uri="{FF2B5EF4-FFF2-40B4-BE49-F238E27FC236}">
                <a16:creationId xmlns:a16="http://schemas.microsoft.com/office/drawing/2014/main" id="{86F7A329-A134-B36B-028A-E13862572D9D}"/>
              </a:ext>
            </a:extLst>
          </p:cNvPr>
          <p:cNvSpPr>
            <a:spLocks noGrp="1"/>
          </p:cNvSpPr>
          <p:nvPr>
            <p:ph idx="1"/>
          </p:nvPr>
        </p:nvSpPr>
        <p:spPr/>
        <p:txBody>
          <a:bodyPr/>
          <a:lstStyle/>
          <a:p>
            <a:endParaRPr lang="zh-TW" altLang="en-US" dirty="0"/>
          </a:p>
        </p:txBody>
      </p:sp>
      <p:sp>
        <p:nvSpPr>
          <p:cNvPr id="7" name="文字方塊 6">
            <a:extLst>
              <a:ext uri="{FF2B5EF4-FFF2-40B4-BE49-F238E27FC236}">
                <a16:creationId xmlns:a16="http://schemas.microsoft.com/office/drawing/2014/main" id="{D399E5C7-CAB9-2DB2-F347-2EA7618724D1}"/>
              </a:ext>
            </a:extLst>
          </p:cNvPr>
          <p:cNvSpPr txBox="1"/>
          <p:nvPr/>
        </p:nvSpPr>
        <p:spPr>
          <a:xfrm>
            <a:off x="8804788" y="365125"/>
            <a:ext cx="3050458" cy="923330"/>
          </a:xfrm>
          <a:prstGeom prst="rect">
            <a:avLst/>
          </a:prstGeom>
          <a:noFill/>
        </p:spPr>
        <p:txBody>
          <a:bodyPr wrap="square">
            <a:spAutoFit/>
          </a:bodyPr>
          <a:lstStyle/>
          <a:p>
            <a:r>
              <a:rPr lang="zh-TW" altLang="en-US" dirty="0"/>
              <a:t>https://openai.com/index/weak-to-strong-generalization/</a:t>
            </a:r>
            <a:endParaRPr lang="en-US" altLang="zh-TW" dirty="0"/>
          </a:p>
          <a:p>
            <a:r>
              <a:rPr lang="en-US" altLang="zh-TW" dirty="0"/>
              <a:t>December 14, 2023</a:t>
            </a:r>
            <a:endParaRPr lang="zh-TW" altLang="en-US" dirty="0"/>
          </a:p>
        </p:txBody>
      </p:sp>
    </p:spTree>
    <p:extLst>
      <p:ext uri="{BB962C8B-B14F-4D97-AF65-F5344CB8AC3E}">
        <p14:creationId xmlns:p14="http://schemas.microsoft.com/office/powerpoint/2010/main" val="12135192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7754B0-C51A-B81E-E288-1199F26D0B46}"/>
              </a:ext>
            </a:extLst>
          </p:cNvPr>
          <p:cNvSpPr>
            <a:spLocks noGrp="1"/>
          </p:cNvSpPr>
          <p:nvPr>
            <p:ph type="title"/>
          </p:nvPr>
        </p:nvSpPr>
        <p:spPr/>
        <p:txBody>
          <a:bodyPr/>
          <a:lstStyle/>
          <a:p>
            <a:r>
              <a:rPr lang="en-US" altLang="zh-TW" dirty="0"/>
              <a:t>Weak-to-Strong Alignment</a:t>
            </a:r>
            <a:endParaRPr lang="zh-TW" altLang="en-US" dirty="0"/>
          </a:p>
        </p:txBody>
      </p:sp>
      <p:sp>
        <p:nvSpPr>
          <p:cNvPr id="3" name="內容版面配置區 2">
            <a:extLst>
              <a:ext uri="{FF2B5EF4-FFF2-40B4-BE49-F238E27FC236}">
                <a16:creationId xmlns:a16="http://schemas.microsoft.com/office/drawing/2014/main" id="{FDA99ABA-BDFE-FC4B-002F-89418C02016F}"/>
              </a:ext>
            </a:extLst>
          </p:cNvPr>
          <p:cNvSpPr>
            <a:spLocks noGrp="1"/>
          </p:cNvSpPr>
          <p:nvPr>
            <p:ph idx="1"/>
          </p:nvPr>
        </p:nvSpPr>
        <p:spPr/>
        <p:txBody>
          <a:bodyPr/>
          <a:lstStyle/>
          <a:p>
            <a:endParaRPr lang="zh-TW" altLang="en-US"/>
          </a:p>
        </p:txBody>
      </p:sp>
      <p:sp>
        <p:nvSpPr>
          <p:cNvPr id="5" name="文字方塊 4">
            <a:extLst>
              <a:ext uri="{FF2B5EF4-FFF2-40B4-BE49-F238E27FC236}">
                <a16:creationId xmlns:a16="http://schemas.microsoft.com/office/drawing/2014/main" id="{A5C72E24-E32B-4428-D5E3-A6A273270423}"/>
              </a:ext>
            </a:extLst>
          </p:cNvPr>
          <p:cNvSpPr txBox="1"/>
          <p:nvPr/>
        </p:nvSpPr>
        <p:spPr>
          <a:xfrm>
            <a:off x="8308258" y="788660"/>
            <a:ext cx="3637936" cy="646331"/>
          </a:xfrm>
          <a:prstGeom prst="rect">
            <a:avLst/>
          </a:prstGeom>
          <a:noFill/>
        </p:spPr>
        <p:txBody>
          <a:bodyPr wrap="square">
            <a:spAutoFit/>
          </a:bodyPr>
          <a:lstStyle/>
          <a:p>
            <a:r>
              <a:rPr lang="zh-TW" altLang="en-US" dirty="0"/>
              <a:t>https://cdn.openai.com/papers/weak-to-strong-generalization.pdf</a:t>
            </a:r>
          </a:p>
        </p:txBody>
      </p:sp>
      <p:pic>
        <p:nvPicPr>
          <p:cNvPr id="7" name="圖片 6">
            <a:extLst>
              <a:ext uri="{FF2B5EF4-FFF2-40B4-BE49-F238E27FC236}">
                <a16:creationId xmlns:a16="http://schemas.microsoft.com/office/drawing/2014/main" id="{5F8CF4DC-B471-D9BB-D9D3-CA1EBF063B90}"/>
              </a:ext>
            </a:extLst>
          </p:cNvPr>
          <p:cNvPicPr>
            <a:picLocks noChangeAspect="1"/>
          </p:cNvPicPr>
          <p:nvPr/>
        </p:nvPicPr>
        <p:blipFill>
          <a:blip r:embed="rId2"/>
          <a:stretch>
            <a:fillRect/>
          </a:stretch>
        </p:blipFill>
        <p:spPr>
          <a:xfrm>
            <a:off x="271851" y="1858526"/>
            <a:ext cx="11674343" cy="4243715"/>
          </a:xfrm>
          <a:prstGeom prst="rect">
            <a:avLst/>
          </a:prstGeom>
        </p:spPr>
      </p:pic>
    </p:spTree>
    <p:extLst>
      <p:ext uri="{BB962C8B-B14F-4D97-AF65-F5344CB8AC3E}">
        <p14:creationId xmlns:p14="http://schemas.microsoft.com/office/powerpoint/2010/main" val="2801268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E87FCA-911E-A634-C7A4-F0A7ECDECD65}"/>
              </a:ext>
            </a:extLst>
          </p:cNvPr>
          <p:cNvSpPr>
            <a:spLocks noGrp="1"/>
          </p:cNvSpPr>
          <p:nvPr>
            <p:ph type="title"/>
          </p:nvPr>
        </p:nvSpPr>
        <p:spPr/>
        <p:txBody>
          <a:bodyPr/>
          <a:lstStyle/>
          <a:p>
            <a:r>
              <a:rPr lang="en-US" altLang="zh-TW" dirty="0"/>
              <a:t>Weak-to-Strong Alignment</a:t>
            </a:r>
            <a:endParaRPr lang="zh-TW" altLang="en-US" dirty="0"/>
          </a:p>
        </p:txBody>
      </p:sp>
      <p:sp>
        <p:nvSpPr>
          <p:cNvPr id="3" name="內容版面配置區 2">
            <a:extLst>
              <a:ext uri="{FF2B5EF4-FFF2-40B4-BE49-F238E27FC236}">
                <a16:creationId xmlns:a16="http://schemas.microsoft.com/office/drawing/2014/main" id="{FA0D52D2-8714-FD57-9F21-737828962F40}"/>
              </a:ext>
            </a:extLst>
          </p:cNvPr>
          <p:cNvSpPr>
            <a:spLocks noGrp="1"/>
          </p:cNvSpPr>
          <p:nvPr>
            <p:ph idx="1"/>
          </p:nvPr>
        </p:nvSpPr>
        <p:spPr/>
        <p:txBody>
          <a:bodyPr/>
          <a:lstStyle/>
          <a:p>
            <a:r>
              <a:rPr lang="en-US" altLang="zh-TW" dirty="0"/>
              <a:t>Claude Opus proposes approaches for weak-to-strong alignment </a:t>
            </a:r>
            <a:endParaRPr lang="zh-TW" altLang="en-US" dirty="0"/>
          </a:p>
        </p:txBody>
      </p:sp>
      <p:pic>
        <p:nvPicPr>
          <p:cNvPr id="5" name="圖片 4">
            <a:extLst>
              <a:ext uri="{FF2B5EF4-FFF2-40B4-BE49-F238E27FC236}">
                <a16:creationId xmlns:a16="http://schemas.microsoft.com/office/drawing/2014/main" id="{56D10666-6AC3-EDA2-B703-E439BAF150CB}"/>
              </a:ext>
            </a:extLst>
          </p:cNvPr>
          <p:cNvPicPr>
            <a:picLocks noChangeAspect="1"/>
          </p:cNvPicPr>
          <p:nvPr/>
        </p:nvPicPr>
        <p:blipFill>
          <a:blip r:embed="rId2"/>
          <a:stretch>
            <a:fillRect/>
          </a:stretch>
        </p:blipFill>
        <p:spPr>
          <a:xfrm>
            <a:off x="1714931" y="2288607"/>
            <a:ext cx="9028837" cy="4204268"/>
          </a:xfrm>
          <a:prstGeom prst="rect">
            <a:avLst/>
          </a:prstGeom>
        </p:spPr>
      </p:pic>
    </p:spTree>
    <p:extLst>
      <p:ext uri="{BB962C8B-B14F-4D97-AF65-F5344CB8AC3E}">
        <p14:creationId xmlns:p14="http://schemas.microsoft.com/office/powerpoint/2010/main" val="36268259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258441-4AA6-60AD-4941-427B6727040E}"/>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如何學習？</a:t>
            </a:r>
            <a:endParaRPr lang="zh-TW" altLang="en-US" dirty="0"/>
          </a:p>
        </p:txBody>
      </p:sp>
      <p:pic>
        <p:nvPicPr>
          <p:cNvPr id="5" name="圖片 4">
            <a:extLst>
              <a:ext uri="{FF2B5EF4-FFF2-40B4-BE49-F238E27FC236}">
                <a16:creationId xmlns:a16="http://schemas.microsoft.com/office/drawing/2014/main" id="{99B91B5C-4D61-089A-8D5A-D23E9CE60C12}"/>
              </a:ext>
            </a:extLst>
          </p:cNvPr>
          <p:cNvPicPr>
            <a:picLocks noChangeAspect="1"/>
          </p:cNvPicPr>
          <p:nvPr/>
        </p:nvPicPr>
        <p:blipFill>
          <a:blip r:embed="rId2"/>
          <a:stretch>
            <a:fillRect/>
          </a:stretch>
        </p:blipFill>
        <p:spPr>
          <a:xfrm>
            <a:off x="2590311" y="1608063"/>
            <a:ext cx="7011378" cy="4515480"/>
          </a:xfrm>
          <a:prstGeom prst="rect">
            <a:avLst/>
          </a:prstGeom>
        </p:spPr>
      </p:pic>
      <p:sp>
        <p:nvSpPr>
          <p:cNvPr id="7" name="文字方塊 6">
            <a:extLst>
              <a:ext uri="{FF2B5EF4-FFF2-40B4-BE49-F238E27FC236}">
                <a16:creationId xmlns:a16="http://schemas.microsoft.com/office/drawing/2014/main" id="{3D3829D1-4A46-DDB0-AE87-BCB8F54ABF44}"/>
              </a:ext>
            </a:extLst>
          </p:cNvPr>
          <p:cNvSpPr txBox="1"/>
          <p:nvPr/>
        </p:nvSpPr>
        <p:spPr>
          <a:xfrm>
            <a:off x="5695950" y="6123543"/>
            <a:ext cx="6096000" cy="369332"/>
          </a:xfrm>
          <a:prstGeom prst="rect">
            <a:avLst/>
          </a:prstGeom>
          <a:noFill/>
        </p:spPr>
        <p:txBody>
          <a:bodyPr wrap="square">
            <a:spAutoFit/>
          </a:bodyPr>
          <a:lstStyle/>
          <a:p>
            <a:r>
              <a:rPr lang="zh-TW" altLang="en-US" dirty="0"/>
              <a:t>https://youtu.be/Taj1eHmZyWw?si=aK7S-RXgOUiTAD9p</a:t>
            </a:r>
          </a:p>
        </p:txBody>
      </p:sp>
    </p:spTree>
    <p:extLst>
      <p:ext uri="{BB962C8B-B14F-4D97-AF65-F5344CB8AC3E}">
        <p14:creationId xmlns:p14="http://schemas.microsoft.com/office/powerpoint/2010/main" val="15653071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BB92274-01F1-6227-D2E5-C3D18B52C674}"/>
              </a:ext>
            </a:extLst>
          </p:cNvPr>
          <p:cNvSpPr>
            <a:spLocks noGrp="1"/>
          </p:cNvSpPr>
          <p:nvPr>
            <p:ph type="title"/>
          </p:nvPr>
        </p:nvSpPr>
        <p:spPr/>
        <p:txBody>
          <a:bodyPr/>
          <a:lstStyle/>
          <a:p>
            <a:endParaRPr lang="zh-TW" altLang="en-US" dirty="0"/>
          </a:p>
        </p:txBody>
      </p:sp>
      <p:sp>
        <p:nvSpPr>
          <p:cNvPr id="3" name="內容版面配置區 2">
            <a:extLst>
              <a:ext uri="{FF2B5EF4-FFF2-40B4-BE49-F238E27FC236}">
                <a16:creationId xmlns:a16="http://schemas.microsoft.com/office/drawing/2014/main" id="{240AE7C3-D6F7-3501-64D2-EA67A5895C0A}"/>
              </a:ext>
            </a:extLst>
          </p:cNvPr>
          <p:cNvSpPr>
            <a:spLocks noGrp="1"/>
          </p:cNvSpPr>
          <p:nvPr>
            <p:ph idx="1"/>
          </p:nvPr>
        </p:nvSpPr>
        <p:spPr/>
        <p:txBody>
          <a:bodyPr/>
          <a:lstStyle/>
          <a:p>
            <a:endParaRPr lang="zh-TW" altLang="en-US" dirty="0"/>
          </a:p>
        </p:txBody>
      </p:sp>
      <p:pic>
        <p:nvPicPr>
          <p:cNvPr id="4" name="內容版面配置區 4">
            <a:extLst>
              <a:ext uri="{FF2B5EF4-FFF2-40B4-BE49-F238E27FC236}">
                <a16:creationId xmlns:a16="http://schemas.microsoft.com/office/drawing/2014/main" id="{8A67AB2F-D751-DD28-DE23-4859AB54A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490" y="0"/>
            <a:ext cx="9351310" cy="7013483"/>
          </a:xfrm>
          <a:prstGeom prst="rect">
            <a:avLst/>
          </a:prstGeom>
        </p:spPr>
      </p:pic>
      <p:sp>
        <p:nvSpPr>
          <p:cNvPr id="5" name="文字方塊 4">
            <a:extLst>
              <a:ext uri="{FF2B5EF4-FFF2-40B4-BE49-F238E27FC236}">
                <a16:creationId xmlns:a16="http://schemas.microsoft.com/office/drawing/2014/main" id="{3BA74E92-3C6A-659F-AFD8-92DFDB39AD32}"/>
              </a:ext>
            </a:extLst>
          </p:cNvPr>
          <p:cNvSpPr txBox="1"/>
          <p:nvPr/>
        </p:nvSpPr>
        <p:spPr>
          <a:xfrm>
            <a:off x="838200" y="1027906"/>
            <a:ext cx="3019732" cy="954107"/>
          </a:xfrm>
          <a:prstGeom prst="rect">
            <a:avLst/>
          </a:prstGeom>
          <a:noFill/>
        </p:spPr>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2026 </a:t>
            </a:r>
            <a:r>
              <a:rPr lang="zh-TW" altLang="en-US" sz="2800" dirty="0">
                <a:latin typeface="微軟正黑體" panose="020B0604030504040204" pitchFamily="34" charset="-120"/>
                <a:ea typeface="微軟正黑體" panose="020B0604030504040204" pitchFamily="34" charset="-120"/>
              </a:rPr>
              <a:t>年 </a:t>
            </a:r>
            <a:r>
              <a:rPr lang="en-US" altLang="zh-TW" sz="2800" dirty="0">
                <a:latin typeface="微軟正黑體" panose="020B0604030504040204" pitchFamily="34" charset="-120"/>
                <a:ea typeface="微軟正黑體" panose="020B0604030504040204" pitchFamily="34" charset="-120"/>
              </a:rPr>
              <a:t>5 </a:t>
            </a:r>
            <a:r>
              <a:rPr lang="zh-TW" altLang="en-US" sz="2800" dirty="0">
                <a:latin typeface="微軟正黑體" panose="020B0604030504040204" pitchFamily="34" charset="-120"/>
                <a:ea typeface="微軟正黑體" panose="020B0604030504040204" pitchFamily="34" charset="-120"/>
              </a:rPr>
              <a:t>月應該還在河邊而已</a:t>
            </a:r>
          </a:p>
        </p:txBody>
      </p:sp>
    </p:spTree>
    <p:extLst>
      <p:ext uri="{BB962C8B-B14F-4D97-AF65-F5344CB8AC3E}">
        <p14:creationId xmlns:p14="http://schemas.microsoft.com/office/powerpoint/2010/main" val="26412242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3341CD-2E0F-B865-7662-37807777F0DA}"/>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Agent </a:t>
            </a:r>
            <a:r>
              <a:rPr lang="zh-TW" altLang="en-US" dirty="0">
                <a:latin typeface="微軟正黑體" panose="020B0604030504040204" pitchFamily="34" charset="-120"/>
                <a:ea typeface="微軟正黑體" panose="020B0604030504040204" pitchFamily="34" charset="-120"/>
              </a:rPr>
              <a:t>不是只有模型參數</a:t>
            </a:r>
          </a:p>
        </p:txBody>
      </p:sp>
      <p:pic>
        <p:nvPicPr>
          <p:cNvPr id="4" name="圖形 3" descr="困惑的人 以實心填滿">
            <a:extLst>
              <a:ext uri="{FF2B5EF4-FFF2-40B4-BE49-F238E27FC236}">
                <a16:creationId xmlns:a16="http://schemas.microsoft.com/office/drawing/2014/main" id="{54453454-0EF3-F4BD-2FC8-19B18DC42FD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254" y="2846342"/>
            <a:ext cx="1085619" cy="1085619"/>
          </a:xfrm>
          <a:prstGeom prst="rect">
            <a:avLst/>
          </a:prstGeom>
        </p:spPr>
      </p:pic>
      <p:sp>
        <p:nvSpPr>
          <p:cNvPr id="5" name="文字方塊 4">
            <a:extLst>
              <a:ext uri="{FF2B5EF4-FFF2-40B4-BE49-F238E27FC236}">
                <a16:creationId xmlns:a16="http://schemas.microsoft.com/office/drawing/2014/main" id="{A7303A40-152A-ABF2-10E0-4F26B993C4F2}"/>
              </a:ext>
            </a:extLst>
          </p:cNvPr>
          <p:cNvSpPr txBox="1"/>
          <p:nvPr/>
        </p:nvSpPr>
        <p:spPr>
          <a:xfrm>
            <a:off x="805665" y="5644258"/>
            <a:ext cx="273517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AI</a:t>
            </a:r>
            <a:r>
              <a:rPr kumimoji="0" lang="zh-TW" altLang="en-US"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Agent</a:t>
            </a:r>
            <a:endParaRPr kumimoji="0" lang="zh-TW" altLang="en-US"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Shape 4">
            <a:extLst>
              <a:ext uri="{FF2B5EF4-FFF2-40B4-BE49-F238E27FC236}">
                <a16:creationId xmlns:a16="http://schemas.microsoft.com/office/drawing/2014/main" id="{E0F9D3AE-3A72-5FFC-5905-38E40E471FF1}"/>
              </a:ext>
            </a:extLst>
          </p:cNvPr>
          <p:cNvSpPr/>
          <p:nvPr/>
        </p:nvSpPr>
        <p:spPr>
          <a:xfrm>
            <a:off x="3924300" y="2558573"/>
            <a:ext cx="3657600" cy="1668335"/>
          </a:xfrm>
          <a:prstGeom prst="roundRect">
            <a:avLst>
              <a:gd name="adj" fmla="val 5000"/>
            </a:avLst>
          </a:prstGeom>
          <a:solidFill>
            <a:srgbClr val="FFF3ED"/>
          </a:solidFill>
          <a:ln w="25400">
            <a:solidFill>
              <a:srgbClr val="FF6B35"/>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Text 5">
            <a:extLst>
              <a:ext uri="{FF2B5EF4-FFF2-40B4-BE49-F238E27FC236}">
                <a16:creationId xmlns:a16="http://schemas.microsoft.com/office/drawing/2014/main" id="{0F58E54C-ADF5-DF36-B974-CFB711EBC469}"/>
              </a:ext>
            </a:extLst>
          </p:cNvPr>
          <p:cNvSpPr/>
          <p:nvPr/>
        </p:nvSpPr>
        <p:spPr>
          <a:xfrm>
            <a:off x="3924300" y="2558573"/>
            <a:ext cx="3657600" cy="1706880"/>
          </a:xfrm>
          <a:prstGeom prst="rect">
            <a:avLst/>
          </a:prstGeom>
          <a:noFill/>
          <a:ln/>
        </p:spPr>
        <p:txBody>
          <a:bodyPr wrap="square" rtlCol="0" anchor="ctr"/>
          <a:lstStyle/>
          <a:p>
            <a:pPr marL="0" marR="0" lvl="0" indent="0" algn="ctr" defTabSz="1219170" rtl="0" eaLnBrk="1" fontAlgn="auto" latinLnBrk="0" hangingPunct="1">
              <a:lnSpc>
                <a:spcPct val="13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a:extLst>
              <a:ext uri="{FF2B5EF4-FFF2-40B4-BE49-F238E27FC236}">
                <a16:creationId xmlns:a16="http://schemas.microsoft.com/office/drawing/2014/main" id="{7C191E67-D145-EE10-122A-4F4CD5AA2C54}"/>
              </a:ext>
            </a:extLst>
          </p:cNvPr>
          <p:cNvSpPr/>
          <p:nvPr/>
        </p:nvSpPr>
        <p:spPr>
          <a:xfrm>
            <a:off x="8313420" y="2577623"/>
            <a:ext cx="2926080" cy="1668335"/>
          </a:xfrm>
          <a:prstGeom prst="roundRect">
            <a:avLst>
              <a:gd name="adj" fmla="val 6250"/>
            </a:avLst>
          </a:prstGeom>
          <a:solidFill>
            <a:srgbClr val="E8F5E9"/>
          </a:solidFill>
          <a:ln w="25400">
            <a:solidFill>
              <a:srgbClr val="4CAF50"/>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Text 7">
            <a:extLst>
              <a:ext uri="{FF2B5EF4-FFF2-40B4-BE49-F238E27FC236}">
                <a16:creationId xmlns:a16="http://schemas.microsoft.com/office/drawing/2014/main" id="{172A5E84-3AF2-E357-6D9D-0DC5FB3021DA}"/>
              </a:ext>
            </a:extLst>
          </p:cNvPr>
          <p:cNvSpPr/>
          <p:nvPr/>
        </p:nvSpPr>
        <p:spPr>
          <a:xfrm>
            <a:off x="8313420" y="2491277"/>
            <a:ext cx="2926080" cy="1325563"/>
          </a:xfrm>
          <a:prstGeom prst="rect">
            <a:avLst/>
          </a:prstGeom>
          <a:noFill/>
          <a:ln/>
        </p:spPr>
        <p:txBody>
          <a:bodyPr wrap="square" rtlCol="0" anchor="ctr"/>
          <a:lstStyle/>
          <a:p>
            <a:pPr marL="0" marR="0" lvl="0" indent="0" algn="ctr" defTabSz="1219170" rtl="0" eaLnBrk="1" fontAlgn="auto" latinLnBrk="0" hangingPunct="1">
              <a:lnSpc>
                <a:spcPct val="13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21917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B2838"/>
                </a:solidFill>
                <a:effectLst/>
                <a:uLnTx/>
                <a:uFillTx/>
                <a:latin typeface="Microsoft JhengHei" pitchFamily="34" charset="0"/>
                <a:ea typeface="Microsoft JhengHei" pitchFamily="34" charset="-122"/>
                <a:cs typeface="Microsoft JhengHei" pitchFamily="34" charset="-120"/>
              </a:rPr>
              <a:t>Claude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21917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B2838"/>
                </a:solidFill>
                <a:effectLst/>
                <a:uLnTx/>
                <a:uFillTx/>
                <a:latin typeface="Microsoft JhengHei" pitchFamily="34" charset="0"/>
                <a:ea typeface="Microsoft JhengHei" pitchFamily="34" charset="-122"/>
                <a:cs typeface="Microsoft JhengHei" pitchFamily="34" charset="-120"/>
              </a:rPr>
              <a:t>GPT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21917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B2838"/>
                </a:solidFill>
                <a:effectLst/>
                <a:uLnTx/>
                <a:uFillTx/>
                <a:latin typeface="Microsoft JhengHei" pitchFamily="34" charset="0"/>
                <a:ea typeface="Microsoft JhengHei" pitchFamily="34" charset="-122"/>
                <a:cs typeface="Microsoft JhengHei" pitchFamily="34" charset="-120"/>
              </a:rPr>
              <a:t>Gemini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文字方塊 9">
            <a:extLst>
              <a:ext uri="{FF2B5EF4-FFF2-40B4-BE49-F238E27FC236}">
                <a16:creationId xmlns:a16="http://schemas.microsoft.com/office/drawing/2014/main" id="{3B3486BC-A279-2DBF-3724-D6B82B022115}"/>
              </a:ext>
            </a:extLst>
          </p:cNvPr>
          <p:cNvSpPr txBox="1"/>
          <p:nvPr/>
        </p:nvSpPr>
        <p:spPr>
          <a:xfrm>
            <a:off x="2705100" y="1930659"/>
            <a:ext cx="6096000" cy="604333"/>
          </a:xfrm>
          <a:prstGeom prst="rect">
            <a:avLst/>
          </a:prstGeom>
          <a:noFill/>
        </p:spPr>
        <p:txBody>
          <a:bodyPr wrap="square">
            <a:spAutoFit/>
          </a:bodyPr>
          <a:lstStyle/>
          <a:p>
            <a:pPr marL="0" marR="0" lvl="0" indent="0" algn="ctr" defTabSz="1219170" rtl="0" eaLnBrk="1" fontAlgn="auto" latinLnBrk="0" hangingPunct="1">
              <a:lnSpc>
                <a:spcPct val="13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1B2838"/>
                </a:solidFill>
                <a:effectLst/>
                <a:uLnTx/>
                <a:uFillTx/>
                <a:latin typeface="Microsoft JhengHei" pitchFamily="34" charset="0"/>
                <a:ea typeface="Microsoft JhengHei" pitchFamily="34" charset="-122"/>
                <a:cs typeface="Microsoft JhengHei" pitchFamily="34" charset="-120"/>
              </a:rPr>
              <a:t>🦞Harness</a:t>
            </a:r>
            <a:endPar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B00293C8-C759-4428-1795-290F250A769C}"/>
              </a:ext>
            </a:extLst>
          </p:cNvPr>
          <p:cNvSpPr txBox="1"/>
          <p:nvPr/>
        </p:nvSpPr>
        <p:spPr>
          <a:xfrm>
            <a:off x="8734186" y="2003756"/>
            <a:ext cx="1971199" cy="531236"/>
          </a:xfrm>
          <a:prstGeom prst="rect">
            <a:avLst/>
          </a:prstGeom>
          <a:noFill/>
        </p:spPr>
        <p:txBody>
          <a:bodyPr wrap="square">
            <a:spAutoFit/>
          </a:bodyPr>
          <a:lstStyle/>
          <a:p>
            <a:pPr marL="0" marR="0" lvl="0" indent="0" algn="ctr" defTabSz="1219170" rtl="0" eaLnBrk="1" fontAlgn="auto" latinLnBrk="0" hangingPunct="1">
              <a:lnSpc>
                <a:spcPct val="13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B2838"/>
                </a:solidFill>
                <a:effectLst/>
                <a:uLnTx/>
                <a:uFillTx/>
                <a:latin typeface="Microsoft JhengHei" pitchFamily="34" charset="0"/>
                <a:ea typeface="Microsoft JhengHei" pitchFamily="34" charset="-122"/>
                <a:cs typeface="Microsoft JhengHei" pitchFamily="34" charset="-120"/>
              </a:rPr>
              <a:t>🧠 </a:t>
            </a:r>
            <a:r>
              <a:rPr kumimoji="0" lang="zh-TW" altLang="en-US" sz="2400" b="0" i="0" u="none" strike="noStrike" kern="1200" cap="none" spc="0" normalizeH="0" baseline="0" noProof="0" dirty="0">
                <a:ln>
                  <a:noFill/>
                </a:ln>
                <a:solidFill>
                  <a:srgbClr val="1B2838"/>
                </a:solidFill>
                <a:effectLst/>
                <a:uLnTx/>
                <a:uFillTx/>
                <a:latin typeface="Microsoft JhengHei" pitchFamily="34" charset="0"/>
                <a:ea typeface="Microsoft JhengHei" pitchFamily="34" charset="-122"/>
                <a:cs typeface="Microsoft JhengHei" pitchFamily="34" charset="-120"/>
              </a:rPr>
              <a:t>語言模型</a:t>
            </a:r>
            <a:endPar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509C2ADA-F9D8-FF4E-B9B5-90889E28415F}"/>
              </a:ext>
            </a:extLst>
          </p:cNvPr>
          <p:cNvSpPr txBox="1"/>
          <p:nvPr/>
        </p:nvSpPr>
        <p:spPr>
          <a:xfrm>
            <a:off x="4178116" y="2649815"/>
            <a:ext cx="3222809"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srgbClr val="4A4A5A"/>
                </a:solidFill>
                <a:effectLst/>
                <a:uLnTx/>
                <a:uFillTx/>
                <a:latin typeface="微軟正黑體" panose="020B0604030504040204" pitchFamily="34" charset="-120"/>
                <a:ea typeface="微軟正黑體" panose="020B0604030504040204" pitchFamily="34" charset="-120"/>
                <a:cs typeface="+mn-cs"/>
              </a:rPr>
              <a:t>OpenClaw</a:t>
            </a:r>
            <a:r>
              <a:rPr kumimoji="0" lang="en-US" altLang="zh-TW" sz="2400" b="0" i="0" u="none" strike="noStrike" kern="1200" cap="none" spc="0" normalizeH="0" baseline="0" noProof="0" dirty="0">
                <a:ln>
                  <a:noFill/>
                </a:ln>
                <a:solidFill>
                  <a:srgbClr val="4A4A5A"/>
                </a:solidFill>
                <a:effectLst/>
                <a:uLnTx/>
                <a:uFillTx/>
                <a:latin typeface="微軟正黑體" panose="020B0604030504040204" pitchFamily="34" charset="-120"/>
                <a:ea typeface="微軟正黑體" panose="020B0604030504040204" pitchFamily="34" charset="-12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srgbClr val="4A4A5A"/>
                </a:solidFill>
                <a:effectLst/>
                <a:uLnTx/>
                <a:uFillTx/>
                <a:latin typeface="微軟正黑體" panose="020B0604030504040204" pitchFamily="34" charset="-120"/>
                <a:ea typeface="微軟正黑體" panose="020B0604030504040204" pitchFamily="34" charset="-120"/>
                <a:cs typeface="+mn-cs"/>
              </a:rPr>
              <a:t>Cowork</a:t>
            </a:r>
            <a:r>
              <a:rPr kumimoji="0" lang="en-US" altLang="zh-TW" sz="2400" b="0" i="0" u="none" strike="noStrike" kern="1200" cap="none" spc="0" normalizeH="0" baseline="0" noProof="0" dirty="0">
                <a:ln>
                  <a:noFill/>
                </a:ln>
                <a:solidFill>
                  <a:srgbClr val="4A4A5A"/>
                </a:solidFill>
                <a:effectLst/>
                <a:uLnTx/>
                <a:uFillTx/>
                <a:latin typeface="微軟正黑體" panose="020B0604030504040204" pitchFamily="34" charset="-120"/>
                <a:ea typeface="微軟正黑體" panose="020B0604030504040204" pitchFamily="34" charset="-12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4A4A5A"/>
                </a:solidFill>
                <a:effectLst/>
                <a:uLnTx/>
                <a:uFillTx/>
                <a:latin typeface="微軟正黑體" panose="020B0604030504040204" pitchFamily="34" charset="-120"/>
                <a:ea typeface="微軟正黑體" panose="020B0604030504040204" pitchFamily="34" charset="-120"/>
                <a:cs typeface="+mn-cs"/>
              </a:rPr>
              <a:t>Claude Code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4A4A5A"/>
                </a:solidFill>
                <a:effectLst/>
                <a:uLnTx/>
                <a:uFillTx/>
                <a:latin typeface="微軟正黑體" panose="020B0604030504040204" pitchFamily="34" charset="-120"/>
                <a:ea typeface="微軟正黑體" panose="020B0604030504040204" pitchFamily="34" charset="-120"/>
                <a:cs typeface="+mn-cs"/>
              </a:rPr>
              <a:t>Hermes</a:t>
            </a:r>
          </a:p>
        </p:txBody>
      </p:sp>
      <p:sp>
        <p:nvSpPr>
          <p:cNvPr id="15" name="矩形: 圓角 14">
            <a:extLst>
              <a:ext uri="{FF2B5EF4-FFF2-40B4-BE49-F238E27FC236}">
                <a16:creationId xmlns:a16="http://schemas.microsoft.com/office/drawing/2014/main" id="{92CC6020-BED5-6508-0ACC-3C0948F67273}"/>
              </a:ext>
            </a:extLst>
          </p:cNvPr>
          <p:cNvSpPr/>
          <p:nvPr/>
        </p:nvSpPr>
        <p:spPr>
          <a:xfrm>
            <a:off x="3124200" y="1911203"/>
            <a:ext cx="8629650" cy="4432447"/>
          </a:xfrm>
          <a:prstGeom prst="roundRect">
            <a:avLst>
              <a:gd name="adj" fmla="val 7455"/>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6" name="Picture 2">
            <a:extLst>
              <a:ext uri="{FF2B5EF4-FFF2-40B4-BE49-F238E27FC236}">
                <a16:creationId xmlns:a16="http://schemas.microsoft.com/office/drawing/2014/main" id="{A7DEE3F2-FDA5-B4DF-D714-8E9DFF673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774" y="2637418"/>
            <a:ext cx="1443769" cy="144376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直線單箭頭接點 16">
            <a:extLst>
              <a:ext uri="{FF2B5EF4-FFF2-40B4-BE49-F238E27FC236}">
                <a16:creationId xmlns:a16="http://schemas.microsoft.com/office/drawing/2014/main" id="{40D1E92D-ACB7-A47D-11C1-A205FB71E938}"/>
              </a:ext>
            </a:extLst>
          </p:cNvPr>
          <p:cNvCxnSpPr/>
          <p:nvPr/>
        </p:nvCxnSpPr>
        <p:spPr>
          <a:xfrm>
            <a:off x="2262086" y="3194259"/>
            <a:ext cx="7336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B71875F4-FFC8-711C-53AE-77E8545D54AA}"/>
              </a:ext>
            </a:extLst>
          </p:cNvPr>
          <p:cNvCxnSpPr>
            <a:cxnSpLocks/>
          </p:cNvCxnSpPr>
          <p:nvPr/>
        </p:nvCxnSpPr>
        <p:spPr>
          <a:xfrm flipH="1">
            <a:off x="2262086" y="3613359"/>
            <a:ext cx="7336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1052CDAB-D546-80EA-E392-F5E43EE40C41}"/>
              </a:ext>
            </a:extLst>
          </p:cNvPr>
          <p:cNvCxnSpPr/>
          <p:nvPr/>
        </p:nvCxnSpPr>
        <p:spPr>
          <a:xfrm>
            <a:off x="3216844" y="3194259"/>
            <a:ext cx="648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D52E0B74-3900-6B2A-835F-73620552FB57}"/>
              </a:ext>
            </a:extLst>
          </p:cNvPr>
          <p:cNvCxnSpPr>
            <a:cxnSpLocks/>
          </p:cNvCxnSpPr>
          <p:nvPr/>
        </p:nvCxnSpPr>
        <p:spPr>
          <a:xfrm flipH="1">
            <a:off x="3216844" y="3613359"/>
            <a:ext cx="648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394E2466-B973-DDA7-3000-888274F58087}"/>
              </a:ext>
            </a:extLst>
          </p:cNvPr>
          <p:cNvCxnSpPr/>
          <p:nvPr/>
        </p:nvCxnSpPr>
        <p:spPr>
          <a:xfrm>
            <a:off x="7610928" y="3194259"/>
            <a:ext cx="648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83767EB6-36F8-0098-4E36-7CDEDFD0BA69}"/>
              </a:ext>
            </a:extLst>
          </p:cNvPr>
          <p:cNvCxnSpPr>
            <a:cxnSpLocks/>
          </p:cNvCxnSpPr>
          <p:nvPr/>
        </p:nvCxnSpPr>
        <p:spPr>
          <a:xfrm flipH="1">
            <a:off x="7610928" y="3613359"/>
            <a:ext cx="648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Shape 4">
            <a:extLst>
              <a:ext uri="{FF2B5EF4-FFF2-40B4-BE49-F238E27FC236}">
                <a16:creationId xmlns:a16="http://schemas.microsoft.com/office/drawing/2014/main" id="{4050DF37-A47C-65B4-9BC2-5C11F2B44225}"/>
              </a:ext>
            </a:extLst>
          </p:cNvPr>
          <p:cNvSpPr/>
          <p:nvPr/>
        </p:nvSpPr>
        <p:spPr>
          <a:xfrm>
            <a:off x="3924300" y="5167895"/>
            <a:ext cx="7315200" cy="824343"/>
          </a:xfrm>
          <a:prstGeom prst="roundRect">
            <a:avLst>
              <a:gd name="adj" fmla="val 5000"/>
            </a:avLst>
          </a:prstGeom>
          <a:solidFill>
            <a:schemeClr val="accent1">
              <a:lumMod val="20000"/>
              <a:lumOff val="80000"/>
            </a:schemeClr>
          </a:solidFill>
          <a:ln w="25400">
            <a:solidFill>
              <a:schemeClr val="accent1"/>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文字方塊 23">
            <a:extLst>
              <a:ext uri="{FF2B5EF4-FFF2-40B4-BE49-F238E27FC236}">
                <a16:creationId xmlns:a16="http://schemas.microsoft.com/office/drawing/2014/main" id="{7F3B533F-D2F7-B315-B07B-6C5B57CC5371}"/>
              </a:ext>
            </a:extLst>
          </p:cNvPr>
          <p:cNvSpPr txBox="1"/>
          <p:nvPr/>
        </p:nvSpPr>
        <p:spPr>
          <a:xfrm>
            <a:off x="3990457" y="5362264"/>
            <a:ext cx="7164741"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A4A5A"/>
                </a:solidFill>
                <a:effectLst/>
                <a:uLnTx/>
                <a:uFillTx/>
                <a:latin typeface="微軟正黑體" panose="020B0604030504040204" pitchFamily="34" charset="-120"/>
                <a:ea typeface="微軟正黑體" panose="020B0604030504040204" pitchFamily="34" charset="-120"/>
                <a:cs typeface="+mn-cs"/>
              </a:rPr>
              <a:t>所有</a:t>
            </a:r>
            <a:r>
              <a:rPr lang="zh-TW" altLang="en-US" sz="2400" dirty="0">
                <a:solidFill>
                  <a:srgbClr val="4A4A5A"/>
                </a:solidFill>
                <a:latin typeface="微軟正黑體" panose="020B0604030504040204" pitchFamily="34" charset="-120"/>
                <a:ea typeface="微軟正黑體" panose="020B0604030504040204" pitchFamily="34" charset="-120"/>
              </a:rPr>
              <a:t>在</a:t>
            </a:r>
            <a:r>
              <a:rPr kumimoji="0" lang="zh-TW" altLang="en-US" sz="2400" b="0" i="0" u="none" strike="noStrike" kern="1200" cap="none" spc="0" normalizeH="0" baseline="0" noProof="0" dirty="0">
                <a:ln>
                  <a:noFill/>
                </a:ln>
                <a:solidFill>
                  <a:srgbClr val="4A4A5A"/>
                </a:solidFill>
                <a:effectLst/>
                <a:uLnTx/>
                <a:uFillTx/>
                <a:latin typeface="微軟正黑體" panose="020B0604030504040204" pitchFamily="34" charset="-120"/>
                <a:ea typeface="微軟正黑體" panose="020B0604030504040204" pitchFamily="34" charset="-120"/>
                <a:cs typeface="+mn-cs"/>
              </a:rPr>
              <a:t>互動</a:t>
            </a:r>
            <a:r>
              <a:rPr lang="zh-TW" altLang="en-US" sz="2400" dirty="0">
                <a:solidFill>
                  <a:srgbClr val="4A4A5A"/>
                </a:solidFill>
                <a:latin typeface="微軟正黑體" panose="020B0604030504040204" pitchFamily="34" charset="-120"/>
                <a:ea typeface="微軟正黑體" panose="020B0604030504040204" pitchFamily="34" charset="-120"/>
              </a:rPr>
              <a:t>過程</a:t>
            </a:r>
            <a:r>
              <a:rPr kumimoji="0" lang="zh-TW" altLang="en-US" sz="2400" b="0" i="0" u="none" strike="noStrike" kern="1200" cap="none" spc="0" normalizeH="0" baseline="0" noProof="0" dirty="0">
                <a:ln>
                  <a:noFill/>
                </a:ln>
                <a:solidFill>
                  <a:srgbClr val="4A4A5A"/>
                </a:solidFill>
                <a:effectLst/>
                <a:uLnTx/>
                <a:uFillTx/>
                <a:latin typeface="微軟正黑體" panose="020B0604030504040204" pitchFamily="34" charset="-120"/>
                <a:ea typeface="微軟正黑體" panose="020B0604030504040204" pitchFamily="34" charset="-120"/>
                <a:cs typeface="+mn-cs"/>
              </a:rPr>
              <a:t>產生的檔案</a:t>
            </a:r>
            <a:endParaRPr kumimoji="0" lang="en-US" altLang="zh-TW" sz="2400" b="0" i="0" u="none" strike="noStrike" kern="1200" cap="none" spc="0" normalizeH="0" baseline="0" noProof="0" dirty="0">
              <a:ln>
                <a:noFill/>
              </a:ln>
              <a:solidFill>
                <a:srgbClr val="4A4A5A"/>
              </a:solidFill>
              <a:effectLst/>
              <a:uLnTx/>
              <a:uFillTx/>
              <a:latin typeface="微軟正黑體" panose="020B0604030504040204" pitchFamily="34" charset="-120"/>
              <a:ea typeface="微軟正黑體" panose="020B0604030504040204" pitchFamily="34" charset="-120"/>
              <a:cs typeface="+mn-cs"/>
            </a:endParaRPr>
          </a:p>
        </p:txBody>
      </p:sp>
      <p:cxnSp>
        <p:nvCxnSpPr>
          <p:cNvPr id="25" name="直線單箭頭接點 24">
            <a:extLst>
              <a:ext uri="{FF2B5EF4-FFF2-40B4-BE49-F238E27FC236}">
                <a16:creationId xmlns:a16="http://schemas.microsoft.com/office/drawing/2014/main" id="{CD7A7EE3-E7AD-490F-597F-3193597BAA40}"/>
              </a:ext>
            </a:extLst>
          </p:cNvPr>
          <p:cNvCxnSpPr>
            <a:cxnSpLocks/>
          </p:cNvCxnSpPr>
          <p:nvPr/>
        </p:nvCxnSpPr>
        <p:spPr>
          <a:xfrm>
            <a:off x="5598394" y="4336558"/>
            <a:ext cx="0" cy="7084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90ED142F-4B44-65CA-F238-E64241E4370F}"/>
              </a:ext>
            </a:extLst>
          </p:cNvPr>
          <p:cNvCxnSpPr>
            <a:cxnSpLocks/>
          </p:cNvCxnSpPr>
          <p:nvPr/>
        </p:nvCxnSpPr>
        <p:spPr>
          <a:xfrm flipV="1">
            <a:off x="6115050" y="4317508"/>
            <a:ext cx="0" cy="7084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8187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5B71D7-D6C6-61F5-4261-13AEC6F82BE3}"/>
              </a:ext>
            </a:extLst>
          </p:cNvPr>
          <p:cNvSpPr>
            <a:spLocks noGrp="1"/>
          </p:cNvSpPr>
          <p:nvPr>
            <p:ph type="ctrTitle"/>
          </p:nvPr>
        </p:nvSpPr>
        <p:spPr/>
        <p:txBody>
          <a:bodyPr/>
          <a:lstStyle/>
          <a:p>
            <a:r>
              <a:rPr lang="zh-TW" altLang="en-US" dirty="0">
                <a:latin typeface="微軟正黑體" panose="020B0604030504040204" pitchFamily="34" charset="-120"/>
                <a:ea typeface="微軟正黑體" panose="020B0604030504040204" pitchFamily="34" charset="-120"/>
              </a:rPr>
              <a:t>下回待續</a:t>
            </a:r>
          </a:p>
        </p:txBody>
      </p:sp>
      <p:sp>
        <p:nvSpPr>
          <p:cNvPr id="3" name="副標題 2">
            <a:extLst>
              <a:ext uri="{FF2B5EF4-FFF2-40B4-BE49-F238E27FC236}">
                <a16:creationId xmlns:a16="http://schemas.microsoft.com/office/drawing/2014/main" id="{12E86F9A-C62B-7FAE-E0B3-1E8B8E8B0964}"/>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10152516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356723-79EB-7CCA-DDCE-F1F367946C3D}"/>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如何學習？</a:t>
            </a:r>
            <a:endParaRPr lang="zh-TW" altLang="en-US" dirty="0"/>
          </a:p>
        </p:txBody>
      </p:sp>
      <p:sp>
        <p:nvSpPr>
          <p:cNvPr id="9" name="矩形: 圓角 8">
            <a:extLst>
              <a:ext uri="{FF2B5EF4-FFF2-40B4-BE49-F238E27FC236}">
                <a16:creationId xmlns:a16="http://schemas.microsoft.com/office/drawing/2014/main" id="{969FE8C9-E292-AFA4-70BD-03EEE13FD071}"/>
              </a:ext>
            </a:extLst>
          </p:cNvPr>
          <p:cNvSpPr/>
          <p:nvPr/>
        </p:nvSpPr>
        <p:spPr>
          <a:xfrm>
            <a:off x="838200" y="1690689"/>
            <a:ext cx="3096491" cy="3678383"/>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步驟一：</a:t>
            </a: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我要找什麼</a:t>
            </a:r>
          </a:p>
        </p:txBody>
      </p:sp>
      <p:sp>
        <p:nvSpPr>
          <p:cNvPr id="10" name="矩形: 圓角 9">
            <a:extLst>
              <a:ext uri="{FF2B5EF4-FFF2-40B4-BE49-F238E27FC236}">
                <a16:creationId xmlns:a16="http://schemas.microsoft.com/office/drawing/2014/main" id="{9AB3A80C-507C-C526-59B1-55FDC88637FE}"/>
              </a:ext>
            </a:extLst>
          </p:cNvPr>
          <p:cNvSpPr/>
          <p:nvPr/>
        </p:nvSpPr>
        <p:spPr>
          <a:xfrm>
            <a:off x="4641273" y="1690688"/>
            <a:ext cx="3096491" cy="3678383"/>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步驟二：</a:t>
            </a: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我有哪些選擇</a:t>
            </a:r>
          </a:p>
        </p:txBody>
      </p:sp>
      <p:sp>
        <p:nvSpPr>
          <p:cNvPr id="11" name="矩形: 圓角 10">
            <a:extLst>
              <a:ext uri="{FF2B5EF4-FFF2-40B4-BE49-F238E27FC236}">
                <a16:creationId xmlns:a16="http://schemas.microsoft.com/office/drawing/2014/main" id="{BF84788D-4AEF-4DE0-B93B-E4FA12C5A06B}"/>
              </a:ext>
            </a:extLst>
          </p:cNvPr>
          <p:cNvSpPr/>
          <p:nvPr/>
        </p:nvSpPr>
        <p:spPr>
          <a:xfrm>
            <a:off x="8444347" y="1690689"/>
            <a:ext cx="3096491" cy="3678383"/>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步驟三：</a:t>
            </a: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選一個最好的</a:t>
            </a:r>
          </a:p>
        </p:txBody>
      </p:sp>
      <p:sp>
        <p:nvSpPr>
          <p:cNvPr id="12" name="箭號: 向右 11">
            <a:extLst>
              <a:ext uri="{FF2B5EF4-FFF2-40B4-BE49-F238E27FC236}">
                <a16:creationId xmlns:a16="http://schemas.microsoft.com/office/drawing/2014/main" id="{2E010447-DA35-10EE-4CE8-CD912BE26A42}"/>
              </a:ext>
            </a:extLst>
          </p:cNvPr>
          <p:cNvSpPr/>
          <p:nvPr/>
        </p:nvSpPr>
        <p:spPr>
          <a:xfrm>
            <a:off x="7779327" y="3083070"/>
            <a:ext cx="748145" cy="893618"/>
          </a:xfrm>
          <a:prstGeom prst="right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加號 12">
            <a:extLst>
              <a:ext uri="{FF2B5EF4-FFF2-40B4-BE49-F238E27FC236}">
                <a16:creationId xmlns:a16="http://schemas.microsoft.com/office/drawing/2014/main" id="{148C0303-98BB-A21B-1DA4-4CA6194F3375}"/>
              </a:ext>
            </a:extLst>
          </p:cNvPr>
          <p:cNvSpPr/>
          <p:nvPr/>
        </p:nvSpPr>
        <p:spPr>
          <a:xfrm>
            <a:off x="3747982" y="3016251"/>
            <a:ext cx="1080000" cy="1080000"/>
          </a:xfrm>
          <a:prstGeom prst="mathPlus">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730F11CF-70D9-4733-CD37-2CABAE4BCE18}"/>
              </a:ext>
            </a:extLst>
          </p:cNvPr>
          <p:cNvSpPr/>
          <p:nvPr/>
        </p:nvSpPr>
        <p:spPr>
          <a:xfrm>
            <a:off x="1046018" y="1940069"/>
            <a:ext cx="2618508" cy="317961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58401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891C5-0908-0B82-C11B-B4EB6C268B7D}"/>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232E3B4A-4172-E306-CB67-F09D49A5860C}"/>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如何學習？</a:t>
            </a:r>
            <a:endParaRPr lang="zh-TW" altLang="en-US" dirty="0"/>
          </a:p>
        </p:txBody>
      </p:sp>
      <p:cxnSp>
        <p:nvCxnSpPr>
          <p:cNvPr id="36" name="直線單箭頭接點 35">
            <a:extLst>
              <a:ext uri="{FF2B5EF4-FFF2-40B4-BE49-F238E27FC236}">
                <a16:creationId xmlns:a16="http://schemas.microsoft.com/office/drawing/2014/main" id="{0B6F9547-C486-3478-EDB4-888819A30D75}"/>
              </a:ext>
            </a:extLst>
          </p:cNvPr>
          <p:cNvCxnSpPr/>
          <p:nvPr/>
        </p:nvCxnSpPr>
        <p:spPr>
          <a:xfrm>
            <a:off x="1617518" y="2037666"/>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7" name="直線單箭頭接點 36">
            <a:extLst>
              <a:ext uri="{FF2B5EF4-FFF2-40B4-BE49-F238E27FC236}">
                <a16:creationId xmlns:a16="http://schemas.microsoft.com/office/drawing/2014/main" id="{115ED57E-1B08-DEB4-3286-B46CA9643D83}"/>
              </a:ext>
            </a:extLst>
          </p:cNvPr>
          <p:cNvCxnSpPr/>
          <p:nvPr/>
        </p:nvCxnSpPr>
        <p:spPr>
          <a:xfrm>
            <a:off x="1617520" y="2571759"/>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8" name="直線單箭頭接點 37">
            <a:extLst>
              <a:ext uri="{FF2B5EF4-FFF2-40B4-BE49-F238E27FC236}">
                <a16:creationId xmlns:a16="http://schemas.microsoft.com/office/drawing/2014/main" id="{96B23D99-714D-8885-EBE6-F8FE11C616F3}"/>
              </a:ext>
            </a:extLst>
          </p:cNvPr>
          <p:cNvCxnSpPr/>
          <p:nvPr/>
        </p:nvCxnSpPr>
        <p:spPr>
          <a:xfrm>
            <a:off x="1617519" y="3467802"/>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9" name="直線單箭頭接點 38">
            <a:extLst>
              <a:ext uri="{FF2B5EF4-FFF2-40B4-BE49-F238E27FC236}">
                <a16:creationId xmlns:a16="http://schemas.microsoft.com/office/drawing/2014/main" id="{FE6FF1A1-3B59-8AC8-1371-323789D397B9}"/>
              </a:ext>
            </a:extLst>
          </p:cNvPr>
          <p:cNvCxnSpPr/>
          <p:nvPr/>
        </p:nvCxnSpPr>
        <p:spPr>
          <a:xfrm>
            <a:off x="4862947" y="2037666"/>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40" name="直線單箭頭接點 39">
            <a:extLst>
              <a:ext uri="{FF2B5EF4-FFF2-40B4-BE49-F238E27FC236}">
                <a16:creationId xmlns:a16="http://schemas.microsoft.com/office/drawing/2014/main" id="{C9D0CCB4-7EB1-6ED2-B483-BC5074F9FB1E}"/>
              </a:ext>
            </a:extLst>
          </p:cNvPr>
          <p:cNvCxnSpPr/>
          <p:nvPr/>
        </p:nvCxnSpPr>
        <p:spPr>
          <a:xfrm>
            <a:off x="4862949" y="2571759"/>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41" name="直線單箭頭接點 40">
            <a:extLst>
              <a:ext uri="{FF2B5EF4-FFF2-40B4-BE49-F238E27FC236}">
                <a16:creationId xmlns:a16="http://schemas.microsoft.com/office/drawing/2014/main" id="{F14D5A89-BDC5-6384-9D87-DF495AE5B569}"/>
              </a:ext>
            </a:extLst>
          </p:cNvPr>
          <p:cNvCxnSpPr/>
          <p:nvPr/>
        </p:nvCxnSpPr>
        <p:spPr>
          <a:xfrm>
            <a:off x="4862948" y="3467802"/>
            <a:ext cx="1158239" cy="0"/>
          </a:xfrm>
          <a:prstGeom prst="straightConnector1">
            <a:avLst/>
          </a:prstGeom>
          <a:noFill/>
          <a:ln w="57150" cap="flat" cmpd="sng" algn="ctr">
            <a:solidFill>
              <a:sysClr val="windowText" lastClr="000000"/>
            </a:solidFill>
            <a:prstDash val="solid"/>
            <a:miter lim="800000"/>
            <a:tailEnd type="triangle"/>
          </a:ln>
          <a:effectLst/>
        </p:spPr>
      </p:cxnSp>
      <p:sp>
        <p:nvSpPr>
          <p:cNvPr id="42" name="矩形: 圓角 41">
            <a:extLst>
              <a:ext uri="{FF2B5EF4-FFF2-40B4-BE49-F238E27FC236}">
                <a16:creationId xmlns:a16="http://schemas.microsoft.com/office/drawing/2014/main" id="{7310397A-9B41-8119-6CEC-E11148862154}"/>
              </a:ext>
            </a:extLst>
          </p:cNvPr>
          <p:cNvSpPr/>
          <p:nvPr/>
        </p:nvSpPr>
        <p:spPr>
          <a:xfrm>
            <a:off x="2775760" y="1648036"/>
            <a:ext cx="2283310" cy="2222546"/>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43" name="矩形: 圓角 42">
                <a:extLst>
                  <a:ext uri="{FF2B5EF4-FFF2-40B4-BE49-F238E27FC236}">
                    <a16:creationId xmlns:a16="http://schemas.microsoft.com/office/drawing/2014/main" id="{C7FDE142-AB17-1FA0-86EF-75F24FE04B76}"/>
                  </a:ext>
                </a:extLst>
              </p:cNvPr>
              <p:cNvSpPr/>
              <p:nvPr/>
            </p:nvSpPr>
            <p:spPr>
              <a:xfrm>
                <a:off x="608905" y="1743798"/>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sSup>
                      <m:sSup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ctrlPr>
                      </m:sSup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e>
                      <m:sup>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1</m:t>
                        </m:r>
                      </m:sup>
                    </m:sSup>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43" name="矩形: 圓角 42">
                <a:extLst>
                  <a:ext uri="{FF2B5EF4-FFF2-40B4-BE49-F238E27FC236}">
                    <a16:creationId xmlns:a16="http://schemas.microsoft.com/office/drawing/2014/main" id="{C7FDE142-AB17-1FA0-86EF-75F24FE04B76}"/>
                  </a:ext>
                </a:extLst>
              </p:cNvPr>
              <p:cNvSpPr>
                <a:spLocks noRot="1" noChangeAspect="1" noMove="1" noResize="1" noEditPoints="1" noAdjustHandles="1" noChangeArrowheads="1" noChangeShapeType="1" noTextEdit="1"/>
              </p:cNvSpPr>
              <p:nvPr/>
            </p:nvSpPr>
            <p:spPr>
              <a:xfrm>
                <a:off x="608905" y="1743798"/>
                <a:ext cx="1483823" cy="461663"/>
              </a:xfrm>
              <a:prstGeom prst="roundRect">
                <a:avLst/>
              </a:prstGeom>
              <a:blipFill>
                <a:blip r:embed="rId3"/>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矩形: 圓角 43">
                <a:extLst>
                  <a:ext uri="{FF2B5EF4-FFF2-40B4-BE49-F238E27FC236}">
                    <a16:creationId xmlns:a16="http://schemas.microsoft.com/office/drawing/2014/main" id="{07960AD0-5D88-7F89-2B82-04B37DA42780}"/>
                  </a:ext>
                </a:extLst>
              </p:cNvPr>
              <p:cNvSpPr/>
              <p:nvPr/>
            </p:nvSpPr>
            <p:spPr>
              <a:xfrm>
                <a:off x="608904" y="2301428"/>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44" name="矩形: 圓角 43">
                <a:extLst>
                  <a:ext uri="{FF2B5EF4-FFF2-40B4-BE49-F238E27FC236}">
                    <a16:creationId xmlns:a16="http://schemas.microsoft.com/office/drawing/2014/main" id="{07960AD0-5D88-7F89-2B82-04B37DA42780}"/>
                  </a:ext>
                </a:extLst>
              </p:cNvPr>
              <p:cNvSpPr>
                <a:spLocks noRot="1" noChangeAspect="1" noMove="1" noResize="1" noEditPoints="1" noAdjustHandles="1" noChangeArrowheads="1" noChangeShapeType="1" noTextEdit="1"/>
              </p:cNvSpPr>
              <p:nvPr/>
            </p:nvSpPr>
            <p:spPr>
              <a:xfrm>
                <a:off x="608904" y="2301428"/>
                <a:ext cx="1483823" cy="461663"/>
              </a:xfrm>
              <a:prstGeom prst="roundRect">
                <a:avLst/>
              </a:prstGeom>
              <a:blipFill>
                <a:blip r:embed="rId4"/>
                <a:stretch>
                  <a:fillRect t="-4938" b="-25926"/>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矩形: 圓角 44">
                <a:extLst>
                  <a:ext uri="{FF2B5EF4-FFF2-40B4-BE49-F238E27FC236}">
                    <a16:creationId xmlns:a16="http://schemas.microsoft.com/office/drawing/2014/main" id="{4964D471-AD14-9691-5F50-FCE3BB301267}"/>
                  </a:ext>
                </a:extLst>
              </p:cNvPr>
              <p:cNvSpPr/>
              <p:nvPr/>
            </p:nvSpPr>
            <p:spPr>
              <a:xfrm>
                <a:off x="608904" y="3236918"/>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45" name="矩形: 圓角 44">
                <a:extLst>
                  <a:ext uri="{FF2B5EF4-FFF2-40B4-BE49-F238E27FC236}">
                    <a16:creationId xmlns:a16="http://schemas.microsoft.com/office/drawing/2014/main" id="{4964D471-AD14-9691-5F50-FCE3BB301267}"/>
                  </a:ext>
                </a:extLst>
              </p:cNvPr>
              <p:cNvSpPr>
                <a:spLocks noRot="1" noChangeAspect="1" noMove="1" noResize="1" noEditPoints="1" noAdjustHandles="1" noChangeArrowheads="1" noChangeShapeType="1" noTextEdit="1"/>
              </p:cNvSpPr>
              <p:nvPr/>
            </p:nvSpPr>
            <p:spPr>
              <a:xfrm>
                <a:off x="608904" y="3236918"/>
                <a:ext cx="1483823" cy="461663"/>
              </a:xfrm>
              <a:prstGeom prst="roundRect">
                <a:avLst/>
              </a:prstGeom>
              <a:blipFill>
                <a:blip r:embed="rId5"/>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矩形: 圓角 45">
                <a:extLst>
                  <a:ext uri="{FF2B5EF4-FFF2-40B4-BE49-F238E27FC236}">
                    <a16:creationId xmlns:a16="http://schemas.microsoft.com/office/drawing/2014/main" id="{39C3F6FB-1B05-C23C-ED4A-0F7F68B81696}"/>
                  </a:ext>
                </a:extLst>
              </p:cNvPr>
              <p:cNvSpPr/>
              <p:nvPr/>
            </p:nvSpPr>
            <p:spPr>
              <a:xfrm>
                <a:off x="6096001" y="1763658"/>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b="0" i="1" kern="0" smtClean="0">
                            <a:solidFill>
                              <a:prstClr val="black"/>
                            </a:solidFill>
                            <a:latin typeface="Cambria Math" panose="02040503050406030204" pitchFamily="18" charset="0"/>
                            <a:ea typeface="微軟正黑體" panose="020B0604030504040204" pitchFamily="34" charset="-120"/>
                          </a:rPr>
                          <m:t>𝑦</m:t>
                        </m:r>
                      </m:e>
                      <m:sup>
                        <m:r>
                          <a:rPr lang="en-US" altLang="zh-TW" sz="2400" i="1" kern="0">
                            <a:solidFill>
                              <a:prstClr val="black"/>
                            </a:solidFill>
                            <a:latin typeface="Cambria Math" panose="02040503050406030204" pitchFamily="18" charset="0"/>
                            <a:ea typeface="微軟正黑體" panose="020B0604030504040204" pitchFamily="34" charset="-120"/>
                          </a:rPr>
                          <m:t>1</m:t>
                        </m:r>
                      </m:sup>
                    </m:sSup>
                  </m:oMath>
                </a14:m>
                <a:endParaRPr lang="zh-TW" altLang="en-US" sz="2400" kern="0" dirty="0">
                  <a:solidFill>
                    <a:prstClr val="black"/>
                  </a:solidFill>
                  <a:ea typeface="微軟正黑體" panose="020B0604030504040204" pitchFamily="34" charset="-120"/>
                </a:endParaRPr>
              </a:p>
            </p:txBody>
          </p:sp>
        </mc:Choice>
        <mc:Fallback xmlns="">
          <p:sp>
            <p:nvSpPr>
              <p:cNvPr id="46" name="矩形: 圓角 45">
                <a:extLst>
                  <a:ext uri="{FF2B5EF4-FFF2-40B4-BE49-F238E27FC236}">
                    <a16:creationId xmlns:a16="http://schemas.microsoft.com/office/drawing/2014/main" id="{39C3F6FB-1B05-C23C-ED4A-0F7F68B81696}"/>
                  </a:ext>
                </a:extLst>
              </p:cNvPr>
              <p:cNvSpPr>
                <a:spLocks noRot="1" noChangeAspect="1" noMove="1" noResize="1" noEditPoints="1" noAdjustHandles="1" noChangeArrowheads="1" noChangeShapeType="1" noTextEdit="1"/>
              </p:cNvSpPr>
              <p:nvPr/>
            </p:nvSpPr>
            <p:spPr>
              <a:xfrm>
                <a:off x="6096001" y="1763658"/>
                <a:ext cx="1551012" cy="461663"/>
              </a:xfrm>
              <a:prstGeom prst="roundRect">
                <a:avLst/>
              </a:prstGeom>
              <a:blipFill>
                <a:blip r:embed="rId6"/>
                <a:stretch>
                  <a:fillRect l="-1538"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矩形: 圓角 46">
                <a:extLst>
                  <a:ext uri="{FF2B5EF4-FFF2-40B4-BE49-F238E27FC236}">
                    <a16:creationId xmlns:a16="http://schemas.microsoft.com/office/drawing/2014/main" id="{1218DB6D-29D1-E959-058C-313D8420405B}"/>
                  </a:ext>
                </a:extLst>
              </p:cNvPr>
              <p:cNvSpPr/>
              <p:nvPr/>
            </p:nvSpPr>
            <p:spPr>
              <a:xfrm>
                <a:off x="6096000" y="2321288"/>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lang="zh-TW" altLang="en-US" sz="2400" kern="0" dirty="0">
                  <a:solidFill>
                    <a:prstClr val="black"/>
                  </a:solidFill>
                  <a:ea typeface="微軟正黑體" panose="020B0604030504040204" pitchFamily="34" charset="-120"/>
                </a:endParaRPr>
              </a:p>
            </p:txBody>
          </p:sp>
        </mc:Choice>
        <mc:Fallback xmlns="">
          <p:sp>
            <p:nvSpPr>
              <p:cNvPr id="47" name="矩形: 圓角 46">
                <a:extLst>
                  <a:ext uri="{FF2B5EF4-FFF2-40B4-BE49-F238E27FC236}">
                    <a16:creationId xmlns:a16="http://schemas.microsoft.com/office/drawing/2014/main" id="{1218DB6D-29D1-E959-058C-313D8420405B}"/>
                  </a:ext>
                </a:extLst>
              </p:cNvPr>
              <p:cNvSpPr>
                <a:spLocks noRot="1" noChangeAspect="1" noMove="1" noResize="1" noEditPoints="1" noAdjustHandles="1" noChangeArrowheads="1" noChangeShapeType="1" noTextEdit="1"/>
              </p:cNvSpPr>
              <p:nvPr/>
            </p:nvSpPr>
            <p:spPr>
              <a:xfrm>
                <a:off x="6096000" y="2321288"/>
                <a:ext cx="1547945" cy="461663"/>
              </a:xfrm>
              <a:prstGeom prst="roundRect">
                <a:avLst/>
              </a:prstGeom>
              <a:blipFill>
                <a:blip r:embed="rId7"/>
                <a:stretch>
                  <a:fillRect l="-1923"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8" name="矩形: 圓角 47">
                <a:extLst>
                  <a:ext uri="{FF2B5EF4-FFF2-40B4-BE49-F238E27FC236}">
                    <a16:creationId xmlns:a16="http://schemas.microsoft.com/office/drawing/2014/main" id="{7D4FB496-A765-257E-9118-2E3B3A8CE93B}"/>
                  </a:ext>
                </a:extLst>
              </p:cNvPr>
              <p:cNvSpPr/>
              <p:nvPr/>
            </p:nvSpPr>
            <p:spPr>
              <a:xfrm>
                <a:off x="6096000" y="3256778"/>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lang="zh-TW" altLang="en-US" sz="2400" kern="0" dirty="0">
                  <a:solidFill>
                    <a:prstClr val="black"/>
                  </a:solidFill>
                  <a:ea typeface="微軟正黑體" panose="020B0604030504040204" pitchFamily="34" charset="-120"/>
                </a:endParaRPr>
              </a:p>
            </p:txBody>
          </p:sp>
        </mc:Choice>
        <mc:Fallback xmlns="">
          <p:sp>
            <p:nvSpPr>
              <p:cNvPr id="48" name="矩形: 圓角 47">
                <a:extLst>
                  <a:ext uri="{FF2B5EF4-FFF2-40B4-BE49-F238E27FC236}">
                    <a16:creationId xmlns:a16="http://schemas.microsoft.com/office/drawing/2014/main" id="{7D4FB496-A765-257E-9118-2E3B3A8CE93B}"/>
                  </a:ext>
                </a:extLst>
              </p:cNvPr>
              <p:cNvSpPr>
                <a:spLocks noRot="1" noChangeAspect="1" noMove="1" noResize="1" noEditPoints="1" noAdjustHandles="1" noChangeArrowheads="1" noChangeShapeType="1" noTextEdit="1"/>
              </p:cNvSpPr>
              <p:nvPr/>
            </p:nvSpPr>
            <p:spPr>
              <a:xfrm>
                <a:off x="6096000" y="3256778"/>
                <a:ext cx="1547945" cy="461663"/>
              </a:xfrm>
              <a:prstGeom prst="roundRect">
                <a:avLst/>
              </a:prstGeom>
              <a:blipFill>
                <a:blip r:embed="rId8"/>
                <a:stretch>
                  <a:fillRect l="-3462"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9" name="直線單箭頭接點 48">
            <a:extLst>
              <a:ext uri="{FF2B5EF4-FFF2-40B4-BE49-F238E27FC236}">
                <a16:creationId xmlns:a16="http://schemas.microsoft.com/office/drawing/2014/main" id="{7B14E05D-DE77-D20C-8872-AB0BE9AF8AD1}"/>
              </a:ext>
            </a:extLst>
          </p:cNvPr>
          <p:cNvCxnSpPr/>
          <p:nvPr/>
        </p:nvCxnSpPr>
        <p:spPr>
          <a:xfrm>
            <a:off x="7728412" y="1987789"/>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50" name="直線單箭頭接點 49">
            <a:extLst>
              <a:ext uri="{FF2B5EF4-FFF2-40B4-BE49-F238E27FC236}">
                <a16:creationId xmlns:a16="http://schemas.microsoft.com/office/drawing/2014/main" id="{92861AF5-AAC3-BD95-28B9-E632CFEEC283}"/>
              </a:ext>
            </a:extLst>
          </p:cNvPr>
          <p:cNvCxnSpPr/>
          <p:nvPr/>
        </p:nvCxnSpPr>
        <p:spPr>
          <a:xfrm>
            <a:off x="7728414" y="2559982"/>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51" name="直線單箭頭接點 50">
            <a:extLst>
              <a:ext uri="{FF2B5EF4-FFF2-40B4-BE49-F238E27FC236}">
                <a16:creationId xmlns:a16="http://schemas.microsoft.com/office/drawing/2014/main" id="{29D496CE-AAE6-2D38-AAE4-83DF977915F8}"/>
              </a:ext>
            </a:extLst>
          </p:cNvPr>
          <p:cNvCxnSpPr/>
          <p:nvPr/>
        </p:nvCxnSpPr>
        <p:spPr>
          <a:xfrm>
            <a:off x="7728413" y="3456025"/>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sp>
        <p:nvSpPr>
          <p:cNvPr id="52" name="文字方塊 51">
            <a:extLst>
              <a:ext uri="{FF2B5EF4-FFF2-40B4-BE49-F238E27FC236}">
                <a16:creationId xmlns:a16="http://schemas.microsoft.com/office/drawing/2014/main" id="{CD61CF15-BF71-53CC-049D-5BB963149BA3}"/>
              </a:ext>
            </a:extLst>
          </p:cNvPr>
          <p:cNvSpPr txBox="1"/>
          <p:nvPr/>
        </p:nvSpPr>
        <p:spPr>
          <a:xfrm rot="5400000">
            <a:off x="6706555" y="2837476"/>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p:sp>
        <p:nvSpPr>
          <p:cNvPr id="53" name="文字方塊 52">
            <a:extLst>
              <a:ext uri="{FF2B5EF4-FFF2-40B4-BE49-F238E27FC236}">
                <a16:creationId xmlns:a16="http://schemas.microsoft.com/office/drawing/2014/main" id="{A05A410C-C4F1-6C0F-47BE-50CED91D52D7}"/>
              </a:ext>
            </a:extLst>
          </p:cNvPr>
          <p:cNvSpPr txBox="1"/>
          <p:nvPr/>
        </p:nvSpPr>
        <p:spPr>
          <a:xfrm rot="5400000">
            <a:off x="1173277" y="2859525"/>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54" name="文字方塊 53">
                <a:extLst>
                  <a:ext uri="{FF2B5EF4-FFF2-40B4-BE49-F238E27FC236}">
                    <a16:creationId xmlns:a16="http://schemas.microsoft.com/office/drawing/2014/main" id="{F07EBCFE-9C43-069B-49AB-631C50069222}"/>
                  </a:ext>
                </a:extLst>
              </p:cNvPr>
              <p:cNvSpPr txBox="1"/>
              <p:nvPr/>
            </p:nvSpPr>
            <p:spPr>
              <a:xfrm>
                <a:off x="8261137" y="1825221"/>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b="0" i="1" smtClean="0">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1</m:t>
                          </m:r>
                        </m:sup>
                      </m:sSup>
                    </m:oMath>
                  </m:oMathPara>
                </a14:m>
                <a:endParaRPr lang="zh-TW" altLang="en-US" sz="2400" dirty="0">
                  <a:solidFill>
                    <a:prstClr val="black"/>
                  </a:solidFill>
                  <a:latin typeface="Calibri" panose="020F0502020204030204"/>
                </a:endParaRPr>
              </a:p>
            </p:txBody>
          </p:sp>
        </mc:Choice>
        <mc:Fallback xmlns="">
          <p:sp>
            <p:nvSpPr>
              <p:cNvPr id="54" name="文字方塊 53">
                <a:extLst>
                  <a:ext uri="{FF2B5EF4-FFF2-40B4-BE49-F238E27FC236}">
                    <a16:creationId xmlns:a16="http://schemas.microsoft.com/office/drawing/2014/main" id="{F07EBCFE-9C43-069B-49AB-631C50069222}"/>
                  </a:ext>
                </a:extLst>
              </p:cNvPr>
              <p:cNvSpPr txBox="1">
                <a:spLocks noRot="1" noChangeAspect="1" noMove="1" noResize="1" noEditPoints="1" noAdjustHandles="1" noChangeArrowheads="1" noChangeShapeType="1" noTextEdit="1"/>
              </p:cNvSpPr>
              <p:nvPr/>
            </p:nvSpPr>
            <p:spPr>
              <a:xfrm>
                <a:off x="8261137" y="1825221"/>
                <a:ext cx="857249" cy="461665"/>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文字方塊 54">
                <a:extLst>
                  <a:ext uri="{FF2B5EF4-FFF2-40B4-BE49-F238E27FC236}">
                    <a16:creationId xmlns:a16="http://schemas.microsoft.com/office/drawing/2014/main" id="{964A0886-29E3-52EE-1E8C-75B323FC8B46}"/>
                  </a:ext>
                </a:extLst>
              </p:cNvPr>
              <p:cNvSpPr txBox="1"/>
              <p:nvPr/>
            </p:nvSpPr>
            <p:spPr>
              <a:xfrm>
                <a:off x="8259603" y="2340926"/>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2</m:t>
                          </m:r>
                        </m:sup>
                      </m:sSup>
                    </m:oMath>
                  </m:oMathPara>
                </a14:m>
                <a:endParaRPr lang="zh-TW" altLang="en-US" sz="2400" dirty="0">
                  <a:solidFill>
                    <a:prstClr val="black"/>
                  </a:solidFill>
                  <a:latin typeface="Calibri" panose="020F0502020204030204"/>
                </a:endParaRPr>
              </a:p>
            </p:txBody>
          </p:sp>
        </mc:Choice>
        <mc:Fallback xmlns="">
          <p:sp>
            <p:nvSpPr>
              <p:cNvPr id="55" name="文字方塊 54">
                <a:extLst>
                  <a:ext uri="{FF2B5EF4-FFF2-40B4-BE49-F238E27FC236}">
                    <a16:creationId xmlns:a16="http://schemas.microsoft.com/office/drawing/2014/main" id="{964A0886-29E3-52EE-1E8C-75B323FC8B46}"/>
                  </a:ext>
                </a:extLst>
              </p:cNvPr>
              <p:cNvSpPr txBox="1">
                <a:spLocks noRot="1" noChangeAspect="1" noMove="1" noResize="1" noEditPoints="1" noAdjustHandles="1" noChangeArrowheads="1" noChangeShapeType="1" noTextEdit="1"/>
              </p:cNvSpPr>
              <p:nvPr/>
            </p:nvSpPr>
            <p:spPr>
              <a:xfrm>
                <a:off x="8259603" y="2340926"/>
                <a:ext cx="857249" cy="461665"/>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6" name="文字方塊 55">
                <a:extLst>
                  <a:ext uri="{FF2B5EF4-FFF2-40B4-BE49-F238E27FC236}">
                    <a16:creationId xmlns:a16="http://schemas.microsoft.com/office/drawing/2014/main" id="{FE0633D9-E0E2-FAF8-C41C-6848D0428F24}"/>
                  </a:ext>
                </a:extLst>
              </p:cNvPr>
              <p:cNvSpPr txBox="1"/>
              <p:nvPr/>
            </p:nvSpPr>
            <p:spPr>
              <a:xfrm>
                <a:off x="8275711" y="3243973"/>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𝑁</m:t>
                          </m:r>
                        </m:sup>
                      </m:sSup>
                    </m:oMath>
                  </m:oMathPara>
                </a14:m>
                <a:endParaRPr lang="zh-TW" altLang="en-US" sz="2400" dirty="0">
                  <a:solidFill>
                    <a:prstClr val="black"/>
                  </a:solidFill>
                  <a:latin typeface="Calibri" panose="020F0502020204030204"/>
                </a:endParaRPr>
              </a:p>
            </p:txBody>
          </p:sp>
        </mc:Choice>
        <mc:Fallback xmlns="">
          <p:sp>
            <p:nvSpPr>
              <p:cNvPr id="56" name="文字方塊 55">
                <a:extLst>
                  <a:ext uri="{FF2B5EF4-FFF2-40B4-BE49-F238E27FC236}">
                    <a16:creationId xmlns:a16="http://schemas.microsoft.com/office/drawing/2014/main" id="{FE0633D9-E0E2-FAF8-C41C-6848D0428F24}"/>
                  </a:ext>
                </a:extLst>
              </p:cNvPr>
              <p:cNvSpPr txBox="1">
                <a:spLocks noRot="1" noChangeAspect="1" noMove="1" noResize="1" noEditPoints="1" noAdjustHandles="1" noChangeArrowheads="1" noChangeShapeType="1" noTextEdit="1"/>
              </p:cNvSpPr>
              <p:nvPr/>
            </p:nvSpPr>
            <p:spPr>
              <a:xfrm>
                <a:off x="8275711" y="3243973"/>
                <a:ext cx="857249" cy="461665"/>
              </a:xfrm>
              <a:prstGeom prst="rect">
                <a:avLst/>
              </a:prstGeom>
              <a:blipFill>
                <a:blip r:embed="rId11"/>
                <a:stretch>
                  <a:fillRect/>
                </a:stretch>
              </a:blipFill>
            </p:spPr>
            <p:txBody>
              <a:bodyPr/>
              <a:lstStyle/>
              <a:p>
                <a:r>
                  <a:rPr lang="zh-TW" altLang="en-US">
                    <a:noFill/>
                  </a:rPr>
                  <a:t> </a:t>
                </a:r>
              </a:p>
            </p:txBody>
          </p:sp>
        </mc:Fallback>
      </mc:AlternateContent>
      <p:sp>
        <p:nvSpPr>
          <p:cNvPr id="64" name="矩形: 圓角 63">
            <a:extLst>
              <a:ext uri="{FF2B5EF4-FFF2-40B4-BE49-F238E27FC236}">
                <a16:creationId xmlns:a16="http://schemas.microsoft.com/office/drawing/2014/main" id="{53578F06-079A-8A87-2166-5385DD0B0EA9}"/>
              </a:ext>
            </a:extLst>
          </p:cNvPr>
          <p:cNvSpPr/>
          <p:nvPr/>
        </p:nvSpPr>
        <p:spPr>
          <a:xfrm>
            <a:off x="8282842" y="1655882"/>
            <a:ext cx="688588" cy="2084732"/>
          </a:xfrm>
          <a:prstGeom prst="roundRect">
            <a:avLst/>
          </a:prstGeom>
          <a:noFill/>
          <a:ln w="571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72C47106-83BE-BAC8-DC39-D221C8E00A2C}"/>
                  </a:ext>
                </a:extLst>
              </p:cNvPr>
              <p:cNvSpPr txBox="1"/>
              <p:nvPr/>
            </p:nvSpPr>
            <p:spPr>
              <a:xfrm>
                <a:off x="2832765" y="2532259"/>
                <a:ext cx="2355156"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𝑦</m:t>
                      </m:r>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𝑓</m:t>
                          </m:r>
                        </m:e>
                        <m:sub>
                          <m:r>
                            <a:rPr kumimoji="0" lang="zh-TW" altLang="en-US" sz="2400" b="0" i="1" u="none" strike="noStrike" kern="0" cap="none" spc="0" normalizeH="0" baseline="0" noProof="0" smtClean="0">
                              <a:ln>
                                <a:noFill/>
                              </a:ln>
                              <a:solidFill>
                                <a:prstClr val="black"/>
                              </a:solidFill>
                              <a:effectLst/>
                              <a:uLnTx/>
                              <a:uFillTx/>
                              <a:latin typeface="Cambria Math" panose="02040503050406030204" pitchFamily="18" charset="0"/>
                            </a:rPr>
                            <m:t>𝜃</m:t>
                          </m:r>
                        </m:sub>
                      </m:sSub>
                      <m:d>
                        <m:d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𝑥</m:t>
                          </m:r>
                        </m:e>
                      </m:d>
                    </m:oMath>
                  </m:oMathPara>
                </a14:m>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Choice>
        <mc:Fallback xmlns="">
          <p:sp>
            <p:nvSpPr>
              <p:cNvPr id="69" name="文字方塊 68">
                <a:extLst>
                  <a:ext uri="{FF2B5EF4-FFF2-40B4-BE49-F238E27FC236}">
                    <a16:creationId xmlns:a16="http://schemas.microsoft.com/office/drawing/2014/main" id="{72C47106-83BE-BAC8-DC39-D221C8E00A2C}"/>
                  </a:ext>
                </a:extLst>
              </p:cNvPr>
              <p:cNvSpPr txBox="1">
                <a:spLocks noRot="1" noChangeAspect="1" noMove="1" noResize="1" noEditPoints="1" noAdjustHandles="1" noChangeArrowheads="1" noChangeShapeType="1" noTextEdit="1"/>
              </p:cNvSpPr>
              <p:nvPr/>
            </p:nvSpPr>
            <p:spPr>
              <a:xfrm>
                <a:off x="2832765" y="2532259"/>
                <a:ext cx="2355156" cy="461665"/>
              </a:xfrm>
              <a:prstGeom prst="rect">
                <a:avLst/>
              </a:prstGeom>
              <a:blipFill>
                <a:blip r:embed="rId12"/>
                <a:stretch>
                  <a:fillRect b="-1973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356AF03B-FC80-5EF7-7314-4F611285A4CB}"/>
                  </a:ext>
                </a:extLst>
              </p:cNvPr>
              <p:cNvSpPr txBox="1"/>
              <p:nvPr/>
            </p:nvSpPr>
            <p:spPr>
              <a:xfrm>
                <a:off x="9839582" y="2126129"/>
                <a:ext cx="1630896" cy="1211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nary>
                        <m:naryPr>
                          <m:chr m:val="∑"/>
                          <m:ctrlPr>
                            <a:rPr lang="en-US" altLang="zh-TW" sz="2800" b="0" i="1" smtClean="0">
                              <a:latin typeface="Cambria Math" panose="02040503050406030204" pitchFamily="18" charset="0"/>
                            </a:rPr>
                          </m:ctrlPr>
                        </m:naryPr>
                        <m:sub>
                          <m:r>
                            <m:rPr>
                              <m:brk m:alnAt="23"/>
                            </m:rPr>
                            <a:rPr lang="en-US" altLang="zh-TW" sz="2800" b="0" i="1" smtClean="0">
                              <a:latin typeface="Cambria Math" panose="02040503050406030204" pitchFamily="18" charset="0"/>
                            </a:rPr>
                            <m:t>𝑛</m:t>
                          </m:r>
                          <m:r>
                            <a:rPr lang="en-US" altLang="zh-TW" sz="2800" b="0" i="1" smtClean="0">
                              <a:latin typeface="Cambria Math" panose="02040503050406030204" pitchFamily="18" charset="0"/>
                            </a:rPr>
                            <m:t>=1</m:t>
                          </m:r>
                        </m:sub>
                        <m:sup>
                          <m:r>
                            <a:rPr lang="en-US" altLang="zh-TW" sz="2800" b="0" i="1" smtClean="0">
                              <a:latin typeface="Cambria Math" panose="02040503050406030204" pitchFamily="18" charset="0"/>
                            </a:rPr>
                            <m:t>𝑁</m:t>
                          </m:r>
                        </m:sup>
                        <m:e>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𝑙</m:t>
                              </m:r>
                            </m:e>
                            <m:sup>
                              <m:r>
                                <a:rPr lang="en-US" altLang="zh-TW" sz="2800" b="0" i="1" smtClean="0">
                                  <a:solidFill>
                                    <a:prstClr val="black"/>
                                  </a:solidFill>
                                  <a:latin typeface="Cambria Math" panose="02040503050406030204" pitchFamily="18" charset="0"/>
                                </a:rPr>
                                <m:t>𝑛</m:t>
                              </m:r>
                            </m:sup>
                          </m:sSup>
                        </m:e>
                      </m:nary>
                    </m:oMath>
                  </m:oMathPara>
                </a14:m>
                <a:endParaRPr lang="zh-TW" altLang="en-US" sz="2800" dirty="0"/>
              </a:p>
            </p:txBody>
          </p:sp>
        </mc:Choice>
        <mc:Fallback xmlns="">
          <p:sp>
            <p:nvSpPr>
              <p:cNvPr id="71" name="文字方塊 70">
                <a:extLst>
                  <a:ext uri="{FF2B5EF4-FFF2-40B4-BE49-F238E27FC236}">
                    <a16:creationId xmlns:a16="http://schemas.microsoft.com/office/drawing/2014/main" id="{356AF03B-FC80-5EF7-7314-4F611285A4CB}"/>
                  </a:ext>
                </a:extLst>
              </p:cNvPr>
              <p:cNvSpPr txBox="1">
                <a:spLocks noRot="1" noChangeAspect="1" noMove="1" noResize="1" noEditPoints="1" noAdjustHandles="1" noChangeArrowheads="1" noChangeShapeType="1" noTextEdit="1"/>
              </p:cNvSpPr>
              <p:nvPr/>
            </p:nvSpPr>
            <p:spPr>
              <a:xfrm>
                <a:off x="9839582" y="2126129"/>
                <a:ext cx="1630896" cy="1211550"/>
              </a:xfrm>
              <a:prstGeom prst="rect">
                <a:avLst/>
              </a:prstGeom>
              <a:blipFill>
                <a:blip r:embed="rId13"/>
                <a:stretch>
                  <a:fillRect/>
                </a:stretch>
              </a:blipFill>
            </p:spPr>
            <p:txBody>
              <a:bodyPr/>
              <a:lstStyle/>
              <a:p>
                <a:r>
                  <a:rPr lang="zh-TW" altLang="en-US">
                    <a:noFill/>
                  </a:rPr>
                  <a:t> </a:t>
                </a:r>
              </a:p>
            </p:txBody>
          </p:sp>
        </mc:Fallback>
      </mc:AlternateContent>
      <p:pic>
        <p:nvPicPr>
          <p:cNvPr id="4" name="Picture 2">
            <a:extLst>
              <a:ext uri="{FF2B5EF4-FFF2-40B4-BE49-F238E27FC236}">
                <a16:creationId xmlns:a16="http://schemas.microsoft.com/office/drawing/2014/main" id="{B1489DDD-EE32-013C-AD42-672EE7E9DE0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11035" y="308663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05140C80-813C-C5A3-41FB-5261FF2DDDB2}"/>
              </a:ext>
            </a:extLst>
          </p:cNvPr>
          <p:cNvSpPr/>
          <p:nvPr/>
        </p:nvSpPr>
        <p:spPr>
          <a:xfrm>
            <a:off x="10187207" y="1895297"/>
            <a:ext cx="1283272" cy="1873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 name="矩形: 圓角 6">
                <a:extLst>
                  <a:ext uri="{FF2B5EF4-FFF2-40B4-BE49-F238E27FC236}">
                    <a16:creationId xmlns:a16="http://schemas.microsoft.com/office/drawing/2014/main" id="{26948D75-4689-2D4A-F932-190B100700CD}"/>
                  </a:ext>
                </a:extLst>
              </p:cNvPr>
              <p:cNvSpPr/>
              <p:nvPr/>
            </p:nvSpPr>
            <p:spPr>
              <a:xfrm>
                <a:off x="1195263" y="5209964"/>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7" name="矩形: 圓角 6">
                <a:extLst>
                  <a:ext uri="{FF2B5EF4-FFF2-40B4-BE49-F238E27FC236}">
                    <a16:creationId xmlns:a16="http://schemas.microsoft.com/office/drawing/2014/main" id="{26948D75-4689-2D4A-F932-190B100700CD}"/>
                  </a:ext>
                </a:extLst>
              </p:cNvPr>
              <p:cNvSpPr>
                <a:spLocks noRot="1" noChangeAspect="1" noMove="1" noResize="1" noEditPoints="1" noAdjustHandles="1" noChangeArrowheads="1" noChangeShapeType="1" noTextEdit="1"/>
              </p:cNvSpPr>
              <p:nvPr/>
            </p:nvSpPr>
            <p:spPr>
              <a:xfrm>
                <a:off x="1195263" y="5209964"/>
                <a:ext cx="1547945" cy="461663"/>
              </a:xfrm>
              <a:prstGeom prst="roundRect">
                <a:avLst/>
              </a:prstGeom>
              <a:blipFill>
                <a:blip r:embed="rId15"/>
                <a:stretch>
                  <a:fillRect t="-6173" b="-2469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sp>
        <p:nvSpPr>
          <p:cNvPr id="67" name="文字方塊 66">
            <a:extLst>
              <a:ext uri="{FF2B5EF4-FFF2-40B4-BE49-F238E27FC236}">
                <a16:creationId xmlns:a16="http://schemas.microsoft.com/office/drawing/2014/main" id="{FA9CECCA-338E-8A80-4C78-3F48D28F15F1}"/>
              </a:ext>
            </a:extLst>
          </p:cNvPr>
          <p:cNvSpPr txBox="1"/>
          <p:nvPr/>
        </p:nvSpPr>
        <p:spPr>
          <a:xfrm>
            <a:off x="9189467" y="2011629"/>
            <a:ext cx="941233" cy="523220"/>
          </a:xfrm>
          <a:prstGeom prst="rect">
            <a:avLst/>
          </a:prstGeom>
          <a:noFill/>
        </p:spPr>
        <p:txBody>
          <a:bodyPr wrap="square" rtlCol="0">
            <a:spAutoFit/>
          </a:bodyPr>
          <a:lstStyle/>
          <a:p>
            <a:pPr algn="ctr"/>
            <a:r>
              <a:rPr lang="en-US" altLang="zh-TW" sz="2800" b="1" dirty="0">
                <a:solidFill>
                  <a:prstClr val="black"/>
                </a:solidFill>
                <a:latin typeface="Calibri" panose="020F0502020204030204"/>
              </a:rPr>
              <a:t>Loss</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8" name="矩形: 圓角 7">
                <a:extLst>
                  <a:ext uri="{FF2B5EF4-FFF2-40B4-BE49-F238E27FC236}">
                    <a16:creationId xmlns:a16="http://schemas.microsoft.com/office/drawing/2014/main" id="{85985B6F-AFDE-BFB9-8D4E-79FB6EB756BD}"/>
                  </a:ext>
                </a:extLst>
              </p:cNvPr>
              <p:cNvSpPr/>
              <p:nvPr/>
            </p:nvSpPr>
            <p:spPr>
              <a:xfrm>
                <a:off x="3796644" y="5209964"/>
                <a:ext cx="1695451" cy="461663"/>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answer </a:t>
                </a:r>
                <a14:m>
                  <m:oMath xmlns:m="http://schemas.openxmlformats.org/officeDocument/2006/math">
                    <m:acc>
                      <m:accPr>
                        <m:chr m:val="̂"/>
                        <m:ctrlPr>
                          <a:rPr lang="en-US" altLang="zh-TW" sz="2400" i="1" kern="0">
                            <a:solidFill>
                              <a:prstClr val="black"/>
                            </a:solidFill>
                            <a:latin typeface="Cambria Math" panose="02040503050406030204" pitchFamily="18" charset="0"/>
                            <a:ea typeface="微軟正黑體" panose="020B0604030504040204" pitchFamily="34" charset="-120"/>
                          </a:rPr>
                        </m:ctrlPr>
                      </m:accPr>
                      <m:e>
                        <m:r>
                          <a:rPr lang="en-US" altLang="zh-TW" sz="2400" i="1" kern="0">
                            <a:solidFill>
                              <a:prstClr val="black"/>
                            </a:solidFill>
                            <a:latin typeface="Cambria Math" panose="02040503050406030204" pitchFamily="18" charset="0"/>
                            <a:ea typeface="微軟正黑體" panose="020B0604030504040204" pitchFamily="34" charset="-120"/>
                          </a:rPr>
                          <m:t>𝑦</m:t>
                        </m:r>
                      </m:e>
                    </m:acc>
                  </m:oMath>
                </a14:m>
                <a:endParaRPr lang="zh-TW" altLang="en-US" sz="2400" kern="0" dirty="0">
                  <a:solidFill>
                    <a:prstClr val="black"/>
                  </a:solidFill>
                  <a:ea typeface="微軟正黑體" panose="020B0604030504040204" pitchFamily="34" charset="-120"/>
                </a:endParaRPr>
              </a:p>
            </p:txBody>
          </p:sp>
        </mc:Choice>
        <mc:Fallback xmlns="">
          <p:sp>
            <p:nvSpPr>
              <p:cNvPr id="8" name="矩形: 圓角 7">
                <a:extLst>
                  <a:ext uri="{FF2B5EF4-FFF2-40B4-BE49-F238E27FC236}">
                    <a16:creationId xmlns:a16="http://schemas.microsoft.com/office/drawing/2014/main" id="{85985B6F-AFDE-BFB9-8D4E-79FB6EB756BD}"/>
                  </a:ext>
                </a:extLst>
              </p:cNvPr>
              <p:cNvSpPr>
                <a:spLocks noRot="1" noChangeAspect="1" noMove="1" noResize="1" noEditPoints="1" noAdjustHandles="1" noChangeArrowheads="1" noChangeShapeType="1" noTextEdit="1"/>
              </p:cNvSpPr>
              <p:nvPr/>
            </p:nvSpPr>
            <p:spPr>
              <a:xfrm>
                <a:off x="3796644" y="5209964"/>
                <a:ext cx="1695451" cy="461663"/>
              </a:xfrm>
              <a:prstGeom prst="roundRect">
                <a:avLst/>
              </a:prstGeom>
              <a:blipFill>
                <a:blip r:embed="rId16"/>
                <a:stretch>
                  <a:fillRect t="-6173" r="-12676" b="-2469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9" name="直線單箭頭接點 8">
            <a:extLst>
              <a:ext uri="{FF2B5EF4-FFF2-40B4-BE49-F238E27FC236}">
                <a16:creationId xmlns:a16="http://schemas.microsoft.com/office/drawing/2014/main" id="{C7A035E8-2CBC-2F88-A6C1-1E09D6838D80}"/>
              </a:ext>
            </a:extLst>
          </p:cNvPr>
          <p:cNvCxnSpPr>
            <a:cxnSpLocks/>
          </p:cNvCxnSpPr>
          <p:nvPr/>
        </p:nvCxnSpPr>
        <p:spPr>
          <a:xfrm>
            <a:off x="2863979" y="5440795"/>
            <a:ext cx="793620" cy="0"/>
          </a:xfrm>
          <a:prstGeom prst="straightConnector1">
            <a:avLst/>
          </a:prstGeom>
          <a:noFill/>
          <a:ln w="57150" cap="flat" cmpd="sng" algn="ctr">
            <a:solidFill>
              <a:sysClr val="windowText" lastClr="000000"/>
            </a:solidFill>
            <a:prstDash val="sysDot"/>
            <a:miter lim="800000"/>
            <a:headEnd type="triangle" w="med" len="med"/>
            <a:tailEnd type="triangle" w="med" len="med"/>
          </a:ln>
          <a:effectLst/>
        </p:spPr>
      </p:cxnSp>
      <p:sp>
        <p:nvSpPr>
          <p:cNvPr id="12" name="文字方塊 11">
            <a:extLst>
              <a:ext uri="{FF2B5EF4-FFF2-40B4-BE49-F238E27FC236}">
                <a16:creationId xmlns:a16="http://schemas.microsoft.com/office/drawing/2014/main" id="{2664278C-5FF3-456C-8867-5EB11DAD27CF}"/>
              </a:ext>
            </a:extLst>
          </p:cNvPr>
          <p:cNvSpPr txBox="1"/>
          <p:nvPr/>
        </p:nvSpPr>
        <p:spPr>
          <a:xfrm>
            <a:off x="488133" y="4523786"/>
            <a:ext cx="3886529" cy="461665"/>
          </a:xfrm>
          <a:prstGeom prst="rect">
            <a:avLst/>
          </a:prstGeom>
          <a:noFill/>
        </p:spPr>
        <p:txBody>
          <a:bodyPr wrap="square" rtlCol="0">
            <a:spAutoFit/>
          </a:bodyPr>
          <a:lstStyle/>
          <a:p>
            <a:r>
              <a:rPr lang="en-US" altLang="zh-TW" sz="2400" b="1" dirty="0"/>
              <a:t>Supervised Learning </a:t>
            </a:r>
            <a:endParaRPr lang="zh-TW" altLang="en-US" sz="2400" b="1" dirty="0"/>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5263B98A-29C4-353A-9B5D-A5F1068AD046}"/>
                  </a:ext>
                </a:extLst>
              </p:cNvPr>
              <p:cNvSpPr txBox="1"/>
              <p:nvPr/>
            </p:nvSpPr>
            <p:spPr>
              <a:xfrm>
                <a:off x="2277474" y="5863168"/>
                <a:ext cx="196662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r>
                        <a:rPr lang="en-US" altLang="zh-TW" sz="2400" i="1" smtClean="0">
                          <a:solidFill>
                            <a:prstClr val="black"/>
                          </a:solidFill>
                          <a:latin typeface="Cambria Math" panose="02040503050406030204" pitchFamily="18" charset="0"/>
                        </a:rPr>
                        <m:t>𝑙</m:t>
                      </m:r>
                      <m:r>
                        <a:rPr lang="en-US" altLang="zh-TW" sz="2400" b="0" i="1" smtClean="0">
                          <a:solidFill>
                            <a:prstClr val="black"/>
                          </a:solidFill>
                          <a:latin typeface="Cambria Math" panose="02040503050406030204" pitchFamily="18" charset="0"/>
                        </a:rPr>
                        <m:t>=</m:t>
                      </m:r>
                      <m:r>
                        <a:rPr lang="en-US" altLang="zh-TW" sz="2400" b="0" i="1" smtClean="0">
                          <a:solidFill>
                            <a:prstClr val="black"/>
                          </a:solidFill>
                          <a:latin typeface="Cambria Math" panose="02040503050406030204" pitchFamily="18" charset="0"/>
                        </a:rPr>
                        <m:t>𝑑</m:t>
                      </m:r>
                      <m:d>
                        <m:dPr>
                          <m:ctrlPr>
                            <a:rPr lang="en-US" altLang="zh-TW" sz="2400" b="0" i="1" smtClean="0">
                              <a:solidFill>
                                <a:prstClr val="black"/>
                              </a:solidFill>
                              <a:latin typeface="Cambria Math" panose="02040503050406030204" pitchFamily="18" charset="0"/>
                            </a:rPr>
                          </m:ctrlPr>
                        </m:dPr>
                        <m:e>
                          <m:r>
                            <a:rPr lang="en-US" altLang="zh-TW" sz="2400" b="0" i="1" smtClean="0">
                              <a:solidFill>
                                <a:prstClr val="black"/>
                              </a:solidFill>
                              <a:latin typeface="Cambria Math" panose="02040503050406030204" pitchFamily="18" charset="0"/>
                            </a:rPr>
                            <m:t>𝑦</m:t>
                          </m:r>
                          <m:r>
                            <a:rPr lang="en-US" altLang="zh-TW" sz="2400" b="0" i="1" smtClean="0">
                              <a:solidFill>
                                <a:prstClr val="black"/>
                              </a:solidFill>
                              <a:latin typeface="Cambria Math" panose="02040503050406030204" pitchFamily="18" charset="0"/>
                            </a:rPr>
                            <m:t>,</m:t>
                          </m:r>
                          <m:acc>
                            <m:accPr>
                              <m:chr m:val="̂"/>
                              <m:ctrlPr>
                                <a:rPr lang="en-US" altLang="zh-TW" sz="2400" i="1" kern="0">
                                  <a:solidFill>
                                    <a:prstClr val="black"/>
                                  </a:solidFill>
                                  <a:latin typeface="Cambria Math" panose="02040503050406030204" pitchFamily="18" charset="0"/>
                                  <a:ea typeface="微軟正黑體" panose="020B0604030504040204" pitchFamily="34" charset="-120"/>
                                </a:rPr>
                              </m:ctrlPr>
                            </m:accPr>
                            <m:e>
                              <m:r>
                                <a:rPr lang="en-US" altLang="zh-TW" sz="2400" i="1" kern="0">
                                  <a:solidFill>
                                    <a:prstClr val="black"/>
                                  </a:solidFill>
                                  <a:latin typeface="Cambria Math" panose="02040503050406030204" pitchFamily="18" charset="0"/>
                                  <a:ea typeface="微軟正黑體" panose="020B0604030504040204" pitchFamily="34" charset="-120"/>
                                </a:rPr>
                                <m:t>𝑦</m:t>
                              </m:r>
                            </m:e>
                          </m:acc>
                        </m:e>
                      </m:d>
                    </m:oMath>
                  </m:oMathPara>
                </a14:m>
                <a:endParaRPr lang="zh-TW" altLang="en-US" sz="2400" dirty="0">
                  <a:solidFill>
                    <a:prstClr val="black"/>
                  </a:solidFill>
                  <a:latin typeface="Calibri" panose="020F0502020204030204"/>
                </a:endParaRPr>
              </a:p>
            </p:txBody>
          </p:sp>
        </mc:Choice>
        <mc:Fallback xmlns="">
          <p:sp>
            <p:nvSpPr>
              <p:cNvPr id="16" name="文字方塊 15">
                <a:extLst>
                  <a:ext uri="{FF2B5EF4-FFF2-40B4-BE49-F238E27FC236}">
                    <a16:creationId xmlns:a16="http://schemas.microsoft.com/office/drawing/2014/main" id="{5263B98A-29C4-353A-9B5D-A5F1068AD046}"/>
                  </a:ext>
                </a:extLst>
              </p:cNvPr>
              <p:cNvSpPr txBox="1">
                <a:spLocks noRot="1" noChangeAspect="1" noMove="1" noResize="1" noEditPoints="1" noAdjustHandles="1" noChangeArrowheads="1" noChangeShapeType="1" noTextEdit="1"/>
              </p:cNvSpPr>
              <p:nvPr/>
            </p:nvSpPr>
            <p:spPr>
              <a:xfrm>
                <a:off x="2277474" y="5863168"/>
                <a:ext cx="1966629" cy="461665"/>
              </a:xfrm>
              <a:prstGeom prst="rect">
                <a:avLst/>
              </a:prstGeom>
              <a:blipFill>
                <a:blip r:embed="rId17"/>
                <a:stretch>
                  <a:fillRect t="-3947" r="-2795" b="-9211"/>
                </a:stretch>
              </a:blipFill>
            </p:spPr>
            <p:txBody>
              <a:bodyPr/>
              <a:lstStyle/>
              <a:p>
                <a:r>
                  <a:rPr lang="zh-TW" altLang="en-US">
                    <a:noFill/>
                  </a:rPr>
                  <a:t> </a:t>
                </a:r>
              </a:p>
            </p:txBody>
          </p:sp>
        </mc:Fallback>
      </mc:AlternateContent>
      <p:pic>
        <p:nvPicPr>
          <p:cNvPr id="3" name="圖形 2" descr="困惑的人 以實心填滿">
            <a:extLst>
              <a:ext uri="{FF2B5EF4-FFF2-40B4-BE49-F238E27FC236}">
                <a16:creationId xmlns:a16="http://schemas.microsoft.com/office/drawing/2014/main" id="{3E2F3A14-FAE8-DEB4-19CF-1D5A9058C67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21540" y="5297000"/>
            <a:ext cx="1219200" cy="1219200"/>
          </a:xfrm>
          <a:prstGeom prst="rect">
            <a:avLst/>
          </a:prstGeom>
        </p:spPr>
      </p:pic>
    </p:spTree>
    <p:extLst>
      <p:ext uri="{BB962C8B-B14F-4D97-AF65-F5344CB8AC3E}">
        <p14:creationId xmlns:p14="http://schemas.microsoft.com/office/powerpoint/2010/main" val="18987012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par>
                                <p:cTn id="53" presetID="1" presetClass="exit"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52" grpId="0"/>
      <p:bldP spid="53" grpId="0"/>
      <p:bldP spid="54" grpId="0"/>
      <p:bldP spid="55" grpId="0"/>
      <p:bldP spid="56" grpId="0"/>
      <p:bldP spid="64" grpId="0" animBg="1"/>
      <p:bldP spid="6" grpId="0" animBg="1"/>
      <p:bldP spid="7" grpId="0" animBg="1"/>
      <p:bldP spid="8" grpId="0" animBg="1"/>
      <p:bldP spid="12"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1053A-ED07-D0D5-CDC0-8960FFC34A46}"/>
            </a:ext>
          </a:extLst>
        </p:cNvPr>
        <p:cNvGrpSpPr/>
        <p:nvPr/>
      </p:nvGrpSpPr>
      <p:grpSpPr>
        <a:xfrm>
          <a:off x="0" y="0"/>
          <a:ext cx="0" cy="0"/>
          <a:chOff x="0" y="0"/>
          <a:chExt cx="0" cy="0"/>
        </a:xfrm>
      </p:grpSpPr>
      <p:pic>
        <p:nvPicPr>
          <p:cNvPr id="26" name="圖片 25">
            <a:extLst>
              <a:ext uri="{FF2B5EF4-FFF2-40B4-BE49-F238E27FC236}">
                <a16:creationId xmlns:a16="http://schemas.microsoft.com/office/drawing/2014/main" id="{2F2E147B-D99F-1B23-B075-B417025D705A}"/>
              </a:ext>
            </a:extLst>
          </p:cNvPr>
          <p:cNvPicPr>
            <a:picLocks noChangeAspect="1"/>
          </p:cNvPicPr>
          <p:nvPr/>
        </p:nvPicPr>
        <p:blipFill>
          <a:blip r:embed="rId3"/>
          <a:stretch>
            <a:fillRect/>
          </a:stretch>
        </p:blipFill>
        <p:spPr>
          <a:xfrm>
            <a:off x="5543117" y="4614483"/>
            <a:ext cx="1487344" cy="2334214"/>
          </a:xfrm>
          <a:prstGeom prst="rect">
            <a:avLst/>
          </a:prstGeom>
        </p:spPr>
      </p:pic>
      <p:sp>
        <p:nvSpPr>
          <p:cNvPr id="2" name="標題 1">
            <a:extLst>
              <a:ext uri="{FF2B5EF4-FFF2-40B4-BE49-F238E27FC236}">
                <a16:creationId xmlns:a16="http://schemas.microsoft.com/office/drawing/2014/main" id="{918EB186-6D58-EA20-B626-B8935BDD7B9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由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自己產生答案</a:t>
            </a:r>
            <a:endParaRPr lang="zh-TW" altLang="en-US" dirty="0"/>
          </a:p>
        </p:txBody>
      </p:sp>
      <p:cxnSp>
        <p:nvCxnSpPr>
          <p:cNvPr id="36" name="直線單箭頭接點 35">
            <a:extLst>
              <a:ext uri="{FF2B5EF4-FFF2-40B4-BE49-F238E27FC236}">
                <a16:creationId xmlns:a16="http://schemas.microsoft.com/office/drawing/2014/main" id="{483B3595-CFC7-A00B-3E86-0E1B4A8566C3}"/>
              </a:ext>
            </a:extLst>
          </p:cNvPr>
          <p:cNvCxnSpPr/>
          <p:nvPr/>
        </p:nvCxnSpPr>
        <p:spPr>
          <a:xfrm>
            <a:off x="1617518" y="2037666"/>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7" name="直線單箭頭接點 36">
            <a:extLst>
              <a:ext uri="{FF2B5EF4-FFF2-40B4-BE49-F238E27FC236}">
                <a16:creationId xmlns:a16="http://schemas.microsoft.com/office/drawing/2014/main" id="{794E9ED0-4E0D-E3A0-CAA7-3F6918F01FFC}"/>
              </a:ext>
            </a:extLst>
          </p:cNvPr>
          <p:cNvCxnSpPr/>
          <p:nvPr/>
        </p:nvCxnSpPr>
        <p:spPr>
          <a:xfrm>
            <a:off x="1617520" y="2571759"/>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8" name="直線單箭頭接點 37">
            <a:extLst>
              <a:ext uri="{FF2B5EF4-FFF2-40B4-BE49-F238E27FC236}">
                <a16:creationId xmlns:a16="http://schemas.microsoft.com/office/drawing/2014/main" id="{FB129B16-FF14-7005-C09F-6C0EF00F4B4D}"/>
              </a:ext>
            </a:extLst>
          </p:cNvPr>
          <p:cNvCxnSpPr/>
          <p:nvPr/>
        </p:nvCxnSpPr>
        <p:spPr>
          <a:xfrm>
            <a:off x="1617519" y="3467802"/>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39" name="直線單箭頭接點 38">
            <a:extLst>
              <a:ext uri="{FF2B5EF4-FFF2-40B4-BE49-F238E27FC236}">
                <a16:creationId xmlns:a16="http://schemas.microsoft.com/office/drawing/2014/main" id="{0313BD26-AEBA-8CAD-D05F-4F2B73E20EA5}"/>
              </a:ext>
            </a:extLst>
          </p:cNvPr>
          <p:cNvCxnSpPr/>
          <p:nvPr/>
        </p:nvCxnSpPr>
        <p:spPr>
          <a:xfrm>
            <a:off x="4862947" y="2037666"/>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40" name="直線單箭頭接點 39">
            <a:extLst>
              <a:ext uri="{FF2B5EF4-FFF2-40B4-BE49-F238E27FC236}">
                <a16:creationId xmlns:a16="http://schemas.microsoft.com/office/drawing/2014/main" id="{636F82ED-AAB9-F2E4-D15E-E2FD2BE83CDD}"/>
              </a:ext>
            </a:extLst>
          </p:cNvPr>
          <p:cNvCxnSpPr/>
          <p:nvPr/>
        </p:nvCxnSpPr>
        <p:spPr>
          <a:xfrm>
            <a:off x="4862949" y="2571759"/>
            <a:ext cx="1158239" cy="0"/>
          </a:xfrm>
          <a:prstGeom prst="straightConnector1">
            <a:avLst/>
          </a:prstGeom>
          <a:noFill/>
          <a:ln w="57150" cap="flat" cmpd="sng" algn="ctr">
            <a:solidFill>
              <a:sysClr val="windowText" lastClr="000000"/>
            </a:solidFill>
            <a:prstDash val="solid"/>
            <a:miter lim="800000"/>
            <a:tailEnd type="triangle"/>
          </a:ln>
          <a:effectLst/>
        </p:spPr>
      </p:cxnSp>
      <p:cxnSp>
        <p:nvCxnSpPr>
          <p:cNvPr id="41" name="直線單箭頭接點 40">
            <a:extLst>
              <a:ext uri="{FF2B5EF4-FFF2-40B4-BE49-F238E27FC236}">
                <a16:creationId xmlns:a16="http://schemas.microsoft.com/office/drawing/2014/main" id="{65E25C98-D3E7-9EAC-A8FD-7DFC18791727}"/>
              </a:ext>
            </a:extLst>
          </p:cNvPr>
          <p:cNvCxnSpPr/>
          <p:nvPr/>
        </p:nvCxnSpPr>
        <p:spPr>
          <a:xfrm>
            <a:off x="4862948" y="3467802"/>
            <a:ext cx="1158239" cy="0"/>
          </a:xfrm>
          <a:prstGeom prst="straightConnector1">
            <a:avLst/>
          </a:prstGeom>
          <a:noFill/>
          <a:ln w="57150" cap="flat" cmpd="sng" algn="ctr">
            <a:solidFill>
              <a:sysClr val="windowText" lastClr="000000"/>
            </a:solidFill>
            <a:prstDash val="solid"/>
            <a:miter lim="800000"/>
            <a:tailEnd type="triangle"/>
          </a:ln>
          <a:effectLst/>
        </p:spPr>
      </p:cxnSp>
      <p:sp>
        <p:nvSpPr>
          <p:cNvPr id="42" name="矩形: 圓角 41">
            <a:extLst>
              <a:ext uri="{FF2B5EF4-FFF2-40B4-BE49-F238E27FC236}">
                <a16:creationId xmlns:a16="http://schemas.microsoft.com/office/drawing/2014/main" id="{21A08EC1-AD18-8B6D-7693-120D9D7F3F5D}"/>
              </a:ext>
            </a:extLst>
          </p:cNvPr>
          <p:cNvSpPr/>
          <p:nvPr/>
        </p:nvSpPr>
        <p:spPr>
          <a:xfrm>
            <a:off x="2775760" y="1648036"/>
            <a:ext cx="2283310" cy="2222546"/>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43" name="矩形: 圓角 42">
                <a:extLst>
                  <a:ext uri="{FF2B5EF4-FFF2-40B4-BE49-F238E27FC236}">
                    <a16:creationId xmlns:a16="http://schemas.microsoft.com/office/drawing/2014/main" id="{7DF6893D-E869-8DBB-980E-5A5F13463F48}"/>
                  </a:ext>
                </a:extLst>
              </p:cNvPr>
              <p:cNvSpPr/>
              <p:nvPr/>
            </p:nvSpPr>
            <p:spPr>
              <a:xfrm>
                <a:off x="608905" y="1743798"/>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ea typeface="微軟正黑體" panose="020B0604030504040204" pitchFamily="34" charset="-120"/>
                    <a:cs typeface="+mn-cs"/>
                  </a:rPr>
                  <a:t>Input </a:t>
                </a:r>
                <a14:m>
                  <m:oMath xmlns:m="http://schemas.openxmlformats.org/officeDocument/2006/math">
                    <m:sSup>
                      <m:sSup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ctrlPr>
                      </m:sSup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𝑥</m:t>
                        </m:r>
                      </m:e>
                      <m:sup>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ea typeface="微軟正黑體" panose="020B0604030504040204" pitchFamily="34" charset="-120"/>
                            <a:cs typeface="+mn-cs"/>
                          </a:rPr>
                          <m:t>1</m:t>
                        </m:r>
                      </m:sup>
                    </m:sSup>
                  </m:oMath>
                </a14:m>
                <a:endParaRPr kumimoji="0" lang="zh-TW" altLang="en-US" sz="2400" b="0" i="0" u="none" strike="noStrike" kern="0" cap="none" spc="0" normalizeH="0" baseline="0" noProof="0" dirty="0">
                  <a:ln>
                    <a:noFill/>
                  </a:ln>
                  <a:solidFill>
                    <a:prstClr val="black"/>
                  </a:solidFill>
                  <a:effectLst/>
                  <a:uLnTx/>
                  <a:uFillTx/>
                  <a:ea typeface="微軟正黑體" panose="020B0604030504040204" pitchFamily="34" charset="-120"/>
                  <a:cs typeface="+mn-cs"/>
                </a:endParaRPr>
              </a:p>
            </p:txBody>
          </p:sp>
        </mc:Choice>
        <mc:Fallback xmlns="">
          <p:sp>
            <p:nvSpPr>
              <p:cNvPr id="43" name="矩形: 圓角 42">
                <a:extLst>
                  <a:ext uri="{FF2B5EF4-FFF2-40B4-BE49-F238E27FC236}">
                    <a16:creationId xmlns:a16="http://schemas.microsoft.com/office/drawing/2014/main" id="{7DF6893D-E869-8DBB-980E-5A5F13463F48}"/>
                  </a:ext>
                </a:extLst>
              </p:cNvPr>
              <p:cNvSpPr>
                <a:spLocks noRot="1" noChangeAspect="1" noMove="1" noResize="1" noEditPoints="1" noAdjustHandles="1" noChangeArrowheads="1" noChangeShapeType="1" noTextEdit="1"/>
              </p:cNvSpPr>
              <p:nvPr/>
            </p:nvSpPr>
            <p:spPr>
              <a:xfrm>
                <a:off x="608905" y="1743798"/>
                <a:ext cx="1483823" cy="461663"/>
              </a:xfrm>
              <a:prstGeom prst="roundRect">
                <a:avLst/>
              </a:prstGeom>
              <a:blipFill>
                <a:blip r:embed="rId4"/>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矩形: 圓角 43">
                <a:extLst>
                  <a:ext uri="{FF2B5EF4-FFF2-40B4-BE49-F238E27FC236}">
                    <a16:creationId xmlns:a16="http://schemas.microsoft.com/office/drawing/2014/main" id="{C8B85FC8-37D7-F7C3-BC18-93497F1FB584}"/>
                  </a:ext>
                </a:extLst>
              </p:cNvPr>
              <p:cNvSpPr/>
              <p:nvPr/>
            </p:nvSpPr>
            <p:spPr>
              <a:xfrm>
                <a:off x="608904" y="2301428"/>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44" name="矩形: 圓角 43">
                <a:extLst>
                  <a:ext uri="{FF2B5EF4-FFF2-40B4-BE49-F238E27FC236}">
                    <a16:creationId xmlns:a16="http://schemas.microsoft.com/office/drawing/2014/main" id="{C8B85FC8-37D7-F7C3-BC18-93497F1FB584}"/>
                  </a:ext>
                </a:extLst>
              </p:cNvPr>
              <p:cNvSpPr>
                <a:spLocks noRot="1" noChangeAspect="1" noMove="1" noResize="1" noEditPoints="1" noAdjustHandles="1" noChangeArrowheads="1" noChangeShapeType="1" noTextEdit="1"/>
              </p:cNvSpPr>
              <p:nvPr/>
            </p:nvSpPr>
            <p:spPr>
              <a:xfrm>
                <a:off x="608904" y="2301428"/>
                <a:ext cx="1483823" cy="461663"/>
              </a:xfrm>
              <a:prstGeom prst="roundRect">
                <a:avLst/>
              </a:prstGeom>
              <a:blipFill>
                <a:blip r:embed="rId5"/>
                <a:stretch>
                  <a:fillRect t="-4938" b="-25926"/>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矩形: 圓角 44">
                <a:extLst>
                  <a:ext uri="{FF2B5EF4-FFF2-40B4-BE49-F238E27FC236}">
                    <a16:creationId xmlns:a16="http://schemas.microsoft.com/office/drawing/2014/main" id="{9238BEBA-0C35-B266-4D3D-A398196514FF}"/>
                  </a:ext>
                </a:extLst>
              </p:cNvPr>
              <p:cNvSpPr/>
              <p:nvPr/>
            </p:nvSpPr>
            <p:spPr>
              <a:xfrm>
                <a:off x="608904" y="3236918"/>
                <a:ext cx="1483823" cy="461663"/>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Input </a:t>
                </a:r>
                <a14:m>
                  <m:oMath xmlns:m="http://schemas.openxmlformats.org/officeDocument/2006/math">
                    <m:sSup>
                      <m:sSupPr>
                        <m:ctrlPr>
                          <a:rPr lang="en-US" altLang="zh-TW" sz="2400" i="1" kern="0" smtClea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𝑥</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45" name="矩形: 圓角 44">
                <a:extLst>
                  <a:ext uri="{FF2B5EF4-FFF2-40B4-BE49-F238E27FC236}">
                    <a16:creationId xmlns:a16="http://schemas.microsoft.com/office/drawing/2014/main" id="{9238BEBA-0C35-B266-4D3D-A398196514FF}"/>
                  </a:ext>
                </a:extLst>
              </p:cNvPr>
              <p:cNvSpPr>
                <a:spLocks noRot="1" noChangeAspect="1" noMove="1" noResize="1" noEditPoints="1" noAdjustHandles="1" noChangeArrowheads="1" noChangeShapeType="1" noTextEdit="1"/>
              </p:cNvSpPr>
              <p:nvPr/>
            </p:nvSpPr>
            <p:spPr>
              <a:xfrm>
                <a:off x="608904" y="3236918"/>
                <a:ext cx="1483823" cy="461663"/>
              </a:xfrm>
              <a:prstGeom prst="roundRect">
                <a:avLst/>
              </a:prstGeom>
              <a:blipFill>
                <a:blip r:embed="rId6"/>
                <a:stretch>
                  <a:fillRect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矩形: 圓角 45">
                <a:extLst>
                  <a:ext uri="{FF2B5EF4-FFF2-40B4-BE49-F238E27FC236}">
                    <a16:creationId xmlns:a16="http://schemas.microsoft.com/office/drawing/2014/main" id="{9D826D40-68E3-8CCE-0FEB-3B23EADACBAA}"/>
                  </a:ext>
                </a:extLst>
              </p:cNvPr>
              <p:cNvSpPr/>
              <p:nvPr/>
            </p:nvSpPr>
            <p:spPr>
              <a:xfrm>
                <a:off x="6096001" y="1763658"/>
                <a:ext cx="1551012"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b="0" i="1" kern="0" smtClean="0">
                            <a:solidFill>
                              <a:prstClr val="black"/>
                            </a:solidFill>
                            <a:latin typeface="Cambria Math" panose="02040503050406030204" pitchFamily="18" charset="0"/>
                            <a:ea typeface="微軟正黑體" panose="020B0604030504040204" pitchFamily="34" charset="-120"/>
                          </a:rPr>
                          <m:t>𝑦</m:t>
                        </m:r>
                      </m:e>
                      <m:sup>
                        <m:r>
                          <a:rPr lang="en-US" altLang="zh-TW" sz="2400" i="1" kern="0">
                            <a:solidFill>
                              <a:prstClr val="black"/>
                            </a:solidFill>
                            <a:latin typeface="Cambria Math" panose="02040503050406030204" pitchFamily="18" charset="0"/>
                            <a:ea typeface="微軟正黑體" panose="020B0604030504040204" pitchFamily="34" charset="-120"/>
                          </a:rPr>
                          <m:t>1</m:t>
                        </m:r>
                      </m:sup>
                    </m:sSup>
                  </m:oMath>
                </a14:m>
                <a:endParaRPr lang="zh-TW" altLang="en-US" sz="2400" kern="0" dirty="0">
                  <a:solidFill>
                    <a:prstClr val="black"/>
                  </a:solidFill>
                  <a:ea typeface="微軟正黑體" panose="020B0604030504040204" pitchFamily="34" charset="-120"/>
                </a:endParaRPr>
              </a:p>
            </p:txBody>
          </p:sp>
        </mc:Choice>
        <mc:Fallback xmlns="">
          <p:sp>
            <p:nvSpPr>
              <p:cNvPr id="46" name="矩形: 圓角 45">
                <a:extLst>
                  <a:ext uri="{FF2B5EF4-FFF2-40B4-BE49-F238E27FC236}">
                    <a16:creationId xmlns:a16="http://schemas.microsoft.com/office/drawing/2014/main" id="{9D826D40-68E3-8CCE-0FEB-3B23EADACBAA}"/>
                  </a:ext>
                </a:extLst>
              </p:cNvPr>
              <p:cNvSpPr>
                <a:spLocks noRot="1" noChangeAspect="1" noMove="1" noResize="1" noEditPoints="1" noAdjustHandles="1" noChangeArrowheads="1" noChangeShapeType="1" noTextEdit="1"/>
              </p:cNvSpPr>
              <p:nvPr/>
            </p:nvSpPr>
            <p:spPr>
              <a:xfrm>
                <a:off x="6096001" y="1763658"/>
                <a:ext cx="1551012" cy="461663"/>
              </a:xfrm>
              <a:prstGeom prst="roundRect">
                <a:avLst/>
              </a:prstGeom>
              <a:blipFill>
                <a:blip r:embed="rId7"/>
                <a:stretch>
                  <a:fillRect l="-1538"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矩形: 圓角 46">
                <a:extLst>
                  <a:ext uri="{FF2B5EF4-FFF2-40B4-BE49-F238E27FC236}">
                    <a16:creationId xmlns:a16="http://schemas.microsoft.com/office/drawing/2014/main" id="{A5A8FFD6-B231-BEBD-8E6A-1CAB601EBB7B}"/>
                  </a:ext>
                </a:extLst>
              </p:cNvPr>
              <p:cNvSpPr/>
              <p:nvPr/>
            </p:nvSpPr>
            <p:spPr>
              <a:xfrm>
                <a:off x="6096000" y="2321288"/>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2</m:t>
                        </m:r>
                      </m:sup>
                    </m:sSup>
                  </m:oMath>
                </a14:m>
                <a:endParaRPr lang="zh-TW" altLang="en-US" sz="2400" kern="0" dirty="0">
                  <a:solidFill>
                    <a:prstClr val="black"/>
                  </a:solidFill>
                  <a:ea typeface="微軟正黑體" panose="020B0604030504040204" pitchFamily="34" charset="-120"/>
                </a:endParaRPr>
              </a:p>
            </p:txBody>
          </p:sp>
        </mc:Choice>
        <mc:Fallback xmlns="">
          <p:sp>
            <p:nvSpPr>
              <p:cNvPr id="47" name="矩形: 圓角 46">
                <a:extLst>
                  <a:ext uri="{FF2B5EF4-FFF2-40B4-BE49-F238E27FC236}">
                    <a16:creationId xmlns:a16="http://schemas.microsoft.com/office/drawing/2014/main" id="{A5A8FFD6-B231-BEBD-8E6A-1CAB601EBB7B}"/>
                  </a:ext>
                </a:extLst>
              </p:cNvPr>
              <p:cNvSpPr>
                <a:spLocks noRot="1" noChangeAspect="1" noMove="1" noResize="1" noEditPoints="1" noAdjustHandles="1" noChangeArrowheads="1" noChangeShapeType="1" noTextEdit="1"/>
              </p:cNvSpPr>
              <p:nvPr/>
            </p:nvSpPr>
            <p:spPr>
              <a:xfrm>
                <a:off x="6096000" y="2321288"/>
                <a:ext cx="1547945" cy="461663"/>
              </a:xfrm>
              <a:prstGeom prst="roundRect">
                <a:avLst/>
              </a:prstGeom>
              <a:blipFill>
                <a:blip r:embed="rId8"/>
                <a:stretch>
                  <a:fillRect l="-1923" t="-4878" b="-2439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8" name="矩形: 圓角 47">
                <a:extLst>
                  <a:ext uri="{FF2B5EF4-FFF2-40B4-BE49-F238E27FC236}">
                    <a16:creationId xmlns:a16="http://schemas.microsoft.com/office/drawing/2014/main" id="{52523E58-F64A-A32A-AA85-14A1B2C14C7E}"/>
                  </a:ext>
                </a:extLst>
              </p:cNvPr>
              <p:cNvSpPr/>
              <p:nvPr/>
            </p:nvSpPr>
            <p:spPr>
              <a:xfrm>
                <a:off x="6096000" y="3256778"/>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sSup>
                      <m:sSupPr>
                        <m:ctrlPr>
                          <a:rPr lang="en-US" altLang="zh-TW" sz="2400" i="1" kern="0">
                            <a:solidFill>
                              <a:prstClr val="black"/>
                            </a:solidFill>
                            <a:latin typeface="Cambria Math" panose="02040503050406030204" pitchFamily="18" charset="0"/>
                            <a:ea typeface="微軟正黑體" panose="020B0604030504040204" pitchFamily="34" charset="-120"/>
                          </a:rPr>
                        </m:ctrlPr>
                      </m:sSupPr>
                      <m:e>
                        <m:r>
                          <a:rPr lang="en-US" altLang="zh-TW" sz="2400" i="1" kern="0">
                            <a:solidFill>
                              <a:prstClr val="black"/>
                            </a:solidFill>
                            <a:latin typeface="Cambria Math" panose="02040503050406030204" pitchFamily="18" charset="0"/>
                            <a:ea typeface="微軟正黑體" panose="020B0604030504040204" pitchFamily="34" charset="-120"/>
                          </a:rPr>
                          <m:t>𝑦</m:t>
                        </m:r>
                      </m:e>
                      <m:sup>
                        <m:r>
                          <a:rPr lang="en-US" altLang="zh-TW" sz="2400" b="0" i="1" kern="0" smtClean="0">
                            <a:solidFill>
                              <a:prstClr val="black"/>
                            </a:solidFill>
                            <a:latin typeface="Cambria Math" panose="02040503050406030204" pitchFamily="18" charset="0"/>
                            <a:ea typeface="微軟正黑體" panose="020B0604030504040204" pitchFamily="34" charset="-120"/>
                          </a:rPr>
                          <m:t>𝑁</m:t>
                        </m:r>
                      </m:sup>
                    </m:sSup>
                  </m:oMath>
                </a14:m>
                <a:endParaRPr lang="zh-TW" altLang="en-US" sz="2400" kern="0" dirty="0">
                  <a:solidFill>
                    <a:prstClr val="black"/>
                  </a:solidFill>
                  <a:ea typeface="微軟正黑體" panose="020B0604030504040204" pitchFamily="34" charset="-120"/>
                </a:endParaRPr>
              </a:p>
            </p:txBody>
          </p:sp>
        </mc:Choice>
        <mc:Fallback xmlns="">
          <p:sp>
            <p:nvSpPr>
              <p:cNvPr id="48" name="矩形: 圓角 47">
                <a:extLst>
                  <a:ext uri="{FF2B5EF4-FFF2-40B4-BE49-F238E27FC236}">
                    <a16:creationId xmlns:a16="http://schemas.microsoft.com/office/drawing/2014/main" id="{52523E58-F64A-A32A-AA85-14A1B2C14C7E}"/>
                  </a:ext>
                </a:extLst>
              </p:cNvPr>
              <p:cNvSpPr>
                <a:spLocks noRot="1" noChangeAspect="1" noMove="1" noResize="1" noEditPoints="1" noAdjustHandles="1" noChangeArrowheads="1" noChangeShapeType="1" noTextEdit="1"/>
              </p:cNvSpPr>
              <p:nvPr/>
            </p:nvSpPr>
            <p:spPr>
              <a:xfrm>
                <a:off x="6096000" y="3256778"/>
                <a:ext cx="1547945" cy="461663"/>
              </a:xfrm>
              <a:prstGeom prst="roundRect">
                <a:avLst/>
              </a:prstGeom>
              <a:blipFill>
                <a:blip r:embed="rId9"/>
                <a:stretch>
                  <a:fillRect l="-3462" t="-3659" b="-25610"/>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49" name="直線單箭頭接點 48">
            <a:extLst>
              <a:ext uri="{FF2B5EF4-FFF2-40B4-BE49-F238E27FC236}">
                <a16:creationId xmlns:a16="http://schemas.microsoft.com/office/drawing/2014/main" id="{D8A35051-DD0F-1A62-3255-9A4578A4B16F}"/>
              </a:ext>
            </a:extLst>
          </p:cNvPr>
          <p:cNvCxnSpPr/>
          <p:nvPr/>
        </p:nvCxnSpPr>
        <p:spPr>
          <a:xfrm>
            <a:off x="7728412" y="1987789"/>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50" name="直線單箭頭接點 49">
            <a:extLst>
              <a:ext uri="{FF2B5EF4-FFF2-40B4-BE49-F238E27FC236}">
                <a16:creationId xmlns:a16="http://schemas.microsoft.com/office/drawing/2014/main" id="{B9BC66DC-D5D1-BC4D-EADB-4C89E6EA6927}"/>
              </a:ext>
            </a:extLst>
          </p:cNvPr>
          <p:cNvCxnSpPr/>
          <p:nvPr/>
        </p:nvCxnSpPr>
        <p:spPr>
          <a:xfrm>
            <a:off x="7728414" y="2559982"/>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cxnSp>
        <p:nvCxnSpPr>
          <p:cNvPr id="51" name="直線單箭頭接點 50">
            <a:extLst>
              <a:ext uri="{FF2B5EF4-FFF2-40B4-BE49-F238E27FC236}">
                <a16:creationId xmlns:a16="http://schemas.microsoft.com/office/drawing/2014/main" id="{A4D1DA4A-3A44-5F14-7750-216860454A63}"/>
              </a:ext>
            </a:extLst>
          </p:cNvPr>
          <p:cNvCxnSpPr/>
          <p:nvPr/>
        </p:nvCxnSpPr>
        <p:spPr>
          <a:xfrm>
            <a:off x="7728413" y="3456025"/>
            <a:ext cx="540000" cy="0"/>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sp>
        <p:nvSpPr>
          <p:cNvPr id="52" name="文字方塊 51">
            <a:extLst>
              <a:ext uri="{FF2B5EF4-FFF2-40B4-BE49-F238E27FC236}">
                <a16:creationId xmlns:a16="http://schemas.microsoft.com/office/drawing/2014/main" id="{886D68FD-BEEB-8AC8-D44B-B2507079A80E}"/>
              </a:ext>
            </a:extLst>
          </p:cNvPr>
          <p:cNvSpPr txBox="1"/>
          <p:nvPr/>
        </p:nvSpPr>
        <p:spPr>
          <a:xfrm rot="5400000">
            <a:off x="6706555" y="2837476"/>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p:sp>
        <p:nvSpPr>
          <p:cNvPr id="53" name="文字方塊 52">
            <a:extLst>
              <a:ext uri="{FF2B5EF4-FFF2-40B4-BE49-F238E27FC236}">
                <a16:creationId xmlns:a16="http://schemas.microsoft.com/office/drawing/2014/main" id="{29353912-BA95-EC60-ADA5-490C99FC055F}"/>
              </a:ext>
            </a:extLst>
          </p:cNvPr>
          <p:cNvSpPr txBox="1"/>
          <p:nvPr/>
        </p:nvSpPr>
        <p:spPr>
          <a:xfrm rot="5400000">
            <a:off x="1173277" y="2859525"/>
            <a:ext cx="555496"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54" name="文字方塊 53">
                <a:extLst>
                  <a:ext uri="{FF2B5EF4-FFF2-40B4-BE49-F238E27FC236}">
                    <a16:creationId xmlns:a16="http://schemas.microsoft.com/office/drawing/2014/main" id="{84D8F683-D2F7-31B9-98B9-2CB499E35B5D}"/>
                  </a:ext>
                </a:extLst>
              </p:cNvPr>
              <p:cNvSpPr txBox="1"/>
              <p:nvPr/>
            </p:nvSpPr>
            <p:spPr>
              <a:xfrm>
                <a:off x="8261137" y="1825221"/>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b="0" i="1" smtClean="0">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1</m:t>
                          </m:r>
                        </m:sup>
                      </m:sSup>
                    </m:oMath>
                  </m:oMathPara>
                </a14:m>
                <a:endParaRPr lang="zh-TW" altLang="en-US" sz="2400" dirty="0">
                  <a:solidFill>
                    <a:prstClr val="black"/>
                  </a:solidFill>
                  <a:latin typeface="Calibri" panose="020F0502020204030204"/>
                </a:endParaRPr>
              </a:p>
            </p:txBody>
          </p:sp>
        </mc:Choice>
        <mc:Fallback xmlns="">
          <p:sp>
            <p:nvSpPr>
              <p:cNvPr id="54" name="文字方塊 53">
                <a:extLst>
                  <a:ext uri="{FF2B5EF4-FFF2-40B4-BE49-F238E27FC236}">
                    <a16:creationId xmlns:a16="http://schemas.microsoft.com/office/drawing/2014/main" id="{84D8F683-D2F7-31B9-98B9-2CB499E35B5D}"/>
                  </a:ext>
                </a:extLst>
              </p:cNvPr>
              <p:cNvSpPr txBox="1">
                <a:spLocks noRot="1" noChangeAspect="1" noMove="1" noResize="1" noEditPoints="1" noAdjustHandles="1" noChangeArrowheads="1" noChangeShapeType="1" noTextEdit="1"/>
              </p:cNvSpPr>
              <p:nvPr/>
            </p:nvSpPr>
            <p:spPr>
              <a:xfrm>
                <a:off x="8261137" y="1825221"/>
                <a:ext cx="857249" cy="461665"/>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文字方塊 54">
                <a:extLst>
                  <a:ext uri="{FF2B5EF4-FFF2-40B4-BE49-F238E27FC236}">
                    <a16:creationId xmlns:a16="http://schemas.microsoft.com/office/drawing/2014/main" id="{4B5CF9A4-171C-698E-70A7-0235E918D104}"/>
                  </a:ext>
                </a:extLst>
              </p:cNvPr>
              <p:cNvSpPr txBox="1"/>
              <p:nvPr/>
            </p:nvSpPr>
            <p:spPr>
              <a:xfrm>
                <a:off x="8259603" y="2340926"/>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2</m:t>
                          </m:r>
                        </m:sup>
                      </m:sSup>
                    </m:oMath>
                  </m:oMathPara>
                </a14:m>
                <a:endParaRPr lang="zh-TW" altLang="en-US" sz="2400" dirty="0">
                  <a:solidFill>
                    <a:prstClr val="black"/>
                  </a:solidFill>
                  <a:latin typeface="Calibri" panose="020F0502020204030204"/>
                </a:endParaRPr>
              </a:p>
            </p:txBody>
          </p:sp>
        </mc:Choice>
        <mc:Fallback xmlns="">
          <p:sp>
            <p:nvSpPr>
              <p:cNvPr id="55" name="文字方塊 54">
                <a:extLst>
                  <a:ext uri="{FF2B5EF4-FFF2-40B4-BE49-F238E27FC236}">
                    <a16:creationId xmlns:a16="http://schemas.microsoft.com/office/drawing/2014/main" id="{4B5CF9A4-171C-698E-70A7-0235E918D104}"/>
                  </a:ext>
                </a:extLst>
              </p:cNvPr>
              <p:cNvSpPr txBox="1">
                <a:spLocks noRot="1" noChangeAspect="1" noMove="1" noResize="1" noEditPoints="1" noAdjustHandles="1" noChangeArrowheads="1" noChangeShapeType="1" noTextEdit="1"/>
              </p:cNvSpPr>
              <p:nvPr/>
            </p:nvSpPr>
            <p:spPr>
              <a:xfrm>
                <a:off x="8259603" y="2340926"/>
                <a:ext cx="857249" cy="461665"/>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6" name="文字方塊 55">
                <a:extLst>
                  <a:ext uri="{FF2B5EF4-FFF2-40B4-BE49-F238E27FC236}">
                    <a16:creationId xmlns:a16="http://schemas.microsoft.com/office/drawing/2014/main" id="{90D1E814-68A4-0984-7B7C-57975F22E0BA}"/>
                  </a:ext>
                </a:extLst>
              </p:cNvPr>
              <p:cNvSpPr txBox="1"/>
              <p:nvPr/>
            </p:nvSpPr>
            <p:spPr>
              <a:xfrm>
                <a:off x="8275711" y="3243973"/>
                <a:ext cx="85724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𝑙</m:t>
                          </m:r>
                        </m:e>
                        <m:sup>
                          <m:r>
                            <a:rPr lang="en-US" altLang="zh-TW" sz="2400" b="0" i="1" smtClean="0">
                              <a:solidFill>
                                <a:prstClr val="black"/>
                              </a:solidFill>
                              <a:latin typeface="Cambria Math" panose="02040503050406030204" pitchFamily="18" charset="0"/>
                            </a:rPr>
                            <m:t>𝑁</m:t>
                          </m:r>
                        </m:sup>
                      </m:sSup>
                    </m:oMath>
                  </m:oMathPara>
                </a14:m>
                <a:endParaRPr lang="zh-TW" altLang="en-US" sz="2400" dirty="0">
                  <a:solidFill>
                    <a:prstClr val="black"/>
                  </a:solidFill>
                  <a:latin typeface="Calibri" panose="020F0502020204030204"/>
                </a:endParaRPr>
              </a:p>
            </p:txBody>
          </p:sp>
        </mc:Choice>
        <mc:Fallback xmlns="">
          <p:sp>
            <p:nvSpPr>
              <p:cNvPr id="56" name="文字方塊 55">
                <a:extLst>
                  <a:ext uri="{FF2B5EF4-FFF2-40B4-BE49-F238E27FC236}">
                    <a16:creationId xmlns:a16="http://schemas.microsoft.com/office/drawing/2014/main" id="{90D1E814-68A4-0984-7B7C-57975F22E0BA}"/>
                  </a:ext>
                </a:extLst>
              </p:cNvPr>
              <p:cNvSpPr txBox="1">
                <a:spLocks noRot="1" noChangeAspect="1" noMove="1" noResize="1" noEditPoints="1" noAdjustHandles="1" noChangeArrowheads="1" noChangeShapeType="1" noTextEdit="1"/>
              </p:cNvSpPr>
              <p:nvPr/>
            </p:nvSpPr>
            <p:spPr>
              <a:xfrm>
                <a:off x="8275711" y="3243973"/>
                <a:ext cx="857249" cy="461665"/>
              </a:xfrm>
              <a:prstGeom prst="rect">
                <a:avLst/>
              </a:prstGeom>
              <a:blipFill>
                <a:blip r:embed="rId12"/>
                <a:stretch>
                  <a:fillRect/>
                </a:stretch>
              </a:blipFill>
            </p:spPr>
            <p:txBody>
              <a:bodyPr/>
              <a:lstStyle/>
              <a:p>
                <a:r>
                  <a:rPr lang="zh-TW" altLang="en-US">
                    <a:noFill/>
                  </a:rPr>
                  <a:t> </a:t>
                </a:r>
              </a:p>
            </p:txBody>
          </p:sp>
        </mc:Fallback>
      </mc:AlternateContent>
      <p:sp>
        <p:nvSpPr>
          <p:cNvPr id="64" name="矩形: 圓角 63">
            <a:extLst>
              <a:ext uri="{FF2B5EF4-FFF2-40B4-BE49-F238E27FC236}">
                <a16:creationId xmlns:a16="http://schemas.microsoft.com/office/drawing/2014/main" id="{0344A1DB-5CF3-1248-218F-749C760541BD}"/>
              </a:ext>
            </a:extLst>
          </p:cNvPr>
          <p:cNvSpPr/>
          <p:nvPr/>
        </p:nvSpPr>
        <p:spPr>
          <a:xfrm>
            <a:off x="8282842" y="1655882"/>
            <a:ext cx="688588" cy="2084732"/>
          </a:xfrm>
          <a:prstGeom prst="roundRect">
            <a:avLst/>
          </a:prstGeom>
          <a:noFill/>
          <a:ln w="571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636C9A76-8496-4D66-153B-FF3A2DF22F5D}"/>
                  </a:ext>
                </a:extLst>
              </p:cNvPr>
              <p:cNvSpPr txBox="1"/>
              <p:nvPr/>
            </p:nvSpPr>
            <p:spPr>
              <a:xfrm>
                <a:off x="2832765" y="2532259"/>
                <a:ext cx="2355156"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𝑦</m:t>
                      </m:r>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𝑓</m:t>
                          </m:r>
                        </m:e>
                        <m:sub>
                          <m:r>
                            <a:rPr kumimoji="0" lang="zh-TW" altLang="en-US" sz="2400" b="0" i="1" u="none" strike="noStrike" kern="0" cap="none" spc="0" normalizeH="0" baseline="0" noProof="0" smtClean="0">
                              <a:ln>
                                <a:noFill/>
                              </a:ln>
                              <a:solidFill>
                                <a:prstClr val="black"/>
                              </a:solidFill>
                              <a:effectLst/>
                              <a:uLnTx/>
                              <a:uFillTx/>
                              <a:latin typeface="Cambria Math" panose="02040503050406030204" pitchFamily="18" charset="0"/>
                            </a:rPr>
                            <m:t>𝜃</m:t>
                          </m:r>
                        </m:sub>
                      </m:sSub>
                      <m:d>
                        <m:dPr>
                          <m:ctrlP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altLang="zh-TW" sz="2400" b="0" i="1" u="none" strike="noStrike" kern="0" cap="none" spc="0" normalizeH="0" baseline="0" noProof="0" smtClean="0">
                              <a:ln>
                                <a:noFill/>
                              </a:ln>
                              <a:solidFill>
                                <a:prstClr val="black"/>
                              </a:solidFill>
                              <a:effectLst/>
                              <a:uLnTx/>
                              <a:uFillTx/>
                              <a:latin typeface="Cambria Math" panose="02040503050406030204" pitchFamily="18" charset="0"/>
                            </a:rPr>
                            <m:t>𝑥</m:t>
                          </m:r>
                        </m:e>
                      </m:d>
                    </m:oMath>
                  </m:oMathPara>
                </a14:m>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Choice>
        <mc:Fallback xmlns="">
          <p:sp>
            <p:nvSpPr>
              <p:cNvPr id="69" name="文字方塊 68">
                <a:extLst>
                  <a:ext uri="{FF2B5EF4-FFF2-40B4-BE49-F238E27FC236}">
                    <a16:creationId xmlns:a16="http://schemas.microsoft.com/office/drawing/2014/main" id="{636C9A76-8496-4D66-153B-FF3A2DF22F5D}"/>
                  </a:ext>
                </a:extLst>
              </p:cNvPr>
              <p:cNvSpPr txBox="1">
                <a:spLocks noRot="1" noChangeAspect="1" noMove="1" noResize="1" noEditPoints="1" noAdjustHandles="1" noChangeArrowheads="1" noChangeShapeType="1" noTextEdit="1"/>
              </p:cNvSpPr>
              <p:nvPr/>
            </p:nvSpPr>
            <p:spPr>
              <a:xfrm>
                <a:off x="2832765" y="2532259"/>
                <a:ext cx="2355156" cy="461665"/>
              </a:xfrm>
              <a:prstGeom prst="rect">
                <a:avLst/>
              </a:prstGeom>
              <a:blipFill>
                <a:blip r:embed="rId13"/>
                <a:stretch>
                  <a:fillRect b="-1973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A5EB466C-CDB1-EB72-70BD-CDD0E0B8BC1D}"/>
                  </a:ext>
                </a:extLst>
              </p:cNvPr>
              <p:cNvSpPr txBox="1"/>
              <p:nvPr/>
            </p:nvSpPr>
            <p:spPr>
              <a:xfrm>
                <a:off x="9839582" y="2126129"/>
                <a:ext cx="1630896" cy="1211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nary>
                        <m:naryPr>
                          <m:chr m:val="∑"/>
                          <m:ctrlPr>
                            <a:rPr lang="en-US" altLang="zh-TW" sz="2800" b="0" i="1" smtClean="0">
                              <a:latin typeface="Cambria Math" panose="02040503050406030204" pitchFamily="18" charset="0"/>
                            </a:rPr>
                          </m:ctrlPr>
                        </m:naryPr>
                        <m:sub>
                          <m:r>
                            <m:rPr>
                              <m:brk m:alnAt="23"/>
                            </m:rPr>
                            <a:rPr lang="en-US" altLang="zh-TW" sz="2800" b="0" i="1" smtClean="0">
                              <a:latin typeface="Cambria Math" panose="02040503050406030204" pitchFamily="18" charset="0"/>
                            </a:rPr>
                            <m:t>𝑛</m:t>
                          </m:r>
                          <m:r>
                            <a:rPr lang="en-US" altLang="zh-TW" sz="2800" b="0" i="1" smtClean="0">
                              <a:latin typeface="Cambria Math" panose="02040503050406030204" pitchFamily="18" charset="0"/>
                            </a:rPr>
                            <m:t>=1</m:t>
                          </m:r>
                        </m:sub>
                        <m:sup>
                          <m:r>
                            <a:rPr lang="en-US" altLang="zh-TW" sz="2800" b="0" i="1" smtClean="0">
                              <a:latin typeface="Cambria Math" panose="02040503050406030204" pitchFamily="18" charset="0"/>
                            </a:rPr>
                            <m:t>𝑁</m:t>
                          </m:r>
                        </m:sup>
                        <m:e>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𝑙</m:t>
                              </m:r>
                            </m:e>
                            <m:sup>
                              <m:r>
                                <a:rPr lang="en-US" altLang="zh-TW" sz="2800" b="0" i="1" smtClean="0">
                                  <a:solidFill>
                                    <a:prstClr val="black"/>
                                  </a:solidFill>
                                  <a:latin typeface="Cambria Math" panose="02040503050406030204" pitchFamily="18" charset="0"/>
                                </a:rPr>
                                <m:t>𝑛</m:t>
                              </m:r>
                            </m:sup>
                          </m:sSup>
                        </m:e>
                      </m:nary>
                    </m:oMath>
                  </m:oMathPara>
                </a14:m>
                <a:endParaRPr lang="zh-TW" altLang="en-US" sz="2800" dirty="0"/>
              </a:p>
            </p:txBody>
          </p:sp>
        </mc:Choice>
        <mc:Fallback xmlns="">
          <p:sp>
            <p:nvSpPr>
              <p:cNvPr id="71" name="文字方塊 70">
                <a:extLst>
                  <a:ext uri="{FF2B5EF4-FFF2-40B4-BE49-F238E27FC236}">
                    <a16:creationId xmlns:a16="http://schemas.microsoft.com/office/drawing/2014/main" id="{A5EB466C-CDB1-EB72-70BD-CDD0E0B8BC1D}"/>
                  </a:ext>
                </a:extLst>
              </p:cNvPr>
              <p:cNvSpPr txBox="1">
                <a:spLocks noRot="1" noChangeAspect="1" noMove="1" noResize="1" noEditPoints="1" noAdjustHandles="1" noChangeArrowheads="1" noChangeShapeType="1" noTextEdit="1"/>
              </p:cNvSpPr>
              <p:nvPr/>
            </p:nvSpPr>
            <p:spPr>
              <a:xfrm>
                <a:off x="9839582" y="2126129"/>
                <a:ext cx="1630896" cy="1211550"/>
              </a:xfrm>
              <a:prstGeom prst="rect">
                <a:avLst/>
              </a:prstGeom>
              <a:blipFill>
                <a:blip r:embed="rId14"/>
                <a:stretch>
                  <a:fillRect/>
                </a:stretch>
              </a:blipFill>
            </p:spPr>
            <p:txBody>
              <a:bodyPr/>
              <a:lstStyle/>
              <a:p>
                <a:r>
                  <a:rPr lang="zh-TW" altLang="en-US">
                    <a:noFill/>
                  </a:rPr>
                  <a:t> </a:t>
                </a:r>
              </a:p>
            </p:txBody>
          </p:sp>
        </mc:Fallback>
      </mc:AlternateContent>
      <p:pic>
        <p:nvPicPr>
          <p:cNvPr id="4" name="Picture 2">
            <a:extLst>
              <a:ext uri="{FF2B5EF4-FFF2-40B4-BE49-F238E27FC236}">
                <a16:creationId xmlns:a16="http://schemas.microsoft.com/office/drawing/2014/main" id="{B5EBD117-50D6-C427-F3BF-E7BFDDE4CAB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11035" y="3086630"/>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矩形: 圓角 6">
                <a:extLst>
                  <a:ext uri="{FF2B5EF4-FFF2-40B4-BE49-F238E27FC236}">
                    <a16:creationId xmlns:a16="http://schemas.microsoft.com/office/drawing/2014/main" id="{967113BA-7523-48C5-354A-D156087B3F07}"/>
                  </a:ext>
                </a:extLst>
              </p:cNvPr>
              <p:cNvSpPr/>
              <p:nvPr/>
            </p:nvSpPr>
            <p:spPr>
              <a:xfrm>
                <a:off x="1195263" y="5209964"/>
                <a:ext cx="1547945" cy="461663"/>
              </a:xfrm>
              <a:prstGeom prst="roundRect">
                <a:avLst/>
              </a:prstGeom>
              <a:solidFill>
                <a:srgbClr val="4472C4">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output </a:t>
                </a:r>
                <a14:m>
                  <m:oMath xmlns:m="http://schemas.openxmlformats.org/officeDocument/2006/math">
                    <m:r>
                      <a:rPr lang="en-US" altLang="zh-TW" sz="2400" i="1" kern="0">
                        <a:solidFill>
                          <a:prstClr val="black"/>
                        </a:solidFill>
                        <a:latin typeface="Cambria Math" panose="02040503050406030204" pitchFamily="18" charset="0"/>
                        <a:ea typeface="微軟正黑體" panose="020B0604030504040204" pitchFamily="34" charset="-120"/>
                      </a:rPr>
                      <m:t>𝑦</m:t>
                    </m:r>
                  </m:oMath>
                </a14:m>
                <a:endParaRPr lang="zh-TW" altLang="en-US" sz="2400" kern="0" dirty="0">
                  <a:solidFill>
                    <a:prstClr val="black"/>
                  </a:solidFill>
                  <a:ea typeface="微軟正黑體" panose="020B0604030504040204" pitchFamily="34" charset="-120"/>
                </a:endParaRPr>
              </a:p>
            </p:txBody>
          </p:sp>
        </mc:Choice>
        <mc:Fallback xmlns="">
          <p:sp>
            <p:nvSpPr>
              <p:cNvPr id="7" name="矩形: 圓角 6">
                <a:extLst>
                  <a:ext uri="{FF2B5EF4-FFF2-40B4-BE49-F238E27FC236}">
                    <a16:creationId xmlns:a16="http://schemas.microsoft.com/office/drawing/2014/main" id="{967113BA-7523-48C5-354A-D156087B3F07}"/>
                  </a:ext>
                </a:extLst>
              </p:cNvPr>
              <p:cNvSpPr>
                <a:spLocks noRot="1" noChangeAspect="1" noMove="1" noResize="1" noEditPoints="1" noAdjustHandles="1" noChangeArrowheads="1" noChangeShapeType="1" noTextEdit="1"/>
              </p:cNvSpPr>
              <p:nvPr/>
            </p:nvSpPr>
            <p:spPr>
              <a:xfrm>
                <a:off x="1195263" y="5209964"/>
                <a:ext cx="1547945" cy="461663"/>
              </a:xfrm>
              <a:prstGeom prst="roundRect">
                <a:avLst/>
              </a:prstGeom>
              <a:blipFill>
                <a:blip r:embed="rId16"/>
                <a:stretch>
                  <a:fillRect t="-6173" b="-2469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sp>
        <p:nvSpPr>
          <p:cNvPr id="67" name="文字方塊 66">
            <a:extLst>
              <a:ext uri="{FF2B5EF4-FFF2-40B4-BE49-F238E27FC236}">
                <a16:creationId xmlns:a16="http://schemas.microsoft.com/office/drawing/2014/main" id="{E167E9DB-D70A-3F30-4ABD-3B30E77C6414}"/>
              </a:ext>
            </a:extLst>
          </p:cNvPr>
          <p:cNvSpPr txBox="1"/>
          <p:nvPr/>
        </p:nvSpPr>
        <p:spPr>
          <a:xfrm>
            <a:off x="9189467" y="2011629"/>
            <a:ext cx="941233" cy="523220"/>
          </a:xfrm>
          <a:prstGeom prst="rect">
            <a:avLst/>
          </a:prstGeom>
          <a:noFill/>
        </p:spPr>
        <p:txBody>
          <a:bodyPr wrap="square" rtlCol="0">
            <a:spAutoFit/>
          </a:bodyPr>
          <a:lstStyle/>
          <a:p>
            <a:pPr algn="ctr"/>
            <a:r>
              <a:rPr lang="en-US" altLang="zh-TW" sz="2800" b="1" dirty="0">
                <a:solidFill>
                  <a:prstClr val="black"/>
                </a:solidFill>
                <a:latin typeface="Calibri" panose="020F0502020204030204"/>
              </a:rPr>
              <a:t>Loss</a:t>
            </a:r>
            <a:endParaRPr lang="zh-TW" altLang="en-US" sz="2800" b="1"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8" name="矩形: 圓角 7">
                <a:extLst>
                  <a:ext uri="{FF2B5EF4-FFF2-40B4-BE49-F238E27FC236}">
                    <a16:creationId xmlns:a16="http://schemas.microsoft.com/office/drawing/2014/main" id="{499DDDB9-312D-3A0A-2806-70C568FE677B}"/>
                  </a:ext>
                </a:extLst>
              </p:cNvPr>
              <p:cNvSpPr/>
              <p:nvPr/>
            </p:nvSpPr>
            <p:spPr>
              <a:xfrm>
                <a:off x="3796644" y="5209964"/>
                <a:ext cx="1695451" cy="461663"/>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lvl="0" algn="ctr">
                  <a:defRPr/>
                </a:pPr>
                <a:r>
                  <a:rPr lang="en-US" altLang="zh-TW" sz="2400" kern="0" dirty="0">
                    <a:solidFill>
                      <a:prstClr val="black"/>
                    </a:solidFill>
                    <a:ea typeface="微軟正黑體" panose="020B0604030504040204" pitchFamily="34" charset="-120"/>
                  </a:rPr>
                  <a:t>answer </a:t>
                </a:r>
                <a14:m>
                  <m:oMath xmlns:m="http://schemas.openxmlformats.org/officeDocument/2006/math">
                    <m:acc>
                      <m:accPr>
                        <m:chr m:val="̂"/>
                        <m:ctrlPr>
                          <a:rPr lang="en-US" altLang="zh-TW" sz="2400" i="1" kern="0">
                            <a:solidFill>
                              <a:prstClr val="black"/>
                            </a:solidFill>
                            <a:latin typeface="Cambria Math" panose="02040503050406030204" pitchFamily="18" charset="0"/>
                            <a:ea typeface="微軟正黑體" panose="020B0604030504040204" pitchFamily="34" charset="-120"/>
                          </a:rPr>
                        </m:ctrlPr>
                      </m:accPr>
                      <m:e>
                        <m:r>
                          <a:rPr lang="en-US" altLang="zh-TW" sz="2400" i="1" kern="0">
                            <a:solidFill>
                              <a:prstClr val="black"/>
                            </a:solidFill>
                            <a:latin typeface="Cambria Math" panose="02040503050406030204" pitchFamily="18" charset="0"/>
                            <a:ea typeface="微軟正黑體" panose="020B0604030504040204" pitchFamily="34" charset="-120"/>
                          </a:rPr>
                          <m:t>𝑦</m:t>
                        </m:r>
                      </m:e>
                    </m:acc>
                  </m:oMath>
                </a14:m>
                <a:endParaRPr lang="zh-TW" altLang="en-US" sz="2400" kern="0" dirty="0">
                  <a:solidFill>
                    <a:prstClr val="black"/>
                  </a:solidFill>
                  <a:ea typeface="微軟正黑體" panose="020B0604030504040204" pitchFamily="34" charset="-120"/>
                </a:endParaRPr>
              </a:p>
            </p:txBody>
          </p:sp>
        </mc:Choice>
        <mc:Fallback xmlns="">
          <p:sp>
            <p:nvSpPr>
              <p:cNvPr id="8" name="矩形: 圓角 7">
                <a:extLst>
                  <a:ext uri="{FF2B5EF4-FFF2-40B4-BE49-F238E27FC236}">
                    <a16:creationId xmlns:a16="http://schemas.microsoft.com/office/drawing/2014/main" id="{499DDDB9-312D-3A0A-2806-70C568FE677B}"/>
                  </a:ext>
                </a:extLst>
              </p:cNvPr>
              <p:cNvSpPr>
                <a:spLocks noRot="1" noChangeAspect="1" noMove="1" noResize="1" noEditPoints="1" noAdjustHandles="1" noChangeArrowheads="1" noChangeShapeType="1" noTextEdit="1"/>
              </p:cNvSpPr>
              <p:nvPr/>
            </p:nvSpPr>
            <p:spPr>
              <a:xfrm>
                <a:off x="3796644" y="5209964"/>
                <a:ext cx="1695451" cy="461663"/>
              </a:xfrm>
              <a:prstGeom prst="roundRect">
                <a:avLst/>
              </a:prstGeom>
              <a:blipFill>
                <a:blip r:embed="rId17"/>
                <a:stretch>
                  <a:fillRect t="-6173" r="-12676" b="-24691"/>
                </a:stretch>
              </a:blipFill>
              <a:ln w="38100" cap="flat" cmpd="sng" algn="ctr">
                <a:solidFill>
                  <a:sysClr val="windowText" lastClr="000000"/>
                </a:solidFill>
                <a:prstDash val="solid"/>
                <a:miter lim="800000"/>
              </a:ln>
              <a:effectLst/>
            </p:spPr>
            <p:txBody>
              <a:bodyPr/>
              <a:lstStyle/>
              <a:p>
                <a:r>
                  <a:rPr lang="zh-TW" altLang="en-US">
                    <a:noFill/>
                  </a:rPr>
                  <a:t> </a:t>
                </a:r>
              </a:p>
            </p:txBody>
          </p:sp>
        </mc:Fallback>
      </mc:AlternateContent>
      <p:cxnSp>
        <p:nvCxnSpPr>
          <p:cNvPr id="9" name="直線單箭頭接點 8">
            <a:extLst>
              <a:ext uri="{FF2B5EF4-FFF2-40B4-BE49-F238E27FC236}">
                <a16:creationId xmlns:a16="http://schemas.microsoft.com/office/drawing/2014/main" id="{60E8D757-5927-4247-89FE-79A358EE52D5}"/>
              </a:ext>
            </a:extLst>
          </p:cNvPr>
          <p:cNvCxnSpPr>
            <a:cxnSpLocks/>
          </p:cNvCxnSpPr>
          <p:nvPr/>
        </p:nvCxnSpPr>
        <p:spPr>
          <a:xfrm>
            <a:off x="2863979" y="5440795"/>
            <a:ext cx="793620" cy="0"/>
          </a:xfrm>
          <a:prstGeom prst="straightConnector1">
            <a:avLst/>
          </a:prstGeom>
          <a:noFill/>
          <a:ln w="57150" cap="flat" cmpd="sng" algn="ctr">
            <a:solidFill>
              <a:sysClr val="windowText" lastClr="000000"/>
            </a:solidFill>
            <a:prstDash val="sysDot"/>
            <a:miter lim="800000"/>
            <a:headEnd type="triangle" w="med" len="med"/>
            <a:tailEnd type="triangle" w="med" len="med"/>
          </a:ln>
          <a:effectLst/>
        </p:spPr>
      </p:cxnSp>
      <p:sp>
        <p:nvSpPr>
          <p:cNvPr id="12" name="文字方塊 11">
            <a:extLst>
              <a:ext uri="{FF2B5EF4-FFF2-40B4-BE49-F238E27FC236}">
                <a16:creationId xmlns:a16="http://schemas.microsoft.com/office/drawing/2014/main" id="{C4226766-DE71-265F-67D4-89A1B1E1D0B0}"/>
              </a:ext>
            </a:extLst>
          </p:cNvPr>
          <p:cNvSpPr txBox="1"/>
          <p:nvPr/>
        </p:nvSpPr>
        <p:spPr>
          <a:xfrm>
            <a:off x="488133" y="4523786"/>
            <a:ext cx="3886529" cy="461665"/>
          </a:xfrm>
          <a:prstGeom prst="rect">
            <a:avLst/>
          </a:prstGeom>
          <a:noFill/>
        </p:spPr>
        <p:txBody>
          <a:bodyPr wrap="square" rtlCol="0">
            <a:spAutoFit/>
          </a:bodyPr>
          <a:lstStyle/>
          <a:p>
            <a:r>
              <a:rPr lang="en-US" altLang="zh-TW" sz="2400" b="1" dirty="0"/>
              <a:t>Supervised Learning </a:t>
            </a:r>
            <a:endParaRPr lang="zh-TW" altLang="en-US" sz="2400" b="1" dirty="0"/>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783D1E7D-5B2C-ED1E-96AC-A12BF7098A82}"/>
                  </a:ext>
                </a:extLst>
              </p:cNvPr>
              <p:cNvSpPr txBox="1"/>
              <p:nvPr/>
            </p:nvSpPr>
            <p:spPr>
              <a:xfrm>
                <a:off x="2277474" y="5863168"/>
                <a:ext cx="1966629" cy="461665"/>
              </a:xfrm>
              <a:prstGeom prst="rect">
                <a:avLst/>
              </a:prstGeom>
              <a:noFill/>
            </p:spPr>
            <p:txBody>
              <a:bodyPr wrap="square" rtlCol="0">
                <a:spAutoFit/>
              </a:bodyPr>
              <a:lstStyle/>
              <a:p>
                <a:pPr algn="ctr">
                  <a:defRPr/>
                </a:pPr>
                <a14:m>
                  <m:oMathPara xmlns:m="http://schemas.openxmlformats.org/officeDocument/2006/math">
                    <m:oMathParaPr>
                      <m:jc m:val="centerGroup"/>
                    </m:oMathParaPr>
                    <m:oMath xmlns:m="http://schemas.openxmlformats.org/officeDocument/2006/math">
                      <m:r>
                        <a:rPr lang="en-US" altLang="zh-TW" sz="2400" i="1" smtClean="0">
                          <a:solidFill>
                            <a:prstClr val="black"/>
                          </a:solidFill>
                          <a:latin typeface="Cambria Math" panose="02040503050406030204" pitchFamily="18" charset="0"/>
                        </a:rPr>
                        <m:t>𝑙</m:t>
                      </m:r>
                      <m:r>
                        <a:rPr lang="en-US" altLang="zh-TW" sz="2400" b="0" i="1" smtClean="0">
                          <a:solidFill>
                            <a:prstClr val="black"/>
                          </a:solidFill>
                          <a:latin typeface="Cambria Math" panose="02040503050406030204" pitchFamily="18" charset="0"/>
                        </a:rPr>
                        <m:t>=</m:t>
                      </m:r>
                      <m:r>
                        <a:rPr lang="en-US" altLang="zh-TW" sz="2400" b="0" i="1" smtClean="0">
                          <a:solidFill>
                            <a:prstClr val="black"/>
                          </a:solidFill>
                          <a:latin typeface="Cambria Math" panose="02040503050406030204" pitchFamily="18" charset="0"/>
                        </a:rPr>
                        <m:t>𝑑</m:t>
                      </m:r>
                      <m:d>
                        <m:dPr>
                          <m:ctrlPr>
                            <a:rPr lang="en-US" altLang="zh-TW" sz="2400" b="0" i="1" smtClean="0">
                              <a:solidFill>
                                <a:prstClr val="black"/>
                              </a:solidFill>
                              <a:latin typeface="Cambria Math" panose="02040503050406030204" pitchFamily="18" charset="0"/>
                            </a:rPr>
                          </m:ctrlPr>
                        </m:dPr>
                        <m:e>
                          <m:r>
                            <a:rPr lang="en-US" altLang="zh-TW" sz="2400" b="0" i="1" smtClean="0">
                              <a:solidFill>
                                <a:prstClr val="black"/>
                              </a:solidFill>
                              <a:latin typeface="Cambria Math" panose="02040503050406030204" pitchFamily="18" charset="0"/>
                            </a:rPr>
                            <m:t>𝑦</m:t>
                          </m:r>
                          <m:r>
                            <a:rPr lang="en-US" altLang="zh-TW" sz="2400" b="0" i="1" smtClean="0">
                              <a:solidFill>
                                <a:prstClr val="black"/>
                              </a:solidFill>
                              <a:latin typeface="Cambria Math" panose="02040503050406030204" pitchFamily="18" charset="0"/>
                            </a:rPr>
                            <m:t>,</m:t>
                          </m:r>
                          <m:acc>
                            <m:accPr>
                              <m:chr m:val="̂"/>
                              <m:ctrlPr>
                                <a:rPr lang="en-US" altLang="zh-TW" sz="2400" i="1" kern="0">
                                  <a:solidFill>
                                    <a:prstClr val="black"/>
                                  </a:solidFill>
                                  <a:latin typeface="Cambria Math" panose="02040503050406030204" pitchFamily="18" charset="0"/>
                                  <a:ea typeface="微軟正黑體" panose="020B0604030504040204" pitchFamily="34" charset="-120"/>
                                </a:rPr>
                              </m:ctrlPr>
                            </m:accPr>
                            <m:e>
                              <m:r>
                                <a:rPr lang="en-US" altLang="zh-TW" sz="2400" i="1" kern="0">
                                  <a:solidFill>
                                    <a:prstClr val="black"/>
                                  </a:solidFill>
                                  <a:latin typeface="Cambria Math" panose="02040503050406030204" pitchFamily="18" charset="0"/>
                                  <a:ea typeface="微軟正黑體" panose="020B0604030504040204" pitchFamily="34" charset="-120"/>
                                </a:rPr>
                                <m:t>𝑦</m:t>
                              </m:r>
                            </m:e>
                          </m:acc>
                        </m:e>
                      </m:d>
                    </m:oMath>
                  </m:oMathPara>
                </a14:m>
                <a:endParaRPr lang="zh-TW" altLang="en-US" sz="2400" dirty="0">
                  <a:solidFill>
                    <a:prstClr val="black"/>
                  </a:solidFill>
                  <a:latin typeface="Calibri" panose="020F0502020204030204"/>
                </a:endParaRPr>
              </a:p>
            </p:txBody>
          </p:sp>
        </mc:Choice>
        <mc:Fallback xmlns="">
          <p:sp>
            <p:nvSpPr>
              <p:cNvPr id="16" name="文字方塊 15">
                <a:extLst>
                  <a:ext uri="{FF2B5EF4-FFF2-40B4-BE49-F238E27FC236}">
                    <a16:creationId xmlns:a16="http://schemas.microsoft.com/office/drawing/2014/main" id="{783D1E7D-5B2C-ED1E-96AC-A12BF7098A82}"/>
                  </a:ext>
                </a:extLst>
              </p:cNvPr>
              <p:cNvSpPr txBox="1">
                <a:spLocks noRot="1" noChangeAspect="1" noMove="1" noResize="1" noEditPoints="1" noAdjustHandles="1" noChangeArrowheads="1" noChangeShapeType="1" noTextEdit="1"/>
              </p:cNvSpPr>
              <p:nvPr/>
            </p:nvSpPr>
            <p:spPr>
              <a:xfrm>
                <a:off x="2277474" y="5863168"/>
                <a:ext cx="1966629" cy="461665"/>
              </a:xfrm>
              <a:prstGeom prst="rect">
                <a:avLst/>
              </a:prstGeom>
              <a:blipFill>
                <a:blip r:embed="rId18"/>
                <a:stretch>
                  <a:fillRect t="-3947" r="-2795" b="-9211"/>
                </a:stretch>
              </a:blipFill>
            </p:spPr>
            <p:txBody>
              <a:bodyPr/>
              <a:lstStyle/>
              <a:p>
                <a:r>
                  <a:rPr lang="zh-TW" altLang="en-US">
                    <a:noFill/>
                  </a:rPr>
                  <a:t> </a:t>
                </a:r>
              </a:p>
            </p:txBody>
          </p:sp>
        </mc:Fallback>
      </mc:AlternateContent>
      <p:cxnSp>
        <p:nvCxnSpPr>
          <p:cNvPr id="10" name="直線單箭頭接點 9">
            <a:extLst>
              <a:ext uri="{FF2B5EF4-FFF2-40B4-BE49-F238E27FC236}">
                <a16:creationId xmlns:a16="http://schemas.microsoft.com/office/drawing/2014/main" id="{C5F8B804-49C3-EEB9-CC45-11A7DDC273D6}"/>
              </a:ext>
            </a:extLst>
          </p:cNvPr>
          <p:cNvCxnSpPr>
            <a:cxnSpLocks/>
            <a:stCxn id="19" idx="1"/>
          </p:cNvCxnSpPr>
          <p:nvPr/>
        </p:nvCxnSpPr>
        <p:spPr>
          <a:xfrm flipH="1">
            <a:off x="7055626" y="5462765"/>
            <a:ext cx="864379" cy="11634"/>
          </a:xfrm>
          <a:prstGeom prst="straightConnector1">
            <a:avLst/>
          </a:prstGeom>
          <a:noFill/>
          <a:ln w="57150" cap="flat" cmpd="sng" algn="ctr">
            <a:solidFill>
              <a:sysClr val="windowText" lastClr="000000"/>
            </a:solidFill>
            <a:prstDash val="sysDot"/>
            <a:miter lim="800000"/>
            <a:headEnd type="none" w="med" len="med"/>
            <a:tailEnd type="triangle" w="med" len="med"/>
          </a:ln>
          <a:effectLst/>
        </p:spPr>
      </p:cxnSp>
      <p:sp>
        <p:nvSpPr>
          <p:cNvPr id="19" name="文字方塊 18">
            <a:extLst>
              <a:ext uri="{FF2B5EF4-FFF2-40B4-BE49-F238E27FC236}">
                <a16:creationId xmlns:a16="http://schemas.microsoft.com/office/drawing/2014/main" id="{352E0F1E-4FDD-7E54-00A8-ED15DDCEAC4D}"/>
              </a:ext>
            </a:extLst>
          </p:cNvPr>
          <p:cNvSpPr txBox="1"/>
          <p:nvPr/>
        </p:nvSpPr>
        <p:spPr>
          <a:xfrm>
            <a:off x="7920005" y="5208849"/>
            <a:ext cx="3076732" cy="507831"/>
          </a:xfrm>
          <a:prstGeom prst="rect">
            <a:avLst/>
          </a:prstGeom>
          <a:noFill/>
        </p:spPr>
        <p:txBody>
          <a:bodyPr wrap="square" rtlCol="0">
            <a:spAutoFit/>
          </a:bodyPr>
          <a:lstStyle/>
          <a:p>
            <a:r>
              <a:rPr lang="en-US" altLang="zh-TW" sz="2700" dirty="0"/>
              <a:t>Using a powerful AI?</a:t>
            </a:r>
            <a:endParaRPr lang="zh-TW" altLang="en-US" sz="2700" dirty="0"/>
          </a:p>
        </p:txBody>
      </p:sp>
      <p:sp>
        <p:nvSpPr>
          <p:cNvPr id="23" name="文字方塊 22">
            <a:extLst>
              <a:ext uri="{FF2B5EF4-FFF2-40B4-BE49-F238E27FC236}">
                <a16:creationId xmlns:a16="http://schemas.microsoft.com/office/drawing/2014/main" id="{93B69A49-C922-DC81-897B-4E47A350389E}"/>
              </a:ext>
            </a:extLst>
          </p:cNvPr>
          <p:cNvSpPr txBox="1"/>
          <p:nvPr/>
        </p:nvSpPr>
        <p:spPr>
          <a:xfrm>
            <a:off x="7361436" y="5701883"/>
            <a:ext cx="5106179" cy="507831"/>
          </a:xfrm>
          <a:prstGeom prst="rect">
            <a:avLst/>
          </a:prstGeom>
          <a:noFill/>
        </p:spPr>
        <p:txBody>
          <a:bodyPr wrap="square" rtlCol="0">
            <a:spAutoFit/>
          </a:bodyPr>
          <a:lstStyle/>
          <a:p>
            <a:r>
              <a:rPr lang="en-US" altLang="zh-TW" sz="2700" dirty="0"/>
              <a:t>This is </a:t>
            </a:r>
            <a:r>
              <a:rPr lang="en-US" altLang="zh-TW" sz="2700" i="1" u="sng" dirty="0"/>
              <a:t>knowledge distillation</a:t>
            </a:r>
            <a:r>
              <a:rPr lang="en-US" altLang="zh-TW" sz="2700" dirty="0"/>
              <a:t>. </a:t>
            </a:r>
            <a:endParaRPr lang="zh-TW" altLang="en-US" sz="2700" dirty="0"/>
          </a:p>
        </p:txBody>
      </p:sp>
    </p:spTree>
    <p:extLst>
      <p:ext uri="{BB962C8B-B14F-4D97-AF65-F5344CB8AC3E}">
        <p14:creationId xmlns:p14="http://schemas.microsoft.com/office/powerpoint/2010/main" val="4800944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3271</TotalTime>
  <Words>5453</Words>
  <Application>Microsoft Office PowerPoint</Application>
  <PresentationFormat>寬螢幕</PresentationFormat>
  <Paragraphs>685</Paragraphs>
  <Slides>62</Slides>
  <Notes>30</Notes>
  <HiddenSlides>0</HiddenSlides>
  <MMClips>0</MMClips>
  <ScaleCrop>false</ScaleCrop>
  <HeadingPairs>
    <vt:vector size="6" baseType="variant">
      <vt:variant>
        <vt:lpstr>使用字型</vt:lpstr>
      </vt:variant>
      <vt:variant>
        <vt:i4>10</vt:i4>
      </vt:variant>
      <vt:variant>
        <vt:lpstr>佈景主題</vt:lpstr>
      </vt:variant>
      <vt:variant>
        <vt:i4>2</vt:i4>
      </vt:variant>
      <vt:variant>
        <vt:lpstr>投影片標題</vt:lpstr>
      </vt:variant>
      <vt:variant>
        <vt:i4>62</vt:i4>
      </vt:variant>
    </vt:vector>
  </HeadingPairs>
  <TitlesOfParts>
    <vt:vector size="74" baseType="lpstr">
      <vt:lpstr>Lucida Grande</vt:lpstr>
      <vt:lpstr>NimbusRomNo9L-Medi</vt:lpstr>
      <vt:lpstr>Spectral</vt:lpstr>
      <vt:lpstr>微軟正黑體</vt:lpstr>
      <vt:lpstr>微軟正黑體</vt:lpstr>
      <vt:lpstr>Aptos</vt:lpstr>
      <vt:lpstr>Aptos Display</vt:lpstr>
      <vt:lpstr>Arial</vt:lpstr>
      <vt:lpstr>Calibri</vt:lpstr>
      <vt:lpstr>Cambria Math</vt:lpstr>
      <vt:lpstr>Office 佈景主題</vt:lpstr>
      <vt:lpstr>1_Office 佈景主題</vt:lpstr>
      <vt:lpstr>人工智慧能否 自我成長</vt:lpstr>
      <vt:lpstr>人類最後的發明</vt:lpstr>
      <vt:lpstr>PowerPoint 簡報</vt:lpstr>
      <vt:lpstr>PowerPoint 簡報</vt:lpstr>
      <vt:lpstr>何謂 「AI 自我成長」並沒有明確定義 </vt:lpstr>
      <vt:lpstr>AI 如何學習？</vt:lpstr>
      <vt:lpstr>AI 如何學習？</vt:lpstr>
      <vt:lpstr>AI 如何學習？</vt:lpstr>
      <vt:lpstr>由 AI 自己產生答案</vt:lpstr>
      <vt:lpstr>由 AI 自己產生答案</vt:lpstr>
      <vt:lpstr>由 AI 自己產生答案</vt:lpstr>
      <vt:lpstr>由 AI 自己產生答案：自我修正</vt:lpstr>
      <vt:lpstr>由 AI 自己產生答案：自我修正</vt:lpstr>
      <vt:lpstr>PowerPoint 簡報</vt:lpstr>
      <vt:lpstr>人類如何讓 AI 成長？</vt:lpstr>
      <vt:lpstr>PowerPoint 簡報</vt:lpstr>
      <vt:lpstr>PowerPoint 簡報</vt:lpstr>
      <vt:lpstr>由 AI 自己來做 Reward Shaping </vt:lpstr>
      <vt:lpstr>PowerPoint 簡報</vt:lpstr>
      <vt:lpstr>PowerPoint 簡報</vt:lpstr>
      <vt:lpstr>PowerPoint 簡報</vt:lpstr>
      <vt:lpstr>PowerPoint 簡報</vt:lpstr>
      <vt:lpstr>PowerPoint 簡報</vt:lpstr>
      <vt:lpstr>讓 AI 自己訂 Loss</vt:lpstr>
      <vt:lpstr>讓 AI 自己訂 Loss</vt:lpstr>
      <vt:lpstr>讓 AI 自己訂 Loss</vt:lpstr>
      <vt:lpstr>讓 AI 自己訂 Loss</vt:lpstr>
      <vt:lpstr>讓 AI 自己訂 Loss</vt:lpstr>
      <vt:lpstr>讓 AI 自己訂 Loss</vt:lpstr>
      <vt:lpstr>讓 AI 自己訂 Loss</vt:lpstr>
      <vt:lpstr>讓 AI 自己訂 Loss</vt:lpstr>
      <vt:lpstr>讓 AI 自己訂 Loss</vt:lpstr>
      <vt:lpstr>讓 AI 自己訂 Loss</vt:lpstr>
      <vt:lpstr>讓 AI 自己訂 Loss</vt:lpstr>
      <vt:lpstr>讓 AI 自己訂 Loss</vt:lpstr>
      <vt:lpstr>Math Warning</vt:lpstr>
      <vt:lpstr>PowerPoint 簡報</vt:lpstr>
      <vt:lpstr>PowerPoint 簡報</vt:lpstr>
      <vt:lpstr>PowerPoint 簡報</vt:lpstr>
      <vt:lpstr>PowerPoint 簡報</vt:lpstr>
      <vt:lpstr>PowerPoint 簡報</vt:lpstr>
      <vt:lpstr>PowerPoint 簡報</vt:lpstr>
      <vt:lpstr>End of Math Warning</vt:lpstr>
      <vt:lpstr>讓 AI 自己訂 Loss</vt:lpstr>
      <vt:lpstr>No Human in the Loop?!</vt:lpstr>
      <vt:lpstr>PowerPoint 簡報</vt:lpstr>
      <vt:lpstr>No Human in the Loop?!</vt:lpstr>
      <vt:lpstr>No Human in the Loop?!</vt:lpstr>
      <vt:lpstr>No Human in the Loop?!</vt:lpstr>
      <vt:lpstr>External information is still needed.</vt:lpstr>
      <vt:lpstr>PowerPoint 簡報</vt:lpstr>
      <vt:lpstr>PostTrainBench: Can LLM Agents Automate LLM Post-Training?</vt:lpstr>
      <vt:lpstr>PowerPoint 簡報</vt:lpstr>
      <vt:lpstr>PostTrainBench: Can LLM Agents Automate LLM Post-Training?</vt:lpstr>
      <vt:lpstr>PostTrainBench: Can LLM Agents Automate LLM Post-Training?</vt:lpstr>
      <vt:lpstr>PowerPoint 簡報</vt:lpstr>
      <vt:lpstr>Weak-to-Strong Alignment</vt:lpstr>
      <vt:lpstr>Weak-to-Strong Alignment</vt:lpstr>
      <vt:lpstr>Weak-to-Strong Alignment</vt:lpstr>
      <vt:lpstr>PowerPoint 簡報</vt:lpstr>
      <vt:lpstr>AI Agent 不是只有模型參數</vt:lpstr>
      <vt:lpstr>下回待續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Hung-yi Lee</dc:creator>
  <cp:lastModifiedBy>Hung-yi Lee</cp:lastModifiedBy>
  <cp:revision>190</cp:revision>
  <dcterms:created xsi:type="dcterms:W3CDTF">2026-05-01T07:33:52Z</dcterms:created>
  <dcterms:modified xsi:type="dcterms:W3CDTF">2026-05-10T20:35:44Z</dcterms:modified>
</cp:coreProperties>
</file>