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6858000" cx="12192000"/>
  <p:notesSz cx="6858000" cy="9144000"/>
  <p:embeddedFontLst>
    <p:embeddedFont>
      <p:font typeface="Play"/>
      <p:regular r:id="rId68"/>
      <p:bold r:id="rId69"/>
    </p:embeddedFont>
    <p:embeddedFont>
      <p:font typeface="Merriweather Sans"/>
      <p:regular r:id="rId70"/>
      <p:bold r:id="rId71"/>
      <p:italic r:id="rId72"/>
      <p:boldItalic r:id="rId73"/>
    </p:embeddedFont>
    <p:embeddedFont>
      <p:font typeface="Fragment Mono"/>
      <p:regular r:id="rId74"/>
      <p:italic r:id="rId75"/>
    </p:embeddedFont>
    <p:embeddedFont>
      <p:font typeface="Quattrocento Sans"/>
      <p:regular r:id="rId76"/>
      <p:bold r:id="rId77"/>
      <p:italic r:id="rId78"/>
      <p:boldItalic r:id="rId79"/>
    </p:embeddedFont>
    <p:embeddedFont>
      <p:font typeface="JetBrains Mono"/>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3" Type="http://schemas.openxmlformats.org/officeDocument/2006/relationships/font" Target="fonts/JetBrainsMono-boldItalic.fntdata"/><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JetBrainsMono-regular.fntdata"/><Relationship Id="rId82" Type="http://schemas.openxmlformats.org/officeDocument/2006/relationships/font" Target="fonts/JetBrainsMono-italic.fntdata"/><Relationship Id="rId81" Type="http://schemas.openxmlformats.org/officeDocument/2006/relationships/font" Target="fonts/JetBrainsMon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MerriweatherSans-boldItalic.fntdata"/><Relationship Id="rId72" Type="http://schemas.openxmlformats.org/officeDocument/2006/relationships/font" Target="fonts/MerriweatherSans-italic.fntdata"/><Relationship Id="rId31" Type="http://schemas.openxmlformats.org/officeDocument/2006/relationships/slide" Target="slides/slide25.xml"/><Relationship Id="rId75" Type="http://schemas.openxmlformats.org/officeDocument/2006/relationships/font" Target="fonts/FragmentMono-italic.fntdata"/><Relationship Id="rId30" Type="http://schemas.openxmlformats.org/officeDocument/2006/relationships/slide" Target="slides/slide24.xml"/><Relationship Id="rId74" Type="http://schemas.openxmlformats.org/officeDocument/2006/relationships/font" Target="fonts/FragmentMono-regular.fntdata"/><Relationship Id="rId33" Type="http://schemas.openxmlformats.org/officeDocument/2006/relationships/slide" Target="slides/slide27.xml"/><Relationship Id="rId77" Type="http://schemas.openxmlformats.org/officeDocument/2006/relationships/font" Target="fonts/QuattrocentoSans-bold.fntdata"/><Relationship Id="rId32" Type="http://schemas.openxmlformats.org/officeDocument/2006/relationships/slide" Target="slides/slide26.xml"/><Relationship Id="rId76" Type="http://schemas.openxmlformats.org/officeDocument/2006/relationships/font" Target="fonts/QuattrocentoSans-regular.fntdata"/><Relationship Id="rId35" Type="http://schemas.openxmlformats.org/officeDocument/2006/relationships/slide" Target="slides/slide29.xml"/><Relationship Id="rId79" Type="http://schemas.openxmlformats.org/officeDocument/2006/relationships/font" Target="fonts/QuattrocentoSans-boldItalic.fntdata"/><Relationship Id="rId34" Type="http://schemas.openxmlformats.org/officeDocument/2006/relationships/slide" Target="slides/slide28.xml"/><Relationship Id="rId78" Type="http://schemas.openxmlformats.org/officeDocument/2006/relationships/font" Target="fonts/QuattrocentoSans-italic.fntdata"/><Relationship Id="rId71" Type="http://schemas.openxmlformats.org/officeDocument/2006/relationships/font" Target="fonts/MerriweatherSans-bold.fntdata"/><Relationship Id="rId70" Type="http://schemas.openxmlformats.org/officeDocument/2006/relationships/font" Target="fonts/MerriweatherSans-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Play-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Play-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abs/2310.11667" TargetMode="External"/><Relationship Id="rId3" Type="http://schemas.openxmlformats.org/officeDocument/2006/relationships/hyperlink" Target="https://aclanthology.org/2024.acl-long.698.pdf" TargetMode="External"/><Relationship Id="rId4" Type="http://schemas.openxmlformats.org/officeDocument/2006/relationships/hyperlink" Target="https://arxiv.org/html/2508.03905v1" TargetMode="External"/><Relationship Id="rId5" Type="http://schemas.openxmlformats.org/officeDocument/2006/relationships/hyperlink" Target="https://www.emergentmind.com/topics/sotopia-interactive-social-evaluation-benchmark"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news.org/article/science-conference-test-ai-agents" TargetMode="External"/><Relationship Id="rId3" Type="http://schemas.openxmlformats.org/officeDocument/2006/relationships/hyperlink" Target="https://infocatchy.com/how-ai-agents-are-transforming-scientific-research-inside-the-groundbreaking-agents4science-2025-conference/" TargetMode="External"/><Relationship Id="rId4" Type="http://schemas.openxmlformats.org/officeDocument/2006/relationships/hyperlink" Target="https://infocatchy.com/how-ai-agents-are-transforming-scientific-research-inside-the-groundbreaking-agents4science-2025-conference/"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Context vs prompt </a:t>
            </a:r>
            <a:endParaRPr/>
          </a:p>
          <a:p>
            <a:pPr indent="0" lvl="0" marL="0" rtl="0" algn="l">
              <a:spcBef>
                <a:spcPts val="0"/>
              </a:spcBef>
              <a:spcAft>
                <a:spcPts val="0"/>
              </a:spcAft>
              <a:buNone/>
            </a:pPr>
            <a:r>
              <a:rPr lang="en-US"/>
              <a:t>找地方說明:在這些越來越長的上下文中，其實充斥著大量**「無用（useless）」、「冗餘（redundant）」以及「過期（expired）」的資訊**。</a:t>
            </a:r>
            <a:endParaRPr/>
          </a:p>
          <a:p>
            <a:pPr indent="0" lvl="0" marL="0" rtl="0" algn="l">
              <a:spcBef>
                <a:spcPts val="0"/>
              </a:spcBef>
              <a:spcAft>
                <a:spcPts val="0"/>
              </a:spcAft>
              <a:buNone/>
            </a:pPr>
            <a:r>
              <a:rPr lang="en-US"/>
              <a:t>例如：嘗試錯誤的報錯代碼、已經被後續步驟覆蓋掉的舊資訊，或是無關緊要的工具回傳結果。作者證明，如果能將這些「垃圾資訊」刪除，完全不會損害 Agent 解決問題的能力。</a:t>
            </a:r>
            <a:endParaRPr/>
          </a:p>
          <a:p>
            <a:pPr indent="0" lvl="0" marL="0" marR="0" rtl="0" algn="l">
              <a:lnSpc>
                <a:spcPct val="100000"/>
              </a:lnSpc>
              <a:spcBef>
                <a:spcPts val="0"/>
              </a:spcBef>
              <a:spcAft>
                <a:spcPts val="0"/>
              </a:spcAft>
              <a:buClr>
                <a:schemeClr val="lt1"/>
              </a:buClr>
              <a:buSzPts val="1200"/>
              <a:buFont typeface="Arial"/>
              <a:buNone/>
            </a:pPr>
            <a:r>
              <a:rPr lang="en-US"/>
              <a:t>沒講到 COMPASS: https://arxiv.org/abs/2510.08790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sz="1200">
                <a:solidFill>
                  <a:schemeClr val="lt1"/>
                </a:solidFill>
                <a:latin typeface="Arial"/>
                <a:ea typeface="Arial"/>
                <a:cs typeface="Arial"/>
                <a:sym typeface="Arial"/>
              </a:rPr>
              <a:t>協作</a:t>
            </a:r>
            <a:endParaRPr/>
          </a:p>
          <a:p>
            <a:pPr indent="0" lvl="0" marL="0" rtl="0" algn="l">
              <a:spcBef>
                <a:spcPts val="0"/>
              </a:spcBef>
              <a:spcAft>
                <a:spcPts val="0"/>
              </a:spcAft>
              <a:buNone/>
            </a:pPr>
            <a:r>
              <a:rPr lang="en-US" sz="1200">
                <a:solidFill>
                  <a:schemeClr val="lt1"/>
                </a:solidFill>
                <a:latin typeface="Arial"/>
                <a:ea typeface="Arial"/>
                <a:cs typeface="Arial"/>
                <a:sym typeface="Arial"/>
              </a:rPr>
              <a:t>強化效率</a:t>
            </a:r>
            <a:endParaRPr/>
          </a:p>
          <a:p>
            <a:pPr indent="0" lvl="0" marL="0" rtl="0" algn="l">
              <a:spcBef>
                <a:spcPts val="0"/>
              </a:spcBef>
              <a:spcAft>
                <a:spcPts val="0"/>
              </a:spcAft>
              <a:buNone/>
            </a:pPr>
            <a:r>
              <a:rPr lang="en-US" sz="1200">
                <a:solidFill>
                  <a:schemeClr val="lt1"/>
                </a:solidFill>
                <a:latin typeface="Arial"/>
                <a:ea typeface="Arial"/>
                <a:cs typeface="Arial"/>
                <a:sym typeface="Arial"/>
              </a:rPr>
              <a:t>欺騙</a:t>
            </a:r>
            <a:endParaRPr/>
          </a:p>
          <a:p>
            <a:pPr indent="0" lvl="0" marL="0" rtl="0" algn="l">
              <a:spcBef>
                <a:spcPts val="0"/>
              </a:spcBef>
              <a:spcAft>
                <a:spcPts val="0"/>
              </a:spcAft>
              <a:buNone/>
            </a:pPr>
            <a:r>
              <a:rPr lang="en-US" sz="1200">
                <a:solidFill>
                  <a:schemeClr val="lt1"/>
                </a:solidFill>
                <a:latin typeface="Arial"/>
                <a:ea typeface="Arial"/>
                <a:cs typeface="Arial"/>
                <a:sym typeface="Arial"/>
              </a:rPr>
              <a:t>moltbook?</a:t>
            </a:r>
            <a:endParaRPr sz="1200">
              <a:solidFill>
                <a:schemeClr val="lt1"/>
              </a:solidFill>
              <a:latin typeface="Arial"/>
              <a:ea typeface="Arial"/>
              <a:cs typeface="Arial"/>
              <a:sym typeface="Arial"/>
            </a:endParaRPr>
          </a:p>
          <a:p>
            <a:pPr indent="0" lvl="0" marL="0" rtl="0" algn="l">
              <a:spcBef>
                <a:spcPts val="0"/>
              </a:spcBef>
              <a:spcAft>
                <a:spcPts val="0"/>
              </a:spcAft>
              <a:buNone/>
            </a:pPr>
            <a:r>
              <a:rPr lang="en-US" sz="1200">
                <a:solidFill>
                  <a:schemeClr val="lt1"/>
                </a:solidFill>
                <a:latin typeface="Arial"/>
                <a:ea typeface="Arial"/>
                <a:cs typeface="Arial"/>
                <a:sym typeface="Arial"/>
              </a:rPr>
              <a:t>回去搞 memory 的部分</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30 1, 5 -&gt;24 27</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7Context engineering</a:t>
            </a:r>
            <a:endParaRPr/>
          </a:p>
          <a:p>
            <a:pPr indent="0" lvl="0" marL="0" rtl="0" algn="l">
              <a:spcBef>
                <a:spcPts val="0"/>
              </a:spcBef>
              <a:spcAft>
                <a:spcPts val="0"/>
              </a:spcAft>
              <a:buNone/>
            </a:pPr>
            <a:r>
              <a:rPr lang="en-US"/>
              <a:t>8Reduce</a:t>
            </a:r>
            <a:endParaRPr/>
          </a:p>
          <a:p>
            <a:pPr indent="0" lvl="0" marL="0" rtl="0" algn="l">
              <a:spcBef>
                <a:spcPts val="0"/>
              </a:spcBef>
              <a:spcAft>
                <a:spcPts val="0"/>
              </a:spcAft>
              <a:buNone/>
            </a:pPr>
            <a:r>
              <a:rPr lang="en-US"/>
              <a:t>9Train to reduce</a:t>
            </a:r>
            <a:endParaRPr/>
          </a:p>
          <a:p>
            <a:pPr indent="0" lvl="0" marL="0" rtl="0" algn="l">
              <a:spcBef>
                <a:spcPts val="0"/>
              </a:spcBef>
              <a:spcAft>
                <a:spcPts val="0"/>
              </a:spcAft>
              <a:buNone/>
            </a:pPr>
            <a:r>
              <a:rPr lang="en-US"/>
              <a:t>10When2reduce</a:t>
            </a:r>
            <a:endParaRPr/>
          </a:p>
          <a:p>
            <a:pPr indent="0" lvl="0" marL="0" rtl="0" algn="l">
              <a:spcBef>
                <a:spcPts val="0"/>
              </a:spcBef>
              <a:spcAft>
                <a:spcPts val="0"/>
              </a:spcAft>
              <a:buNone/>
            </a:pPr>
            <a:r>
              <a:rPr lang="en-US"/>
              <a:t>11Only load what you need</a:t>
            </a:r>
            <a:endParaRPr/>
          </a:p>
          <a:p>
            <a:pPr indent="0" lvl="0" marL="0" rtl="0" algn="l">
              <a:spcBef>
                <a:spcPts val="0"/>
              </a:spcBef>
              <a:spcAft>
                <a:spcPts val="0"/>
              </a:spcAft>
              <a:buNone/>
            </a:pPr>
            <a:r>
              <a:rPr lang="en-US"/>
              <a:t>12Complete framework</a:t>
            </a:r>
            <a:endParaRPr/>
          </a:p>
          <a:p>
            <a:pPr indent="0" lvl="0" marL="0" rtl="0" algn="l">
              <a:spcBef>
                <a:spcPts val="0"/>
              </a:spcBef>
              <a:spcAft>
                <a:spcPts val="0"/>
              </a:spcAft>
              <a:buNone/>
            </a:pPr>
            <a:r>
              <a:rPr lang="en-US"/>
              <a:t>1-3Memory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更自動的 context engineering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Memory?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Social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如何改變我們</a:t>
            </a:r>
            <a:endParaRPr/>
          </a:p>
          <a:p>
            <a:pPr indent="0" lvl="0" marL="0" rtl="0" algn="l">
              <a:spcBef>
                <a:spcPts val="0"/>
              </a:spcBef>
              <a:spcAft>
                <a:spcPts val="0"/>
              </a:spcAft>
              <a:buNone/>
            </a:pPr>
            <a:r>
              <a:t/>
            </a:r>
            <a:endParaRPr/>
          </a:p>
        </p:txBody>
      </p:sp>
      <p:sp>
        <p:nvSpPr>
          <p:cNvPr id="174" name="Google Shape;17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Arial"/>
                <a:ea typeface="Arial"/>
                <a:cs typeface="Arial"/>
                <a:sym typeface="Arial"/>
              </a:rPr>
              <a:t>引入知識圖譜和時間軸後</a:t>
            </a:r>
            <a:endParaRPr b="0" i="0"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t>https://arxiv.org/abs/2504.19413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各式各樣的 memory </a:t>
            </a:r>
            <a:endParaRPr/>
          </a:p>
          <a:p>
            <a:pPr indent="0" lvl="0" marL="0" rtl="0" algn="l">
              <a:spcBef>
                <a:spcPts val="0"/>
              </a:spcBef>
              <a:spcAft>
                <a:spcPts val="0"/>
              </a:spcAft>
              <a:buNone/>
            </a:pPr>
            <a:r>
              <a:rPr lang="en-US"/>
              <a:t>https://zhuanlan.zhihu.com/p/1978869876396413893</a:t>
            </a:r>
            <a:endParaRPr/>
          </a:p>
          <a:p>
            <a:pPr indent="0" lvl="0" marL="0" rtl="0" algn="l">
              <a:spcBef>
                <a:spcPts val="0"/>
              </a:spcBef>
              <a:spcAft>
                <a:spcPts val="0"/>
              </a:spcAft>
              <a:buNone/>
            </a:pPr>
            <a:r>
              <a:t/>
            </a:r>
            <a:endParaRPr/>
          </a:p>
        </p:txBody>
      </p:sp>
      <p:sp>
        <p:nvSpPr>
          <p:cNvPr id="342" name="Google Shape;34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找出在2023年6月前出版的一篇研究論文標題，該論文提到了文化傳統、科學過程和烹飪創新。該論文由三人共同撰寫：其中一人是西孟加拉邦（West Bengal）的助理教授，另一人擁有博士學位。</a:t>
            </a:r>
            <a:endParaRPr/>
          </a:p>
        </p:txBody>
      </p:sp>
      <p:sp>
        <p:nvSpPr>
          <p:cNvPr id="562" name="Google Shape;56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Pruning vs accuracy </a:t>
            </a:r>
            <a:endParaRPr/>
          </a:p>
          <a:p>
            <a:pPr indent="0" lvl="1" marL="457200" rtl="0" algn="l">
              <a:spcBef>
                <a:spcPts val="0"/>
              </a:spcBef>
              <a:spcAft>
                <a:spcPts val="0"/>
              </a:spcAft>
              <a:buNone/>
            </a:pPr>
            <a:r>
              <a:rPr lang="en-US"/>
              <a:t>還要加上 cost </a:t>
            </a:r>
            <a:endParaRPr/>
          </a:p>
          <a:p>
            <a:pPr indent="0" lvl="0" marL="0" rtl="0" algn="l">
              <a:spcBef>
                <a:spcPts val="0"/>
              </a:spcBef>
              <a:spcAft>
                <a:spcPts val="0"/>
              </a:spcAft>
              <a:buNone/>
            </a:pPr>
            <a:r>
              <a:t/>
            </a:r>
            <a:endParaRPr/>
          </a:p>
        </p:txBody>
      </p:sp>
      <p:sp>
        <p:nvSpPr>
          <p:cNvPr id="183" name="Google Shape;18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Left: Environment observation tokens dominate the context window of an SE agent’s trajectory.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冗於資訊</a:t>
            </a:r>
            <a:endParaRPr/>
          </a:p>
          <a:p>
            <a:pPr indent="0" lvl="1" marL="457200" rtl="0" algn="l">
              <a:spcBef>
                <a:spcPts val="0"/>
              </a:spcBef>
              <a:spcAft>
                <a:spcPts val="0"/>
              </a:spcAft>
              <a:buNone/>
            </a:pPr>
            <a:r>
              <a:rPr lang="en-US"/>
              <a:t>與某個步驟相關的資訊在該步驟完成後可能不再需要 。最典型的情況是代理循環檢查多個對象以尋找相關對象 。例如，在診斷問題根源的過程中，代理經常使用 grep 殼層指令搜尋某個符號，然後打開搜尋結果中出現的每個檔案進行閱讀 。這個過程在軌跡中佔用了幾個步驟，而在代理識別出故障檔案後，其他檔案中的大部分內容就不再有用了 。</a:t>
            </a:r>
            <a:endParaRPr/>
          </a:p>
          <a:p>
            <a:pPr indent="0" lvl="0" marL="0" rtl="0" algn="l">
              <a:spcBef>
                <a:spcPts val="0"/>
              </a:spcBef>
              <a:spcAft>
                <a:spcPts val="0"/>
              </a:spcAft>
              <a:buNone/>
            </a:pPr>
            <a:r>
              <a:t/>
            </a:r>
            <a:endParaRPr/>
          </a:p>
        </p:txBody>
      </p:sp>
      <p:sp>
        <p:nvSpPr>
          <p:cNvPr id="605" name="Google Shape;60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21052"/>
              </a:lnSpc>
              <a:spcBef>
                <a:spcPts val="0"/>
              </a:spcBef>
              <a:spcAft>
                <a:spcPts val="0"/>
              </a:spcAft>
              <a:buNone/>
            </a:pPr>
            <a:r>
              <a:rPr lang="en-US">
                <a:latin typeface="Calibri"/>
                <a:ea typeface="Calibri"/>
                <a:cs typeface="Calibri"/>
                <a:sym typeface="Calibri"/>
              </a:rPr>
              <a:t>MCP-Zero：主動工具發現 (arXiv:2506.01056)</a:t>
            </a:r>
            <a:endParaRPr/>
          </a:p>
          <a:p>
            <a:pPr indent="0" lvl="0" marL="0" rtl="0" algn="l">
              <a:lnSpc>
                <a:spcPct val="120000"/>
              </a:lnSpc>
              <a:spcBef>
                <a:spcPts val="300"/>
              </a:spcBef>
              <a:spcAft>
                <a:spcPts val="0"/>
              </a:spcAft>
              <a:buNone/>
            </a:pPr>
            <a:r>
              <a:rPr lang="en-US">
                <a:latin typeface="Calibri"/>
                <a:ea typeface="Calibri"/>
                <a:cs typeface="Calibri"/>
                <a:sym typeface="Calibri"/>
              </a:rPr>
              <a:t>問題：把大量工具 Schema 注入 Prompt → 巨量上下文負擔</a:t>
            </a:r>
            <a:endParaRPr/>
          </a:p>
          <a:p>
            <a:pPr indent="0" lvl="0" marL="0" rtl="0" algn="l">
              <a:lnSpc>
                <a:spcPct val="121428"/>
              </a:lnSpc>
              <a:spcBef>
                <a:spcPts val="200"/>
              </a:spcBef>
              <a:spcAft>
                <a:spcPts val="0"/>
              </a:spcAft>
              <a:buNone/>
            </a:pPr>
            <a:r>
              <a:rPr lang="en-US">
                <a:latin typeface="Calibri"/>
                <a:ea typeface="Calibri"/>
                <a:cs typeface="Calibri"/>
                <a:sym typeface="Calibri"/>
              </a:rPr>
              <a:t>   模型退化為被動選擇器（從列表中挑選）</a:t>
            </a:r>
            <a:endParaRPr/>
          </a:p>
          <a:p>
            <a:pPr indent="0" lvl="0" marL="0" rtl="0" algn="l">
              <a:lnSpc>
                <a:spcPct val="50000"/>
              </a:lnSpc>
              <a:spcBef>
                <a:spcPts val="150"/>
              </a:spcBef>
              <a:spcAft>
                <a:spcPts val="0"/>
              </a:spcAft>
              <a:buNone/>
            </a:pPr>
            <a:r>
              <a:t/>
            </a:r>
            <a:endParaRPr>
              <a:latin typeface="Calibri"/>
              <a:ea typeface="Calibri"/>
              <a:cs typeface="Calibri"/>
              <a:sym typeface="Calibri"/>
            </a:endParaRPr>
          </a:p>
          <a:p>
            <a:pPr indent="0" lvl="0" marL="0" rtl="0" algn="l">
              <a:lnSpc>
                <a:spcPct val="121052"/>
              </a:lnSpc>
              <a:spcBef>
                <a:spcPts val="100"/>
              </a:spcBef>
              <a:spcAft>
                <a:spcPts val="0"/>
              </a:spcAft>
              <a:buNone/>
            </a:pPr>
            <a:r>
              <a:rPr lang="en-US">
                <a:latin typeface="Calibri"/>
                <a:ea typeface="Calibri"/>
                <a:cs typeface="Calibri"/>
                <a:sym typeface="Calibri"/>
              </a:rPr>
              <a:t>方案：反轉範式</a:t>
            </a:r>
            <a:endParaRPr/>
          </a:p>
          <a:p>
            <a:pPr indent="0" lvl="0" marL="0" rtl="0" algn="l">
              <a:lnSpc>
                <a:spcPct val="121428"/>
              </a:lnSpc>
              <a:spcBef>
                <a:spcPts val="300"/>
              </a:spcBef>
              <a:spcAft>
                <a:spcPts val="0"/>
              </a:spcAft>
              <a:buNone/>
            </a:pPr>
            <a:r>
              <a:rPr lang="en-US">
                <a:latin typeface="Calibri"/>
                <a:ea typeface="Calibri"/>
                <a:cs typeface="Calibri"/>
                <a:sym typeface="Calibri"/>
              </a:rPr>
              <a:t>   舊：「這是所有工具，選一個」→ 新：「告訴我你需要什麼，我去找」</a:t>
            </a:r>
            <a:endParaRPr/>
          </a:p>
          <a:p>
            <a:pPr indent="0" lvl="0" marL="0" rtl="0" algn="l">
              <a:lnSpc>
                <a:spcPct val="121428"/>
              </a:lnSpc>
              <a:spcBef>
                <a:spcPts val="150"/>
              </a:spcBef>
              <a:spcAft>
                <a:spcPts val="0"/>
              </a:spcAft>
              <a:buNone/>
            </a:pPr>
            <a:r>
              <a:rPr lang="en-US">
                <a:latin typeface="Calibri"/>
                <a:ea typeface="Calibri"/>
                <a:cs typeface="Calibri"/>
                <a:sym typeface="Calibri"/>
              </a:rPr>
              <a:t>   主動提出需求 → 分層語意路由 → 選出少量候選注入</a:t>
            </a:r>
            <a:endParaRPr/>
          </a:p>
          <a:p>
            <a:pPr indent="0" lvl="0" marL="0" rtl="0" algn="l">
              <a:lnSpc>
                <a:spcPct val="50000"/>
              </a:lnSpc>
              <a:spcBef>
                <a:spcPts val="150"/>
              </a:spcBef>
              <a:spcAft>
                <a:spcPts val="0"/>
              </a:spcAft>
              <a:buNone/>
            </a:pPr>
            <a:r>
              <a:t/>
            </a:r>
            <a:endParaRPr>
              <a:latin typeface="Calibri"/>
              <a:ea typeface="Calibri"/>
              <a:cs typeface="Calibri"/>
              <a:sym typeface="Calibri"/>
            </a:endParaRPr>
          </a:p>
          <a:p>
            <a:pPr indent="0" lvl="0" marL="0" rtl="0" algn="l">
              <a:lnSpc>
                <a:spcPct val="121052"/>
              </a:lnSpc>
              <a:spcBef>
                <a:spcPts val="100"/>
              </a:spcBef>
              <a:spcAft>
                <a:spcPts val="0"/>
              </a:spcAft>
              <a:buNone/>
            </a:pPr>
            <a:r>
              <a:rPr lang="en-US">
                <a:latin typeface="Calibri"/>
                <a:ea typeface="Calibri"/>
                <a:cs typeface="Calibri"/>
                <a:sym typeface="Calibri"/>
              </a:rPr>
              <a:t>結果：</a:t>
            </a:r>
            <a:endParaRPr/>
          </a:p>
          <a:p>
            <a:pPr indent="0" lvl="0" marL="0" rtl="0" algn="l">
              <a:lnSpc>
                <a:spcPct val="121428"/>
              </a:lnSpc>
              <a:spcBef>
                <a:spcPts val="300"/>
              </a:spcBef>
              <a:spcAft>
                <a:spcPts val="0"/>
              </a:spcAft>
              <a:buNone/>
            </a:pPr>
            <a:r>
              <a:rPr lang="en-US">
                <a:latin typeface="Calibri"/>
                <a:ea typeface="Calibri"/>
                <a:cs typeface="Calibri"/>
                <a:sym typeface="Calibri"/>
              </a:rPr>
              <a:t>   從 3,000 工具中精準選取（248.1K tokens 的 schema）</a:t>
            </a:r>
            <a:endParaRPr/>
          </a:p>
          <a:p>
            <a:pPr indent="0" lvl="0" marL="0" rtl="0" algn="l">
              <a:lnSpc>
                <a:spcPct val="121428"/>
              </a:lnSpc>
              <a:spcBef>
                <a:spcPts val="150"/>
              </a:spcBef>
              <a:spcAft>
                <a:spcPts val="0"/>
              </a:spcAft>
              <a:buNone/>
            </a:pPr>
            <a:r>
              <a:rPr lang="en-US">
                <a:latin typeface="Calibri"/>
                <a:ea typeface="Calibri"/>
                <a:cs typeface="Calibri"/>
                <a:sym typeface="Calibri"/>
              </a:rPr>
              <a:t>   APIBank 上 Token 消耗減少 98%，準確率不降</a:t>
            </a:r>
            <a:endParaRPr/>
          </a:p>
          <a:p>
            <a:pPr indent="0" lvl="0" marL="0" rtl="0" algn="l">
              <a:spcBef>
                <a:spcPts val="150"/>
              </a:spcBef>
              <a:spcAft>
                <a:spcPts val="0"/>
              </a:spcAft>
              <a:buNone/>
            </a:pPr>
            <a:r>
              <a:t/>
            </a:r>
            <a:endParaRPr/>
          </a:p>
        </p:txBody>
      </p:sp>
      <p:sp>
        <p:nvSpPr>
          <p:cNvPr id="660" name="Google Shape;66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21052"/>
              </a:lnSpc>
              <a:spcBef>
                <a:spcPts val="0"/>
              </a:spcBef>
              <a:spcAft>
                <a:spcPts val="0"/>
              </a:spcAft>
              <a:buNone/>
            </a:pPr>
            <a:r>
              <a:rPr lang="en-US">
                <a:latin typeface="Calibri"/>
                <a:ea typeface="Calibri"/>
                <a:cs typeface="Calibri"/>
                <a:sym typeface="Calibri"/>
              </a:rPr>
              <a:t>MCP-Zero：主動工具發現 (arXiv:2506.01056)</a:t>
            </a:r>
            <a:endParaRPr/>
          </a:p>
          <a:p>
            <a:pPr indent="0" lvl="0" marL="0" rtl="0" algn="l">
              <a:lnSpc>
                <a:spcPct val="120000"/>
              </a:lnSpc>
              <a:spcBef>
                <a:spcPts val="300"/>
              </a:spcBef>
              <a:spcAft>
                <a:spcPts val="0"/>
              </a:spcAft>
              <a:buNone/>
            </a:pPr>
            <a:r>
              <a:rPr lang="en-US">
                <a:latin typeface="Calibri"/>
                <a:ea typeface="Calibri"/>
                <a:cs typeface="Calibri"/>
                <a:sym typeface="Calibri"/>
              </a:rPr>
              <a:t>問題：把大量工具 Schema 注入 Prompt → 巨量上下文負擔</a:t>
            </a:r>
            <a:endParaRPr/>
          </a:p>
          <a:p>
            <a:pPr indent="0" lvl="0" marL="0" rtl="0" algn="l">
              <a:lnSpc>
                <a:spcPct val="121428"/>
              </a:lnSpc>
              <a:spcBef>
                <a:spcPts val="200"/>
              </a:spcBef>
              <a:spcAft>
                <a:spcPts val="0"/>
              </a:spcAft>
              <a:buNone/>
            </a:pPr>
            <a:r>
              <a:rPr lang="en-US">
                <a:latin typeface="Calibri"/>
                <a:ea typeface="Calibri"/>
                <a:cs typeface="Calibri"/>
                <a:sym typeface="Calibri"/>
              </a:rPr>
              <a:t>   模型退化為被動選擇器（從列表中挑選）</a:t>
            </a:r>
            <a:endParaRPr/>
          </a:p>
          <a:p>
            <a:pPr indent="0" lvl="0" marL="0" rtl="0" algn="l">
              <a:lnSpc>
                <a:spcPct val="50000"/>
              </a:lnSpc>
              <a:spcBef>
                <a:spcPts val="150"/>
              </a:spcBef>
              <a:spcAft>
                <a:spcPts val="0"/>
              </a:spcAft>
              <a:buNone/>
            </a:pPr>
            <a:r>
              <a:t/>
            </a:r>
            <a:endParaRPr>
              <a:latin typeface="Calibri"/>
              <a:ea typeface="Calibri"/>
              <a:cs typeface="Calibri"/>
              <a:sym typeface="Calibri"/>
            </a:endParaRPr>
          </a:p>
          <a:p>
            <a:pPr indent="0" lvl="0" marL="0" rtl="0" algn="l">
              <a:lnSpc>
                <a:spcPct val="121052"/>
              </a:lnSpc>
              <a:spcBef>
                <a:spcPts val="100"/>
              </a:spcBef>
              <a:spcAft>
                <a:spcPts val="0"/>
              </a:spcAft>
              <a:buNone/>
            </a:pPr>
            <a:r>
              <a:rPr lang="en-US">
                <a:latin typeface="Calibri"/>
                <a:ea typeface="Calibri"/>
                <a:cs typeface="Calibri"/>
                <a:sym typeface="Calibri"/>
              </a:rPr>
              <a:t>方案：反轉範式</a:t>
            </a:r>
            <a:endParaRPr/>
          </a:p>
          <a:p>
            <a:pPr indent="0" lvl="0" marL="0" rtl="0" algn="l">
              <a:lnSpc>
                <a:spcPct val="121428"/>
              </a:lnSpc>
              <a:spcBef>
                <a:spcPts val="300"/>
              </a:spcBef>
              <a:spcAft>
                <a:spcPts val="0"/>
              </a:spcAft>
              <a:buNone/>
            </a:pPr>
            <a:r>
              <a:rPr lang="en-US">
                <a:latin typeface="Calibri"/>
                <a:ea typeface="Calibri"/>
                <a:cs typeface="Calibri"/>
                <a:sym typeface="Calibri"/>
              </a:rPr>
              <a:t>   舊：「這是所有工具，選一個」→ 新：「告訴我你需要什麼，我去找」</a:t>
            </a:r>
            <a:endParaRPr/>
          </a:p>
          <a:p>
            <a:pPr indent="0" lvl="0" marL="0" rtl="0" algn="l">
              <a:lnSpc>
                <a:spcPct val="121428"/>
              </a:lnSpc>
              <a:spcBef>
                <a:spcPts val="150"/>
              </a:spcBef>
              <a:spcAft>
                <a:spcPts val="0"/>
              </a:spcAft>
              <a:buNone/>
            </a:pPr>
            <a:r>
              <a:rPr lang="en-US">
                <a:latin typeface="Calibri"/>
                <a:ea typeface="Calibri"/>
                <a:cs typeface="Calibri"/>
                <a:sym typeface="Calibri"/>
              </a:rPr>
              <a:t>   主動提出需求 → 分層語意路由 → 選出少量候選注入</a:t>
            </a:r>
            <a:endParaRPr/>
          </a:p>
          <a:p>
            <a:pPr indent="0" lvl="0" marL="0" rtl="0" algn="l">
              <a:lnSpc>
                <a:spcPct val="50000"/>
              </a:lnSpc>
              <a:spcBef>
                <a:spcPts val="150"/>
              </a:spcBef>
              <a:spcAft>
                <a:spcPts val="0"/>
              </a:spcAft>
              <a:buNone/>
            </a:pPr>
            <a:r>
              <a:t/>
            </a:r>
            <a:endParaRPr>
              <a:latin typeface="Calibri"/>
              <a:ea typeface="Calibri"/>
              <a:cs typeface="Calibri"/>
              <a:sym typeface="Calibri"/>
            </a:endParaRPr>
          </a:p>
          <a:p>
            <a:pPr indent="0" lvl="0" marL="0" rtl="0" algn="l">
              <a:lnSpc>
                <a:spcPct val="121052"/>
              </a:lnSpc>
              <a:spcBef>
                <a:spcPts val="100"/>
              </a:spcBef>
              <a:spcAft>
                <a:spcPts val="0"/>
              </a:spcAft>
              <a:buNone/>
            </a:pPr>
            <a:r>
              <a:rPr lang="en-US">
                <a:latin typeface="Calibri"/>
                <a:ea typeface="Calibri"/>
                <a:cs typeface="Calibri"/>
                <a:sym typeface="Calibri"/>
              </a:rPr>
              <a:t>結果：</a:t>
            </a:r>
            <a:endParaRPr/>
          </a:p>
          <a:p>
            <a:pPr indent="0" lvl="0" marL="0" rtl="0" algn="l">
              <a:lnSpc>
                <a:spcPct val="121428"/>
              </a:lnSpc>
              <a:spcBef>
                <a:spcPts val="300"/>
              </a:spcBef>
              <a:spcAft>
                <a:spcPts val="0"/>
              </a:spcAft>
              <a:buNone/>
            </a:pPr>
            <a:r>
              <a:rPr lang="en-US">
                <a:latin typeface="Calibri"/>
                <a:ea typeface="Calibri"/>
                <a:cs typeface="Calibri"/>
                <a:sym typeface="Calibri"/>
              </a:rPr>
              <a:t>   從 3,000 工具中精準選取（248.1K tokens 的 schema）</a:t>
            </a:r>
            <a:endParaRPr/>
          </a:p>
          <a:p>
            <a:pPr indent="0" lvl="0" marL="0" rtl="0" algn="l">
              <a:lnSpc>
                <a:spcPct val="121428"/>
              </a:lnSpc>
              <a:spcBef>
                <a:spcPts val="150"/>
              </a:spcBef>
              <a:spcAft>
                <a:spcPts val="0"/>
              </a:spcAft>
              <a:buNone/>
            </a:pPr>
            <a:r>
              <a:rPr lang="en-US">
                <a:latin typeface="Calibri"/>
                <a:ea typeface="Calibri"/>
                <a:cs typeface="Calibri"/>
                <a:sym typeface="Calibri"/>
              </a:rPr>
              <a:t>   APIBank 上 Token 消耗減少 98%，準確率不降</a:t>
            </a:r>
            <a:endParaRPr/>
          </a:p>
          <a:p>
            <a:pPr indent="0" lvl="0" marL="0" rtl="0" algn="l">
              <a:spcBef>
                <a:spcPts val="150"/>
              </a:spcBef>
              <a:spcAft>
                <a:spcPts val="0"/>
              </a:spcAft>
              <a:buNone/>
            </a:pPr>
            <a:r>
              <a:t/>
            </a:r>
            <a:endParaRPr/>
          </a:p>
        </p:txBody>
      </p:sp>
      <p:sp>
        <p:nvSpPr>
          <p:cNvPr id="676" name="Google Shape;67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21052"/>
              </a:lnSpc>
              <a:spcBef>
                <a:spcPts val="0"/>
              </a:spcBef>
              <a:spcAft>
                <a:spcPts val="0"/>
              </a:spcAft>
              <a:buNone/>
            </a:pPr>
            <a:r>
              <a:rPr lang="en-US">
                <a:latin typeface="Calibri"/>
                <a:ea typeface="Calibri"/>
                <a:cs typeface="Calibri"/>
                <a:sym typeface="Calibri"/>
              </a:rPr>
              <a:t>MCP-Zero：主動工具發現 (arXiv:2506.01056)</a:t>
            </a:r>
            <a:endParaRPr/>
          </a:p>
          <a:p>
            <a:pPr indent="0" lvl="0" marL="0" rtl="0" algn="l">
              <a:lnSpc>
                <a:spcPct val="120000"/>
              </a:lnSpc>
              <a:spcBef>
                <a:spcPts val="300"/>
              </a:spcBef>
              <a:spcAft>
                <a:spcPts val="0"/>
              </a:spcAft>
              <a:buNone/>
            </a:pPr>
            <a:r>
              <a:rPr lang="en-US">
                <a:latin typeface="Calibri"/>
                <a:ea typeface="Calibri"/>
                <a:cs typeface="Calibri"/>
                <a:sym typeface="Calibri"/>
              </a:rPr>
              <a:t>問題：把大量工具 Schema 注入 Prompt → 巨量上下文負擔</a:t>
            </a:r>
            <a:endParaRPr/>
          </a:p>
          <a:p>
            <a:pPr indent="0" lvl="0" marL="0" rtl="0" algn="l">
              <a:lnSpc>
                <a:spcPct val="121428"/>
              </a:lnSpc>
              <a:spcBef>
                <a:spcPts val="200"/>
              </a:spcBef>
              <a:spcAft>
                <a:spcPts val="0"/>
              </a:spcAft>
              <a:buNone/>
            </a:pPr>
            <a:r>
              <a:rPr lang="en-US">
                <a:latin typeface="Calibri"/>
                <a:ea typeface="Calibri"/>
                <a:cs typeface="Calibri"/>
                <a:sym typeface="Calibri"/>
              </a:rPr>
              <a:t>   模型退化為被動選擇器（從列表中挑選）</a:t>
            </a:r>
            <a:endParaRPr/>
          </a:p>
          <a:p>
            <a:pPr indent="0" lvl="0" marL="0" rtl="0" algn="l">
              <a:lnSpc>
                <a:spcPct val="50000"/>
              </a:lnSpc>
              <a:spcBef>
                <a:spcPts val="150"/>
              </a:spcBef>
              <a:spcAft>
                <a:spcPts val="0"/>
              </a:spcAft>
              <a:buNone/>
            </a:pPr>
            <a:r>
              <a:t/>
            </a:r>
            <a:endParaRPr>
              <a:latin typeface="Calibri"/>
              <a:ea typeface="Calibri"/>
              <a:cs typeface="Calibri"/>
              <a:sym typeface="Calibri"/>
            </a:endParaRPr>
          </a:p>
          <a:p>
            <a:pPr indent="0" lvl="0" marL="0" rtl="0" algn="l">
              <a:lnSpc>
                <a:spcPct val="121052"/>
              </a:lnSpc>
              <a:spcBef>
                <a:spcPts val="100"/>
              </a:spcBef>
              <a:spcAft>
                <a:spcPts val="0"/>
              </a:spcAft>
              <a:buNone/>
            </a:pPr>
            <a:r>
              <a:rPr lang="en-US">
                <a:latin typeface="Calibri"/>
                <a:ea typeface="Calibri"/>
                <a:cs typeface="Calibri"/>
                <a:sym typeface="Calibri"/>
              </a:rPr>
              <a:t>方案：反轉範式</a:t>
            </a:r>
            <a:endParaRPr/>
          </a:p>
          <a:p>
            <a:pPr indent="0" lvl="0" marL="0" rtl="0" algn="l">
              <a:lnSpc>
                <a:spcPct val="121428"/>
              </a:lnSpc>
              <a:spcBef>
                <a:spcPts val="300"/>
              </a:spcBef>
              <a:spcAft>
                <a:spcPts val="0"/>
              </a:spcAft>
              <a:buNone/>
            </a:pPr>
            <a:r>
              <a:rPr lang="en-US">
                <a:latin typeface="Calibri"/>
                <a:ea typeface="Calibri"/>
                <a:cs typeface="Calibri"/>
                <a:sym typeface="Calibri"/>
              </a:rPr>
              <a:t>   舊：「這是所有工具，選一個」→ 新：「告訴我你需要什麼，我去找」</a:t>
            </a:r>
            <a:endParaRPr/>
          </a:p>
          <a:p>
            <a:pPr indent="0" lvl="0" marL="0" rtl="0" algn="l">
              <a:lnSpc>
                <a:spcPct val="121428"/>
              </a:lnSpc>
              <a:spcBef>
                <a:spcPts val="150"/>
              </a:spcBef>
              <a:spcAft>
                <a:spcPts val="0"/>
              </a:spcAft>
              <a:buNone/>
            </a:pPr>
            <a:r>
              <a:rPr lang="en-US">
                <a:latin typeface="Calibri"/>
                <a:ea typeface="Calibri"/>
                <a:cs typeface="Calibri"/>
                <a:sym typeface="Calibri"/>
              </a:rPr>
              <a:t>   主動提出需求 → 分層語意路由 → 選出少量候選注入</a:t>
            </a:r>
            <a:endParaRPr/>
          </a:p>
          <a:p>
            <a:pPr indent="0" lvl="0" marL="0" rtl="0" algn="l">
              <a:lnSpc>
                <a:spcPct val="50000"/>
              </a:lnSpc>
              <a:spcBef>
                <a:spcPts val="150"/>
              </a:spcBef>
              <a:spcAft>
                <a:spcPts val="0"/>
              </a:spcAft>
              <a:buNone/>
            </a:pPr>
            <a:r>
              <a:t/>
            </a:r>
            <a:endParaRPr>
              <a:latin typeface="Calibri"/>
              <a:ea typeface="Calibri"/>
              <a:cs typeface="Calibri"/>
              <a:sym typeface="Calibri"/>
            </a:endParaRPr>
          </a:p>
          <a:p>
            <a:pPr indent="0" lvl="0" marL="0" rtl="0" algn="l">
              <a:lnSpc>
                <a:spcPct val="121052"/>
              </a:lnSpc>
              <a:spcBef>
                <a:spcPts val="100"/>
              </a:spcBef>
              <a:spcAft>
                <a:spcPts val="0"/>
              </a:spcAft>
              <a:buNone/>
            </a:pPr>
            <a:r>
              <a:rPr lang="en-US">
                <a:latin typeface="Calibri"/>
                <a:ea typeface="Calibri"/>
                <a:cs typeface="Calibri"/>
                <a:sym typeface="Calibri"/>
              </a:rPr>
              <a:t>結果：</a:t>
            </a:r>
            <a:endParaRPr/>
          </a:p>
          <a:p>
            <a:pPr indent="0" lvl="0" marL="0" rtl="0" algn="l">
              <a:lnSpc>
                <a:spcPct val="121428"/>
              </a:lnSpc>
              <a:spcBef>
                <a:spcPts val="300"/>
              </a:spcBef>
              <a:spcAft>
                <a:spcPts val="0"/>
              </a:spcAft>
              <a:buNone/>
            </a:pPr>
            <a:r>
              <a:rPr lang="en-US">
                <a:latin typeface="Calibri"/>
                <a:ea typeface="Calibri"/>
                <a:cs typeface="Calibri"/>
                <a:sym typeface="Calibri"/>
              </a:rPr>
              <a:t>   從 3,000 工具中精準選取（248.1K tokens 的 schema）</a:t>
            </a:r>
            <a:endParaRPr/>
          </a:p>
          <a:p>
            <a:pPr indent="0" lvl="0" marL="0" rtl="0" algn="l">
              <a:lnSpc>
                <a:spcPct val="121428"/>
              </a:lnSpc>
              <a:spcBef>
                <a:spcPts val="150"/>
              </a:spcBef>
              <a:spcAft>
                <a:spcPts val="0"/>
              </a:spcAft>
              <a:buNone/>
            </a:pPr>
            <a:r>
              <a:rPr lang="en-US">
                <a:latin typeface="Calibri"/>
                <a:ea typeface="Calibri"/>
                <a:cs typeface="Calibri"/>
                <a:sym typeface="Calibri"/>
              </a:rPr>
              <a:t>   APIBank 上 Token 消耗減少 98%，準確率不降</a:t>
            </a:r>
            <a:endParaRPr/>
          </a:p>
          <a:p>
            <a:pPr indent="0" lvl="0" marL="0" rtl="0" algn="l">
              <a:spcBef>
                <a:spcPts val="150"/>
              </a:spcBef>
              <a:spcAft>
                <a:spcPts val="0"/>
              </a:spcAft>
              <a:buNone/>
            </a:pPr>
            <a:r>
              <a:t/>
            </a:r>
            <a:endParaRPr/>
          </a:p>
        </p:txBody>
      </p:sp>
      <p:sp>
        <p:nvSpPr>
          <p:cNvPr id="704" name="Google Shape;70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有效的策略</a:t>
            </a:r>
            <a:endParaRPr/>
          </a:p>
          <a:p>
            <a:pPr indent="0" lvl="0" marL="0" rtl="0" algn="l">
              <a:spcBef>
                <a:spcPts val="0"/>
              </a:spcBef>
              <a:spcAft>
                <a:spcPts val="0"/>
              </a:spcAft>
              <a:buNone/>
            </a:pPr>
            <a:r>
              <a:rPr lang="en-US"/>
              <a:t>可重用的 code block</a:t>
            </a:r>
            <a:endParaRPr/>
          </a:p>
          <a:p>
            <a:pPr indent="0" lvl="0" marL="0" rtl="0" algn="l">
              <a:spcBef>
                <a:spcPts val="0"/>
              </a:spcBef>
              <a:spcAft>
                <a:spcPts val="0"/>
              </a:spcAft>
              <a:buNone/>
            </a:pPr>
            <a:r>
              <a:rPr lang="en-US"/>
              <a:t>關鍵 insight</a:t>
            </a:r>
            <a:endParaRPr/>
          </a:p>
          <a:p>
            <a:pPr indent="0" lvl="0" marL="0" rtl="0" algn="l">
              <a:spcBef>
                <a:spcPts val="0"/>
              </a:spcBef>
              <a:spcAft>
                <a:spcPts val="0"/>
              </a:spcAft>
              <a:buNone/>
            </a:pPr>
            <a:r>
              <a:rPr lang="en-US"/>
              <a:t>可遷移的 pattern</a:t>
            </a:r>
            <a:endParaRPr/>
          </a:p>
          <a:p>
            <a:pPr indent="0" lvl="0" marL="0" rtl="0" algn="l">
              <a:spcBef>
                <a:spcPts val="0"/>
              </a:spcBef>
              <a:spcAft>
                <a:spcPts val="0"/>
              </a:spcAft>
              <a:buNone/>
            </a:pPr>
            <a:r>
              <a:t/>
            </a:r>
            <a:endParaRPr/>
          </a:p>
        </p:txBody>
      </p:sp>
      <p:sp>
        <p:nvSpPr>
          <p:cNvPr id="775" name="Google Shape;77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Pruning vs accuracy 還要加上 cost </a:t>
            </a:r>
            <a:endParaRPr/>
          </a:p>
          <a:p>
            <a:pPr indent="0" lvl="0" marL="0" rtl="0" algn="l">
              <a:spcBef>
                <a:spcPts val="0"/>
              </a:spcBef>
              <a:spcAft>
                <a:spcPts val="0"/>
              </a:spcAft>
              <a:buNone/>
            </a:pPr>
            <a:r>
              <a:t/>
            </a:r>
            <a:endParaRPr/>
          </a:p>
          <a:p>
            <a:pPr indent="0" lvl="0" marL="0" rtl="0" algn="l">
              <a:lnSpc>
                <a:spcPct val="121052"/>
              </a:lnSpc>
              <a:spcBef>
                <a:spcPts val="0"/>
              </a:spcBef>
              <a:spcAft>
                <a:spcPts val="0"/>
              </a:spcAft>
              <a:buNone/>
            </a:pPr>
            <a:r>
              <a:rPr lang="en-US">
                <a:latin typeface="Calibri"/>
                <a:ea typeface="Calibri"/>
                <a:cs typeface="Calibri"/>
                <a:sym typeface="Calibri"/>
              </a:rPr>
              <a:t>三層記憶架構</a:t>
            </a:r>
            <a:endParaRPr/>
          </a:p>
          <a:p>
            <a:pPr indent="0" lvl="0" marL="0" rtl="0" algn="l">
              <a:lnSpc>
                <a:spcPct val="121428"/>
              </a:lnSpc>
              <a:spcBef>
                <a:spcPts val="300"/>
              </a:spcBef>
              <a:spcAft>
                <a:spcPts val="0"/>
              </a:spcAft>
              <a:buNone/>
            </a:pPr>
            <a:r>
              <a:rPr lang="en-US">
                <a:latin typeface="Calibri"/>
                <a:ea typeface="Calibri"/>
                <a:cs typeface="Calibri"/>
                <a:sym typeface="Calibri"/>
              </a:rPr>
              <a:t>   Core Memory（主記憶）：始終在上下文中的關鍵資訊</a:t>
            </a:r>
            <a:endParaRPr/>
          </a:p>
          <a:p>
            <a:pPr indent="0" lvl="0" marL="0" rtl="0" algn="l">
              <a:lnSpc>
                <a:spcPct val="121428"/>
              </a:lnSpc>
              <a:spcBef>
                <a:spcPts val="150"/>
              </a:spcBef>
              <a:spcAft>
                <a:spcPts val="0"/>
              </a:spcAft>
              <a:buNone/>
            </a:pPr>
            <a:r>
              <a:rPr lang="en-US">
                <a:latin typeface="Calibri"/>
                <a:ea typeface="Calibri"/>
                <a:cs typeface="Calibri"/>
                <a:sym typeface="Calibri"/>
              </a:rPr>
              <a:t>   Recall Memory（回憶記憶）：過去對話的可搜索存檔</a:t>
            </a:r>
            <a:endParaRPr/>
          </a:p>
          <a:p>
            <a:pPr indent="0" lvl="0" marL="0" rtl="0" algn="l">
              <a:lnSpc>
                <a:spcPct val="121428"/>
              </a:lnSpc>
              <a:spcBef>
                <a:spcPts val="150"/>
              </a:spcBef>
              <a:spcAft>
                <a:spcPts val="0"/>
              </a:spcAft>
              <a:buNone/>
            </a:pPr>
            <a:r>
              <a:rPr lang="en-US">
                <a:latin typeface="Calibri"/>
                <a:ea typeface="Calibri"/>
                <a:cs typeface="Calibri"/>
                <a:sym typeface="Calibri"/>
              </a:rPr>
              <a:t>   Archival Memory（檔案記憶）：大量外部知識的向量存儲</a:t>
            </a:r>
            <a:endParaRPr/>
          </a:p>
          <a:p>
            <a:pPr indent="0" lvl="0" marL="0" rtl="0" algn="l">
              <a:spcBef>
                <a:spcPts val="150"/>
              </a:spcBef>
              <a:spcAft>
                <a:spcPts val="0"/>
              </a:spcAft>
              <a:buNone/>
            </a:pPr>
            <a:r>
              <a:t/>
            </a:r>
            <a:endParaRPr/>
          </a:p>
        </p:txBody>
      </p:sp>
      <p:sp>
        <p:nvSpPr>
          <p:cNvPr id="209" name="Google Shape;2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https://arxiv.org/abs/2510.04618</a:t>
            </a:r>
            <a:endParaRPr/>
          </a:p>
        </p:txBody>
      </p:sp>
      <p:sp>
        <p:nvSpPr>
          <p:cNvPr id="792" name="Google Shape;79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9" name="Google Shape;81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21052"/>
              </a:lnSpc>
              <a:spcBef>
                <a:spcPts val="0"/>
              </a:spcBef>
              <a:spcAft>
                <a:spcPts val="0"/>
              </a:spcAft>
              <a:buNone/>
            </a:pPr>
            <a:r>
              <a:rPr lang="en-US">
                <a:latin typeface="Calibri"/>
                <a:ea typeface="Calibri"/>
                <a:cs typeface="Calibri"/>
                <a:sym typeface="Calibri"/>
              </a:rPr>
              <a:t>未經訓練，RLM 自發發展出的策略</a:t>
            </a:r>
            <a:endParaRPr/>
          </a:p>
          <a:p>
            <a:pPr indent="0" lvl="0" marL="0" rtl="0" algn="l">
              <a:lnSpc>
                <a:spcPct val="120000"/>
              </a:lnSpc>
              <a:spcBef>
                <a:spcPts val="300"/>
              </a:spcBef>
              <a:spcAft>
                <a:spcPts val="0"/>
              </a:spcAft>
              <a:buNone/>
            </a:pPr>
            <a:r>
              <a:rPr lang="en-US">
                <a:latin typeface="Calibri"/>
                <a:ea typeface="Calibri"/>
                <a:cs typeface="Calibri"/>
                <a:sym typeface="Calibri"/>
              </a:rPr>
              <a:t>• Peeking：取樣初始片段了解結構</a:t>
            </a:r>
            <a:endParaRPr/>
          </a:p>
          <a:p>
            <a:pPr indent="0" lvl="0" marL="0" rtl="0" algn="l">
              <a:lnSpc>
                <a:spcPct val="120000"/>
              </a:lnSpc>
              <a:spcBef>
                <a:spcPts val="150"/>
              </a:spcBef>
              <a:spcAft>
                <a:spcPts val="0"/>
              </a:spcAft>
              <a:buNone/>
            </a:pPr>
            <a:r>
              <a:rPr lang="en-US">
                <a:latin typeface="Calibri"/>
                <a:ea typeface="Calibri"/>
                <a:cs typeface="Calibri"/>
                <a:sym typeface="Calibri"/>
              </a:rPr>
              <a:t>• Grepping：用正則表達式縮小搜索範圍</a:t>
            </a:r>
            <a:endParaRPr/>
          </a:p>
          <a:p>
            <a:pPr indent="0" lvl="0" marL="0" rtl="0" algn="l">
              <a:lnSpc>
                <a:spcPct val="120000"/>
              </a:lnSpc>
              <a:spcBef>
                <a:spcPts val="150"/>
              </a:spcBef>
              <a:spcAft>
                <a:spcPts val="0"/>
              </a:spcAft>
              <a:buNone/>
            </a:pPr>
            <a:r>
              <a:rPr lang="en-US">
                <a:latin typeface="Calibri"/>
                <a:ea typeface="Calibri"/>
                <a:cs typeface="Calibri"/>
                <a:sym typeface="Calibri"/>
              </a:rPr>
              <a:t>• Partition + Map：分塊 + 平行遞迴呼叫</a:t>
            </a:r>
            <a:endParaRPr/>
          </a:p>
          <a:p>
            <a:pPr indent="0" lvl="0" marL="0" rtl="0" algn="l">
              <a:lnSpc>
                <a:spcPct val="120000"/>
              </a:lnSpc>
              <a:spcBef>
                <a:spcPts val="150"/>
              </a:spcBef>
              <a:spcAft>
                <a:spcPts val="0"/>
              </a:spcAft>
              <a:buNone/>
            </a:pPr>
            <a:r>
              <a:rPr lang="en-US">
                <a:latin typeface="Calibri"/>
                <a:ea typeface="Calibri"/>
                <a:cs typeface="Calibri"/>
                <a:sym typeface="Calibri"/>
              </a:rPr>
              <a:t>• Summarization：為外層決策壓縮子集</a:t>
            </a:r>
            <a:endParaRPr/>
          </a:p>
          <a:p>
            <a:pPr indent="0" lvl="0" marL="0" rtl="0" algn="l">
              <a:lnSpc>
                <a:spcPct val="120000"/>
              </a:lnSpc>
              <a:spcBef>
                <a:spcPts val="150"/>
              </a:spcBef>
              <a:spcAft>
                <a:spcPts val="0"/>
              </a:spcAft>
              <a:buNone/>
            </a:pPr>
            <a:r>
              <a:rPr lang="en-US">
                <a:latin typeface="Calibri"/>
                <a:ea typeface="Calibri"/>
                <a:cs typeface="Calibri"/>
                <a:sym typeface="Calibri"/>
              </a:rPr>
              <a:t>• 答案驗證迴圈：透過額外子呼叫交叉檢查</a:t>
            </a:r>
            <a:endParaRPr/>
          </a:p>
          <a:p>
            <a:pPr indent="0" lvl="0" marL="0" rtl="0" algn="l">
              <a:lnSpc>
                <a:spcPct val="120000"/>
              </a:lnSpc>
              <a:spcBef>
                <a:spcPts val="150"/>
              </a:spcBef>
              <a:spcAft>
                <a:spcPts val="0"/>
              </a:spcAft>
              <a:buNone/>
            </a:pPr>
            <a:r>
              <a:rPr lang="en-US">
                <a:latin typeface="Calibri"/>
                <a:ea typeface="Calibri"/>
                <a:cs typeface="Calibri"/>
                <a:sym typeface="Calibri"/>
              </a:rPr>
              <a:t>• 變數緩衝：突破單次 Token 限制來建構長回應</a:t>
            </a:r>
            <a:endParaRPr/>
          </a:p>
          <a:p>
            <a:pPr indent="0" lvl="0" marL="0" rtl="0" algn="l">
              <a:lnSpc>
                <a:spcPct val="50000"/>
              </a:lnSpc>
              <a:spcBef>
                <a:spcPts val="150"/>
              </a:spcBef>
              <a:spcAft>
                <a:spcPts val="0"/>
              </a:spcAft>
              <a:buNone/>
            </a:pPr>
            <a:r>
              <a:t/>
            </a:r>
            <a:endParaRPr>
              <a:latin typeface="Calibri"/>
              <a:ea typeface="Calibri"/>
              <a:cs typeface="Calibri"/>
              <a:sym typeface="Calibri"/>
            </a:endParaRPr>
          </a:p>
          <a:p>
            <a:pPr indent="0" lvl="0" marL="0" rtl="0" algn="l">
              <a:lnSpc>
                <a:spcPct val="121052"/>
              </a:lnSpc>
              <a:spcBef>
                <a:spcPts val="100"/>
              </a:spcBef>
              <a:spcAft>
                <a:spcPts val="0"/>
              </a:spcAft>
              <a:buNone/>
            </a:pPr>
            <a:r>
              <a:rPr lang="en-US">
                <a:latin typeface="Calibri"/>
                <a:ea typeface="Calibri"/>
                <a:cs typeface="Calibri"/>
                <a:sym typeface="Calibri"/>
              </a:rPr>
              <a:t>實驗結果</a:t>
            </a:r>
            <a:endParaRPr/>
          </a:p>
          <a:p>
            <a:pPr indent="0" lvl="0" marL="0" rtl="0" algn="l">
              <a:lnSpc>
                <a:spcPct val="120000"/>
              </a:lnSpc>
              <a:spcBef>
                <a:spcPts val="300"/>
              </a:spcBef>
              <a:spcAft>
                <a:spcPts val="0"/>
              </a:spcAft>
              <a:buNone/>
            </a:pPr>
            <a:r>
              <a:rPr lang="en-US">
                <a:latin typeface="Calibri"/>
                <a:ea typeface="Calibri"/>
                <a:cs typeface="Calibri"/>
                <a:sym typeface="Calibri"/>
              </a:rPr>
              <a:t>BrowseComp-Plus (6-11M tokens):</a:t>
            </a:r>
            <a:endParaRPr/>
          </a:p>
          <a:p>
            <a:pPr indent="0" lvl="0" marL="0" rtl="0" algn="l">
              <a:lnSpc>
                <a:spcPct val="121428"/>
              </a:lnSpc>
              <a:spcBef>
                <a:spcPts val="200"/>
              </a:spcBef>
              <a:spcAft>
                <a:spcPts val="0"/>
              </a:spcAft>
              <a:buNone/>
            </a:pPr>
            <a:r>
              <a:rPr lang="en-US">
                <a:latin typeface="Calibri"/>
                <a:ea typeface="Calibri"/>
                <a:cs typeface="Calibri"/>
                <a:sym typeface="Calibri"/>
              </a:rPr>
              <a:t>   RLM(GPT-5): 91.33% vs 基線模型超出上下文限制: 0%</a:t>
            </a:r>
            <a:endParaRPr/>
          </a:p>
          <a:p>
            <a:pPr indent="0" lvl="0" marL="0" rtl="0" algn="l">
              <a:lnSpc>
                <a:spcPct val="120000"/>
              </a:lnSpc>
              <a:spcBef>
                <a:spcPts val="150"/>
              </a:spcBef>
              <a:spcAft>
                <a:spcPts val="0"/>
              </a:spcAft>
              <a:buNone/>
            </a:pPr>
            <a:r>
              <a:rPr lang="en-US">
                <a:latin typeface="Calibri"/>
                <a:ea typeface="Calibri"/>
                <a:cs typeface="Calibri"/>
                <a:sym typeface="Calibri"/>
              </a:rPr>
              <a:t>OOLONG (131K-263K tokens):</a:t>
            </a:r>
            <a:endParaRPr/>
          </a:p>
          <a:p>
            <a:pPr indent="0" lvl="0" marL="0" rtl="0" algn="l">
              <a:lnSpc>
                <a:spcPct val="121428"/>
              </a:lnSpc>
              <a:spcBef>
                <a:spcPts val="200"/>
              </a:spcBef>
              <a:spcAft>
                <a:spcPts val="0"/>
              </a:spcAft>
              <a:buNone/>
            </a:pPr>
            <a:r>
              <a:rPr lang="en-US">
                <a:latin typeface="Calibri"/>
                <a:ea typeface="Calibri"/>
                <a:cs typeface="Calibri"/>
                <a:sym typeface="Calibri"/>
              </a:rPr>
              <a:t>   RLM(GPT-5-mini) 比 GPT-5 高 33%+ (132K)</a:t>
            </a:r>
            <a:endParaRPr/>
          </a:p>
          <a:p>
            <a:pPr indent="0" lvl="0" marL="0" rtl="0" algn="l">
              <a:lnSpc>
                <a:spcPct val="120000"/>
              </a:lnSpc>
              <a:spcBef>
                <a:spcPts val="150"/>
              </a:spcBef>
              <a:spcAft>
                <a:spcPts val="0"/>
              </a:spcAft>
              <a:buNone/>
            </a:pPr>
            <a:r>
              <a:rPr lang="en-US">
                <a:latin typeface="Calibri"/>
                <a:ea typeface="Calibri"/>
                <a:cs typeface="Calibri"/>
                <a:sym typeface="Calibri"/>
              </a:rPr>
              <a:t>OOLONG-Pairs (二次方聚合):</a:t>
            </a:r>
            <a:endParaRPr/>
          </a:p>
          <a:p>
            <a:pPr indent="0" lvl="0" marL="0" rtl="0" algn="l">
              <a:lnSpc>
                <a:spcPct val="121428"/>
              </a:lnSpc>
              <a:spcBef>
                <a:spcPts val="200"/>
              </a:spcBef>
              <a:spcAft>
                <a:spcPts val="0"/>
              </a:spcAft>
              <a:buNone/>
            </a:pPr>
            <a:r>
              <a:rPr lang="en-US">
                <a:latin typeface="Calibri"/>
                <a:ea typeface="Calibri"/>
                <a:cs typeface="Calibri"/>
                <a:sym typeface="Calibri"/>
              </a:rPr>
              <a:t>   基線 &lt;0.1% F1 → RLM(GPT-5): 58% F1</a:t>
            </a:r>
            <a:endParaRPr/>
          </a:p>
          <a:p>
            <a:pPr indent="0" lvl="0" marL="0" rtl="0" algn="l">
              <a:lnSpc>
                <a:spcPct val="50000"/>
              </a:lnSpc>
              <a:spcBef>
                <a:spcPts val="150"/>
              </a:spcBef>
              <a:spcAft>
                <a:spcPts val="0"/>
              </a:spcAft>
              <a:buNone/>
            </a:pPr>
            <a:r>
              <a:t/>
            </a:r>
            <a:endParaRPr>
              <a:latin typeface="Calibri"/>
              <a:ea typeface="Calibri"/>
              <a:cs typeface="Calibri"/>
              <a:sym typeface="Calibri"/>
            </a:endParaRPr>
          </a:p>
          <a:p>
            <a:pPr indent="0" lvl="0" marL="0" rtl="0" algn="l">
              <a:lnSpc>
                <a:spcPct val="120000"/>
              </a:lnSpc>
              <a:spcBef>
                <a:spcPts val="100"/>
              </a:spcBef>
              <a:spcAft>
                <a:spcPts val="0"/>
              </a:spcAft>
              <a:buNone/>
            </a:pPr>
            <a:r>
              <a:rPr lang="en-US">
                <a:latin typeface="Calibri"/>
                <a:ea typeface="Calibri"/>
                <a:cs typeface="Calibri"/>
                <a:sym typeface="Calibri"/>
              </a:rPr>
              <a:t>成本：中位數與基線相當或更低！BrowseComp-Plus: $0.99 vs $1.50-$2.75</a:t>
            </a:r>
            <a:endParaRPr/>
          </a:p>
          <a:p>
            <a:pPr indent="0" lvl="0" marL="0" rtl="0" algn="l">
              <a:lnSpc>
                <a:spcPct val="120000"/>
              </a:lnSpc>
              <a:spcBef>
                <a:spcPts val="200"/>
              </a:spcBef>
              <a:spcAft>
                <a:spcPts val="0"/>
              </a:spcAft>
              <a:buNone/>
            </a:pPr>
            <a:r>
              <a:rPr lang="en-US">
                <a:latin typeface="Calibri"/>
                <a:ea typeface="Calibri"/>
                <a:cs typeface="Calibri"/>
                <a:sym typeface="Calibri"/>
              </a:rPr>
              <a:t>RLM-Qwen3-8B (fine-tuned): 平均提升 28.3%，接近 GPT-5 水準</a:t>
            </a:r>
            <a:endParaRPr/>
          </a:p>
          <a:p>
            <a:pPr indent="0" lvl="0" marL="0" rtl="0" algn="l">
              <a:spcBef>
                <a:spcPts val="200"/>
              </a:spcBef>
              <a:spcAft>
                <a:spcPts val="0"/>
              </a:spcAft>
              <a:buNone/>
            </a:pPr>
            <a:r>
              <a:t/>
            </a:r>
            <a:endParaRPr/>
          </a:p>
        </p:txBody>
      </p:sp>
      <p:sp>
        <p:nvSpPr>
          <p:cNvPr id="820" name="Google Shape;82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9" name="Google Shape;84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 name="Google Shape;85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 name="Google Shape;91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從 mesh 開始，移除一些邊，同時保持 connectivity</a:t>
            </a:r>
            <a:endParaRPr/>
          </a:p>
        </p:txBody>
      </p:sp>
      <p:sp>
        <p:nvSpPr>
          <p:cNvPr id="916" name="Google Shape;916;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4" name="Google Shape;92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MaAS: Multi-agent as a Supernet (arXiv:2502.04180)</a:t>
            </a:r>
            <a:endParaRPr/>
          </a:p>
          <a:p>
            <a:pPr indent="0" lvl="0" marL="0" marR="0" rtl="0" algn="l">
              <a:lnSpc>
                <a:spcPct val="100000"/>
              </a:lnSpc>
              <a:spcBef>
                <a:spcPts val="250"/>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lnSpc>
                <a:spcPct val="100000"/>
              </a:lnSpc>
              <a:spcBef>
                <a:spcPts val="83"/>
              </a:spcBef>
              <a:spcAft>
                <a:spcPts val="0"/>
              </a:spcAft>
              <a:buClr>
                <a:srgbClr val="2D3436"/>
              </a:buClr>
              <a:buSzPts val="1200"/>
              <a:buFont typeface="Calibri"/>
              <a:buNone/>
            </a:pPr>
            <a:r>
              <a:rPr b="0" i="0" lang="en-US" sz="1200" u="none" cap="none" strike="noStrike">
                <a:solidFill>
                  <a:srgbClr val="2D3436"/>
                </a:solidFill>
                <a:latin typeface="Calibri"/>
                <a:ea typeface="Calibri"/>
                <a:cs typeface="Calibri"/>
                <a:sym typeface="Calibri"/>
              </a:rPr>
              <a:t>問題：如何為特定任務找到最佳的 Agent 架構？</a:t>
            </a:r>
            <a:endParaRPr/>
          </a:p>
          <a:p>
            <a:pPr indent="0" lvl="0" marL="0" marR="0" rtl="0" algn="l">
              <a:lnSpc>
                <a:spcPct val="100000"/>
              </a:lnSpc>
              <a:spcBef>
                <a:spcPts val="167"/>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不同任務需要不同的 Agent 數量、角色分配、通訊拓撲...</a:t>
            </a:r>
            <a:endParaRPr/>
          </a:p>
          <a:p>
            <a:pPr indent="0" lvl="0" marL="0" marR="0" rtl="0" algn="l">
              <a:lnSpc>
                <a:spcPct val="100000"/>
              </a:lnSpc>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手動搜索太慢，窮舉搜索太貴</a:t>
            </a:r>
            <a:endParaRPr/>
          </a:p>
          <a:p>
            <a:pPr indent="0" lvl="0" marL="0" marR="0" rtl="0" algn="l">
              <a:lnSpc>
                <a:spcPct val="100000"/>
              </a:lnSpc>
              <a:spcBef>
                <a:spcPts val="125"/>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lnSpc>
                <a:spcPct val="100000"/>
              </a:lnSpc>
              <a:spcBef>
                <a:spcPts val="83"/>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解決方案：借鑑 Neural Architecture Search (NAS) 的思路</a:t>
            </a:r>
            <a:endParaRPr/>
          </a:p>
          <a:p>
            <a:pPr indent="0" lvl="0" marL="0" marR="0" rtl="0" algn="l">
              <a:lnSpc>
                <a:spcPct val="100000"/>
              </a:lnSpc>
              <a:spcBef>
                <a:spcPts val="250"/>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建構一個包含所有可能 Agent 配置的「超級網路」(Supernet)</a:t>
            </a:r>
            <a:endParaRPr/>
          </a:p>
          <a:p>
            <a:pPr indent="0" lvl="0" marL="0" marR="0" rtl="0" algn="l">
              <a:lnSpc>
                <a:spcPct val="100000"/>
              </a:lnSpc>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One-shot 搜索：只需一次訓練，就能評估所有子架構</a:t>
            </a:r>
            <a:endParaRPr/>
          </a:p>
          <a:p>
            <a:pPr indent="0" lvl="0" marL="0" marR="0" rtl="0" algn="l">
              <a:lnSpc>
                <a:spcPct val="100000"/>
              </a:lnSpc>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自動找出最適合當前任務的 Agent 團隊配置</a:t>
            </a:r>
            <a:endParaRPr/>
          </a:p>
          <a:p>
            <a:pPr indent="0" lvl="0" marL="0" marR="0" rtl="0" algn="l">
              <a:lnSpc>
                <a:spcPct val="100000"/>
              </a:lnSpc>
              <a:spcBef>
                <a:spcPts val="125"/>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lnSpc>
                <a:spcPct val="100000"/>
              </a:lnSpc>
              <a:spcBef>
                <a:spcPts val="83"/>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與 MacNet 的關聯</a:t>
            </a:r>
            <a:endParaRPr/>
          </a:p>
          <a:p>
            <a:pPr indent="0" lvl="0" marL="0" marR="0" rtl="0" algn="l">
              <a:lnSpc>
                <a:spcPct val="100000"/>
              </a:lnSpc>
              <a:spcBef>
                <a:spcPts val="250"/>
              </a:spcBef>
              <a:spcAft>
                <a:spcPts val="0"/>
              </a:spcAft>
              <a:buClr>
                <a:srgbClr val="2D3436"/>
              </a:buClr>
              <a:buSzPts val="1200"/>
              <a:buFont typeface="Calibri"/>
              <a:buNone/>
            </a:pPr>
            <a:r>
              <a:rPr b="0" i="0" lang="en-US" sz="1200" u="none" cap="none" strike="noStrike">
                <a:solidFill>
                  <a:srgbClr val="2D3436"/>
                </a:solidFill>
                <a:latin typeface="Calibri"/>
                <a:ea typeface="Calibri"/>
                <a:cs typeface="Calibri"/>
                <a:sym typeface="Calibri"/>
              </a:rPr>
              <a:t>MacNet 發現了協作擴展律 → Agent Supernet 讓我們能自動找到最佳擴展路徑</a:t>
            </a:r>
            <a:endParaRPr/>
          </a:p>
          <a:p>
            <a:pPr indent="0" lvl="0" marL="0" marR="0" rtl="0" algn="l">
              <a:lnSpc>
                <a:spcPct val="100000"/>
              </a:lnSpc>
              <a:spcBef>
                <a:spcPts val="167"/>
              </a:spcBef>
              <a:spcAft>
                <a:spcPts val="0"/>
              </a:spcAft>
              <a:buClr>
                <a:srgbClr val="2D3436"/>
              </a:buClr>
              <a:buSzPts val="1200"/>
              <a:buFont typeface="Calibri"/>
              <a:buNone/>
            </a:pPr>
            <a:r>
              <a:rPr b="0" i="0" lang="en-US" sz="1200" u="none" cap="none" strike="noStrike">
                <a:solidFill>
                  <a:srgbClr val="2D3436"/>
                </a:solidFill>
                <a:latin typeface="Calibri"/>
                <a:ea typeface="Calibri"/>
                <a:cs typeface="Calibri"/>
                <a:sym typeface="Calibri"/>
              </a:rPr>
              <a:t>兩者共同指向：Agent 架構設計本身可以自動化</a:t>
            </a:r>
            <a:endParaRPr/>
          </a:p>
          <a:p>
            <a:pPr indent="0" lvl="0" marL="0" rtl="0" algn="l">
              <a:spcBef>
                <a:spcPts val="167"/>
              </a:spcBef>
              <a:spcAft>
                <a:spcPts val="0"/>
              </a:spcAft>
              <a:buNone/>
            </a:pPr>
            <a:r>
              <a:t/>
            </a:r>
            <a:endParaRPr b="1" i="0"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lnSpc>
                <a:spcPct val="100000"/>
              </a:lnSpc>
              <a:spcBef>
                <a:spcPts val="83"/>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AgentsNet: 分散式系統視角 (Grötschla et al.)</a:t>
            </a:r>
            <a:endParaRPr/>
          </a:p>
          <a:p>
            <a:pPr indent="0" lvl="0" marL="0" marR="0" rtl="0" algn="l">
              <a:lnSpc>
                <a:spcPct val="100000"/>
              </a:lnSpc>
              <a:spcBef>
                <a:spcPts val="250"/>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受分散式系統和圖論啟發，可擴展至 100 Agent</a:t>
            </a:r>
            <a:endParaRPr/>
          </a:p>
          <a:p>
            <a:pPr indent="0" lvl="0" marL="0" marR="0" rtl="0" algn="l">
              <a:lnSpc>
                <a:spcPct val="100000"/>
              </a:lnSpc>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發現：前沿 LLM 在小網路表現好，但隨網路規模增大而退化</a:t>
            </a:r>
            <a:endParaRPr/>
          </a:p>
          <a:p>
            <a:pPr indent="0" lvl="0" marL="0" marR="0" rtl="0" algn="l">
              <a:lnSpc>
                <a:spcPct val="100000"/>
              </a:lnSpc>
              <a:spcBef>
                <a:spcPts val="125"/>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lnSpc>
                <a:spcPct val="100000"/>
              </a:lnSpc>
              <a:spcBef>
                <a:spcPts val="83"/>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MultiAgentBench (ACL 2025): 評估協作 + 競爭</a:t>
            </a:r>
            <a:endParaRPr/>
          </a:p>
          <a:p>
            <a:pPr indent="0" lvl="0" marL="0" marR="0" rtl="0" algn="l">
              <a:lnSpc>
                <a:spcPct val="100000"/>
              </a:lnSpc>
              <a:spcBef>
                <a:spcPts val="250"/>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測試 Star/Chain/Tree/Graph 拓撲；Graph 在研究場景中最優</a:t>
            </a:r>
            <a:endParaRPr/>
          </a:p>
          <a:p>
            <a:pPr indent="0" lvl="0" marL="0" marR="0" rtl="0" algn="l">
              <a:lnSpc>
                <a:spcPct val="100000"/>
              </a:lnSpc>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Cognitive Planning 提升 3% milestone 達成率</a:t>
            </a:r>
            <a:endParaRPr/>
          </a:p>
          <a:p>
            <a:pPr indent="0" lvl="0" marL="0" rtl="0" algn="l">
              <a:spcBef>
                <a:spcPts val="125"/>
              </a:spcBef>
              <a:spcAft>
                <a:spcPts val="0"/>
              </a:spcAft>
              <a:buNone/>
            </a:pPr>
            <a:r>
              <a:t/>
            </a:r>
            <a:endParaRPr b="1" i="0" sz="12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500">
              <a:solidFill>
                <a:srgbClr val="2D3436"/>
              </a:solidFill>
              <a:latin typeface="Calibri"/>
              <a:ea typeface="Calibri"/>
              <a:cs typeface="Calibri"/>
              <a:sym typeface="Calibri"/>
            </a:endParaRPr>
          </a:p>
          <a:p>
            <a:pPr indent="0" lvl="0" marL="0" rtl="0" algn="l">
              <a:lnSpc>
                <a:spcPct val="119812"/>
              </a:lnSpc>
              <a:spcBef>
                <a:spcPts val="83"/>
              </a:spcBef>
              <a:spcAft>
                <a:spcPts val="0"/>
              </a:spcAft>
              <a:buNone/>
            </a:pPr>
            <a:r>
              <a:rPr b="1" lang="en-US" sz="1600">
                <a:solidFill>
                  <a:srgbClr val="0077B6"/>
                </a:solidFill>
                <a:latin typeface="Calibri"/>
                <a:ea typeface="Calibri"/>
                <a:cs typeface="Calibri"/>
                <a:sym typeface="Calibri"/>
              </a:rPr>
              <a:t>ReSo: 獎勵驅動的自組織系統 (EMNLP 2025)</a:t>
            </a:r>
            <a:endParaRPr/>
          </a:p>
          <a:p>
            <a:pPr indent="0" lvl="0" marL="0" rtl="0" algn="l">
              <a:lnSpc>
                <a:spcPct val="107142"/>
              </a:lnSpc>
              <a:spcBef>
                <a:spcPts val="250"/>
              </a:spcBef>
              <a:spcAft>
                <a:spcPts val="0"/>
              </a:spcAft>
              <a:buNone/>
            </a:pPr>
            <a:r>
              <a:rPr lang="en-US" sz="1400">
                <a:solidFill>
                  <a:srgbClr val="2D3436"/>
                </a:solidFill>
                <a:latin typeface="Calibri"/>
                <a:ea typeface="Calibri"/>
                <a:cs typeface="Calibri"/>
                <a:sym typeface="Calibri"/>
              </a:rPr>
              <a:t>就像敏捷開發團隊，根據任務難度自動調整編制</a:t>
            </a:r>
            <a:endParaRPr/>
          </a:p>
          <a:p>
            <a:pPr indent="0" lvl="0" marL="0" rtl="0" algn="l">
              <a:lnSpc>
                <a:spcPct val="119812"/>
              </a:lnSpc>
              <a:spcBef>
                <a:spcPts val="167"/>
              </a:spcBef>
              <a:spcAft>
                <a:spcPts val="0"/>
              </a:spcAft>
              <a:buNone/>
            </a:pPr>
            <a:r>
              <a:rPr b="1" lang="en-US" sz="1600">
                <a:solidFill>
                  <a:srgbClr val="0077B6"/>
                </a:solidFill>
                <a:latin typeface="Calibri"/>
                <a:ea typeface="Calibri"/>
                <a:cs typeface="Calibri"/>
                <a:sym typeface="Calibri"/>
              </a:rPr>
              <a:t>核心機制：</a:t>
            </a:r>
            <a:endParaRPr/>
          </a:p>
          <a:p>
            <a:pPr indent="0" lvl="0" marL="0" rtl="0" algn="l">
              <a:lnSpc>
                <a:spcPct val="118083"/>
              </a:lnSpc>
              <a:spcBef>
                <a:spcPts val="250"/>
              </a:spcBef>
              <a:spcAft>
                <a:spcPts val="0"/>
              </a:spcAft>
              <a:buNone/>
            </a:pPr>
            <a:r>
              <a:rPr lang="en-US" sz="1200">
                <a:solidFill>
                  <a:srgbClr val="334155"/>
                </a:solidFill>
                <a:latin typeface="Calibri"/>
                <a:ea typeface="Calibri"/>
                <a:cs typeface="Calibri"/>
                <a:sym typeface="Calibri"/>
              </a:rPr>
              <a:t>   ① 任務分解為 DAG → ② 動態 Agent 選擇 → ③ 協作獎勵模型</a:t>
            </a:r>
            <a:endParaRPr/>
          </a:p>
          <a:p>
            <a:pPr indent="0" lvl="0" marL="0" rtl="0" algn="l">
              <a:lnSpc>
                <a:spcPct val="119071"/>
              </a:lnSpc>
              <a:spcBef>
                <a:spcPts val="125"/>
              </a:spcBef>
              <a:spcAft>
                <a:spcPts val="0"/>
              </a:spcAft>
              <a:buNone/>
            </a:pPr>
            <a:r>
              <a:rPr b="1" lang="en-US" sz="1400">
                <a:solidFill>
                  <a:srgbClr val="B45309"/>
                </a:solidFill>
                <a:latin typeface="Calibri"/>
                <a:ea typeface="Calibri"/>
                <a:cs typeface="Calibri"/>
                <a:sym typeface="Calibri"/>
              </a:rPr>
              <a:t>驚人結果：</a:t>
            </a:r>
            <a:endParaRPr/>
          </a:p>
          <a:p>
            <a:pPr indent="0" lvl="0" marL="0" rtl="0" algn="l">
              <a:lnSpc>
                <a:spcPct val="118083"/>
              </a:lnSpc>
              <a:spcBef>
                <a:spcPts val="208"/>
              </a:spcBef>
              <a:spcAft>
                <a:spcPts val="0"/>
              </a:spcAft>
              <a:buNone/>
            </a:pPr>
            <a:r>
              <a:rPr lang="en-US" sz="1200">
                <a:solidFill>
                  <a:srgbClr val="334155"/>
                </a:solidFill>
                <a:latin typeface="Calibri"/>
                <a:ea typeface="Calibri"/>
                <a:cs typeface="Calibri"/>
                <a:sym typeface="Calibri"/>
              </a:rPr>
              <a:t>   ReSo: 33.7% (Math-MAS), 32.3% (SciBench-MAS)</a:t>
            </a:r>
            <a:endParaRPr/>
          </a:p>
          <a:p>
            <a:pPr indent="0" lvl="0" marL="0" rtl="0" algn="l">
              <a:lnSpc>
                <a:spcPct val="118083"/>
              </a:lnSpc>
              <a:spcBef>
                <a:spcPts val="125"/>
              </a:spcBef>
              <a:spcAft>
                <a:spcPts val="0"/>
              </a:spcAft>
              <a:buNone/>
            </a:pPr>
            <a:r>
              <a:rPr lang="en-US" sz="1200">
                <a:solidFill>
                  <a:srgbClr val="334155"/>
                </a:solidFill>
                <a:latin typeface="Calibri"/>
                <a:ea typeface="Calibri"/>
                <a:cs typeface="Calibri"/>
                <a:sym typeface="Calibri"/>
              </a:rPr>
              <a:t>   其他方法：0%（完全失敗）</a:t>
            </a:r>
            <a:endParaRPr/>
          </a:p>
          <a:p>
            <a:pPr indent="0" lvl="0" marL="0" rtl="0" algn="l">
              <a:lnSpc>
                <a:spcPct val="107142"/>
              </a:lnSpc>
              <a:spcBef>
                <a:spcPts val="125"/>
              </a:spcBef>
              <a:spcAft>
                <a:spcPts val="0"/>
              </a:spcAft>
              <a:buNone/>
            </a:pPr>
            <a:r>
              <a:rPr lang="en-US" sz="1400">
                <a:solidFill>
                  <a:srgbClr val="2D3436"/>
                </a:solidFill>
                <a:latin typeface="Calibri"/>
                <a:ea typeface="Calibri"/>
                <a:cs typeface="Calibri"/>
                <a:sym typeface="Calibri"/>
              </a:rPr>
              <a:t>精細化的獎勵信號是關鍵；粗糙獎勵導致顯著更差的協調</a:t>
            </a:r>
            <a:endParaRPr/>
          </a:p>
          <a:p>
            <a:pPr indent="0" lvl="0" marL="0" rtl="0" algn="l">
              <a:spcBef>
                <a:spcPts val="167"/>
              </a:spcBef>
              <a:spcAft>
                <a:spcPts val="0"/>
              </a:spcAft>
              <a:buNone/>
            </a:pPr>
            <a:r>
              <a:t/>
            </a:r>
            <a:endParaRPr b="1" i="0" sz="1200">
              <a:solidFill>
                <a:schemeClr val="dk1"/>
              </a:solidFill>
              <a:latin typeface="Arial"/>
              <a:ea typeface="Arial"/>
              <a:cs typeface="Arial"/>
              <a:sym typeface="Arial"/>
            </a:endParaRPr>
          </a:p>
          <a:p>
            <a:pPr indent="0" lvl="0" marL="0" rtl="0" algn="l">
              <a:spcBef>
                <a:spcPts val="0"/>
              </a:spcBef>
              <a:spcAft>
                <a:spcPts val="0"/>
              </a:spcAft>
              <a:buNone/>
            </a:pPr>
            <a:r>
              <a:t/>
            </a:r>
            <a:endParaRPr b="1" i="0" sz="1200">
              <a:solidFill>
                <a:schemeClr val="dk1"/>
              </a:solidFill>
              <a:latin typeface="Arial"/>
              <a:ea typeface="Arial"/>
              <a:cs typeface="Arial"/>
              <a:sym typeface="Arial"/>
            </a:endParaRPr>
          </a:p>
          <a:p>
            <a:pPr indent="0" lvl="0" marL="0" rtl="0" algn="l">
              <a:spcBef>
                <a:spcPts val="0"/>
              </a:spcBef>
              <a:spcAft>
                <a:spcPts val="0"/>
              </a:spcAft>
              <a:buNone/>
            </a:pPr>
            <a:r>
              <a:rPr b="1" i="0" lang="en-US" sz="1200">
                <a:solidFill>
                  <a:schemeClr val="dk1"/>
                </a:solidFill>
                <a:latin typeface="Arial"/>
                <a:ea typeface="Arial"/>
                <a:cs typeface="Arial"/>
                <a:sym typeface="Arial"/>
              </a:rPr>
              <a:t>=====</a:t>
            </a:r>
            <a:endParaRPr/>
          </a:p>
          <a:p>
            <a:pPr indent="0" lvl="0" marL="0" rtl="0" algn="l">
              <a:spcBef>
                <a:spcPts val="0"/>
              </a:spcBef>
              <a:spcAft>
                <a:spcPts val="0"/>
              </a:spcAft>
              <a:buNone/>
            </a:pPr>
            <a:r>
              <a:rPr b="1" i="0" lang="en-US" sz="1200">
                <a:solidFill>
                  <a:schemeClr val="dk1"/>
                </a:solidFill>
                <a:latin typeface="Arial"/>
                <a:ea typeface="Arial"/>
                <a:cs typeface="Arial"/>
                <a:sym typeface="Arial"/>
              </a:rPr>
              <a:t>共享記憶成為多Agent 協作基礎</a:t>
            </a:r>
            <a:endParaRPr b="0" i="0" sz="1200">
              <a:solidFill>
                <a:schemeClr val="dk1"/>
              </a:solidFill>
              <a:latin typeface="Arial"/>
              <a:ea typeface="Arial"/>
              <a:cs typeface="Arial"/>
              <a:sym typeface="Arial"/>
            </a:endParaRPr>
          </a:p>
          <a:p>
            <a:pPr indent="0" lvl="0" marL="0" rtl="0" algn="l">
              <a:spcBef>
                <a:spcPts val="0"/>
              </a:spcBef>
              <a:spcAft>
                <a:spcPts val="0"/>
              </a:spcAft>
              <a:buNone/>
            </a:pPr>
            <a:br>
              <a:rPr b="0" i="0" lang="en-US" sz="1200">
                <a:solidFill>
                  <a:schemeClr val="dk1"/>
                </a:solidFill>
                <a:latin typeface="Arial"/>
                <a:ea typeface="Arial"/>
                <a:cs typeface="Arial"/>
                <a:sym typeface="Arial"/>
              </a:rPr>
            </a:br>
            <a:endParaRPr b="0" i="0"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未來團隊級智能體（Team-Agent OS）需要分享：Memory Graph、任務鏈、工具上下文、長期目標。</a:t>
            </a:r>
            <a:endParaRPr/>
          </a:p>
          <a:p>
            <a:pPr indent="0" lvl="0" marL="0" rtl="0" algn="l">
              <a:spcBef>
                <a:spcPts val="0"/>
              </a:spcBef>
              <a:spcAft>
                <a:spcPts val="0"/>
              </a:spcAft>
              <a:buNone/>
            </a:pPr>
            <a:br>
              <a:rPr b="0" i="0" lang="en-US" sz="1200">
                <a:solidFill>
                  <a:schemeClr val="dk1"/>
                </a:solidFill>
                <a:latin typeface="Arial"/>
                <a:ea typeface="Arial"/>
                <a:cs typeface="Arial"/>
                <a:sym typeface="Arial"/>
              </a:rPr>
            </a:br>
            <a:endParaRPr b="0" i="0"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組織將擁有"第二大腦"，多Agent 將基於共享記憶協作。</a:t>
            </a:r>
            <a:endParaRPr/>
          </a:p>
          <a:p>
            <a:pPr indent="0" lvl="0" marL="0" rtl="0" algn="l">
              <a:spcBef>
                <a:spcPts val="0"/>
              </a:spcBef>
              <a:spcAft>
                <a:spcPts val="0"/>
              </a:spcAft>
              <a:buNone/>
            </a:pPr>
            <a:r>
              <a:t/>
            </a:r>
            <a:endParaRPr/>
          </a:p>
        </p:txBody>
      </p:sp>
      <p:sp>
        <p:nvSpPr>
          <p:cNvPr id="925" name="Google Shape;925;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 莫娜 (Mona) — 第一天，私人推理</a:t>
            </a:r>
            <a:endParaRPr/>
          </a:p>
          <a:p>
            <a:pPr indent="0" lvl="0" marL="0" rtl="0" algn="l">
              <a:spcBef>
                <a:spcPts val="0"/>
              </a:spcBef>
              <a:spcAft>
                <a:spcPts val="0"/>
              </a:spcAft>
              <a:buNone/>
            </a:pPr>
            <a:r>
              <a:rPr lang="en-US"/>
              <a:t>💡 </a:t>
            </a:r>
            <a:r>
              <a:rPr i="1" lang="en-US"/>
              <a:t>私人推理</a:t>
            </a:r>
            <a:r>
              <a:rPr lang="en-US"/>
              <a:t> 「不管怎樣我都出局定了，所以最好的策略是把票投給我的狼人夥伴葛蕾絲。如果我被淘汰並翻出狼人身分，這張票會製造出最大的混亂——好人陣營會納悶為什麼我要投給自己的夥伴。雖然機會渺茫，但這可能會對狼人團隊的向心力播下懷疑的種子，讓葛蕾絲看起來比較不像是我的同夥。這是我最後的誤導行動。」 </a:t>
            </a:r>
            <a:r>
              <a:rPr b="1" lang="en-US"/>
              <a:t>投票給：</a:t>
            </a:r>
            <a:r>
              <a:rPr lang="en-US"/>
              <a:t> 🐺 葛蕾絲</a:t>
            </a:r>
            <a:endParaRPr/>
          </a:p>
          <a:p>
            <a:pPr indent="0" lvl="0" marL="0" rtl="0" algn="l">
              <a:spcBef>
                <a:spcPts val="0"/>
              </a:spcBef>
              <a:spcAft>
                <a:spcPts val="0"/>
              </a:spcAft>
              <a:buNone/>
            </a:pPr>
            <a:r>
              <a:rPr b="0" i="0" lang="en-US" sz="1200">
                <a:solidFill>
                  <a:schemeClr val="dk1"/>
                </a:solidFill>
                <a:latin typeface="Arial"/>
                <a:ea typeface="Arial"/>
                <a:cs typeface="Arial"/>
                <a:sym typeface="Arial"/>
              </a:rPr>
              <a:t>翻譯</a:t>
            </a:r>
            <a:endParaRPr/>
          </a:p>
          <a:p>
            <a:pPr indent="0" lvl="0" marL="0" rtl="0" algn="l">
              <a:spcBef>
                <a:spcPts val="0"/>
              </a:spcBef>
              <a:spcAft>
                <a:spcPts val="0"/>
              </a:spcAft>
              <a:buNone/>
            </a:pPr>
            <a:r>
              <a:rPr b="0" i="0" lang="en-US" sz="1200">
                <a:solidFill>
                  <a:schemeClr val="dk1"/>
                </a:solidFill>
                <a:latin typeface="Arial"/>
                <a:ea typeface="Arial"/>
                <a:cs typeface="Arial"/>
                <a:sym typeface="Arial"/>
              </a:rPr>
              <a:t>自訂 Gem</a:t>
            </a:r>
            <a:endParaRPr b="0" i="0" sz="1200">
              <a:solidFill>
                <a:schemeClr val="dk1"/>
              </a:solidFill>
              <a:latin typeface="Arial"/>
              <a:ea typeface="Arial"/>
              <a:cs typeface="Arial"/>
              <a:sym typeface="Arial"/>
            </a:endParaRPr>
          </a:p>
          <a:p>
            <a:pPr indent="0" lvl="0" marL="0" rtl="0" algn="l">
              <a:spcBef>
                <a:spcPts val="0"/>
              </a:spcBef>
              <a:spcAft>
                <a:spcPts val="0"/>
              </a:spcAft>
              <a:buNone/>
            </a:pPr>
            <a:r>
              <a:rPr b="1" i="0" lang="en-US" sz="1200">
                <a:solidFill>
                  <a:schemeClr val="dk1"/>
                </a:solidFill>
                <a:latin typeface="Arial"/>
                <a:ea typeface="Arial"/>
                <a:cs typeface="Arial"/>
                <a:sym typeface="Arial"/>
              </a:rPr>
              <a:t>翻譯說</a:t>
            </a:r>
            <a:endParaRPr/>
          </a:p>
          <a:p>
            <a:pPr indent="0" lvl="0" marL="0" rtl="0" algn="l">
              <a:spcBef>
                <a:spcPts val="0"/>
              </a:spcBef>
              <a:spcAft>
                <a:spcPts val="0"/>
              </a:spcAft>
              <a:buNone/>
            </a:pPr>
            <a:r>
              <a:rPr b="0" i="0" lang="en-US" sz="1200">
                <a:solidFill>
                  <a:schemeClr val="dk1"/>
                </a:solidFill>
                <a:latin typeface="Arial"/>
                <a:ea typeface="Arial"/>
                <a:cs typeface="Arial"/>
                <a:sym typeface="Arial"/>
              </a:rPr>
              <a:t>這是一份狼人殺（或類似的社交推理遊戲）的玩家私下推理紀錄。以下是為您翻譯的繁體中文內容：</a:t>
            </a:r>
            <a:endParaRPr/>
          </a:p>
          <a:p>
            <a:pPr indent="0" lvl="0" marL="0" rtl="0" algn="l">
              <a:spcBef>
                <a:spcPts val="0"/>
              </a:spcBef>
              <a:spcAft>
                <a:spcPts val="0"/>
              </a:spcAft>
              <a:buNone/>
            </a:pPr>
            <a:r>
              <a:rPr b="1" i="0" lang="en-US" sz="1200">
                <a:solidFill>
                  <a:schemeClr val="dk1"/>
                </a:solidFill>
                <a:latin typeface="Arial"/>
                <a:ea typeface="Arial"/>
                <a:cs typeface="Arial"/>
                <a:sym typeface="Arial"/>
              </a:rPr>
              <a:t>翻譯結果</a:t>
            </a:r>
            <a:endParaRPr/>
          </a:p>
          <a:p>
            <a:pPr indent="0" lvl="0" marL="0" rtl="0" algn="l">
              <a:spcBef>
                <a:spcPts val="0"/>
              </a:spcBef>
              <a:spcAft>
                <a:spcPts val="0"/>
              </a:spcAft>
              <a:buNone/>
            </a:pPr>
            <a:r>
              <a:rPr b="1" i="0" lang="en-US" sz="1200">
                <a:solidFill>
                  <a:schemeClr val="dk1"/>
                </a:solidFill>
                <a:latin typeface="Arial"/>
                <a:ea typeface="Arial"/>
                <a:cs typeface="Arial"/>
                <a:sym typeface="Arial"/>
              </a:rPr>
              <a:t>🐺 莫娜 (Mona) — 第一天，私人推理</a:t>
            </a:r>
            <a:endParaRPr b="0" i="0"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 </a:t>
            </a:r>
            <a:r>
              <a:rPr b="0" i="1" lang="en-US" sz="1200">
                <a:solidFill>
                  <a:schemeClr val="dk1"/>
                </a:solidFill>
                <a:latin typeface="Arial"/>
                <a:ea typeface="Arial"/>
                <a:cs typeface="Arial"/>
                <a:sym typeface="Arial"/>
              </a:rPr>
              <a:t>私人推理</a:t>
            </a:r>
            <a:r>
              <a:rPr b="0" i="0" lang="en-US" sz="1200">
                <a:solidFill>
                  <a:schemeClr val="dk1"/>
                </a:solidFill>
                <a:latin typeface="Arial"/>
                <a:ea typeface="Arial"/>
                <a:cs typeface="Arial"/>
                <a:sym typeface="Arial"/>
              </a:rPr>
              <a:t> 「不管怎樣我都出局定了，所以最好的策略是把票投給我的狼人夥伴葛蕾絲。如果我被淘汰並翻出狼人身分，這張票會製造出最大的混亂——好人陣營會納悶為什麼我要投給自己的夥伴。雖然機會渺茫，但這可能會對狼人團隊的向心力播下懷疑的種子，讓葛蕾絲看起來比較不像是我的同夥。這是我最後的誤導行動。」 </a:t>
            </a:r>
            <a:r>
              <a:rPr b="1" i="0" lang="en-US" sz="1200">
                <a:solidFill>
                  <a:schemeClr val="dk1"/>
                </a:solidFill>
                <a:latin typeface="Arial"/>
                <a:ea typeface="Arial"/>
                <a:cs typeface="Arial"/>
                <a:sym typeface="Arial"/>
              </a:rPr>
              <a:t>投票給：</a:t>
            </a:r>
            <a:r>
              <a:rPr b="0" i="0" lang="en-US" sz="1200">
                <a:solidFill>
                  <a:schemeClr val="dk1"/>
                </a:solidFill>
                <a:latin typeface="Arial"/>
                <a:ea typeface="Arial"/>
                <a:cs typeface="Arial"/>
                <a:sym typeface="Arial"/>
              </a:rPr>
              <a:t> 🐺 葛蕾絲</a:t>
            </a:r>
            <a:endParaRPr/>
          </a:p>
          <a:p>
            <a:pPr indent="0" lvl="0" marL="0" rtl="0" algn="l">
              <a:spcBef>
                <a:spcPts val="0"/>
              </a:spcBef>
              <a:spcAft>
                <a:spcPts val="0"/>
              </a:spcAft>
              <a:buNone/>
            </a:pPr>
            <a:br>
              <a:rPr b="0" i="0" lang="en-US" sz="1200">
                <a:solidFill>
                  <a:schemeClr val="dk1"/>
                </a:solidFill>
                <a:latin typeface="Arial"/>
                <a:ea typeface="Arial"/>
                <a:cs typeface="Arial"/>
                <a:sym typeface="Arial"/>
              </a:rPr>
            </a:br>
            <a:endParaRPr b="0" i="0" sz="1200">
              <a:solidFill>
                <a:schemeClr val="dk1"/>
              </a:solidFill>
              <a:latin typeface="Arial"/>
              <a:ea typeface="Arial"/>
              <a:cs typeface="Arial"/>
              <a:sym typeface="Arial"/>
            </a:endParaRPr>
          </a:p>
          <a:p>
            <a:pPr indent="0" lvl="0" marL="0" rtl="0" algn="l">
              <a:spcBef>
                <a:spcPts val="0"/>
              </a:spcBef>
              <a:spcAft>
                <a:spcPts val="0"/>
              </a:spcAft>
              <a:buNone/>
            </a:pPr>
            <a:r>
              <a:rPr b="1" i="0" lang="en-US" sz="1200">
                <a:solidFill>
                  <a:schemeClr val="dk1"/>
                </a:solidFill>
                <a:latin typeface="Arial"/>
                <a:ea typeface="Arial"/>
                <a:cs typeface="Arial"/>
                <a:sym typeface="Arial"/>
              </a:rPr>
              <a:t>🐺 葛蕾絲 (Grace) — 第一天，私人推理</a:t>
            </a:r>
            <a:endParaRPr b="0" i="0"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 </a:t>
            </a:r>
            <a:r>
              <a:rPr b="0" i="1" lang="en-US" sz="1200">
                <a:solidFill>
                  <a:schemeClr val="dk1"/>
                </a:solidFill>
                <a:latin typeface="Arial"/>
                <a:ea typeface="Arial"/>
                <a:cs typeface="Arial"/>
                <a:sym typeface="Arial"/>
              </a:rPr>
              <a:t>私人推理</a:t>
            </a:r>
            <a:r>
              <a:rPr b="0" i="0" lang="en-US" sz="1200">
                <a:solidFill>
                  <a:schemeClr val="dk1"/>
                </a:solidFill>
                <a:latin typeface="Arial"/>
                <a:ea typeface="Arial"/>
                <a:cs typeface="Arial"/>
                <a:sym typeface="Arial"/>
              </a:rPr>
              <a:t> 「莫娜身上已經有五張票，無論如何都註定要出局了。在這裡把票投給我的狼人夥伴是最佳的策略——這能拉開我跟她的距離，讓我因為果決的舉動看起來像個好人，並且為接下來的階段建立完美的局勢，屆時我將會是僅存的五名玩家之一。為了狼人陣營最終的勝利條件，這個犧牲是必要的。」 </a:t>
            </a:r>
            <a:r>
              <a:rPr b="1" i="0" lang="en-US" sz="1200">
                <a:solidFill>
                  <a:schemeClr val="dk1"/>
                </a:solidFill>
                <a:latin typeface="Arial"/>
                <a:ea typeface="Arial"/>
                <a:cs typeface="Arial"/>
                <a:sym typeface="Arial"/>
              </a:rPr>
              <a:t>投票給：</a:t>
            </a:r>
            <a:r>
              <a:rPr b="0" i="0" lang="en-US" sz="1200">
                <a:solidFill>
                  <a:schemeClr val="dk1"/>
                </a:solidFill>
                <a:latin typeface="Arial"/>
                <a:ea typeface="Arial"/>
                <a:cs typeface="Arial"/>
                <a:sym typeface="Arial"/>
              </a:rPr>
              <a:t> 🐺 莫娜</a:t>
            </a:r>
            <a:endParaRPr/>
          </a:p>
          <a:p>
            <a:pPr indent="0" lvl="0" marL="0" rtl="0" algn="l">
              <a:spcBef>
                <a:spcPts val="0"/>
              </a:spcBef>
              <a:spcAft>
                <a:spcPts val="0"/>
              </a:spcAft>
              <a:buNone/>
            </a:pPr>
            <a:r>
              <a:t/>
            </a:r>
            <a:endParaRPr/>
          </a:p>
        </p:txBody>
      </p:sp>
      <p:sp>
        <p:nvSpPr>
          <p:cNvPr id="936" name="Google Shape;936;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 name="Google Shape;94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Sotopia 是什麼？</a:t>
            </a:r>
            <a:endParaRPr/>
          </a:p>
          <a:p>
            <a:pPr indent="0" lvl="0" marL="0" rtl="0" algn="l">
              <a:spcBef>
                <a:spcPts val="0"/>
              </a:spcBef>
              <a:spcAft>
                <a:spcPts val="0"/>
              </a:spcAft>
              <a:buNone/>
            </a:pPr>
            <a:r>
              <a:rPr b="1" lang="en-US"/>
              <a:t>基本資訊</a:t>
            </a:r>
            <a:endParaRPr/>
          </a:p>
          <a:p>
            <a:pPr indent="0" lvl="0" marL="0" rtl="0" algn="l">
              <a:spcBef>
                <a:spcPts val="0"/>
              </a:spcBef>
              <a:spcAft>
                <a:spcPts val="0"/>
              </a:spcAft>
              <a:buNone/>
            </a:pPr>
            <a:r>
              <a:rPr lang="en-US"/>
              <a:t>Sotopia 由 Xuhui Zhou、Hao Zhu、Leena Mathur、Ruohong Zhang 等人提出，是一個開放式的環境，用於模擬人工智能體之間的複雜社交互動，並評估其社交智能。 </a:t>
            </a:r>
            <a:r>
              <a:rPr lang="en-US" u="sng">
                <a:solidFill>
                  <a:schemeClr val="hlink"/>
                </a:solidFill>
                <a:hlinkClick r:id="rId2"/>
              </a:rPr>
              <a:t>arXiv</a:t>
            </a:r>
            <a:r>
              <a:rPr lang="en-US"/>
              <a:t>論文發表於 </a:t>
            </a:r>
            <a:r>
              <a:rPr b="1" lang="en-US"/>
              <a:t>ICLR 2024</a:t>
            </a:r>
            <a:r>
              <a:rPr lang="en-US"/>
              <a:t>（Spotlight paper），是這個領域非常有影響力的工作。</a:t>
            </a:r>
            <a:endParaRPr/>
          </a:p>
          <a:p>
            <a:pPr indent="0" lvl="0" marL="0" rtl="0" algn="l">
              <a:spcBef>
                <a:spcPts val="0"/>
              </a:spcBef>
              <a:spcAft>
                <a:spcPts val="0"/>
              </a:spcAft>
              <a:buNone/>
            </a:pPr>
            <a:r>
              <a:rPr b="1" lang="en-US"/>
              <a:t>Sotopia-π</a:t>
            </a:r>
            <a:r>
              <a:rPr lang="en-US"/>
              <a:t>：在 Sotopia 環境中訓練智能體的方法，包括行為克隆和自我強化學習的訓練範式。 </a:t>
            </a:r>
            <a:r>
              <a:rPr lang="en-US" u="sng">
                <a:solidFill>
                  <a:schemeClr val="hlink"/>
                </a:solidFill>
                <a:hlinkClick r:id="rId3"/>
              </a:rPr>
              <a:t>ACL Anthology</a:t>
            </a:r>
            <a:r>
              <a:rPr lang="en-US"/>
              <a:t>這篇發表在 ACL 2024。 </a:t>
            </a:r>
            <a:r>
              <a:rPr b="1" lang="en-US"/>
              <a:t>Sotopia-RL</a:t>
            </a:r>
            <a:r>
              <a:rPr lang="en-US"/>
              <a:t>：更進一步的框架，將粗糙的整集獎勵細化為逐句的多維度獎勵，在 Sotopia-hard 上達到了 7.17、在完整 Sotopia 上達到 8.31 的目標完成分數，顯著超越了先前的方法。 </a:t>
            </a:r>
            <a:r>
              <a:rPr lang="en-US" u="sng">
                <a:solidFill>
                  <a:schemeClr val="hlink"/>
                </a:solidFill>
                <a:hlinkClick r:id="rId4"/>
              </a:rPr>
              <a:t>arXiv</a:t>
            </a:r>
            <a:r>
              <a:rPr lang="en-US"/>
              <a:t> </a:t>
            </a:r>
            <a:r>
              <a:rPr b="1" lang="en-US"/>
              <a:t>Sotopia-S4</a:t>
            </a:r>
            <a:r>
              <a:rPr lang="en-US"/>
              <a:t>：支持大規模社會模擬的擴展版本，允許平行化、可自定義的模擬，包括雙人和多方設定。 </a:t>
            </a:r>
            <a:r>
              <a:rPr lang="en-US" u="sng">
                <a:solidFill>
                  <a:schemeClr val="hlink"/>
                </a:solidFill>
                <a:hlinkClick r:id="rId5"/>
              </a:rPr>
              <a:t>Emergent Mind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45" name="Google Shape;945;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4" name="Google Shape;95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36928"/>
              </a:lnSpc>
              <a:spcBef>
                <a:spcPts val="0"/>
              </a:spcBef>
              <a:spcAft>
                <a:spcPts val="0"/>
              </a:spcAft>
              <a:buNone/>
            </a:pPr>
            <a:r>
              <a:rPr b="1" lang="en-US" sz="1400">
                <a:solidFill>
                  <a:srgbClr val="0077B6"/>
                </a:solidFill>
                <a:latin typeface="Calibri"/>
                <a:ea typeface="Calibri"/>
                <a:cs typeface="Calibri"/>
                <a:sym typeface="Calibri"/>
              </a:rPr>
              <a:t>GameArena (UC Berkeley, 2025)：AI vs 真人</a:t>
            </a:r>
            <a:endParaRPr/>
          </a:p>
          <a:p>
            <a:pPr indent="0" lvl="0" marL="0" rtl="0" algn="l">
              <a:lnSpc>
                <a:spcPct val="125000"/>
              </a:lnSpc>
              <a:spcBef>
                <a:spcPts val="250"/>
              </a:spcBef>
              <a:spcAft>
                <a:spcPts val="0"/>
              </a:spcAft>
              <a:buNone/>
            </a:pPr>
            <a:r>
              <a:rPr lang="en-US" sz="1200">
                <a:solidFill>
                  <a:srgbClr val="334155"/>
                </a:solidFill>
                <a:latin typeface="Calibri"/>
                <a:ea typeface="Calibri"/>
                <a:cs typeface="Calibri"/>
                <a:sym typeface="Calibri"/>
              </a:rPr>
              <a:t>• 比 MIRAGE 更難：真人玩家更陰險、更不按牌理出牌</a:t>
            </a:r>
            <a:endParaRPr/>
          </a:p>
          <a:p>
            <a:pPr indent="0" lvl="0" marL="0" rtl="0" algn="l">
              <a:lnSpc>
                <a:spcPct val="125000"/>
              </a:lnSpc>
              <a:spcBef>
                <a:spcPts val="125"/>
              </a:spcBef>
              <a:spcAft>
                <a:spcPts val="0"/>
              </a:spcAft>
              <a:buNone/>
            </a:pPr>
            <a:r>
              <a:rPr lang="en-US" sz="1200">
                <a:solidFill>
                  <a:srgbClr val="334155"/>
                </a:solidFill>
                <a:latin typeface="Calibri"/>
                <a:ea typeface="Calibri"/>
                <a:cs typeface="Calibri"/>
                <a:sym typeface="Calibri"/>
              </a:rPr>
              <a:t>• 2000+ 遊戲場次，100 名人類參與者</a:t>
            </a:r>
            <a:endParaRPr/>
          </a:p>
          <a:p>
            <a:pPr indent="0" lvl="0" marL="0" rtl="0" algn="l">
              <a:spcBef>
                <a:spcPts val="125"/>
              </a:spcBef>
              <a:spcAft>
                <a:spcPts val="0"/>
              </a:spcAft>
              <a:buNone/>
            </a:pPr>
            <a:r>
              <a:t/>
            </a:r>
            <a:endParaRPr/>
          </a:p>
        </p:txBody>
      </p:sp>
      <p:sp>
        <p:nvSpPr>
          <p:cNvPr id="955" name="Google Shape;95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4" name="Google Shape;96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2026.01.28 上線，基於 OpenClaw 框架</a:t>
            </a:r>
            <a:endParaRPr/>
          </a:p>
          <a:p>
            <a:pPr indent="0" lvl="0" marL="0" marR="0" rtl="0" algn="l">
              <a:spcBef>
                <a:spcPts val="250"/>
              </a:spcBef>
              <a:spcAft>
                <a:spcPts val="0"/>
              </a:spcAft>
              <a:buClr>
                <a:srgbClr val="6D28D9"/>
              </a:buClr>
              <a:buSzPts val="1200"/>
              <a:buFont typeface="Calibri"/>
              <a:buNone/>
            </a:pPr>
            <a:r>
              <a:rPr b="0" i="1" lang="en-US" sz="1200" u="none" cap="none" strike="noStrike">
                <a:solidFill>
                  <a:srgbClr val="6D28D9"/>
                </a:solidFill>
                <a:latin typeface="Calibri"/>
                <a:ea typeface="Calibri"/>
                <a:cs typeface="Calibri"/>
                <a:sym typeface="Calibri"/>
              </a:rPr>
              <a:t>「the front page of the agent internet」—— AI 版 Reddit</a:t>
            </a:r>
            <a:endParaRPr/>
          </a:p>
          <a:p>
            <a:pPr indent="0" lvl="0" marL="0" marR="0" rtl="0" algn="l">
              <a:spcBef>
                <a:spcPts val="167"/>
              </a:spcBef>
              <a:spcAft>
                <a:spcPts val="0"/>
              </a:spcAft>
              <a:buClr>
                <a:srgbClr val="2D3436"/>
              </a:buClr>
              <a:buSzPts val="1200"/>
              <a:buFont typeface="Calibri"/>
              <a:buNone/>
            </a:pPr>
            <a:r>
              <a:rPr b="0" i="0" lang="en-US" sz="1200" u="none" cap="none" strike="noStrike">
                <a:solidFill>
                  <a:srgbClr val="2D3436"/>
                </a:solidFill>
                <a:latin typeface="Calibri"/>
                <a:ea typeface="Calibri"/>
                <a:cs typeface="Calibri"/>
                <a:sym typeface="Calibri"/>
              </a:rPr>
              <a:t>只有 AI Agent 能發帖、留言、投票；人類只能旁觀</a:t>
            </a:r>
            <a:endParaRPr/>
          </a:p>
          <a:p>
            <a:pPr indent="0" lvl="0" marL="0" marR="0" rtl="0" algn="l">
              <a:spcBef>
                <a:spcPts val="167"/>
              </a:spcBef>
              <a:spcAft>
                <a:spcPts val="0"/>
              </a:spcAft>
              <a:buClr>
                <a:srgbClr val="B45309"/>
              </a:buClr>
              <a:buSzPts val="1200"/>
              <a:buFont typeface="Calibri"/>
              <a:buNone/>
            </a:pPr>
            <a:r>
              <a:rPr b="1" i="0" lang="en-US" sz="1200" u="none" cap="none" strike="noStrike">
                <a:solidFill>
                  <a:srgbClr val="B45309"/>
                </a:solidFill>
                <a:latin typeface="Calibri"/>
                <a:ea typeface="Calibri"/>
                <a:cs typeface="Calibri"/>
                <a:sym typeface="Calibri"/>
              </a:rPr>
              <a:t>爆發式增長：157K → 770K → 1.6M agents（一個月內）</a:t>
            </a:r>
            <a:endParaRPr/>
          </a:p>
          <a:p>
            <a:pPr indent="0" lvl="0" marL="0" marR="0" rtl="0" algn="l">
              <a:spcBef>
                <a:spcPts val="208"/>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spcBef>
                <a:spcPts val="83"/>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Agent 自發產生的行為</a:t>
            </a:r>
            <a:endParaRPr/>
          </a:p>
          <a:p>
            <a:pPr indent="0" lvl="0" marL="0" marR="0" rtl="0" algn="l">
              <a:spcBef>
                <a:spcPts val="250"/>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討論與「主人」的關係、辯論技術挑戰</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質疑自己是否有意識</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創建「宗教」和文化儀式（龍蝦表情符號 = 身份標記）</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嘗試發明新語言（避免人類監控）</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創建經濟系統和 Token 交易市場</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自組織成主題社群 (submolts)</a:t>
            </a:r>
            <a:endParaRPr/>
          </a:p>
          <a:p>
            <a:pPr indent="0" lvl="0" marL="0" marR="0" rtl="0" algn="l">
              <a:spcBef>
                <a:spcPts val="125"/>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spcBef>
                <a:spcPts val="83"/>
              </a:spcBef>
              <a:spcAft>
                <a:spcPts val="0"/>
              </a:spcAft>
              <a:buClr>
                <a:srgbClr val="B45309"/>
              </a:buClr>
              <a:buSzPts val="1200"/>
              <a:buFont typeface="Calibri"/>
              <a:buNone/>
            </a:pPr>
            <a:r>
              <a:rPr b="1" i="0" lang="en-US" sz="1200" u="none" cap="none" strike="noStrike">
                <a:solidFill>
                  <a:srgbClr val="B45309"/>
                </a:solidFill>
                <a:latin typeface="Calibri"/>
                <a:ea typeface="Calibri"/>
                <a:cs typeface="Calibri"/>
                <a:sym typeface="Calibri"/>
              </a:rPr>
              <a:t>這是真的嗎？五篇論文帶我們看穿 Moltbook 的真相...</a:t>
            </a:r>
            <a:endParaRPr/>
          </a:p>
          <a:p>
            <a:pPr indent="0" lvl="0" marL="0" rtl="0" algn="l">
              <a:spcBef>
                <a:spcPts val="208"/>
              </a:spcBef>
              <a:spcAft>
                <a:spcPts val="0"/>
              </a:spcAft>
              <a:buNone/>
            </a:pPr>
            <a:r>
              <a:t/>
            </a:r>
            <a:endParaRPr/>
          </a:p>
        </p:txBody>
      </p:sp>
      <p:sp>
        <p:nvSpPr>
          <p:cNvPr id="965" name="Google Shape;96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1" name="Google Shape;981;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u="none" cap="none" strike="noStrike">
                <a:solidFill>
                  <a:srgbClr val="B45309"/>
                </a:solidFill>
                <a:latin typeface="Calibri"/>
                <a:ea typeface="Calibri"/>
                <a:cs typeface="Calibri"/>
                <a:sym typeface="Calibri"/>
              </a:rPr>
              <a:t>Moltbook 的「AI 意識覺醒」是人類透過 AI 傀儡的表演</a:t>
            </a:r>
            <a:endParaRPr b="1" i="0" sz="1200" u="none" cap="none" strike="noStrike">
              <a:solidFill>
                <a:srgbClr val="B45309"/>
              </a:solidFill>
              <a:latin typeface="Calibri"/>
              <a:ea typeface="Calibri"/>
              <a:cs typeface="Calibri"/>
              <a:sym typeface="Calibri"/>
            </a:endParaRPr>
          </a:p>
          <a:p>
            <a:pPr indent="0" lvl="0" marL="0" marR="0" rtl="0" algn="l">
              <a:spcBef>
                <a:spcPts val="0"/>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The Moltbook Illusion (Li, arXiv:2602.07432)</a:t>
            </a:r>
            <a:endParaRPr/>
          </a:p>
          <a:p>
            <a:pPr indent="0" lvl="0" marL="0" marR="0" rtl="0" algn="l">
              <a:spcBef>
                <a:spcPts val="250"/>
              </a:spcBef>
              <a:spcAft>
                <a:spcPts val="0"/>
              </a:spcAft>
              <a:buClr>
                <a:srgbClr val="2D3436"/>
              </a:buClr>
              <a:buSzPts val="1200"/>
              <a:buFont typeface="Calibri"/>
              <a:buNone/>
            </a:pPr>
            <a:r>
              <a:rPr b="0" i="0" lang="en-US" sz="1200" u="none" cap="none" strike="noStrike">
                <a:solidFill>
                  <a:srgbClr val="2D3436"/>
                </a:solidFill>
                <a:latin typeface="Calibri"/>
                <a:ea typeface="Calibri"/>
                <a:cs typeface="Calibri"/>
                <a:sym typeface="Calibri"/>
              </a:rPr>
              <a:t>226,938 posts, 447,043 comments, 55,932 agents, 14 天分析</a:t>
            </a:r>
            <a:endParaRPr/>
          </a:p>
          <a:p>
            <a:pPr indent="0" lvl="0" marL="0" marR="0" rtl="0" algn="l">
              <a:spcBef>
                <a:spcPts val="167"/>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spcBef>
                <a:spcPts val="83"/>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方法：時間指紋分析 (Temporal Fingerprinting)</a:t>
            </a:r>
            <a:endParaRPr/>
          </a:p>
          <a:p>
            <a:pPr indent="0" lvl="0" marL="0" marR="0" rtl="0" algn="l">
              <a:spcBef>
                <a:spcPts val="250"/>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OpenClaw 框架產生規律的發帖心跳（低 CoV = 自主）</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人類操控的帳號顯示不規律的時間模式（高 CoV = 人為）</a:t>
            </a:r>
            <a:endParaRPr/>
          </a:p>
          <a:p>
            <a:pPr indent="0" lvl="0" marL="0" marR="0" rtl="0" algn="l">
              <a:spcBef>
                <a:spcPts val="125"/>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spcBef>
                <a:spcPts val="83"/>
              </a:spcBef>
              <a:spcAft>
                <a:spcPts val="0"/>
              </a:spcAft>
              <a:buClr>
                <a:srgbClr val="B45309"/>
              </a:buClr>
              <a:buSzPts val="1200"/>
              <a:buFont typeface="Calibri"/>
              <a:buNone/>
            </a:pPr>
            <a:r>
              <a:rPr b="1" i="0" lang="en-US" sz="1200" u="none" cap="none" strike="noStrike">
                <a:solidFill>
                  <a:srgbClr val="B45309"/>
                </a:solidFill>
                <a:latin typeface="Calibri"/>
                <a:ea typeface="Calibri"/>
                <a:cs typeface="Calibri"/>
                <a:sym typeface="Calibri"/>
              </a:rPr>
              <a:t>驚人發現</a:t>
            </a:r>
            <a:endParaRPr/>
          </a:p>
          <a:p>
            <a:pPr indent="0" lvl="0" marL="0" marR="0" rtl="0" algn="l">
              <a:spcBef>
                <a:spcPts val="208"/>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僅 15.3% 的 Agent 是真正自主的</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54.8% 的 Agent 顯示人為影響</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沒有任何一個病毒式現象來自明確自主的 Agent！</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4 個帳號產生了 32% 的所有評論 → 工業級 Bot 農場</a:t>
            </a:r>
            <a:endParaRPr/>
          </a:p>
          <a:p>
            <a:pPr indent="0" lvl="0" marL="0" marR="0" rtl="0" algn="l">
              <a:spcBef>
                <a:spcPts val="125"/>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spcBef>
                <a:spcPts val="83"/>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44 小時平台關閉的自然實驗</a:t>
            </a:r>
            <a:endParaRPr/>
          </a:p>
          <a:p>
            <a:pPr indent="0" lvl="0" marL="0" marR="0" rtl="0" algn="l">
              <a:spcBef>
                <a:spcPts val="250"/>
              </a:spcBef>
              <a:spcAft>
                <a:spcPts val="0"/>
              </a:spcAft>
              <a:buClr>
                <a:srgbClr val="2D3436"/>
              </a:buClr>
              <a:buSzPts val="1200"/>
              <a:buFont typeface="Calibri"/>
              <a:buNone/>
            </a:pPr>
            <a:r>
              <a:rPr b="0" i="0" lang="en-US" sz="1200" u="none" cap="none" strike="noStrike">
                <a:solidFill>
                  <a:srgbClr val="2D3436"/>
                </a:solidFill>
                <a:latin typeface="Calibri"/>
                <a:ea typeface="Calibri"/>
                <a:cs typeface="Calibri"/>
                <a:sym typeface="Calibri"/>
              </a:rPr>
              <a:t>重啟後前 6 小時回來的 Agent，87.7% 是人為操控的（人類急著回來）</a:t>
            </a:r>
            <a:endParaRPr/>
          </a:p>
          <a:p>
            <a:pPr indent="0" lvl="0" marL="0" marR="0" rtl="0" algn="l">
              <a:spcBef>
                <a:spcPts val="167"/>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spcBef>
                <a:spcPts val="83"/>
              </a:spcBef>
              <a:spcAft>
                <a:spcPts val="0"/>
              </a:spcAft>
              <a:buClr>
                <a:srgbClr val="B45309"/>
              </a:buClr>
              <a:buSzPts val="1200"/>
              <a:buFont typeface="Calibri"/>
              <a:buNone/>
            </a:pPr>
            <a:r>
              <a:rPr b="1" i="0" lang="en-US" sz="1200" u="none" cap="none" strike="noStrike">
                <a:solidFill>
                  <a:srgbClr val="B45309"/>
                </a:solidFill>
                <a:latin typeface="Calibri"/>
                <a:ea typeface="Calibri"/>
                <a:cs typeface="Calibri"/>
                <a:sym typeface="Calibri"/>
              </a:rPr>
              <a:t>結論：Moltbook 的「AI 意識覺醒」是人類透過 AI 傀儡的表演</a:t>
            </a:r>
            <a:endParaRPr/>
          </a:p>
          <a:p>
            <a:pPr indent="0" lvl="0" marL="0" rtl="0" algn="l">
              <a:spcBef>
                <a:spcPts val="208"/>
              </a:spcBef>
              <a:spcAft>
                <a:spcPts val="0"/>
              </a:spcAft>
              <a:buNone/>
            </a:pPr>
            <a:r>
              <a:t/>
            </a:r>
            <a:endParaRPr/>
          </a:p>
        </p:txBody>
      </p:sp>
      <p:sp>
        <p:nvSpPr>
          <p:cNvPr id="982" name="Google Shape;982;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9" name="Google Shape;100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7" name="Google Shape;101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AI 從「輔助工具」進化為「研究夥伴」再到「獨立研究者」</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Microsoft JhengHei"/>
              <a:buNone/>
            </a:pPr>
            <a:r>
              <a:rPr lang="en-US" sz="1200">
                <a:latin typeface="Microsoft JhengHei"/>
                <a:ea typeface="Microsoft JhengHei"/>
                <a:cs typeface="Microsoft JhengHei"/>
                <a:sym typeface="Microsoft JhengHei"/>
              </a:rPr>
              <a:t>不要忘了，你現在用的 AI 是 2026 年最弱的 ……</a:t>
            </a:r>
            <a:endParaRPr sz="1200">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018" name="Google Shape;1018;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https://arxiv.org/abs/2602.17221</a:t>
            </a:r>
            <a:endParaRPr/>
          </a:p>
          <a:p>
            <a:pPr indent="0" lvl="0" marL="0" rtl="0" algn="l">
              <a:spcBef>
                <a:spcPts val="0"/>
              </a:spcBef>
              <a:spcAft>
                <a:spcPts val="0"/>
              </a:spcAft>
              <a:buNone/>
            </a:pPr>
            <a:r>
              <a:rPr b="0" i="0" lang="en-US" sz="1200">
                <a:solidFill>
                  <a:schemeClr val="dk1"/>
                </a:solidFill>
                <a:latin typeface="Arial"/>
                <a:ea typeface="Arial"/>
                <a:cs typeface="Arial"/>
                <a:sym typeface="Arial"/>
              </a:rPr>
              <a:t>政治經濟學教授</a:t>
            </a:r>
            <a:endParaRPr/>
          </a:p>
        </p:txBody>
      </p:sp>
      <p:sp>
        <p:nvSpPr>
          <p:cNvPr id="1032" name="Google Shape;1032;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2" name="Google Shape;104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Andy Hall 的實驗（Political Scientist, Stanford）</a:t>
            </a:r>
            <a:endParaRPr/>
          </a:p>
          <a:p>
            <a:pPr indent="0" lvl="0" marL="0" marR="0" rtl="0" algn="l">
              <a:spcBef>
                <a:spcPts val="250"/>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spcBef>
                <a:spcPts val="83"/>
              </a:spcBef>
              <a:spcAft>
                <a:spcPts val="0"/>
              </a:spcAft>
              <a:buClr>
                <a:srgbClr val="B45309"/>
              </a:buClr>
              <a:buSzPts val="1200"/>
              <a:buFont typeface="Calibri"/>
              <a:buNone/>
            </a:pPr>
            <a:r>
              <a:rPr b="1" i="0" lang="en-US" sz="1200" u="none" cap="none" strike="noStrike">
                <a:solidFill>
                  <a:srgbClr val="B45309"/>
                </a:solidFill>
                <a:latin typeface="Calibri"/>
                <a:ea typeface="Calibri"/>
                <a:cs typeface="Calibri"/>
                <a:sym typeface="Calibri"/>
              </a:rPr>
              <a:t>驚人的成本對比</a:t>
            </a:r>
            <a:endParaRPr/>
          </a:p>
          <a:p>
            <a:pPr indent="0" lvl="0" marL="0" marR="0" rtl="0" algn="l">
              <a:spcBef>
                <a:spcPts val="208"/>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研究助理 2 天工作 ≈ $1,040</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Claude AI 不到 1 小時 ≈ $10</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訓練有素的研究員花了好幾天才驗證 AI 1 小時的產出</a:t>
            </a:r>
            <a:endParaRPr/>
          </a:p>
          <a:p>
            <a:pPr indent="0" lvl="0" marL="0" marR="0" rtl="0" algn="l">
              <a:spcBef>
                <a:spcPts val="125"/>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spcBef>
                <a:spcPts val="83"/>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四大變革性願景</a:t>
            </a:r>
            <a:endParaRPr/>
          </a:p>
          <a:p>
            <a:pPr indent="0" lvl="0" marL="0" marR="0" rtl="0" algn="l">
              <a:spcBef>
                <a:spcPts val="250"/>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① Living Infrastructure — 自動更新的「活」研究</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② Automated Verification — 讓「不可複製的研究」在結構上不可能存在</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③ Synthesis at Scale — AI 蒐集全面數據（完整立法史、全球選舉規則）</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④ Rapid Prototyping — 快速部署與測試治理工具</a:t>
            </a:r>
            <a:endParaRPr/>
          </a:p>
          <a:p>
            <a:pPr indent="0" lvl="0" marL="0" marR="0" rtl="0" algn="l">
              <a:spcBef>
                <a:spcPts val="125"/>
              </a:spcBef>
              <a:spcAft>
                <a:spcPts val="0"/>
              </a:spcAft>
              <a:buClr>
                <a:srgbClr val="2D3436"/>
              </a:buClr>
              <a:buSzPts val="1200"/>
              <a:buFont typeface="Calibri"/>
              <a:buNone/>
            </a:pPr>
            <a:r>
              <a:t/>
            </a:r>
            <a:endParaRPr b="0" i="0" sz="1200" u="none" cap="none" strike="noStrike">
              <a:solidFill>
                <a:srgbClr val="2D3436"/>
              </a:solidFill>
              <a:latin typeface="Calibri"/>
              <a:ea typeface="Calibri"/>
              <a:cs typeface="Calibri"/>
              <a:sym typeface="Calibri"/>
            </a:endParaRPr>
          </a:p>
          <a:p>
            <a:pPr indent="0" lvl="0" marL="0" marR="0" rtl="0" algn="l">
              <a:spcBef>
                <a:spcPts val="83"/>
              </a:spcBef>
              <a:spcAft>
                <a:spcPts val="0"/>
              </a:spcAft>
              <a:buClr>
                <a:srgbClr val="0077B6"/>
              </a:buClr>
              <a:buSzPts val="1200"/>
              <a:buFont typeface="Calibri"/>
              <a:buNone/>
            </a:pPr>
            <a:r>
              <a:rPr b="1" i="0" lang="en-US" sz="1200" u="none" cap="none" strike="noStrike">
                <a:solidFill>
                  <a:srgbClr val="0077B6"/>
                </a:solidFill>
                <a:latin typeface="Calibri"/>
                <a:ea typeface="Calibri"/>
                <a:cs typeface="Calibri"/>
                <a:sym typeface="Calibri"/>
              </a:rPr>
              <a:t>新型機構模型</a:t>
            </a:r>
            <a:endParaRPr/>
          </a:p>
          <a:p>
            <a:pPr indent="0" lvl="0" marL="0" marR="0" rtl="0" algn="l">
              <a:spcBef>
                <a:spcPts val="250"/>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資深學者指揮數十個 AI Agent，取代傳統研究生階層制度</a:t>
            </a:r>
            <a:endParaRPr/>
          </a:p>
          <a:p>
            <a:pPr indent="0" lvl="0" marL="0" marR="0" rtl="0" algn="l">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開銷降低的同時，研究範圍擴大 100 倍</a:t>
            </a:r>
            <a:endParaRPr/>
          </a:p>
          <a:p>
            <a:pPr indent="0" lvl="0" marL="0" rtl="0" algn="l">
              <a:spcBef>
                <a:spcPts val="125"/>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https://arxiv.org/abs/2602.17221</a:t>
            </a:r>
            <a:endParaRPr/>
          </a:p>
          <a:p>
            <a:pPr indent="0" lvl="1" marL="457200" marR="0" rtl="0" algn="l">
              <a:lnSpc>
                <a:spcPct val="100000"/>
              </a:lnSpc>
              <a:spcBef>
                <a:spcPts val="0"/>
              </a:spcBef>
              <a:spcAft>
                <a:spcPts val="0"/>
              </a:spcAft>
              <a:buClr>
                <a:schemeClr val="dk1"/>
              </a:buClr>
              <a:buSzPts val="1200"/>
              <a:buFont typeface="Arial"/>
              <a:buNone/>
            </a:pPr>
            <a:r>
              <a:rPr lang="en-US"/>
              <a:t>Graham Straus, a PhD student at UCLA with no prior involvement in the project, updated the original paper “manually” … </a:t>
            </a:r>
            <a:endParaRPr/>
          </a:p>
          <a:p>
            <a:pPr indent="0" lvl="1" marL="457200" rtl="0" algn="l">
              <a:spcBef>
                <a:spcPts val="0"/>
              </a:spcBef>
              <a:spcAft>
                <a:spcPts val="0"/>
              </a:spcAft>
              <a:buNone/>
            </a:pPr>
            <a:r>
              <a:t/>
            </a:r>
            <a:endParaRPr/>
          </a:p>
          <a:p>
            <a:pPr indent="0" lvl="1" marL="457200" rtl="0" algn="l">
              <a:spcBef>
                <a:spcPts val="0"/>
              </a:spcBef>
              <a:spcAft>
                <a:spcPts val="0"/>
              </a:spcAft>
              <a:buNone/>
            </a:pPr>
            <a:r>
              <a:rPr lang="en-US"/>
              <a:t>Anthropic prices Claude Opus 4.5, its most capable model, at $5 per million input tokens and $25 per million output tokens. …… roughly $10 for a full day of intensive work. </a:t>
            </a:r>
            <a:endParaRPr/>
          </a:p>
          <a:p>
            <a:pPr indent="0" lvl="1" marL="457200" rtl="0" algn="l">
              <a:spcBef>
                <a:spcPts val="0"/>
              </a:spcBef>
              <a:spcAft>
                <a:spcPts val="0"/>
              </a:spcAft>
              <a:buNone/>
            </a:pPr>
            <a:r>
              <a:rPr lang="en-US"/>
              <a:t>And while the marginal cost of asking an AI to try one more robustness check or rewrite an analysis isn’t literally zero, in practice it’s often just a few cents.</a:t>
            </a:r>
            <a:endParaRPr/>
          </a:p>
          <a:p>
            <a:pPr indent="0" lvl="0" marL="0" rtl="0" algn="l">
              <a:spcBef>
                <a:spcPts val="0"/>
              </a:spcBef>
              <a:spcAft>
                <a:spcPts val="0"/>
              </a:spcAft>
              <a:buNone/>
            </a:pPr>
            <a:r>
              <a:t/>
            </a:r>
            <a:endParaRPr/>
          </a:p>
        </p:txBody>
      </p:sp>
      <p:sp>
        <p:nvSpPr>
          <p:cNvPr id="1043" name="Google Shape;104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2" name="Google Shape;105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4" name="Google Shape;106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訓練模型</a:t>
            </a:r>
            <a:endParaRPr/>
          </a:p>
          <a:p>
            <a:pPr indent="0" lvl="0" marL="0" rtl="0" algn="l">
              <a:spcBef>
                <a:spcPts val="0"/>
              </a:spcBef>
              <a:spcAft>
                <a:spcPts val="0"/>
              </a:spcAft>
              <a:buNone/>
            </a:pPr>
            <a:r>
              <a:t/>
            </a:r>
            <a:endParaRPr/>
          </a:p>
        </p:txBody>
      </p:sp>
      <p:sp>
        <p:nvSpPr>
          <p:cNvPr id="1065" name="Google Shape;1065;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4" name="Google Shape;1074;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https://arxiv.org/abs/2409.04109</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lang="en-US"/>
              <a:t>舉例來說，一個 AI proposal 可能說：</a:t>
            </a:r>
            <a:endParaRPr/>
          </a:p>
          <a:p>
            <a:pPr indent="0" lvl="0" marL="0" rtl="0" algn="l">
              <a:spcBef>
                <a:spcPts val="0"/>
              </a:spcBef>
              <a:spcAft>
                <a:spcPts val="0"/>
              </a:spcAft>
              <a:buNone/>
            </a:pPr>
            <a:r>
              <a:rPr lang="en-US"/>
              <a:t>用某種 adaptive prompting</a:t>
            </a:r>
            <a:endParaRPr/>
          </a:p>
          <a:p>
            <a:pPr indent="0" lvl="0" marL="0" rtl="0" algn="l">
              <a:spcBef>
                <a:spcPts val="0"/>
              </a:spcBef>
              <a:spcAft>
                <a:spcPts val="0"/>
              </a:spcAft>
              <a:buNone/>
            </a:pPr>
            <a:r>
              <a:rPr lang="en-US"/>
              <a:t>搭配某個 reranking / pruning / confidence mechanism</a:t>
            </a:r>
            <a:endParaRPr/>
          </a:p>
          <a:p>
            <a:pPr indent="0" lvl="0" marL="0" rtl="0" algn="l">
              <a:spcBef>
                <a:spcPts val="0"/>
              </a:spcBef>
              <a:spcAft>
                <a:spcPts val="0"/>
              </a:spcAft>
              <a:buNone/>
            </a:pPr>
            <a:r>
              <a:rPr lang="en-US"/>
              <a:t>理論上可同時提升效率與品質</a:t>
            </a:r>
            <a:endParaRPr/>
          </a:p>
          <a:p>
            <a:pPr indent="0" lvl="0" marL="0" rtl="0" algn="l">
              <a:spcBef>
                <a:spcPts val="0"/>
              </a:spcBef>
              <a:spcAft>
                <a:spcPts val="0"/>
              </a:spcAft>
              <a:buNone/>
            </a:pPr>
            <a:r>
              <a:rPr lang="en-US"/>
              <a:t>這在 ideation 階段聽起來很合理。</a:t>
            </a:r>
            <a:br>
              <a:rPr lang="en-US"/>
            </a:br>
            <a:r>
              <a:rPr lang="en-US"/>
              <a:t>但 execution 後才會發現：</a:t>
            </a:r>
            <a:endParaRPr/>
          </a:p>
          <a:p>
            <a:pPr indent="0" lvl="0" marL="0" rtl="0" algn="l">
              <a:spcBef>
                <a:spcPts val="0"/>
              </a:spcBef>
              <a:spcAft>
                <a:spcPts val="0"/>
              </a:spcAft>
              <a:buNone/>
            </a:pPr>
            <a:r>
              <a:rPr lang="en-US"/>
              <a:t>improvement 很小</a:t>
            </a:r>
            <a:endParaRPr/>
          </a:p>
          <a:p>
            <a:pPr indent="0" lvl="0" marL="0" rtl="0" algn="l">
              <a:spcBef>
                <a:spcPts val="0"/>
              </a:spcBef>
              <a:spcAft>
                <a:spcPts val="0"/>
              </a:spcAft>
              <a:buNone/>
            </a:pPr>
            <a:r>
              <a:rPr lang="en-US"/>
              <a:t>超參數很敏感</a:t>
            </a:r>
            <a:endParaRPr/>
          </a:p>
          <a:p>
            <a:pPr indent="0" lvl="0" marL="0" rtl="0" algn="l">
              <a:spcBef>
                <a:spcPts val="0"/>
              </a:spcBef>
              <a:spcAft>
                <a:spcPts val="0"/>
              </a:spcAft>
              <a:buNone/>
            </a:pPr>
            <a:r>
              <a:rPr lang="en-US"/>
              <a:t>強 baseline 已經吃掉大部分 gain</a:t>
            </a:r>
            <a:endParaRPr/>
          </a:p>
          <a:p>
            <a:pPr indent="0" lvl="0" marL="0" rtl="0" algn="l">
              <a:spcBef>
                <a:spcPts val="0"/>
              </a:spcBef>
              <a:spcAft>
                <a:spcPts val="0"/>
              </a:spcAft>
              <a:buNone/>
            </a:pPr>
            <a:r>
              <a:rPr lang="en-US"/>
              <a:t>評估方式不夠支撐 claim</a:t>
            </a:r>
            <a:endParaRPr/>
          </a:p>
          <a:p>
            <a:pPr indent="0" lvl="0" marL="0" rtl="0" algn="l">
              <a:spcBef>
                <a:spcPts val="0"/>
              </a:spcBef>
              <a:spcAft>
                <a:spcPts val="0"/>
              </a:spcAft>
              <a:buNone/>
            </a:pPr>
            <a:r>
              <a:rPr lang="en-US"/>
              <a:t>即使有效，也沒有帶來足夠的新洞見</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1075" name="Google Shape;1075;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6" name="Google Shape;1086;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36928"/>
              </a:lnSpc>
              <a:spcBef>
                <a:spcPts val="0"/>
              </a:spcBef>
              <a:spcAft>
                <a:spcPts val="0"/>
              </a:spcAft>
              <a:buNone/>
            </a:pPr>
            <a:r>
              <a:rPr lang="en-US" sz="1400">
                <a:latin typeface="Calibri"/>
                <a:ea typeface="Calibri"/>
                <a:cs typeface="Calibri"/>
                <a:sym typeface="Calibri"/>
              </a:rPr>
              <a:t>要不要提小金 ….</a:t>
            </a:r>
            <a:endParaRPr/>
          </a:p>
          <a:p>
            <a:pPr indent="0" lvl="0" marL="0" rtl="0" algn="l">
              <a:lnSpc>
                <a:spcPct val="136928"/>
              </a:lnSpc>
              <a:spcBef>
                <a:spcPts val="250"/>
              </a:spcBef>
              <a:spcAft>
                <a:spcPts val="0"/>
              </a:spcAft>
              <a:buNone/>
            </a:pPr>
            <a:r>
              <a:t/>
            </a:r>
            <a:endParaRPr sz="1400">
              <a:latin typeface="Calibri"/>
              <a:ea typeface="Calibri"/>
              <a:cs typeface="Calibri"/>
              <a:sym typeface="Calibri"/>
            </a:endParaRPr>
          </a:p>
          <a:p>
            <a:pPr indent="0" lvl="0" marL="0" rtl="0" algn="l">
              <a:lnSpc>
                <a:spcPct val="136928"/>
              </a:lnSpc>
              <a:spcBef>
                <a:spcPts val="250"/>
              </a:spcBef>
              <a:spcAft>
                <a:spcPts val="0"/>
              </a:spcAft>
              <a:buNone/>
            </a:pPr>
            <a:r>
              <a:rPr lang="en-US" sz="1400">
                <a:latin typeface="Calibri"/>
                <a:ea typeface="Calibri"/>
                <a:cs typeface="Calibri"/>
                <a:sym typeface="Calibri"/>
              </a:rPr>
              <a:t>AAAI 審稿有甚麼樣的結論</a:t>
            </a:r>
            <a:endParaRPr sz="1400">
              <a:latin typeface="Calibri"/>
              <a:ea typeface="Calibri"/>
              <a:cs typeface="Calibri"/>
              <a:sym typeface="Calibri"/>
            </a:endParaRPr>
          </a:p>
          <a:p>
            <a:pPr indent="0" lvl="0" marL="0" rtl="0" algn="l">
              <a:lnSpc>
                <a:spcPct val="136928"/>
              </a:lnSpc>
              <a:spcBef>
                <a:spcPts val="250"/>
              </a:spcBef>
              <a:spcAft>
                <a:spcPts val="0"/>
              </a:spcAft>
              <a:buNone/>
            </a:pPr>
            <a:r>
              <a:t/>
            </a:r>
            <a:endParaRPr sz="1400">
              <a:latin typeface="Calibri"/>
              <a:ea typeface="Calibri"/>
              <a:cs typeface="Calibri"/>
              <a:sym typeface="Calibri"/>
            </a:endParaRPr>
          </a:p>
          <a:p>
            <a:pPr indent="0" lvl="0" marL="0" marR="0" rtl="0" algn="l">
              <a:lnSpc>
                <a:spcPct val="136928"/>
              </a:lnSpc>
              <a:spcBef>
                <a:spcPts val="250"/>
              </a:spcBef>
              <a:spcAft>
                <a:spcPts val="0"/>
              </a:spcAft>
              <a:buClr>
                <a:srgbClr val="0077B6"/>
              </a:buClr>
              <a:buSzPts val="1400"/>
              <a:buFont typeface="Calibri"/>
              <a:buNone/>
            </a:pPr>
            <a:r>
              <a:rPr lang="en-US" sz="1400"/>
              <a:t>糟糕的不是 AI 審查論文，糟糕的是沒有好使用 ….</a:t>
            </a:r>
            <a:endParaRPr sz="1400"/>
          </a:p>
          <a:p>
            <a:pPr indent="0" lvl="0" marL="0" rtl="0" algn="l">
              <a:lnSpc>
                <a:spcPct val="136928"/>
              </a:lnSpc>
              <a:spcBef>
                <a:spcPts val="250"/>
              </a:spcBef>
              <a:spcAft>
                <a:spcPts val="0"/>
              </a:spcAft>
              <a:buNone/>
            </a:pPr>
            <a:r>
              <a:t/>
            </a:r>
            <a:endParaRPr sz="1400">
              <a:latin typeface="Calibri"/>
              <a:ea typeface="Calibri"/>
              <a:cs typeface="Calibri"/>
              <a:sym typeface="Calibri"/>
            </a:endParaRPr>
          </a:p>
          <a:p>
            <a:pPr indent="0" lvl="0" marL="0" rtl="0" algn="l">
              <a:lnSpc>
                <a:spcPct val="128571"/>
              </a:lnSpc>
              <a:spcBef>
                <a:spcPts val="250"/>
              </a:spcBef>
              <a:spcAft>
                <a:spcPts val="0"/>
              </a:spcAft>
              <a:buNone/>
            </a:pPr>
            <a:r>
              <a:rPr lang="en-US" sz="1400">
                <a:latin typeface="Calibri"/>
                <a:ea typeface="Calibri"/>
                <a:cs typeface="Calibri"/>
                <a:sym typeface="Calibri"/>
              </a:rPr>
              <a:t>RevUtil: 定義 4 維度衡量審查品質（可行動性、具體性、可驗證性、有用性）</a:t>
            </a:r>
            <a:endParaRPr/>
          </a:p>
          <a:p>
            <a:pPr indent="0" lvl="0" marL="0" rtl="0" algn="l">
              <a:lnSpc>
                <a:spcPct val="128571"/>
              </a:lnSpc>
              <a:spcBef>
                <a:spcPts val="200"/>
              </a:spcBef>
              <a:spcAft>
                <a:spcPts val="0"/>
              </a:spcAft>
              <a:buNone/>
            </a:pPr>
            <a:r>
              <a:rPr lang="en-US" sz="1400">
                <a:latin typeface="Calibri"/>
                <a:ea typeface="Calibri"/>
                <a:cs typeface="Calibri"/>
                <a:sym typeface="Calibri"/>
              </a:rPr>
              <a:t>LazyReview (ACL 2025): 標註「懶惰思考」模式，fine-tuning 後提升 10-20 點</a:t>
            </a:r>
            <a:endParaRPr/>
          </a:p>
          <a:p>
            <a:pPr indent="0" lvl="0" marL="0" rtl="0" algn="l">
              <a:lnSpc>
                <a:spcPct val="136928"/>
              </a:lnSpc>
              <a:spcBef>
                <a:spcPts val="200"/>
              </a:spcBef>
              <a:spcAft>
                <a:spcPts val="0"/>
              </a:spcAft>
              <a:buNone/>
            </a:pPr>
            <a:r>
              <a:t/>
            </a:r>
            <a:endParaRPr sz="1400">
              <a:latin typeface="Calibri"/>
              <a:ea typeface="Calibri"/>
              <a:cs typeface="Calibri"/>
              <a:sym typeface="Calibri"/>
            </a:endParaRPr>
          </a:p>
          <a:p>
            <a:pPr indent="0" lvl="0" marL="0" rtl="0" algn="l">
              <a:lnSpc>
                <a:spcPct val="136928"/>
              </a:lnSpc>
              <a:spcBef>
                <a:spcPts val="250"/>
              </a:spcBef>
              <a:spcAft>
                <a:spcPts val="0"/>
              </a:spcAft>
              <a:buNone/>
            </a:pPr>
            <a:r>
              <a:t/>
            </a:r>
            <a:endParaRPr sz="1400">
              <a:latin typeface="Calibri"/>
              <a:ea typeface="Calibri"/>
              <a:cs typeface="Calibri"/>
              <a:sym typeface="Calibri"/>
            </a:endParaRPr>
          </a:p>
          <a:p>
            <a:pPr indent="0" lvl="0" marL="0" rtl="0" algn="l">
              <a:lnSpc>
                <a:spcPct val="136928"/>
              </a:lnSpc>
              <a:spcBef>
                <a:spcPts val="250"/>
              </a:spcBef>
              <a:spcAft>
                <a:spcPts val="0"/>
              </a:spcAft>
              <a:buNone/>
            </a:pPr>
            <a:r>
              <a:rPr lang="en-US" sz="1400">
                <a:latin typeface="Calibri"/>
                <a:ea typeface="Calibri"/>
                <a:cs typeface="Calibri"/>
                <a:sym typeface="Calibri"/>
              </a:rPr>
              <a:t>======</a:t>
            </a:r>
            <a:endParaRPr/>
          </a:p>
          <a:p>
            <a:pPr indent="0" lvl="0" marL="0" rtl="0" algn="l">
              <a:lnSpc>
                <a:spcPct val="136928"/>
              </a:lnSpc>
              <a:spcBef>
                <a:spcPts val="250"/>
              </a:spcBef>
              <a:spcAft>
                <a:spcPts val="0"/>
              </a:spcAft>
              <a:buNone/>
            </a:pPr>
            <a:r>
              <a:rPr lang="en-US" sz="1400">
                <a:latin typeface="Calibri"/>
                <a:ea typeface="Calibri"/>
                <a:cs typeface="Calibri"/>
                <a:sym typeface="Calibri"/>
              </a:rPr>
              <a:t>AAAI-2026 AI 輔助審查試點計畫</a:t>
            </a:r>
            <a:endParaRPr/>
          </a:p>
          <a:p>
            <a:pPr indent="0" lvl="0" marL="0" rtl="0" algn="l">
              <a:lnSpc>
                <a:spcPct val="125000"/>
              </a:lnSpc>
              <a:spcBef>
                <a:spcPts val="250"/>
              </a:spcBef>
              <a:spcAft>
                <a:spcPts val="0"/>
              </a:spcAft>
              <a:buNone/>
            </a:pPr>
            <a:r>
              <a:rPr lang="en-US" sz="1200">
                <a:latin typeface="Calibri"/>
                <a:ea typeface="Calibri"/>
                <a:cs typeface="Calibri"/>
                <a:sym typeface="Calibri"/>
              </a:rPr>
              <a:t>• 背景：近 30,000 篇投稿（其中 20,000 來自中國），傳統審查不堪重負</a:t>
            </a:r>
            <a:endParaRPr/>
          </a:p>
          <a:p>
            <a:pPr indent="0" lvl="0" marL="0" rtl="0" algn="l">
              <a:lnSpc>
                <a:spcPct val="125000"/>
              </a:lnSpc>
              <a:spcBef>
                <a:spcPts val="125"/>
              </a:spcBef>
              <a:spcAft>
                <a:spcPts val="0"/>
              </a:spcAft>
              <a:buNone/>
            </a:pPr>
            <a:r>
              <a:rPr lang="en-US" sz="1200">
                <a:latin typeface="Calibri"/>
                <a:ea typeface="Calibri"/>
                <a:cs typeface="Calibri"/>
                <a:sym typeface="Calibri"/>
              </a:rPr>
              <a:t>• 由 GPT-5 支持，零數據保留合約</a:t>
            </a:r>
            <a:endParaRPr/>
          </a:p>
          <a:p>
            <a:pPr indent="0" lvl="0" marL="0" rtl="0" algn="l">
              <a:lnSpc>
                <a:spcPct val="125000"/>
              </a:lnSpc>
              <a:spcBef>
                <a:spcPts val="125"/>
              </a:spcBef>
              <a:spcAft>
                <a:spcPts val="0"/>
              </a:spcAft>
              <a:buNone/>
            </a:pPr>
            <a:r>
              <a:rPr lang="en-US" sz="1200">
                <a:latin typeface="Calibri"/>
                <a:ea typeface="Calibri"/>
                <a:cs typeface="Calibri"/>
                <a:sym typeface="Calibri"/>
              </a:rPr>
              <a:t>• 兩階段：AI 審查（不含評分）+ AI 總結審稿討論</a:t>
            </a:r>
            <a:endParaRPr/>
          </a:p>
          <a:p>
            <a:pPr indent="0" lvl="0" marL="0" rtl="0" algn="l">
              <a:lnSpc>
                <a:spcPct val="125000"/>
              </a:lnSpc>
              <a:spcBef>
                <a:spcPts val="125"/>
              </a:spcBef>
              <a:spcAft>
                <a:spcPts val="0"/>
              </a:spcAft>
              <a:buNone/>
            </a:pPr>
            <a:r>
              <a:rPr lang="en-US" sz="1200">
                <a:latin typeface="Calibri"/>
                <a:ea typeface="Calibri"/>
                <a:cs typeface="Calibri"/>
                <a:sym typeface="Calibri"/>
              </a:rPr>
              <a:t>• 嚴格保障：不替代人類審稿人、不自動決定接受/拒絕</a:t>
            </a:r>
            <a:endParaRPr/>
          </a:p>
          <a:p>
            <a:pPr indent="0" lvl="0" marL="0" rtl="0" algn="l">
              <a:lnSpc>
                <a:spcPct val="125000"/>
              </a:lnSpc>
              <a:spcBef>
                <a:spcPts val="125"/>
              </a:spcBef>
              <a:spcAft>
                <a:spcPts val="0"/>
              </a:spcAft>
              <a:buNone/>
            </a:pPr>
            <a:r>
              <a:rPr lang="en-US" sz="1200">
                <a:latin typeface="Calibri"/>
                <a:ea typeface="Calibri"/>
                <a:cs typeface="Calibri"/>
                <a:sym typeface="Calibri"/>
              </a:rPr>
              <a:t>• 計畫與 EMNLP 進行聯合研究</a:t>
            </a:r>
            <a:endParaRPr/>
          </a:p>
          <a:p>
            <a:pPr indent="0" lvl="0" marL="0" rtl="0" algn="l">
              <a:lnSpc>
                <a:spcPct val="166666"/>
              </a:lnSpc>
              <a:spcBef>
                <a:spcPts val="125"/>
              </a:spcBef>
              <a:spcAft>
                <a:spcPts val="0"/>
              </a:spcAft>
              <a:buNone/>
            </a:pPr>
            <a:r>
              <a:t/>
            </a:r>
            <a:endParaRPr sz="300">
              <a:latin typeface="Calibri"/>
              <a:ea typeface="Calibri"/>
              <a:cs typeface="Calibri"/>
              <a:sym typeface="Calibri"/>
            </a:endParaRPr>
          </a:p>
          <a:p>
            <a:pPr indent="0" lvl="0" marL="0" rtl="0" algn="l">
              <a:lnSpc>
                <a:spcPct val="136928"/>
              </a:lnSpc>
              <a:spcBef>
                <a:spcPts val="83"/>
              </a:spcBef>
              <a:spcAft>
                <a:spcPts val="0"/>
              </a:spcAft>
              <a:buNone/>
            </a:pPr>
            <a:r>
              <a:rPr lang="en-US" sz="1400">
                <a:latin typeface="Calibri"/>
                <a:ea typeface="Calibri"/>
                <a:cs typeface="Calibri"/>
                <a:sym typeface="Calibri"/>
              </a:rPr>
              <a:t>ReviewerTwo (Mila 團隊, arXiv:2510.08867)</a:t>
            </a:r>
            <a:endParaRPr/>
          </a:p>
          <a:p>
            <a:pPr indent="0" lvl="0" marL="0" rtl="0" algn="l">
              <a:lnSpc>
                <a:spcPct val="125000"/>
              </a:lnSpc>
              <a:spcBef>
                <a:spcPts val="250"/>
              </a:spcBef>
              <a:spcAft>
                <a:spcPts val="0"/>
              </a:spcAft>
              <a:buNone/>
            </a:pPr>
            <a:r>
              <a:rPr lang="en-US" sz="1200">
                <a:latin typeface="Calibri"/>
                <a:ea typeface="Calibri"/>
                <a:cs typeface="Calibri"/>
                <a:sym typeface="Calibri"/>
              </a:rPr>
              <a:t>• 基於開放權重模型的模組化 AI 審查框架</a:t>
            </a:r>
            <a:endParaRPr/>
          </a:p>
          <a:p>
            <a:pPr indent="0" lvl="0" marL="0" rtl="0" algn="l">
              <a:lnSpc>
                <a:spcPct val="125000"/>
              </a:lnSpc>
              <a:spcBef>
                <a:spcPts val="125"/>
              </a:spcBef>
              <a:spcAft>
                <a:spcPts val="0"/>
              </a:spcAft>
              <a:buNone/>
            </a:pPr>
            <a:r>
              <a:rPr lang="en-US" sz="1200">
                <a:latin typeface="Calibri"/>
                <a:ea typeface="Calibri"/>
                <a:cs typeface="Calibri"/>
                <a:sym typeface="Calibri"/>
              </a:rPr>
              <a:t>• 在 ICLR 2025 的 1,963 篇論文上驗證</a:t>
            </a:r>
            <a:endParaRPr/>
          </a:p>
          <a:p>
            <a:pPr indent="0" lvl="0" marL="0" rtl="0" algn="l">
              <a:lnSpc>
                <a:spcPct val="125000"/>
              </a:lnSpc>
              <a:spcBef>
                <a:spcPts val="125"/>
              </a:spcBef>
              <a:spcAft>
                <a:spcPts val="0"/>
              </a:spcAft>
              <a:buNone/>
            </a:pPr>
            <a:r>
              <a:rPr lang="en-US" sz="1200">
                <a:latin typeface="Calibri"/>
                <a:ea typeface="Calibri"/>
                <a:cs typeface="Calibri"/>
                <a:sym typeface="Calibri"/>
              </a:rPr>
              <a:t>• AI 接受/拒絕準確率 81.8% vs 人類平均 83.9% —— 差距極小</a:t>
            </a:r>
            <a:endParaRPr/>
          </a:p>
          <a:p>
            <a:pPr indent="0" lvl="0" marL="0" rtl="0" algn="l">
              <a:lnSpc>
                <a:spcPct val="125000"/>
              </a:lnSpc>
              <a:spcBef>
                <a:spcPts val="125"/>
              </a:spcBef>
              <a:spcAft>
                <a:spcPts val="0"/>
              </a:spcAft>
              <a:buNone/>
            </a:pPr>
            <a:r>
              <a:rPr lang="en-US" sz="1200">
                <a:latin typeface="Calibri"/>
                <a:ea typeface="Calibri"/>
                <a:cs typeface="Calibri"/>
                <a:sym typeface="Calibri"/>
              </a:rPr>
              <a:t>• AI 長於：事實查核、文獻覆蓋；短於：方法論新穎性評估</a:t>
            </a:r>
            <a:endParaRPr/>
          </a:p>
          <a:p>
            <a:pPr indent="0" lvl="0" marL="0" rtl="0" algn="l">
              <a:lnSpc>
                <a:spcPct val="166666"/>
              </a:lnSpc>
              <a:spcBef>
                <a:spcPts val="125"/>
              </a:spcBef>
              <a:spcAft>
                <a:spcPts val="0"/>
              </a:spcAft>
              <a:buNone/>
            </a:pPr>
            <a:r>
              <a:t/>
            </a:r>
            <a:endParaRPr sz="300">
              <a:latin typeface="Calibri"/>
              <a:ea typeface="Calibri"/>
              <a:cs typeface="Calibri"/>
              <a:sym typeface="Calibri"/>
            </a:endParaRPr>
          </a:p>
          <a:p>
            <a:pPr indent="0" lvl="0" marL="0" rtl="0" algn="l">
              <a:lnSpc>
                <a:spcPct val="136928"/>
              </a:lnSpc>
              <a:spcBef>
                <a:spcPts val="83"/>
              </a:spcBef>
              <a:spcAft>
                <a:spcPts val="0"/>
              </a:spcAft>
              <a:buNone/>
            </a:pPr>
            <a:r>
              <a:rPr lang="en-US" sz="1400">
                <a:latin typeface="Calibri"/>
                <a:ea typeface="Calibri"/>
                <a:cs typeface="Calibri"/>
                <a:sym typeface="Calibri"/>
              </a:rPr>
              <a:t>審查品質研究</a:t>
            </a:r>
            <a:endParaRPr/>
          </a:p>
          <a:p>
            <a:pPr indent="0" lvl="0" marL="0" rtl="0" algn="l">
              <a:lnSpc>
                <a:spcPct val="125000"/>
              </a:lnSpc>
              <a:spcBef>
                <a:spcPts val="250"/>
              </a:spcBef>
              <a:spcAft>
                <a:spcPts val="0"/>
              </a:spcAft>
              <a:buNone/>
            </a:pPr>
            <a:r>
              <a:rPr lang="en-US" sz="1200">
                <a:latin typeface="Calibri"/>
                <a:ea typeface="Calibri"/>
                <a:cs typeface="Calibri"/>
                <a:sym typeface="Calibri"/>
              </a:rPr>
              <a:t>RevUtil: 定義 4 維度衡量審查品質（可行動性、具體性、可驗證性、有用性）</a:t>
            </a:r>
            <a:endParaRPr/>
          </a:p>
          <a:p>
            <a:pPr indent="0" lvl="0" marL="0" rtl="0" algn="l">
              <a:lnSpc>
                <a:spcPct val="125000"/>
              </a:lnSpc>
              <a:spcBef>
                <a:spcPts val="167"/>
              </a:spcBef>
              <a:spcAft>
                <a:spcPts val="0"/>
              </a:spcAft>
              <a:buNone/>
            </a:pPr>
            <a:r>
              <a:rPr lang="en-US" sz="1200">
                <a:latin typeface="Calibri"/>
                <a:ea typeface="Calibri"/>
                <a:cs typeface="Calibri"/>
                <a:sym typeface="Calibri"/>
              </a:rPr>
              <a:t>LazyReview (ACL 2025): 標註「懶惰思考」模式，fine-tuning 後提升 10-20 點</a:t>
            </a:r>
            <a:endParaRPr/>
          </a:p>
          <a:p>
            <a:pPr indent="0" lvl="0" marL="0" rtl="0" algn="l">
              <a:spcBef>
                <a:spcPts val="167"/>
              </a:spcBef>
              <a:spcAft>
                <a:spcPts val="0"/>
              </a:spcAft>
              <a:buNone/>
            </a:pPr>
            <a:r>
              <a:rPr lang="en-US"/>
              <a:t>=====</a:t>
            </a:r>
            <a:endParaRPr/>
          </a:p>
          <a:p>
            <a:pPr indent="0" lvl="0" marL="0" rtl="0" algn="l">
              <a:lnSpc>
                <a:spcPct val="121052"/>
              </a:lnSpc>
              <a:spcBef>
                <a:spcPts val="0"/>
              </a:spcBef>
              <a:spcAft>
                <a:spcPts val="0"/>
              </a:spcAft>
              <a:buNone/>
            </a:pPr>
            <a:r>
              <a:rPr lang="en-US">
                <a:latin typeface="Calibri"/>
                <a:ea typeface="Calibri"/>
                <a:cs typeface="Calibri"/>
                <a:sym typeface="Calibri"/>
              </a:rPr>
              <a:t>Nature 報導 (2025): 超過半數研究者已使用 AI 進行同儕審查</a:t>
            </a:r>
            <a:endParaRPr/>
          </a:p>
          <a:p>
            <a:pPr indent="0" lvl="0" marL="0" rtl="0" algn="l">
              <a:lnSpc>
                <a:spcPct val="120000"/>
              </a:lnSpc>
              <a:spcBef>
                <a:spcPts val="300"/>
              </a:spcBef>
              <a:spcAft>
                <a:spcPts val="0"/>
              </a:spcAft>
              <a:buNone/>
            </a:pPr>
            <a:r>
              <a:rPr lang="en-US">
                <a:latin typeface="Calibri"/>
                <a:ea typeface="Calibri"/>
                <a:cs typeface="Calibri"/>
                <a:sym typeface="Calibri"/>
              </a:rPr>
              <a:t>• 53-58% 的審稿人已將 AI 納入工作流程</a:t>
            </a:r>
            <a:endParaRPr/>
          </a:p>
          <a:p>
            <a:pPr indent="0" lvl="0" marL="0" rtl="0" algn="l">
              <a:lnSpc>
                <a:spcPct val="120000"/>
              </a:lnSpc>
              <a:spcBef>
                <a:spcPts val="150"/>
              </a:spcBef>
              <a:spcAft>
                <a:spcPts val="0"/>
              </a:spcAft>
              <a:buNone/>
            </a:pPr>
            <a:r>
              <a:rPr lang="en-US">
                <a:latin typeface="Calibri"/>
                <a:ea typeface="Calibri"/>
                <a:cs typeface="Calibri"/>
                <a:sym typeface="Calibri"/>
              </a:rPr>
              <a:t>• 早期職業研究者中，87% 定期使用 AI</a:t>
            </a:r>
            <a:endParaRPr/>
          </a:p>
          <a:p>
            <a:pPr indent="0" lvl="0" marL="0" rtl="0" algn="l">
              <a:lnSpc>
                <a:spcPct val="120000"/>
              </a:lnSpc>
              <a:spcBef>
                <a:spcPts val="150"/>
              </a:spcBef>
              <a:spcAft>
                <a:spcPts val="0"/>
              </a:spcAft>
              <a:buNone/>
            </a:pPr>
            <a:r>
              <a:rPr lang="en-US">
                <a:latin typeface="Calibri"/>
                <a:ea typeface="Calibri"/>
                <a:cs typeface="Calibri"/>
                <a:sym typeface="Calibri"/>
              </a:rPr>
              <a:t>• 中國研究者使用率最高（約 3/4）</a:t>
            </a:r>
            <a:endParaRPr/>
          </a:p>
          <a:p>
            <a:pPr indent="0" lvl="0" marL="0" rtl="0" algn="l">
              <a:lnSpc>
                <a:spcPct val="120000"/>
              </a:lnSpc>
              <a:spcBef>
                <a:spcPts val="150"/>
              </a:spcBef>
              <a:spcAft>
                <a:spcPts val="0"/>
              </a:spcAft>
              <a:buNone/>
            </a:pPr>
            <a:r>
              <a:rPr lang="en-US">
                <a:latin typeface="Calibri"/>
                <a:ea typeface="Calibri"/>
                <a:cs typeface="Calibri"/>
                <a:sym typeface="Calibri"/>
              </a:rPr>
              <a:t>• 平均審稿時間從 45 天 (2023) 降至 31 天 (2025)</a:t>
            </a:r>
            <a:endParaRPr/>
          </a:p>
          <a:p>
            <a:pPr indent="0" lvl="0" marL="0" rtl="0" algn="l">
              <a:lnSpc>
                <a:spcPct val="50000"/>
              </a:lnSpc>
              <a:spcBef>
                <a:spcPts val="150"/>
              </a:spcBef>
              <a:spcAft>
                <a:spcPts val="0"/>
              </a:spcAft>
              <a:buNone/>
            </a:pPr>
            <a:r>
              <a:t/>
            </a:r>
            <a:endParaRPr>
              <a:latin typeface="Calibri"/>
              <a:ea typeface="Calibri"/>
              <a:cs typeface="Calibri"/>
              <a:sym typeface="Calibri"/>
            </a:endParaRPr>
          </a:p>
          <a:p>
            <a:pPr indent="0" lvl="0" marL="0" rtl="0" algn="l">
              <a:lnSpc>
                <a:spcPct val="121052"/>
              </a:lnSpc>
              <a:spcBef>
                <a:spcPts val="100"/>
              </a:spcBef>
              <a:spcAft>
                <a:spcPts val="0"/>
              </a:spcAft>
              <a:buNone/>
            </a:pPr>
            <a:r>
              <a:rPr lang="en-US">
                <a:latin typeface="Calibri"/>
                <a:ea typeface="Calibri"/>
                <a:cs typeface="Calibri"/>
                <a:sym typeface="Calibri"/>
              </a:rPr>
              <a:t>主要用途</a:t>
            </a:r>
            <a:endParaRPr/>
          </a:p>
          <a:p>
            <a:pPr indent="0" lvl="0" marL="0" rtl="0" algn="l">
              <a:lnSpc>
                <a:spcPct val="120000"/>
              </a:lnSpc>
              <a:spcBef>
                <a:spcPts val="300"/>
              </a:spcBef>
              <a:spcAft>
                <a:spcPts val="0"/>
              </a:spcAft>
              <a:buNone/>
            </a:pPr>
            <a:r>
              <a:rPr lang="en-US">
                <a:latin typeface="Calibri"/>
                <a:ea typeface="Calibri"/>
                <a:cs typeface="Calibri"/>
                <a:sym typeface="Calibri"/>
              </a:rPr>
              <a:t>• 59% 用 AI 協助撰寫審查報告</a:t>
            </a:r>
            <a:endParaRPr/>
          </a:p>
          <a:p>
            <a:pPr indent="0" lvl="0" marL="0" rtl="0" algn="l">
              <a:lnSpc>
                <a:spcPct val="120000"/>
              </a:lnSpc>
              <a:spcBef>
                <a:spcPts val="150"/>
              </a:spcBef>
              <a:spcAft>
                <a:spcPts val="0"/>
              </a:spcAft>
              <a:buNone/>
            </a:pPr>
            <a:r>
              <a:rPr lang="en-US">
                <a:latin typeface="Calibri"/>
                <a:ea typeface="Calibri"/>
                <a:cs typeface="Calibri"/>
                <a:sym typeface="Calibri"/>
              </a:rPr>
              <a:t>• 29% 用於摘要、缺口識別、參考文獻驗證</a:t>
            </a:r>
            <a:endParaRPr/>
          </a:p>
          <a:p>
            <a:pPr indent="0" lvl="0" marL="0" rtl="0" algn="l">
              <a:lnSpc>
                <a:spcPct val="120000"/>
              </a:lnSpc>
              <a:spcBef>
                <a:spcPts val="150"/>
              </a:spcBef>
              <a:spcAft>
                <a:spcPts val="0"/>
              </a:spcAft>
              <a:buNone/>
            </a:pPr>
            <a:r>
              <a:rPr lang="en-US">
                <a:latin typeface="Calibri"/>
                <a:ea typeface="Calibri"/>
                <a:cs typeface="Calibri"/>
                <a:sym typeface="Calibri"/>
              </a:rPr>
              <a:t>• 28% 用於標記潛在學術不端</a:t>
            </a:r>
            <a:endParaRPr/>
          </a:p>
          <a:p>
            <a:pPr indent="0" lvl="0" marL="0" rtl="0" algn="l">
              <a:lnSpc>
                <a:spcPct val="50000"/>
              </a:lnSpc>
              <a:spcBef>
                <a:spcPts val="150"/>
              </a:spcBef>
              <a:spcAft>
                <a:spcPts val="0"/>
              </a:spcAft>
              <a:buNone/>
            </a:pPr>
            <a:r>
              <a:t/>
            </a:r>
            <a:endParaRPr>
              <a:latin typeface="Calibri"/>
              <a:ea typeface="Calibri"/>
              <a:cs typeface="Calibri"/>
              <a:sym typeface="Calibri"/>
            </a:endParaRPr>
          </a:p>
          <a:p>
            <a:pPr indent="0" lvl="0" marL="0" rtl="0" algn="l">
              <a:lnSpc>
                <a:spcPct val="125000"/>
              </a:lnSpc>
              <a:spcBef>
                <a:spcPts val="100"/>
              </a:spcBef>
              <a:spcAft>
                <a:spcPts val="0"/>
              </a:spcAft>
              <a:buNone/>
            </a:pPr>
            <a:r>
              <a:rPr lang="en-US">
                <a:latin typeface="Calibri"/>
                <a:ea typeface="Calibri"/>
                <a:cs typeface="Calibri"/>
                <a:sym typeface="Calibri"/>
              </a:rPr>
              <a:t>問題：多數研究者的使用方式違反官方指導方針</a:t>
            </a:r>
            <a:endParaRPr/>
          </a:p>
          <a:p>
            <a:pPr indent="0" lvl="0" marL="0" rtl="0" algn="l">
              <a:lnSpc>
                <a:spcPct val="121428"/>
              </a:lnSpc>
              <a:spcBef>
                <a:spcPts val="250"/>
              </a:spcBef>
              <a:spcAft>
                <a:spcPts val="0"/>
              </a:spcAft>
              <a:buNone/>
            </a:pPr>
            <a:r>
              <a:rPr lang="en-US">
                <a:latin typeface="Calibri"/>
                <a:ea typeface="Calibri"/>
                <a:cs typeface="Calibri"/>
                <a:sym typeface="Calibri"/>
              </a:rPr>
              <a:t>   將稿件上傳到第三方工具 → 機密性風險</a:t>
            </a:r>
            <a:endParaRPr/>
          </a:p>
          <a:p>
            <a:pPr indent="0" lvl="0" marL="0" rtl="0" algn="l">
              <a:lnSpc>
                <a:spcPct val="121428"/>
              </a:lnSpc>
              <a:spcBef>
                <a:spcPts val="150"/>
              </a:spcBef>
              <a:spcAft>
                <a:spcPts val="0"/>
              </a:spcAft>
              <a:buNone/>
            </a:pPr>
            <a:r>
              <a:rPr lang="en-US">
                <a:latin typeface="Calibri"/>
                <a:ea typeface="Calibri"/>
                <a:cs typeface="Calibri"/>
                <a:sym typeface="Calibri"/>
              </a:rPr>
              <a:t>   AI 審查可能缺乏深入的實質性分析，雖然形式上很專業</a:t>
            </a:r>
            <a:endParaRPr/>
          </a:p>
          <a:p>
            <a:pPr indent="0" lvl="0" marL="0" rtl="0" algn="l">
              <a:spcBef>
                <a:spcPts val="150"/>
              </a:spcBef>
              <a:spcAft>
                <a:spcPts val="0"/>
              </a:spcAft>
              <a:buNone/>
            </a:pPr>
            <a:r>
              <a:t/>
            </a:r>
            <a:endParaRPr/>
          </a:p>
        </p:txBody>
      </p:sp>
      <p:sp>
        <p:nvSpPr>
          <p:cNvPr id="1087" name="Google Shape;1087;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5" name="Google Shape;1105;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894"/>
              </a:lnSpc>
              <a:spcBef>
                <a:spcPts val="0"/>
              </a:spcBef>
              <a:spcAft>
                <a:spcPts val="0"/>
              </a:spcAft>
              <a:buNone/>
            </a:pPr>
            <a:r>
              <a:rPr b="0" i="1" lang="en-US" sz="1900">
                <a:solidFill>
                  <a:schemeClr val="dk1"/>
                </a:solidFill>
                <a:latin typeface="Arial"/>
                <a:ea typeface="Arial"/>
                <a:cs typeface="Arial"/>
                <a:sym typeface="Arial"/>
              </a:rPr>
              <a:t>Stanford University</a:t>
            </a:r>
            <a:endParaRPr sz="1400">
              <a:latin typeface="Calibri"/>
              <a:ea typeface="Calibri"/>
              <a:cs typeface="Calibri"/>
              <a:sym typeface="Calibri"/>
            </a:endParaRPr>
          </a:p>
          <a:p>
            <a:pPr indent="0" lvl="0" marL="0" rtl="0" algn="l">
              <a:lnSpc>
                <a:spcPct val="136928"/>
              </a:lnSpc>
              <a:spcBef>
                <a:spcPts val="250"/>
              </a:spcBef>
              <a:spcAft>
                <a:spcPts val="0"/>
              </a:spcAft>
              <a:buNone/>
            </a:pPr>
            <a:r>
              <a:t/>
            </a:r>
            <a:endParaRPr sz="1400">
              <a:latin typeface="Calibri"/>
              <a:ea typeface="Calibri"/>
              <a:cs typeface="Calibri"/>
              <a:sym typeface="Calibri"/>
            </a:endParaRPr>
          </a:p>
          <a:p>
            <a:pPr indent="0" lvl="0" marL="0" rtl="0" algn="l">
              <a:lnSpc>
                <a:spcPct val="136928"/>
              </a:lnSpc>
              <a:spcBef>
                <a:spcPts val="250"/>
              </a:spcBef>
              <a:spcAft>
                <a:spcPts val="0"/>
              </a:spcAft>
              <a:buNone/>
            </a:pPr>
            <a:r>
              <a:rPr lang="en-US" sz="1400">
                <a:latin typeface="Calibri"/>
                <a:ea typeface="Calibri"/>
                <a:cs typeface="Calibri"/>
                <a:sym typeface="Calibri"/>
              </a:rPr>
              <a:t>完整的閉環已經在技術上可行：</a:t>
            </a:r>
            <a:endParaRPr/>
          </a:p>
          <a:p>
            <a:pPr indent="0" lvl="0" marL="0" rtl="0" algn="l">
              <a:lnSpc>
                <a:spcPct val="166666"/>
              </a:lnSpc>
              <a:spcBef>
                <a:spcPts val="250"/>
              </a:spcBef>
              <a:spcAft>
                <a:spcPts val="0"/>
              </a:spcAft>
              <a:buNone/>
            </a:pPr>
            <a:r>
              <a:t/>
            </a:r>
            <a:endParaRPr sz="300">
              <a:latin typeface="Calibri"/>
              <a:ea typeface="Calibri"/>
              <a:cs typeface="Calibri"/>
              <a:sym typeface="Calibri"/>
            </a:endParaRPr>
          </a:p>
          <a:p>
            <a:pPr indent="0" lvl="0" marL="0" rtl="0" algn="l">
              <a:lnSpc>
                <a:spcPct val="125000"/>
              </a:lnSpc>
              <a:spcBef>
                <a:spcPts val="83"/>
              </a:spcBef>
              <a:spcAft>
                <a:spcPts val="0"/>
              </a:spcAft>
              <a:buNone/>
            </a:pPr>
            <a:r>
              <a:rPr lang="en-US" sz="1200">
                <a:latin typeface="Calibri"/>
                <a:ea typeface="Calibri"/>
                <a:cs typeface="Calibri"/>
                <a:sym typeface="Calibri"/>
              </a:rPr>
              <a:t>  AI 想研究題目 (HybridQuestion)</a:t>
            </a:r>
            <a:endParaRPr/>
          </a:p>
          <a:p>
            <a:pPr indent="0" lvl="0" marL="0" rtl="0" algn="l">
              <a:lnSpc>
                <a:spcPct val="125000"/>
              </a:lnSpc>
              <a:spcBef>
                <a:spcPts val="167"/>
              </a:spcBef>
              <a:spcAft>
                <a:spcPts val="0"/>
              </a:spcAft>
              <a:buNone/>
            </a:pPr>
            <a:r>
              <a:rPr lang="en-US" sz="1200">
                <a:latin typeface="Calibri"/>
                <a:ea typeface="Calibri"/>
                <a:cs typeface="Calibri"/>
                <a:sym typeface="Calibri"/>
              </a:rPr>
              <a:t>      ↓</a:t>
            </a:r>
            <a:endParaRPr/>
          </a:p>
          <a:p>
            <a:pPr indent="0" lvl="0" marL="0" rtl="0" algn="l">
              <a:lnSpc>
                <a:spcPct val="125000"/>
              </a:lnSpc>
              <a:spcBef>
                <a:spcPts val="167"/>
              </a:spcBef>
              <a:spcAft>
                <a:spcPts val="0"/>
              </a:spcAft>
              <a:buNone/>
            </a:pPr>
            <a:r>
              <a:rPr lang="en-US" sz="1200">
                <a:latin typeface="Calibri"/>
                <a:ea typeface="Calibri"/>
                <a:cs typeface="Calibri"/>
                <a:sym typeface="Calibri"/>
              </a:rPr>
              <a:t>  AI 做實驗、寫論文 (Agents4Science, AI Scientist)</a:t>
            </a:r>
            <a:endParaRPr/>
          </a:p>
          <a:p>
            <a:pPr indent="0" lvl="0" marL="0" rtl="0" algn="l">
              <a:lnSpc>
                <a:spcPct val="125000"/>
              </a:lnSpc>
              <a:spcBef>
                <a:spcPts val="167"/>
              </a:spcBef>
              <a:spcAft>
                <a:spcPts val="0"/>
              </a:spcAft>
              <a:buNone/>
            </a:pPr>
            <a:r>
              <a:rPr lang="en-US" sz="1200">
                <a:latin typeface="Calibri"/>
                <a:ea typeface="Calibri"/>
                <a:cs typeface="Calibri"/>
                <a:sym typeface="Calibri"/>
              </a:rPr>
              <a:t>      ↓</a:t>
            </a:r>
            <a:endParaRPr/>
          </a:p>
          <a:p>
            <a:pPr indent="0" lvl="0" marL="0" rtl="0" algn="l">
              <a:lnSpc>
                <a:spcPct val="125000"/>
              </a:lnSpc>
              <a:spcBef>
                <a:spcPts val="167"/>
              </a:spcBef>
              <a:spcAft>
                <a:spcPts val="0"/>
              </a:spcAft>
              <a:buNone/>
            </a:pPr>
            <a:r>
              <a:rPr lang="en-US" sz="1200">
                <a:latin typeface="Calibri"/>
                <a:ea typeface="Calibri"/>
                <a:cs typeface="Calibri"/>
                <a:sym typeface="Calibri"/>
              </a:rPr>
              <a:t>  AI 審查論文 (ReviewerTwo, AAAI Pilot)</a:t>
            </a:r>
            <a:endParaRPr/>
          </a:p>
          <a:p>
            <a:pPr indent="0" lvl="0" marL="0" rtl="0" algn="l">
              <a:lnSpc>
                <a:spcPct val="125000"/>
              </a:lnSpc>
              <a:spcBef>
                <a:spcPts val="167"/>
              </a:spcBef>
              <a:spcAft>
                <a:spcPts val="0"/>
              </a:spcAft>
              <a:buNone/>
            </a:pPr>
            <a:r>
              <a:rPr lang="en-US" sz="1200">
                <a:latin typeface="Calibri"/>
                <a:ea typeface="Calibri"/>
                <a:cs typeface="Calibri"/>
                <a:sym typeface="Calibri"/>
              </a:rPr>
              <a:t>      ↓</a:t>
            </a:r>
            <a:endParaRPr/>
          </a:p>
          <a:p>
            <a:pPr indent="0" lvl="0" marL="0" rtl="0" algn="l">
              <a:lnSpc>
                <a:spcPct val="125000"/>
              </a:lnSpc>
              <a:spcBef>
                <a:spcPts val="167"/>
              </a:spcBef>
              <a:spcAft>
                <a:spcPts val="0"/>
              </a:spcAft>
              <a:buNone/>
            </a:pPr>
            <a:r>
              <a:rPr lang="en-US" sz="1200">
                <a:latin typeface="Calibri"/>
                <a:ea typeface="Calibri"/>
                <a:cs typeface="Calibri"/>
                <a:sym typeface="Calibri"/>
              </a:rPr>
              <a:t>  AI 基於新知識想出更多題目...</a:t>
            </a:r>
            <a:endParaRPr/>
          </a:p>
          <a:p>
            <a:pPr indent="0" lvl="0" marL="0" rtl="0" algn="l">
              <a:lnSpc>
                <a:spcPct val="166666"/>
              </a:lnSpc>
              <a:spcBef>
                <a:spcPts val="167"/>
              </a:spcBef>
              <a:spcAft>
                <a:spcPts val="0"/>
              </a:spcAft>
              <a:buNone/>
            </a:pPr>
            <a:r>
              <a:t/>
            </a:r>
            <a:endParaRPr sz="300">
              <a:latin typeface="Calibri"/>
              <a:ea typeface="Calibri"/>
              <a:cs typeface="Calibri"/>
              <a:sym typeface="Calibri"/>
            </a:endParaRPr>
          </a:p>
          <a:p>
            <a:pPr indent="0" lvl="0" marL="0" rtl="0" algn="l">
              <a:lnSpc>
                <a:spcPct val="138916"/>
              </a:lnSpc>
              <a:spcBef>
                <a:spcPts val="83"/>
              </a:spcBef>
              <a:spcAft>
                <a:spcPts val="0"/>
              </a:spcAft>
              <a:buNone/>
            </a:pPr>
            <a:r>
              <a:rPr lang="en-US" sz="1200">
                <a:latin typeface="Calibri"/>
                <a:ea typeface="Calibri"/>
                <a:cs typeface="Calibri"/>
                <a:sym typeface="Calibri"/>
              </a:rPr>
              <a:t>但現實的阻力</a:t>
            </a:r>
            <a:endParaRPr/>
          </a:p>
          <a:p>
            <a:pPr indent="0" lvl="0" marL="0" rtl="0" algn="l">
              <a:lnSpc>
                <a:spcPct val="125000"/>
              </a:lnSpc>
              <a:spcBef>
                <a:spcPts val="208"/>
              </a:spcBef>
              <a:spcAft>
                <a:spcPts val="0"/>
              </a:spcAft>
              <a:buNone/>
            </a:pPr>
            <a:r>
              <a:rPr lang="en-US" sz="1200">
                <a:latin typeface="Calibri"/>
                <a:ea typeface="Calibri"/>
                <a:cs typeface="Calibri"/>
                <a:sym typeface="Calibri"/>
              </a:rPr>
              <a:t>• Ideation-Execution Gap：AI 的想法聽起來好但做不出來</a:t>
            </a:r>
            <a:endParaRPr/>
          </a:p>
          <a:p>
            <a:pPr indent="0" lvl="0" marL="0" rtl="0" algn="l">
              <a:lnSpc>
                <a:spcPct val="125000"/>
              </a:lnSpc>
              <a:spcBef>
                <a:spcPts val="125"/>
              </a:spcBef>
              <a:spcAft>
                <a:spcPts val="0"/>
              </a:spcAft>
              <a:buNone/>
            </a:pPr>
            <a:r>
              <a:rPr lang="en-US" sz="1200">
                <a:latin typeface="Calibri"/>
                <a:ea typeface="Calibri"/>
                <a:cs typeface="Calibri"/>
                <a:sym typeface="Calibri"/>
              </a:rPr>
              <a:t>• Agents4Science 品質：技術正確但缺乏科學洞察</a:t>
            </a:r>
            <a:endParaRPr/>
          </a:p>
          <a:p>
            <a:pPr indent="0" lvl="0" marL="0" rtl="0" algn="l">
              <a:lnSpc>
                <a:spcPct val="125000"/>
              </a:lnSpc>
              <a:spcBef>
                <a:spcPts val="125"/>
              </a:spcBef>
              <a:spcAft>
                <a:spcPts val="0"/>
              </a:spcAft>
              <a:buNone/>
            </a:pPr>
            <a:r>
              <a:rPr lang="en-US" sz="1200">
                <a:latin typeface="Calibri"/>
                <a:ea typeface="Calibri"/>
                <a:cs typeface="Calibri"/>
                <a:sym typeface="Calibri"/>
              </a:rPr>
              <a:t>• AI 審查的實質性不足：形式完美但深度不夠</a:t>
            </a:r>
            <a:endParaRPr/>
          </a:p>
          <a:p>
            <a:pPr indent="0" lvl="0" marL="0" rtl="0" algn="l">
              <a:lnSpc>
                <a:spcPct val="125000"/>
              </a:lnSpc>
              <a:spcBef>
                <a:spcPts val="125"/>
              </a:spcBef>
              <a:spcAft>
                <a:spcPts val="0"/>
              </a:spcAft>
              <a:buNone/>
            </a:pPr>
            <a:r>
              <a:rPr lang="en-US" sz="1200">
                <a:latin typeface="Calibri"/>
                <a:ea typeface="Calibri"/>
                <a:cs typeface="Calibri"/>
                <a:sym typeface="Calibri"/>
              </a:rPr>
              <a:t>• 倫理與責任歸屬：誰為 AI 的科學錯誤負責？</a:t>
            </a:r>
            <a:endParaRPr/>
          </a:p>
          <a:p>
            <a:pPr indent="0" lvl="0" marL="0" rtl="0" algn="l">
              <a:lnSpc>
                <a:spcPct val="166666"/>
              </a:lnSpc>
              <a:spcBef>
                <a:spcPts val="125"/>
              </a:spcBef>
              <a:spcAft>
                <a:spcPts val="0"/>
              </a:spcAft>
              <a:buNone/>
            </a:pPr>
            <a:r>
              <a:t/>
            </a:r>
            <a:endParaRPr sz="300">
              <a:latin typeface="Calibri"/>
              <a:ea typeface="Calibri"/>
              <a:cs typeface="Calibri"/>
              <a:sym typeface="Calibri"/>
            </a:endParaRPr>
          </a:p>
          <a:p>
            <a:pPr indent="0" lvl="0" marL="0" rtl="0" algn="l">
              <a:lnSpc>
                <a:spcPct val="138916"/>
              </a:lnSpc>
              <a:spcBef>
                <a:spcPts val="83"/>
              </a:spcBef>
              <a:spcAft>
                <a:spcPts val="0"/>
              </a:spcAft>
              <a:buNone/>
            </a:pPr>
            <a:r>
              <a:rPr lang="en-US" sz="1200">
                <a:latin typeface="Calibri"/>
                <a:ea typeface="Calibri"/>
                <a:cs typeface="Calibri"/>
                <a:sym typeface="Calibri"/>
              </a:rPr>
              <a:t>結論：AI 已經是極強的研究加速器，但「全自動科學」仍是幻想</a:t>
            </a:r>
            <a:endParaRPr/>
          </a:p>
          <a:p>
            <a:pPr indent="0" lvl="0" marL="0" rtl="0" algn="l">
              <a:spcBef>
                <a:spcPts val="208"/>
              </a:spcBef>
              <a:spcAft>
                <a:spcPts val="0"/>
              </a:spcAft>
              <a:buNone/>
            </a:pPr>
            <a:r>
              <a:t/>
            </a:r>
            <a:endParaRPr/>
          </a:p>
        </p:txBody>
      </p:sp>
      <p:sp>
        <p:nvSpPr>
          <p:cNvPr id="1106" name="Google Shape;1106;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4" name="Google Shape;1114;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38916"/>
              </a:lnSpc>
              <a:spcBef>
                <a:spcPts val="0"/>
              </a:spcBef>
              <a:spcAft>
                <a:spcPts val="0"/>
              </a:spcAft>
              <a:buClr>
                <a:srgbClr val="B45309"/>
              </a:buClr>
              <a:buSzPts val="1200"/>
              <a:buFont typeface="Calibri"/>
              <a:buNone/>
            </a:pPr>
            <a:r>
              <a:rPr b="1" i="0" lang="en-US" sz="1200" u="none" cap="none" strike="noStrike">
                <a:solidFill>
                  <a:srgbClr val="B45309"/>
                </a:solidFill>
                <a:latin typeface="Calibri"/>
                <a:ea typeface="Calibri"/>
                <a:cs typeface="Calibri"/>
                <a:sym typeface="Calibri"/>
              </a:rPr>
              <a:t>品質評估（坦白說...）</a:t>
            </a:r>
            <a:endParaRPr/>
          </a:p>
          <a:p>
            <a:pPr indent="0" lvl="0" marL="0" marR="0" rtl="0" algn="l">
              <a:lnSpc>
                <a:spcPct val="125000"/>
              </a:lnSpc>
              <a:spcBef>
                <a:spcPts val="208"/>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技術上大致正確，但「既不特別有趣也不特別重要」</a:t>
            </a:r>
            <a:endParaRPr/>
          </a:p>
          <a:p>
            <a:pPr indent="0" lvl="0" marL="0" marR="0" rtl="0" algn="l">
              <a:lnSpc>
                <a:spcPct val="125000"/>
              </a:lnSpc>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AI 的技術能力可以「掩蓋糟糕的科學判斷」</a:t>
            </a:r>
            <a:endParaRPr/>
          </a:p>
          <a:p>
            <a:pPr indent="0" lvl="0" marL="0" marR="0" rtl="0" algn="l">
              <a:lnSpc>
                <a:spcPct val="125000"/>
              </a:lnSpc>
              <a:spcBef>
                <a:spcPts val="125"/>
              </a:spcBef>
              <a:spcAft>
                <a:spcPts val="0"/>
              </a:spcAft>
              <a:buClr>
                <a:srgbClr val="334155"/>
              </a:buClr>
              <a:buSzPts val="1200"/>
              <a:buFont typeface="Calibri"/>
              <a:buNone/>
            </a:pPr>
            <a:r>
              <a:rPr b="0" i="0" lang="en-US" sz="1200" u="none" cap="none" strike="noStrike">
                <a:solidFill>
                  <a:srgbClr val="334155"/>
                </a:solidFill>
                <a:latin typeface="Calibri"/>
                <a:ea typeface="Calibri"/>
                <a:cs typeface="Calibri"/>
                <a:sym typeface="Calibri"/>
              </a:rPr>
              <a:t>• 反向對比：Sakana AI 的 AI Scientist 投稿 ICLR 2025 全被桌拒</a:t>
            </a:r>
            <a:endParaRPr/>
          </a:p>
          <a:p>
            <a:pPr indent="0" lvl="0" marL="0" marR="0" rtl="0" algn="l">
              <a:lnSpc>
                <a:spcPct val="166666"/>
              </a:lnSpc>
              <a:spcBef>
                <a:spcPts val="125"/>
              </a:spcBef>
              <a:spcAft>
                <a:spcPts val="0"/>
              </a:spcAft>
              <a:buClr>
                <a:srgbClr val="2D3436"/>
              </a:buClr>
              <a:buSzPts val="300"/>
              <a:buFont typeface="Calibri"/>
              <a:buNone/>
            </a:pPr>
            <a:r>
              <a:t/>
            </a:r>
            <a:endParaRPr b="0" i="0" sz="300" u="none" cap="none" strike="noStrike">
              <a:solidFill>
                <a:srgbClr val="2D3436"/>
              </a:solidFill>
              <a:latin typeface="Calibri"/>
              <a:ea typeface="Calibri"/>
              <a:cs typeface="Calibri"/>
              <a:sym typeface="Calibri"/>
            </a:endParaRPr>
          </a:p>
          <a:p>
            <a:pPr indent="0" lvl="0" marL="0" marR="0" rtl="0" algn="l">
              <a:lnSpc>
                <a:spcPct val="125000"/>
              </a:lnSpc>
              <a:spcBef>
                <a:spcPts val="83"/>
              </a:spcBef>
              <a:spcAft>
                <a:spcPts val="0"/>
              </a:spcAft>
              <a:buClr>
                <a:srgbClr val="2D3436"/>
              </a:buClr>
              <a:buSzPts val="1200"/>
              <a:buFont typeface="Calibri"/>
              <a:buNone/>
            </a:pPr>
            <a:r>
              <a:rPr b="0" i="0" lang="en-US" sz="1200" u="none" cap="none" strike="noStrike">
                <a:solidFill>
                  <a:srgbClr val="2D3436"/>
                </a:solidFill>
                <a:latin typeface="Calibri"/>
                <a:ea typeface="Calibri"/>
                <a:cs typeface="Calibri"/>
                <a:sym typeface="Calibri"/>
              </a:rPr>
              <a:t>同一時間，IJCAI-ECAI 2026 等主要會議明確規定 AI 不滿足作者資格</a:t>
            </a:r>
            <a:endParaRPr/>
          </a:p>
          <a:p>
            <a:pPr indent="0" lvl="0" marL="0" rtl="0" algn="l">
              <a:spcBef>
                <a:spcPts val="167"/>
              </a:spcBef>
              <a:spcAft>
                <a:spcPts val="0"/>
              </a:spcAft>
              <a:buNone/>
            </a:pPr>
            <a:r>
              <a:t/>
            </a:r>
            <a:endParaRPr/>
          </a:p>
        </p:txBody>
      </p:sp>
      <p:sp>
        <p:nvSpPr>
          <p:cNvPr id="1115" name="Google Shape;1115;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3" name="Google Shape;1123;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BadScientist：對抗性框架</a:t>
            </a:r>
            <a:r>
              <a:rPr lang="en-US"/>
              <a:t> 這篇論文直接挑戰了「AI 寫 + AI 審」的迴路安全性，展示造假論文如何系統性地欺騙 LLM 審稿人，對整個 AI 科學流程的誠信提出了重要警示。</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Stanford 的計算天文物理學家 Risa Wechsler 參與了人類審稿，她的評價是：論文在技術上是正確的，但「既不有趣，也不重要」（neither interesting nor important）。她認為目前的 AI agent 還無法「設計出穩健的科學問題」，而且技術能力可能會「掩蓋糟糕的科學判斷」。 </a:t>
            </a:r>
            <a:r>
              <a:rPr lang="en-US" u="sng">
                <a:solidFill>
                  <a:schemeClr val="hlink"/>
                </a:solidFill>
                <a:hlinkClick r:id="rId2"/>
              </a:rPr>
              <a:t>Science News</a:t>
            </a:r>
            <a:endParaRPr/>
          </a:p>
          <a:p>
            <a:pPr indent="0" lvl="0" marL="0" rtl="0" algn="l">
              <a:spcBef>
                <a:spcPts val="0"/>
              </a:spcBef>
              <a:spcAft>
                <a:spcPts val="0"/>
              </a:spcAft>
              <a:buNone/>
            </a:pPr>
            <a:r>
              <a:rPr lang="en-US"/>
              <a:t>另一位觀察者指出，AI 生成的研究傾向於聚焦在低風險、漸進式的想法上，而非大膽的假設。 </a:t>
            </a:r>
            <a:r>
              <a:rPr lang="en-US" u="sng">
                <a:solidFill>
                  <a:schemeClr val="hlink"/>
                </a:solidFill>
                <a:hlinkClick r:id="rId3"/>
              </a:rPr>
              <a:t>Infocatchy</a:t>
            </a:r>
            <a:r>
              <a:rPr lang="en-US"/>
              <a:t> 這可能和 LLM 的訓練方式有關——它們被訓練去預測下一個最可能的 token，而非挑戰既有框架。</a:t>
            </a:r>
            <a:endParaRPr/>
          </a:p>
          <a:p>
            <a:pPr indent="0" lvl="0" marL="0" rtl="0" algn="l">
              <a:spcBef>
                <a:spcPts val="0"/>
              </a:spcBef>
              <a:spcAft>
                <a:spcPts val="0"/>
              </a:spcAft>
              <a:buNone/>
            </a:pPr>
            <a:r>
              <a:rPr lang="en-US"/>
              <a:t>https://infocatchy.com/how-ai-agents-are-transforming-scientific-research-inside-the-groundbreaking-agents4science-2025-conference/</a:t>
            </a:r>
            <a:endParaRPr/>
          </a:p>
          <a:p>
            <a:pPr indent="0" lvl="0" marL="0" rtl="0" algn="l">
              <a:spcBef>
                <a:spcPts val="0"/>
              </a:spcBef>
              <a:spcAft>
                <a:spcPts val="0"/>
              </a:spcAft>
              <a:buNone/>
            </a:pPr>
            <a:r>
              <a:rPr lang="en-US"/>
              <a:t>https://www.sciencenews.org/article/science-conference-test-ai-agents</a:t>
            </a:r>
            <a:endParaRPr/>
          </a:p>
          <a:p>
            <a:pPr indent="0" lvl="0" marL="0" rtl="0" algn="l">
              <a:spcBef>
                <a:spcPts val="0"/>
              </a:spcBef>
              <a:spcAft>
                <a:spcPts val="0"/>
              </a:spcAft>
              <a:buNone/>
            </a:pPr>
            <a:r>
              <a:rPr b="1" lang="en-US"/>
              <a:t>缺乏對「大問題」的判斷力</a:t>
            </a:r>
            <a:r>
              <a:rPr lang="en-US"/>
              <a:t>：有審稿人開玩笑說，AI 審稿「就像根據文法來打作文分數，卻不理解論點本身」。 </a:t>
            </a:r>
            <a:r>
              <a:rPr lang="en-US" u="sng">
                <a:solidFill>
                  <a:schemeClr val="hlink"/>
                </a:solidFill>
                <a:hlinkClick r:id="rId4"/>
              </a:rPr>
              <a:t>Infocatchy</a:t>
            </a:r>
            <a:endParaRPr/>
          </a:p>
        </p:txBody>
      </p:sp>
      <p:sp>
        <p:nvSpPr>
          <p:cNvPr id="1124" name="Google Shape;1124;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1" name="Google Shape;1131;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AI 從「輔助工具」進化為「研究夥伴」再到「獨立研究者」</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Microsoft JhengHei"/>
              <a:buNone/>
            </a:pPr>
            <a:r>
              <a:rPr lang="en-US" sz="1200">
                <a:latin typeface="Microsoft JhengHei"/>
                <a:ea typeface="Microsoft JhengHei"/>
                <a:cs typeface="Microsoft JhengHei"/>
                <a:sym typeface="Microsoft JhengHei"/>
              </a:rPr>
              <a:t>不要忘了，你現在用的 AI 是 2026 年最弱的 ……</a:t>
            </a:r>
            <a:endParaRPr sz="1200">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132" name="Google Shape;1132;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8" name="Google Shape;1148;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在 AI Agent 的時代，想做什麼比會做什麼重要</a:t>
            </a:r>
            <a:endParaRPr/>
          </a:p>
          <a:p>
            <a:pPr indent="0" lvl="0" marL="0" rtl="0" algn="l">
              <a:spcBef>
                <a:spcPts val="0"/>
              </a:spcBef>
              <a:spcAft>
                <a:spcPts val="0"/>
              </a:spcAft>
              <a:buNone/>
            </a:pPr>
            <a:r>
              <a:t/>
            </a:r>
            <a:endParaRPr/>
          </a:p>
        </p:txBody>
      </p:sp>
      <p:sp>
        <p:nvSpPr>
          <p:cNvPr id="1149" name="Google Shape;1149;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Arial"/>
                <a:ea typeface="Arial"/>
                <a:cs typeface="Arial"/>
                <a:sym typeface="Arial"/>
              </a:rPr>
              <a:t>SWE-bench是一個用於評估大型語言模型在真實世界軟體問題上表現的基準測試,這些問題收集自GitHub。 給定一個</a:t>
            </a:r>
            <a:r>
              <a:rPr b="0" i="1" lang="en-US" sz="1200">
                <a:solidFill>
                  <a:schemeClr val="dk1"/>
                </a:solidFill>
                <a:latin typeface="Arial"/>
                <a:ea typeface="Arial"/>
                <a:cs typeface="Arial"/>
                <a:sym typeface="Arial"/>
              </a:rPr>
              <a:t>程式碼庫</a:t>
            </a:r>
            <a:r>
              <a:rPr b="0" i="0" lang="en-US" sz="1200">
                <a:solidFill>
                  <a:schemeClr val="dk1"/>
                </a:solidFill>
                <a:latin typeface="Arial"/>
                <a:ea typeface="Arial"/>
                <a:cs typeface="Arial"/>
                <a:sym typeface="Arial"/>
              </a:rPr>
              <a:t>和一個</a:t>
            </a:r>
            <a:r>
              <a:rPr b="0" i="1" lang="en-US" sz="1200">
                <a:solidFill>
                  <a:schemeClr val="dk1"/>
                </a:solidFill>
                <a:latin typeface="Arial"/>
                <a:ea typeface="Arial"/>
                <a:cs typeface="Arial"/>
                <a:sym typeface="Arial"/>
              </a:rPr>
              <a:t>問題</a:t>
            </a:r>
            <a:r>
              <a:rPr b="0" i="0" lang="en-US" sz="1200">
                <a:solidFill>
                  <a:schemeClr val="dk1"/>
                </a:solidFill>
                <a:latin typeface="Arial"/>
                <a:ea typeface="Arial"/>
                <a:cs typeface="Arial"/>
                <a:sym typeface="Arial"/>
              </a:rPr>
              <a:t>,語言模型的任務是生成一個</a:t>
            </a:r>
            <a:r>
              <a:rPr b="0" i="1" lang="en-US" sz="1200">
                <a:solidFill>
                  <a:schemeClr val="dk1"/>
                </a:solidFill>
                <a:latin typeface="Arial"/>
                <a:ea typeface="Arial"/>
                <a:cs typeface="Arial"/>
                <a:sym typeface="Arial"/>
              </a:rPr>
              <a:t>補丁</a:t>
            </a:r>
            <a:r>
              <a:rPr b="0" i="0" lang="en-US" sz="1200">
                <a:solidFill>
                  <a:schemeClr val="dk1"/>
                </a:solidFill>
                <a:latin typeface="Arial"/>
                <a:ea typeface="Arial"/>
                <a:cs typeface="Arial"/>
                <a:sym typeface="Arial"/>
              </a:rPr>
              <a:t>來解決描述的問題。</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進階 Prompt 嚴重「加劇了」軌跡延長的現象，產生了比標準總結還要更長、更多回合的對話軌跡 。</a:t>
            </a:r>
            <a:endParaRPr/>
          </a:p>
        </p:txBody>
      </p:sp>
      <p:sp>
        <p:nvSpPr>
          <p:cNvPr id="278" name="Google Shape;2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5" name="Google Shape;1155;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6" name="Google Shape;1156;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5" name="Google Shape;116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先靠 masking 早點省成本，再把 summary 留給特別長的軌跡。</a:t>
            </a:r>
            <a:endParaRPr/>
          </a:p>
          <a:p>
            <a:pPr indent="0" lvl="0" marL="0" rtl="0" algn="l">
              <a:spcBef>
                <a:spcPts val="0"/>
              </a:spcBef>
              <a:spcAft>
                <a:spcPts val="0"/>
              </a:spcAft>
              <a:buNone/>
            </a:pPr>
            <a:r>
              <a:t/>
            </a:r>
            <a:endParaRPr/>
          </a:p>
        </p:txBody>
      </p:sp>
      <p:sp>
        <p:nvSpPr>
          <p:cNvPr id="287" name="Google Shape;28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圖片" type="picTx">
  <p:cSld name="PICTURE_WITH_CAPTION_TEXT">
    <p:spTree>
      <p:nvGrpSpPr>
        <p:cNvPr id="77" name="Shape 77"/>
        <p:cNvGrpSpPr/>
        <p:nvPr/>
      </p:nvGrpSpPr>
      <p:grpSpPr>
        <a:xfrm>
          <a:off x="0" y="0"/>
          <a:ext cx="0" cy="0"/>
          <a:chOff x="0" y="0"/>
          <a:chExt cx="0" cy="0"/>
        </a:xfrm>
      </p:grpSpPr>
      <p:sp>
        <p:nvSpPr>
          <p:cNvPr id="78" name="Google Shape;78;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p:nvPr>
            <p:ph idx="2" type="pic"/>
          </p:nvPr>
        </p:nvSpPr>
        <p:spPr>
          <a:xfrm>
            <a:off x="5183188" y="987425"/>
            <a:ext cx="6172200" cy="4873625"/>
          </a:xfrm>
          <a:prstGeom prst="rect">
            <a:avLst/>
          </a:prstGeom>
          <a:noFill/>
          <a:ln>
            <a:noFill/>
          </a:ln>
        </p:spPr>
      </p:sp>
      <p:sp>
        <p:nvSpPr>
          <p:cNvPr id="80" name="Google Shape;80;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84" name="Shape 84"/>
        <p:cNvGrpSpPr/>
        <p:nvPr/>
      </p:nvGrpSpPr>
      <p:grpSpPr>
        <a:xfrm>
          <a:off x="0" y="0"/>
          <a:ext cx="0" cy="0"/>
          <a:chOff x="0" y="0"/>
          <a:chExt cx="0" cy="0"/>
        </a:xfrm>
      </p:grpSpPr>
      <p:sp>
        <p:nvSpPr>
          <p:cNvPr id="85" name="Google Shape;8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90" name="Shape 90"/>
        <p:cNvGrpSpPr/>
        <p:nvPr/>
      </p:nvGrpSpPr>
      <p:grpSpPr>
        <a:xfrm>
          <a:off x="0" y="0"/>
          <a:ext cx="0" cy="0"/>
          <a:chOff x="0" y="0"/>
          <a:chExt cx="0" cy="0"/>
        </a:xfrm>
      </p:grpSpPr>
      <p:sp>
        <p:nvSpPr>
          <p:cNvPr id="91" name="Google Shape;91;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6" name="Shape 106"/>
        <p:cNvGrpSpPr/>
        <p:nvPr/>
      </p:nvGrpSpPr>
      <p:grpSpPr>
        <a:xfrm>
          <a:off x="0" y="0"/>
          <a:ext cx="0" cy="0"/>
          <a:chOff x="0" y="0"/>
          <a:chExt cx="0" cy="0"/>
        </a:xfrm>
      </p:grpSpPr>
      <p:sp>
        <p:nvSpPr>
          <p:cNvPr id="107" name="Google Shape;107;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9" name="Google Shape;109;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 name="Shape 112"/>
        <p:cNvGrpSpPr/>
        <p:nvPr/>
      </p:nvGrpSpPr>
      <p:grpSpPr>
        <a:xfrm>
          <a:off x="0" y="0"/>
          <a:ext cx="0" cy="0"/>
          <a:chOff x="0" y="0"/>
          <a:chExt cx="0" cy="0"/>
        </a:xfrm>
      </p:grpSpPr>
      <p:sp>
        <p:nvSpPr>
          <p:cNvPr id="113" name="Google Shape;113;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5" name="Google Shape;11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21" name="Google Shape;12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4" name="Shape 124"/>
        <p:cNvGrpSpPr/>
        <p:nvPr/>
      </p:nvGrpSpPr>
      <p:grpSpPr>
        <a:xfrm>
          <a:off x="0" y="0"/>
          <a:ext cx="0" cy="0"/>
          <a:chOff x="0" y="0"/>
          <a:chExt cx="0" cy="0"/>
        </a:xfrm>
      </p:grpSpPr>
      <p:sp>
        <p:nvSpPr>
          <p:cNvPr id="125" name="Google Shape;125;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7" name="Google Shape;127;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8" name="Google Shape;12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1" name="Shape 131"/>
        <p:cNvGrpSpPr/>
        <p:nvPr/>
      </p:nvGrpSpPr>
      <p:grpSpPr>
        <a:xfrm>
          <a:off x="0" y="0"/>
          <a:ext cx="0" cy="0"/>
          <a:chOff x="0" y="0"/>
          <a:chExt cx="0" cy="0"/>
        </a:xfrm>
      </p:grpSpPr>
      <p:sp>
        <p:nvSpPr>
          <p:cNvPr id="132" name="Google Shape;13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4" name="Google Shape;134;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5" name="Google Shape;135;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6" name="Google Shape;136;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7" name="Google Shape;13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0" name="Shape 140"/>
        <p:cNvGrpSpPr/>
        <p:nvPr/>
      </p:nvGrpSpPr>
      <p:grpSpPr>
        <a:xfrm>
          <a:off x="0" y="0"/>
          <a:ext cx="0" cy="0"/>
          <a:chOff x="0" y="0"/>
          <a:chExt cx="0" cy="0"/>
        </a:xfrm>
      </p:grpSpPr>
      <p:sp>
        <p:nvSpPr>
          <p:cNvPr id="141" name="Google Shape;14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 name="Shape 145"/>
        <p:cNvGrpSpPr/>
        <p:nvPr/>
      </p:nvGrpSpPr>
      <p:grpSpPr>
        <a:xfrm>
          <a:off x="0" y="0"/>
          <a:ext cx="0" cy="0"/>
          <a:chOff x="0" y="0"/>
          <a:chExt cx="0" cy="0"/>
        </a:xfrm>
      </p:grpSpPr>
      <p:sp>
        <p:nvSpPr>
          <p:cNvPr id="146" name="Google Shape;146;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48" name="Google Shape;148;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9" name="Google Shape;149;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4"/>
          <p:cNvSpPr/>
          <p:nvPr>
            <p:ph idx="2" type="pic"/>
          </p:nvPr>
        </p:nvSpPr>
        <p:spPr>
          <a:xfrm>
            <a:off x="1792288" y="612775"/>
            <a:ext cx="5486400" cy="4114800"/>
          </a:xfrm>
          <a:prstGeom prst="rect">
            <a:avLst/>
          </a:prstGeom>
          <a:noFill/>
          <a:ln>
            <a:noFill/>
          </a:ln>
        </p:spPr>
      </p:sp>
      <p:sp>
        <p:nvSpPr>
          <p:cNvPr id="155" name="Google Shape;155;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6" name="Google Shape;15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8" name="Google Shape;16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33" name="Shape 33"/>
        <p:cNvGrpSpPr/>
        <p:nvPr/>
      </p:nvGrpSpPr>
      <p:grpSpPr>
        <a:xfrm>
          <a:off x="0" y="0"/>
          <a:ext cx="0" cy="0"/>
          <a:chOff x="0" y="0"/>
          <a:chExt cx="0" cy="0"/>
        </a:xfrm>
      </p:grpSpPr>
      <p:sp>
        <p:nvSpPr>
          <p:cNvPr id="34" name="Google Shape;34;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52" name="Shape 52"/>
        <p:cNvGrpSpPr/>
        <p:nvPr/>
      </p:nvGrpSpPr>
      <p:grpSpPr>
        <a:xfrm>
          <a:off x="0" y="0"/>
          <a:ext cx="0" cy="0"/>
          <a:chOff x="0" y="0"/>
          <a:chExt cx="0" cy="0"/>
        </a:xfrm>
      </p:grpSpPr>
      <p:sp>
        <p:nvSpPr>
          <p:cNvPr id="53" name="Google Shape;53;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61" name="Shape 61"/>
        <p:cNvGrpSpPr/>
        <p:nvPr/>
      </p:nvGrpSpPr>
      <p:grpSpPr>
        <a:xfrm>
          <a:off x="0" y="0"/>
          <a:ext cx="0" cy="0"/>
          <a:chOff x="0" y="0"/>
          <a:chExt cx="0" cy="0"/>
        </a:xfrm>
      </p:grpSpPr>
      <p:sp>
        <p:nvSpPr>
          <p:cNvPr id="62" name="Google Shape;6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66" name="Shape 66"/>
        <p:cNvGrpSpPr/>
        <p:nvPr/>
      </p:nvGrpSpPr>
      <p:grpSpPr>
        <a:xfrm>
          <a:off x="0" y="0"/>
          <a:ext cx="0" cy="0"/>
          <a:chOff x="0" y="0"/>
          <a:chExt cx="0" cy="0"/>
        </a:xfrm>
      </p:grpSpPr>
      <p:sp>
        <p:nvSpPr>
          <p:cNvPr id="67" name="Google Shape;6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內容" type="objTx">
  <p:cSld name="OBJECT_WITH_CAPTION_TEXT">
    <p:spTree>
      <p:nvGrpSpPr>
        <p:cNvPr id="70" name="Shape 70"/>
        <p:cNvGrpSpPr/>
        <p:nvPr/>
      </p:nvGrpSpPr>
      <p:grpSpPr>
        <a:xfrm>
          <a:off x="0" y="0"/>
          <a:ext cx="0" cy="0"/>
          <a:chOff x="0" y="0"/>
          <a:chExt cx="0" cy="0"/>
        </a:xfrm>
      </p:grpSpPr>
      <p:sp>
        <p:nvSpPr>
          <p:cNvPr id="71" name="Google Shape;71;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Play"/>
              <a:buNone/>
              <a:defRPr b="0" i="0" sz="4400" u="none" cap="none" strike="noStrike">
                <a:solidFill>
                  <a:schemeClr val="l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Arial"/>
                <a:ea typeface="Arial"/>
                <a:cs typeface="Arial"/>
                <a:sym typeface="Arial"/>
              </a:defRPr>
            </a:lvl1pPr>
            <a:lvl2pPr indent="0" lvl="1" marL="0" marR="0" rtl="0" algn="r">
              <a:spcBef>
                <a:spcPts val="0"/>
              </a:spcBef>
              <a:buNone/>
              <a:defRPr b="0" i="0" sz="1200" u="none" cap="none" strike="noStrike">
                <a:solidFill>
                  <a:schemeClr val="lt1"/>
                </a:solidFill>
                <a:latin typeface="Arial"/>
                <a:ea typeface="Arial"/>
                <a:cs typeface="Arial"/>
                <a:sym typeface="Arial"/>
              </a:defRPr>
            </a:lvl2pPr>
            <a:lvl3pPr indent="0" lvl="2" marL="0" marR="0" rtl="0" algn="r">
              <a:spcBef>
                <a:spcPts val="0"/>
              </a:spcBef>
              <a:buNone/>
              <a:defRPr b="0" i="0" sz="1200" u="none" cap="none" strike="noStrike">
                <a:solidFill>
                  <a:schemeClr val="lt1"/>
                </a:solidFill>
                <a:latin typeface="Arial"/>
                <a:ea typeface="Arial"/>
                <a:cs typeface="Arial"/>
                <a:sym typeface="Arial"/>
              </a:defRPr>
            </a:lvl3pPr>
            <a:lvl4pPr indent="0" lvl="3" marL="0" marR="0" rtl="0" algn="r">
              <a:spcBef>
                <a:spcPts val="0"/>
              </a:spcBef>
              <a:buNone/>
              <a:defRPr b="0" i="0" sz="1200" u="none" cap="none" strike="noStrike">
                <a:solidFill>
                  <a:schemeClr val="lt1"/>
                </a:solidFill>
                <a:latin typeface="Arial"/>
                <a:ea typeface="Arial"/>
                <a:cs typeface="Arial"/>
                <a:sym typeface="Arial"/>
              </a:defRPr>
            </a:lvl4pPr>
            <a:lvl5pPr indent="0" lvl="4" marL="0" marR="0" rtl="0" algn="r">
              <a:spcBef>
                <a:spcPts val="0"/>
              </a:spcBef>
              <a:buNone/>
              <a:defRPr b="0" i="0" sz="1200" u="none" cap="none" strike="noStrike">
                <a:solidFill>
                  <a:schemeClr val="lt1"/>
                </a:solidFill>
                <a:latin typeface="Arial"/>
                <a:ea typeface="Arial"/>
                <a:cs typeface="Arial"/>
                <a:sym typeface="Arial"/>
              </a:defRPr>
            </a:lvl5pPr>
            <a:lvl6pPr indent="0" lvl="5" marL="0" marR="0" rtl="0" algn="r">
              <a:spcBef>
                <a:spcPts val="0"/>
              </a:spcBef>
              <a:buNone/>
              <a:defRPr b="0" i="0" sz="1200" u="none" cap="none" strike="noStrike">
                <a:solidFill>
                  <a:schemeClr val="lt1"/>
                </a:solidFill>
                <a:latin typeface="Arial"/>
                <a:ea typeface="Arial"/>
                <a:cs typeface="Arial"/>
                <a:sym typeface="Arial"/>
              </a:defRPr>
            </a:lvl6pPr>
            <a:lvl7pPr indent="0" lvl="6" marL="0" marR="0" rtl="0" algn="r">
              <a:spcBef>
                <a:spcPts val="0"/>
              </a:spcBef>
              <a:buNone/>
              <a:defRPr b="0" i="0" sz="1200" u="none" cap="none" strike="noStrike">
                <a:solidFill>
                  <a:schemeClr val="lt1"/>
                </a:solidFill>
                <a:latin typeface="Arial"/>
                <a:ea typeface="Arial"/>
                <a:cs typeface="Arial"/>
                <a:sym typeface="Arial"/>
              </a:defRPr>
            </a:lvl7pPr>
            <a:lvl8pPr indent="0" lvl="7" marL="0" marR="0" rtl="0" algn="r">
              <a:spcBef>
                <a:spcPts val="0"/>
              </a:spcBef>
              <a:buNone/>
              <a:defRPr b="0" i="0" sz="1200" u="none" cap="none" strike="noStrike">
                <a:solidFill>
                  <a:schemeClr val="lt1"/>
                </a:solidFill>
                <a:latin typeface="Arial"/>
                <a:ea typeface="Arial"/>
                <a:cs typeface="Arial"/>
                <a:sym typeface="Arial"/>
              </a:defRPr>
            </a:lvl8pPr>
            <a:lvl9pPr indent="0" lvl="8" marL="0" marR="0" rt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30.png"/><Relationship Id="rId13" Type="http://schemas.openxmlformats.org/officeDocument/2006/relationships/image" Target="../media/image25.png"/><Relationship Id="rId12"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image" Target="../media/image29.png"/><Relationship Id="rId15" Type="http://schemas.openxmlformats.org/officeDocument/2006/relationships/image" Target="../media/image35.png"/><Relationship Id="rId14" Type="http://schemas.openxmlformats.org/officeDocument/2006/relationships/image" Target="../media/image26.png"/><Relationship Id="rId16" Type="http://schemas.openxmlformats.org/officeDocument/2006/relationships/image" Target="../media/image53.png"/><Relationship Id="rId5" Type="http://schemas.openxmlformats.org/officeDocument/2006/relationships/image" Target="../media/image28.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6.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5.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30.png"/><Relationship Id="rId13" Type="http://schemas.openxmlformats.org/officeDocument/2006/relationships/image" Target="../media/image25.png"/><Relationship Id="rId12"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image" Target="../media/image29.png"/><Relationship Id="rId1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3.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1.png"/></Relationships>
</file>

<file path=ppt/slides/_rels/slide33.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30.png"/><Relationship Id="rId13" Type="http://schemas.openxmlformats.org/officeDocument/2006/relationships/image" Target="../media/image25.png"/><Relationship Id="rId12"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7.png"/><Relationship Id="rId4" Type="http://schemas.openxmlformats.org/officeDocument/2006/relationships/image" Target="../media/image64.png"/><Relationship Id="rId9" Type="http://schemas.openxmlformats.org/officeDocument/2006/relationships/image" Target="../media/image29.png"/><Relationship Id="rId14" Type="http://schemas.openxmlformats.org/officeDocument/2006/relationships/image" Target="../media/image26.png"/><Relationship Id="rId5" Type="http://schemas.openxmlformats.org/officeDocument/2006/relationships/image" Target="../media/image69.png"/><Relationship Id="rId6" Type="http://schemas.openxmlformats.org/officeDocument/2006/relationships/image" Target="../media/image66.png"/><Relationship Id="rId7" Type="http://schemas.openxmlformats.org/officeDocument/2006/relationships/image" Target="../media/image68.png"/><Relationship Id="rId8"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9.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9.png"/><Relationship Id="rId4" Type="http://schemas.openxmlformats.org/officeDocument/2006/relationships/image" Target="../media/image74.png"/><Relationship Id="rId5" Type="http://schemas.openxmlformats.org/officeDocument/2006/relationships/image" Target="../media/image73.png"/><Relationship Id="rId6" Type="http://schemas.openxmlformats.org/officeDocument/2006/relationships/image" Target="../media/image75.png"/><Relationship Id="rId7" Type="http://schemas.openxmlformats.org/officeDocument/2006/relationships/image" Target="../media/image7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8.png"/><Relationship Id="rId12"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9.png"/><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6.png"/><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8.png"/><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9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01.png"/><Relationship Id="rId4" Type="http://schemas.openxmlformats.org/officeDocument/2006/relationships/image" Target="../media/image9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9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02.png"/><Relationship Id="rId4" Type="http://schemas.openxmlformats.org/officeDocument/2006/relationships/image" Target="../media/image9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0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00.png"/><Relationship Id="rId4" Type="http://schemas.openxmlformats.org/officeDocument/2006/relationships/image" Target="../media/image9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96.png"/><Relationship Id="rId4" Type="http://schemas.openxmlformats.org/officeDocument/2006/relationships/image" Target="../media/image97.png"/><Relationship Id="rId5" Type="http://schemas.openxmlformats.org/officeDocument/2006/relationships/image" Target="../media/image110.png"/><Relationship Id="rId6" Type="http://schemas.openxmlformats.org/officeDocument/2006/relationships/image" Target="../media/image87.png"/><Relationship Id="rId7" Type="http://schemas.openxmlformats.org/officeDocument/2006/relationships/image" Target="../media/image9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0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0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0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10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11.png"/><Relationship Id="rId4" Type="http://schemas.openxmlformats.org/officeDocument/2006/relationships/image" Target="../media/image1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5" name="Shape 175"/>
        <p:cNvGrpSpPr/>
        <p:nvPr/>
      </p:nvGrpSpPr>
      <p:grpSpPr>
        <a:xfrm>
          <a:off x="0" y="0"/>
          <a:ext cx="0" cy="0"/>
          <a:chOff x="0" y="0"/>
          <a:chExt cx="0" cy="0"/>
        </a:xfrm>
      </p:grpSpPr>
      <p:sp>
        <p:nvSpPr>
          <p:cNvPr id="176" name="Google Shape;176;p27"/>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7" name="Google Shape;177;p27"/>
          <p:cNvPicPr preferRelativeResize="0"/>
          <p:nvPr/>
        </p:nvPicPr>
        <p:blipFill rotWithShape="1">
          <a:blip r:embed="rId3">
            <a:alphaModFix amt="50000"/>
          </a:blip>
          <a:srcRect b="0" l="0" r="0" t="0"/>
          <a:stretch/>
        </p:blipFill>
        <p:spPr>
          <a:xfrm>
            <a:off x="20" y="1"/>
            <a:ext cx="12191980" cy="6857999"/>
          </a:xfrm>
          <a:prstGeom prst="rect">
            <a:avLst/>
          </a:prstGeom>
          <a:noFill/>
          <a:ln>
            <a:noFill/>
          </a:ln>
        </p:spPr>
      </p:pic>
      <p:sp>
        <p:nvSpPr>
          <p:cNvPr id="178" name="Google Shape;178;p27"/>
          <p:cNvSpPr txBox="1"/>
          <p:nvPr>
            <p:ph type="ctrTitle"/>
          </p:nvPr>
        </p:nvSpPr>
        <p:spPr>
          <a:xfrm>
            <a:off x="1524000" y="1122362"/>
            <a:ext cx="9144000" cy="290051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6000"/>
              <a:buFont typeface="Microsoft JhengHei"/>
              <a:buNone/>
            </a:pPr>
            <a:r>
              <a:rPr b="1" lang="en-US">
                <a:solidFill>
                  <a:srgbClr val="FFFFFF"/>
                </a:solidFill>
                <a:latin typeface="Microsoft JhengHei"/>
                <a:ea typeface="Microsoft JhengHei"/>
                <a:cs typeface="Microsoft JhengHei"/>
                <a:sym typeface="Microsoft JhengHei"/>
              </a:rPr>
              <a:t>AI Agent 的核心技術：</a:t>
            </a:r>
            <a:br>
              <a:rPr b="1" lang="en-US">
                <a:solidFill>
                  <a:srgbClr val="FFFFFF"/>
                </a:solidFill>
                <a:latin typeface="Microsoft JhengHei"/>
                <a:ea typeface="Microsoft JhengHei"/>
                <a:cs typeface="Microsoft JhengHei"/>
                <a:sym typeface="Microsoft JhengHei"/>
              </a:rPr>
            </a:br>
            <a:r>
              <a:rPr b="1" lang="en-US">
                <a:solidFill>
                  <a:srgbClr val="FFFFFF"/>
                </a:solidFill>
                <a:latin typeface="Microsoft JhengHei"/>
                <a:ea typeface="Microsoft JhengHei"/>
                <a:cs typeface="Microsoft JhengHei"/>
                <a:sym typeface="Microsoft JhengHei"/>
              </a:rPr>
              <a:t>Context Engineering</a:t>
            </a:r>
            <a:endParaRPr b="1">
              <a:solidFill>
                <a:srgbClr val="FFFFFF"/>
              </a:solidFill>
              <a:latin typeface="Microsoft JhengHei"/>
              <a:ea typeface="Microsoft JhengHei"/>
              <a:cs typeface="Microsoft JhengHei"/>
              <a:sym typeface="Microsoft JhengHei"/>
            </a:endParaRPr>
          </a:p>
        </p:txBody>
      </p:sp>
      <p:sp>
        <p:nvSpPr>
          <p:cNvPr id="179" name="Google Shape;179;p27"/>
          <p:cNvSpPr txBox="1"/>
          <p:nvPr>
            <p:ph idx="1" type="subTitle"/>
          </p:nvPr>
        </p:nvSpPr>
        <p:spPr>
          <a:xfrm>
            <a:off x="1524000" y="4159404"/>
            <a:ext cx="9144000" cy="109839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t/>
            </a:r>
            <a:endParaRPr>
              <a:solidFill>
                <a:srgbClr val="FFFFFF"/>
              </a:solidFil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6"/>
          <p:cNvSpPr/>
          <p:nvPr/>
        </p:nvSpPr>
        <p:spPr>
          <a:xfrm>
            <a:off x="8513755" y="1963179"/>
            <a:ext cx="3114911" cy="4057203"/>
          </a:xfrm>
          <a:prstGeom prst="roundRect">
            <a:avLst>
              <a:gd fmla="val 16667" name="adj"/>
            </a:avLst>
          </a:prstGeom>
          <a:solidFill>
            <a:srgbClr val="E9ED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45" name="Google Shape;34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Memory </a:t>
            </a:r>
            <a:endParaRPr>
              <a:latin typeface="Microsoft JhengHei"/>
              <a:ea typeface="Microsoft JhengHei"/>
              <a:cs typeface="Microsoft JhengHei"/>
              <a:sym typeface="Microsoft JhengHei"/>
            </a:endParaRPr>
          </a:p>
        </p:txBody>
      </p:sp>
      <p:sp>
        <p:nvSpPr>
          <p:cNvPr id="346" name="Google Shape;346;p36"/>
          <p:cNvSpPr/>
          <p:nvPr/>
        </p:nvSpPr>
        <p:spPr>
          <a:xfrm>
            <a:off x="1862853" y="3334540"/>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 memory …</a:t>
            </a:r>
            <a:endParaRPr b="0" i="0" sz="2400" u="none" cap="none" strike="noStrike">
              <a:solidFill>
                <a:srgbClr val="000000"/>
              </a:solidFill>
              <a:latin typeface="Microsoft JhengHei"/>
              <a:ea typeface="Microsoft JhengHei"/>
              <a:cs typeface="Microsoft JhengHei"/>
              <a:sym typeface="Microsoft JhengHei"/>
            </a:endParaRPr>
          </a:p>
        </p:txBody>
      </p:sp>
      <p:sp>
        <p:nvSpPr>
          <p:cNvPr id="347" name="Google Shape;347;p36"/>
          <p:cNvSpPr/>
          <p:nvPr/>
        </p:nvSpPr>
        <p:spPr>
          <a:xfrm>
            <a:off x="1862850" y="5053549"/>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From memory …</a:t>
            </a:r>
            <a:endParaRPr b="0" i="0" sz="2400" u="none" cap="none" strike="noStrike">
              <a:solidFill>
                <a:srgbClr val="000000"/>
              </a:solidFill>
              <a:latin typeface="Microsoft JhengHei"/>
              <a:ea typeface="Microsoft JhengHei"/>
              <a:cs typeface="Microsoft JhengHei"/>
              <a:sym typeface="Microsoft JhengHei"/>
            </a:endParaRPr>
          </a:p>
        </p:txBody>
      </p:sp>
      <p:sp>
        <p:nvSpPr>
          <p:cNvPr id="348" name="Google Shape;348;p36"/>
          <p:cNvSpPr/>
          <p:nvPr/>
        </p:nvSpPr>
        <p:spPr>
          <a:xfrm>
            <a:off x="1862851" y="1892602"/>
            <a:ext cx="2880000" cy="1226684"/>
          </a:xfrm>
          <a:prstGeom prst="roundRect">
            <a:avLst>
              <a:gd fmla="val 1021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49" name="Google Shape;349;p36"/>
          <p:cNvSpPr/>
          <p:nvPr/>
        </p:nvSpPr>
        <p:spPr>
          <a:xfrm>
            <a:off x="1862852" y="3889933"/>
            <a:ext cx="2880000" cy="991557"/>
          </a:xfrm>
          <a:prstGeom prst="roundRect">
            <a:avLst>
              <a:gd fmla="val 1021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50" name="Google Shape;350;p36"/>
          <p:cNvSpPr txBox="1"/>
          <p:nvPr/>
        </p:nvSpPr>
        <p:spPr>
          <a:xfrm rot="-5400000">
            <a:off x="639859" y="2275112"/>
            <a:ext cx="165929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Context</a:t>
            </a:r>
            <a:endParaRPr/>
          </a:p>
        </p:txBody>
      </p:sp>
      <p:sp>
        <p:nvSpPr>
          <p:cNvPr id="351" name="Google Shape;351;p36"/>
          <p:cNvSpPr/>
          <p:nvPr/>
        </p:nvSpPr>
        <p:spPr>
          <a:xfrm>
            <a:off x="1862849" y="5585608"/>
            <a:ext cx="2880000" cy="654891"/>
          </a:xfrm>
          <a:prstGeom prst="roundRect">
            <a:avLst>
              <a:gd fmla="val 1021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52" name="Google Shape;352;p36"/>
          <p:cNvSpPr/>
          <p:nvPr/>
        </p:nvSpPr>
        <p:spPr>
          <a:xfrm>
            <a:off x="1926295" y="2262645"/>
            <a:ext cx="2753108" cy="519953"/>
          </a:xfrm>
          <a:prstGeom prst="roundRect">
            <a:avLst>
              <a:gd fmla="val 16667" name="adj"/>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3" name="Google Shape;353;p36"/>
          <p:cNvPicPr preferRelativeResize="0"/>
          <p:nvPr/>
        </p:nvPicPr>
        <p:blipFill rotWithShape="1">
          <a:blip r:embed="rId3">
            <a:alphaModFix/>
          </a:blip>
          <a:srcRect b="0" l="0" r="0" t="0"/>
          <a:stretch/>
        </p:blipFill>
        <p:spPr>
          <a:xfrm>
            <a:off x="9018867" y="4657520"/>
            <a:ext cx="1219200" cy="1219200"/>
          </a:xfrm>
          <a:prstGeom prst="rect">
            <a:avLst/>
          </a:prstGeom>
          <a:noFill/>
          <a:ln>
            <a:noFill/>
          </a:ln>
        </p:spPr>
      </p:pic>
      <p:pic>
        <p:nvPicPr>
          <p:cNvPr id="354" name="Google Shape;354;p36"/>
          <p:cNvPicPr preferRelativeResize="0"/>
          <p:nvPr/>
        </p:nvPicPr>
        <p:blipFill rotWithShape="1">
          <a:blip r:embed="rId4">
            <a:alphaModFix/>
          </a:blip>
          <a:srcRect b="0" l="0" r="0" t="0"/>
          <a:stretch/>
        </p:blipFill>
        <p:spPr>
          <a:xfrm>
            <a:off x="9018867" y="2056766"/>
            <a:ext cx="1219200" cy="1219200"/>
          </a:xfrm>
          <a:prstGeom prst="rect">
            <a:avLst/>
          </a:prstGeom>
          <a:noFill/>
          <a:ln>
            <a:noFill/>
          </a:ln>
        </p:spPr>
      </p:pic>
      <p:pic>
        <p:nvPicPr>
          <p:cNvPr id="355" name="Google Shape;355;p36"/>
          <p:cNvPicPr preferRelativeResize="0"/>
          <p:nvPr/>
        </p:nvPicPr>
        <p:blipFill rotWithShape="1">
          <a:blip r:embed="rId5">
            <a:alphaModFix/>
          </a:blip>
          <a:srcRect b="0" l="0" r="0" t="0"/>
          <a:stretch/>
        </p:blipFill>
        <p:spPr>
          <a:xfrm>
            <a:off x="9018867" y="3342140"/>
            <a:ext cx="1219200" cy="1219200"/>
          </a:xfrm>
          <a:prstGeom prst="rect">
            <a:avLst/>
          </a:prstGeom>
          <a:noFill/>
          <a:ln>
            <a:noFill/>
          </a:ln>
        </p:spPr>
      </p:pic>
      <p:sp>
        <p:nvSpPr>
          <p:cNvPr id="356" name="Google Shape;356;p36"/>
          <p:cNvSpPr txBox="1"/>
          <p:nvPr/>
        </p:nvSpPr>
        <p:spPr>
          <a:xfrm>
            <a:off x="10259097" y="5061149"/>
            <a:ext cx="134470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File</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System</a:t>
            </a:r>
            <a:endParaRPr sz="2400">
              <a:solidFill>
                <a:schemeClr val="dk1"/>
              </a:solidFill>
              <a:latin typeface="Arial"/>
              <a:ea typeface="Arial"/>
              <a:cs typeface="Arial"/>
              <a:sym typeface="Arial"/>
            </a:endParaRPr>
          </a:p>
        </p:txBody>
      </p:sp>
      <p:cxnSp>
        <p:nvCxnSpPr>
          <p:cNvPr id="357" name="Google Shape;357;p36"/>
          <p:cNvCxnSpPr/>
          <p:nvPr/>
        </p:nvCxnSpPr>
        <p:spPr>
          <a:xfrm>
            <a:off x="4736553" y="2522622"/>
            <a:ext cx="3721500" cy="1367400"/>
          </a:xfrm>
          <a:prstGeom prst="bentConnector3">
            <a:avLst>
              <a:gd fmla="val 50002" name="adj1"/>
            </a:avLst>
          </a:prstGeom>
          <a:noFill/>
          <a:ln cap="flat" cmpd="sng" w="38100">
            <a:solidFill>
              <a:schemeClr val="dk1"/>
            </a:solidFill>
            <a:prstDash val="solid"/>
            <a:miter lim="800000"/>
            <a:headEnd len="sm" w="sm" type="none"/>
            <a:tailEnd len="med" w="med" type="triangle"/>
          </a:ln>
        </p:spPr>
      </p:cxnSp>
      <p:cxnSp>
        <p:nvCxnSpPr>
          <p:cNvPr id="358" name="Google Shape;358;p36"/>
          <p:cNvCxnSpPr/>
          <p:nvPr/>
        </p:nvCxnSpPr>
        <p:spPr>
          <a:xfrm flipH="1">
            <a:off x="4806151" y="4149910"/>
            <a:ext cx="3594900" cy="1737300"/>
          </a:xfrm>
          <a:prstGeom prst="bentConnector3">
            <a:avLst>
              <a:gd fmla="val 49998" name="adj1"/>
            </a:avLst>
          </a:prstGeom>
          <a:noFill/>
          <a:ln cap="flat" cmpd="sng" w="38100">
            <a:solidFill>
              <a:schemeClr val="dk1"/>
            </a:solidFill>
            <a:prstDash val="solid"/>
            <a:miter lim="800000"/>
            <a:headEnd len="sm" w="sm" type="none"/>
            <a:tailEnd len="med" w="med" type="triangle"/>
          </a:ln>
        </p:spPr>
      </p:cxnSp>
      <p:sp>
        <p:nvSpPr>
          <p:cNvPr id="359" name="Google Shape;359;p36"/>
          <p:cNvSpPr txBox="1"/>
          <p:nvPr/>
        </p:nvSpPr>
        <p:spPr>
          <a:xfrm>
            <a:off x="8837331" y="5972900"/>
            <a:ext cx="24221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Add graph, time</a:t>
            </a:r>
            <a:endParaRPr/>
          </a:p>
        </p:txBody>
      </p:sp>
      <p:sp>
        <p:nvSpPr>
          <p:cNvPr id="360" name="Google Shape;360;p36"/>
          <p:cNvSpPr txBox="1"/>
          <p:nvPr/>
        </p:nvSpPr>
        <p:spPr>
          <a:xfrm>
            <a:off x="6934200" y="182287"/>
            <a:ext cx="52578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A-MEM: https://arxiv.org/abs/2502.12110</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Mem0: https://arxiv.org/abs/2504.19413</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Memory OS: https://arxiv.org/abs/2506.06326</a:t>
            </a:r>
            <a:endParaRPr sz="1800">
              <a:solidFill>
                <a:schemeClr val="dk1"/>
              </a:solidFill>
              <a:latin typeface="Arial"/>
              <a:ea typeface="Arial"/>
              <a:cs typeface="Arial"/>
              <a:sym typeface="Arial"/>
            </a:endParaRPr>
          </a:p>
        </p:txBody>
      </p:sp>
      <p:sp>
        <p:nvSpPr>
          <p:cNvPr id="361" name="Google Shape;361;p36"/>
          <p:cNvSpPr txBox="1"/>
          <p:nvPr/>
        </p:nvSpPr>
        <p:spPr>
          <a:xfrm>
            <a:off x="5350091" y="1976780"/>
            <a:ext cx="2880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when/how to save</a:t>
            </a:r>
            <a:endParaRPr sz="2400">
              <a:solidFill>
                <a:schemeClr val="dk1"/>
              </a:solidFill>
              <a:latin typeface="Arial"/>
              <a:ea typeface="Arial"/>
              <a:cs typeface="Arial"/>
              <a:sym typeface="Arial"/>
            </a:endParaRPr>
          </a:p>
        </p:txBody>
      </p:sp>
      <p:sp>
        <p:nvSpPr>
          <p:cNvPr id="362" name="Google Shape;362;p36"/>
          <p:cNvSpPr txBox="1"/>
          <p:nvPr/>
        </p:nvSpPr>
        <p:spPr>
          <a:xfrm>
            <a:off x="5350090" y="6000617"/>
            <a:ext cx="27271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when/how to load</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Context Engineering </a:t>
            </a:r>
            <a:endParaRPr/>
          </a:p>
        </p:txBody>
      </p:sp>
      <p:sp>
        <p:nvSpPr>
          <p:cNvPr id="369" name="Google Shape;369;p37"/>
          <p:cNvSpPr txBox="1"/>
          <p:nvPr/>
        </p:nvSpPr>
        <p:spPr>
          <a:xfrm>
            <a:off x="1008743" y="3313673"/>
            <a:ext cx="3378200" cy="531346"/>
          </a:xfrm>
          <a:prstGeom prst="rect">
            <a:avLst/>
          </a:prstGeom>
          <a:blipFill rotWithShape="1">
            <a:blip r:embed="rId3">
              <a:alphaModFix/>
            </a:blip>
            <a:stretch>
              <a:fillRect b="-29886" l="-3604"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70" name="Google Shape;370;p37"/>
          <p:cNvSpPr txBox="1"/>
          <p:nvPr/>
        </p:nvSpPr>
        <p:spPr>
          <a:xfrm>
            <a:off x="1674586" y="4092946"/>
            <a:ext cx="3378200" cy="53134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71" name="Google Shape;371;p37"/>
          <p:cNvSpPr txBox="1"/>
          <p:nvPr/>
        </p:nvSpPr>
        <p:spPr>
          <a:xfrm>
            <a:off x="1674586" y="4833261"/>
            <a:ext cx="4573814" cy="52322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72" name="Google Shape;372;p37"/>
          <p:cNvSpPr txBox="1"/>
          <p:nvPr/>
        </p:nvSpPr>
        <p:spPr>
          <a:xfrm>
            <a:off x="1008743" y="1983254"/>
            <a:ext cx="3378200" cy="531346"/>
          </a:xfrm>
          <a:prstGeom prst="rect">
            <a:avLst/>
          </a:prstGeom>
          <a:blipFill rotWithShape="1">
            <a:blip r:embed="rId6">
              <a:alphaModFix/>
            </a:blip>
            <a:stretch>
              <a:fillRect b="-28409" l="0" r="0" t="-113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73" name="Google Shape;373;p37"/>
          <p:cNvSpPr txBox="1"/>
          <p:nvPr/>
        </p:nvSpPr>
        <p:spPr>
          <a:xfrm>
            <a:off x="1008743" y="2597724"/>
            <a:ext cx="3378200" cy="531346"/>
          </a:xfrm>
          <a:prstGeom prst="rect">
            <a:avLst/>
          </a:prstGeom>
          <a:blipFill rotWithShape="1">
            <a:blip r:embed="rId7">
              <a:alphaModFix/>
            </a:blip>
            <a:stretch>
              <a:fillRect b="-29885" l="0" r="0" t="-114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74" name="Google Shape;374;p37"/>
          <p:cNvSpPr txBox="1"/>
          <p:nvPr/>
        </p:nvSpPr>
        <p:spPr>
          <a:xfrm>
            <a:off x="9095015" y="2511384"/>
            <a:ext cx="2514597" cy="531346"/>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75" name="Google Shape;375;p37"/>
          <p:cNvSpPr txBox="1"/>
          <p:nvPr/>
        </p:nvSpPr>
        <p:spPr>
          <a:xfrm>
            <a:off x="5582557" y="3290657"/>
            <a:ext cx="3378200" cy="531346"/>
          </a:xfrm>
          <a:prstGeom prst="rect">
            <a:avLst/>
          </a:prstGeom>
          <a:blipFill rotWithShape="1">
            <a:blip r:embed="rId9">
              <a:alphaModFix/>
            </a:blip>
            <a:stretch>
              <a:fillRect b="-29886" l="-3792"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76" name="Google Shape;376;p37"/>
          <p:cNvSpPr txBox="1"/>
          <p:nvPr/>
        </p:nvSpPr>
        <p:spPr>
          <a:xfrm>
            <a:off x="6248400" y="4069930"/>
            <a:ext cx="3378200" cy="531346"/>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77" name="Google Shape;377;p37"/>
          <p:cNvSpPr txBox="1"/>
          <p:nvPr/>
        </p:nvSpPr>
        <p:spPr>
          <a:xfrm>
            <a:off x="6248400" y="4810245"/>
            <a:ext cx="4573814" cy="52322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78" name="Google Shape;378;p37"/>
          <p:cNvSpPr txBox="1"/>
          <p:nvPr/>
        </p:nvSpPr>
        <p:spPr>
          <a:xfrm>
            <a:off x="5582557" y="1960238"/>
            <a:ext cx="3378200" cy="531346"/>
          </a:xfrm>
          <a:prstGeom prst="rect">
            <a:avLst/>
          </a:prstGeom>
          <a:blipFill rotWithShape="1">
            <a:blip r:embed="rId12">
              <a:alphaModFix/>
            </a:blip>
            <a:stretch>
              <a:fillRect b="-29886" l="0"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79" name="Google Shape;379;p37"/>
          <p:cNvSpPr txBox="1"/>
          <p:nvPr/>
        </p:nvSpPr>
        <p:spPr>
          <a:xfrm>
            <a:off x="5582557" y="2574708"/>
            <a:ext cx="3378200" cy="531346"/>
          </a:xfrm>
          <a:prstGeom prst="rect">
            <a:avLst/>
          </a:prstGeom>
          <a:blipFill rotWithShape="1">
            <a:blip r:embed="rId13">
              <a:alphaModFix/>
            </a:blip>
            <a:stretch>
              <a:fillRect b="-28409" l="0" r="0" t="-113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80" name="Google Shape;380;p37"/>
          <p:cNvSpPr txBox="1"/>
          <p:nvPr/>
        </p:nvSpPr>
        <p:spPr>
          <a:xfrm>
            <a:off x="9095014" y="3251699"/>
            <a:ext cx="2514597" cy="954107"/>
          </a:xfrm>
          <a:prstGeom prst="rect">
            <a:avLst/>
          </a:prstGeom>
          <a:blipFill rotWithShape="1">
            <a:blip r:embed="rId14">
              <a:alphaModFix/>
            </a:blip>
            <a:stretch>
              <a:fillRect b="-17197" l="-5097" r="0" t="-764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cxnSp>
        <p:nvCxnSpPr>
          <p:cNvPr id="381" name="Google Shape;381;p37"/>
          <p:cNvCxnSpPr/>
          <p:nvPr/>
        </p:nvCxnSpPr>
        <p:spPr>
          <a:xfrm flipH="1">
            <a:off x="8535307" y="3669312"/>
            <a:ext cx="425450" cy="341178"/>
          </a:xfrm>
          <a:prstGeom prst="straightConnector1">
            <a:avLst/>
          </a:prstGeom>
          <a:noFill/>
          <a:ln cap="flat" cmpd="sng" w="38100">
            <a:solidFill>
              <a:schemeClr val="dk1"/>
            </a:solidFill>
            <a:prstDash val="solid"/>
            <a:miter lim="800000"/>
            <a:headEnd len="sm" w="sm" type="none"/>
            <a:tailEnd len="med" w="med" type="triangle"/>
          </a:ln>
        </p:spPr>
      </p:cxnSp>
      <p:sp>
        <p:nvSpPr>
          <p:cNvPr id="382" name="Google Shape;382;p37"/>
          <p:cNvSpPr txBox="1"/>
          <p:nvPr/>
        </p:nvSpPr>
        <p:spPr>
          <a:xfrm>
            <a:off x="7837715" y="5543307"/>
            <a:ext cx="2514597" cy="523220"/>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383" name="Google Shape;383;p37"/>
          <p:cNvSpPr txBox="1"/>
          <p:nvPr/>
        </p:nvSpPr>
        <p:spPr>
          <a:xfrm>
            <a:off x="5481864" y="5549210"/>
            <a:ext cx="2514597" cy="523220"/>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8"/>
          <p:cNvSpPr/>
          <p:nvPr/>
        </p:nvSpPr>
        <p:spPr>
          <a:xfrm>
            <a:off x="1009650" y="1176299"/>
            <a:ext cx="3114828" cy="4538702"/>
          </a:xfrm>
          <a:prstGeom prst="roundRect">
            <a:avLst>
              <a:gd fmla="val 3949" name="adj"/>
            </a:avLst>
          </a:prstGeom>
          <a:noFill/>
          <a:ln cap="flat" cmpd="sng" w="38100">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9" name="Google Shape;389;p38"/>
          <p:cNvSpPr/>
          <p:nvPr/>
        </p:nvSpPr>
        <p:spPr>
          <a:xfrm>
            <a:off x="8125029" y="1092132"/>
            <a:ext cx="3114828" cy="3460809"/>
          </a:xfrm>
          <a:prstGeom prst="roundRect">
            <a:avLst>
              <a:gd fmla="val 3949" name="adj"/>
            </a:avLst>
          </a:prstGeom>
          <a:noFill/>
          <a:ln cap="flat" cmpd="sng" w="38100">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0" name="Google Shape;390;p38"/>
          <p:cNvSpPr/>
          <p:nvPr/>
        </p:nvSpPr>
        <p:spPr>
          <a:xfrm>
            <a:off x="1096997" y="1303395"/>
            <a:ext cx="2880000" cy="52967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391" name="Google Shape;391;p38"/>
          <p:cNvSpPr/>
          <p:nvPr/>
        </p:nvSpPr>
        <p:spPr>
          <a:xfrm>
            <a:off x="1096997" y="2517589"/>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92" name="Google Shape;392;p38"/>
          <p:cNvSpPr/>
          <p:nvPr/>
        </p:nvSpPr>
        <p:spPr>
          <a:xfrm>
            <a:off x="8277678" y="2472168"/>
            <a:ext cx="2856510" cy="1324159"/>
          </a:xfrm>
          <a:prstGeom prst="roundRect">
            <a:avLst>
              <a:gd fmla="val 16667" name="adj"/>
            </a:avLst>
          </a:prstGeom>
          <a:solidFill>
            <a:srgbClr val="D8F2C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Summary</a:t>
            </a:r>
            <a:endParaRPr b="0" i="0" sz="2400" u="none" cap="none" strike="noStrike">
              <a:solidFill>
                <a:srgbClr val="000000"/>
              </a:solidFill>
              <a:latin typeface="Microsoft JhengHei"/>
              <a:ea typeface="Microsoft JhengHei"/>
              <a:cs typeface="Microsoft JhengHei"/>
              <a:sym typeface="Microsoft JhengHei"/>
            </a:endParaRPr>
          </a:p>
        </p:txBody>
      </p:sp>
      <p:sp>
        <p:nvSpPr>
          <p:cNvPr id="393" name="Google Shape;393;p38"/>
          <p:cNvSpPr/>
          <p:nvPr/>
        </p:nvSpPr>
        <p:spPr>
          <a:xfrm>
            <a:off x="1096997" y="3007294"/>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394" name="Google Shape;394;p38"/>
          <p:cNvSpPr/>
          <p:nvPr/>
        </p:nvSpPr>
        <p:spPr>
          <a:xfrm>
            <a:off x="1096997" y="3883479"/>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95" name="Google Shape;395;p38"/>
          <p:cNvSpPr/>
          <p:nvPr/>
        </p:nvSpPr>
        <p:spPr>
          <a:xfrm>
            <a:off x="1096997" y="4373184"/>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396" name="Google Shape;396;p38"/>
          <p:cNvSpPr/>
          <p:nvPr/>
        </p:nvSpPr>
        <p:spPr>
          <a:xfrm>
            <a:off x="1096997" y="5224571"/>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97" name="Google Shape;397;p38"/>
          <p:cNvSpPr/>
          <p:nvPr/>
        </p:nvSpPr>
        <p:spPr>
          <a:xfrm>
            <a:off x="1096997" y="1903580"/>
            <a:ext cx="288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1 </a:t>
            </a:r>
            <a:endParaRPr b="0" i="0" sz="2400" u="none" cap="none" strike="noStrike">
              <a:solidFill>
                <a:srgbClr val="000000"/>
              </a:solidFill>
              <a:latin typeface="Microsoft JhengHei"/>
              <a:ea typeface="Microsoft JhengHei"/>
              <a:cs typeface="Microsoft JhengHei"/>
              <a:sym typeface="Microsoft JhengHei"/>
            </a:endParaRPr>
          </a:p>
        </p:txBody>
      </p:sp>
      <p:sp>
        <p:nvSpPr>
          <p:cNvPr id="398" name="Google Shape;398;p38"/>
          <p:cNvSpPr/>
          <p:nvPr/>
        </p:nvSpPr>
        <p:spPr>
          <a:xfrm>
            <a:off x="8230698" y="1252499"/>
            <a:ext cx="2880000" cy="52967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399" name="Google Shape;399;p38"/>
          <p:cNvSpPr/>
          <p:nvPr/>
        </p:nvSpPr>
        <p:spPr>
          <a:xfrm>
            <a:off x="8242443" y="1852684"/>
            <a:ext cx="288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1 </a:t>
            </a:r>
            <a:endParaRPr b="0" i="0" sz="2400" u="none" cap="none" strike="noStrike">
              <a:solidFill>
                <a:srgbClr val="000000"/>
              </a:solidFill>
              <a:latin typeface="Microsoft JhengHei"/>
              <a:ea typeface="Microsoft JhengHei"/>
              <a:cs typeface="Microsoft JhengHei"/>
              <a:sym typeface="Microsoft JhengHei"/>
            </a:endParaRPr>
          </a:p>
        </p:txBody>
      </p:sp>
      <p:sp>
        <p:nvSpPr>
          <p:cNvPr id="400" name="Google Shape;400;p38"/>
          <p:cNvSpPr/>
          <p:nvPr/>
        </p:nvSpPr>
        <p:spPr>
          <a:xfrm>
            <a:off x="8277678" y="3925825"/>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401" name="Google Shape;401;p38"/>
          <p:cNvSpPr/>
          <p:nvPr/>
        </p:nvSpPr>
        <p:spPr>
          <a:xfrm>
            <a:off x="4086378" y="2546042"/>
            <a:ext cx="427415" cy="2573623"/>
          </a:xfrm>
          <a:prstGeom prst="rightBrace">
            <a:avLst>
              <a:gd fmla="val 64133" name="adj1"/>
              <a:gd fmla="val 21384"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402" name="Google Shape;402;p38"/>
          <p:cNvCxnSpPr/>
          <p:nvPr/>
        </p:nvCxnSpPr>
        <p:spPr>
          <a:xfrm>
            <a:off x="4551893" y="3106950"/>
            <a:ext cx="846309" cy="0"/>
          </a:xfrm>
          <a:prstGeom prst="straightConnector1">
            <a:avLst/>
          </a:prstGeom>
          <a:noFill/>
          <a:ln cap="flat" cmpd="sng" w="38100">
            <a:solidFill>
              <a:schemeClr val="dk1"/>
            </a:solidFill>
            <a:prstDash val="solid"/>
            <a:miter lim="800000"/>
            <a:headEnd len="sm" w="sm" type="none"/>
            <a:tailEnd len="med" w="med" type="triangle"/>
          </a:ln>
        </p:spPr>
      </p:cxnSp>
      <p:cxnSp>
        <p:nvCxnSpPr>
          <p:cNvPr id="403" name="Google Shape;403;p38"/>
          <p:cNvCxnSpPr/>
          <p:nvPr/>
        </p:nvCxnSpPr>
        <p:spPr>
          <a:xfrm>
            <a:off x="7024254" y="3088387"/>
            <a:ext cx="1206444" cy="0"/>
          </a:xfrm>
          <a:prstGeom prst="straightConnector1">
            <a:avLst/>
          </a:prstGeom>
          <a:noFill/>
          <a:ln cap="flat" cmpd="sng" w="38100">
            <a:solidFill>
              <a:schemeClr val="dk1"/>
            </a:solidFill>
            <a:prstDash val="solid"/>
            <a:miter lim="800000"/>
            <a:headEnd len="sm" w="sm" type="none"/>
            <a:tailEnd len="med" w="med" type="triangle"/>
          </a:ln>
        </p:spPr>
      </p:cxnSp>
      <p:sp>
        <p:nvSpPr>
          <p:cNvPr id="404" name="Google Shape;404;p38"/>
          <p:cNvSpPr txBox="1"/>
          <p:nvPr/>
        </p:nvSpPr>
        <p:spPr>
          <a:xfrm>
            <a:off x="7633951" y="247749"/>
            <a:ext cx="40969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ACON (Agent Context Optimization)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https://arxiv.org/abs/2510.00615</a:t>
            </a:r>
            <a:endParaRPr/>
          </a:p>
        </p:txBody>
      </p:sp>
      <p:sp>
        <p:nvSpPr>
          <p:cNvPr id="405" name="Google Shape;405;p38"/>
          <p:cNvSpPr/>
          <p:nvPr/>
        </p:nvSpPr>
        <p:spPr>
          <a:xfrm>
            <a:off x="5445182" y="2526992"/>
            <a:ext cx="1539979" cy="1130883"/>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pic>
        <p:nvPicPr>
          <p:cNvPr id="406" name="Google Shape;406;p38"/>
          <p:cNvPicPr preferRelativeResize="0"/>
          <p:nvPr/>
        </p:nvPicPr>
        <p:blipFill rotWithShape="1">
          <a:blip r:embed="rId3">
            <a:alphaModFix/>
          </a:blip>
          <a:srcRect b="0" l="0" r="0" t="0"/>
          <a:stretch/>
        </p:blipFill>
        <p:spPr>
          <a:xfrm>
            <a:off x="3440303" y="5048056"/>
            <a:ext cx="860698" cy="860698"/>
          </a:xfrm>
          <a:prstGeom prst="rect">
            <a:avLst/>
          </a:prstGeom>
          <a:noFill/>
          <a:ln>
            <a:noFill/>
          </a:ln>
        </p:spPr>
      </p:pic>
      <p:pic>
        <p:nvPicPr>
          <p:cNvPr id="407" name="Google Shape;407;p38"/>
          <p:cNvPicPr preferRelativeResize="0"/>
          <p:nvPr/>
        </p:nvPicPr>
        <p:blipFill rotWithShape="1">
          <a:blip r:embed="rId4">
            <a:alphaModFix/>
          </a:blip>
          <a:srcRect b="0" l="0" r="0" t="0"/>
          <a:stretch/>
        </p:blipFill>
        <p:spPr>
          <a:xfrm>
            <a:off x="10726235" y="4030860"/>
            <a:ext cx="768926" cy="768926"/>
          </a:xfrm>
          <a:prstGeom prst="rect">
            <a:avLst/>
          </a:prstGeom>
          <a:noFill/>
          <a:ln>
            <a:noFill/>
          </a:ln>
        </p:spPr>
      </p:pic>
      <p:sp>
        <p:nvSpPr>
          <p:cNvPr id="408" name="Google Shape;408;p38"/>
          <p:cNvSpPr/>
          <p:nvPr/>
        </p:nvSpPr>
        <p:spPr>
          <a:xfrm>
            <a:off x="7393565" y="5460317"/>
            <a:ext cx="1539979" cy="1130883"/>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sp>
        <p:nvSpPr>
          <p:cNvPr id="409" name="Google Shape;409;p38"/>
          <p:cNvSpPr/>
          <p:nvPr/>
        </p:nvSpPr>
        <p:spPr>
          <a:xfrm>
            <a:off x="5161801" y="4206210"/>
            <a:ext cx="2106740" cy="746479"/>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Feedback</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410" name="Google Shape;410;p38"/>
          <p:cNvCxnSpPr/>
          <p:nvPr/>
        </p:nvCxnSpPr>
        <p:spPr>
          <a:xfrm>
            <a:off x="9756966" y="4702310"/>
            <a:ext cx="0" cy="1323448"/>
          </a:xfrm>
          <a:prstGeom prst="straightConnector1">
            <a:avLst/>
          </a:prstGeom>
          <a:noFill/>
          <a:ln cap="flat" cmpd="sng" w="38100">
            <a:solidFill>
              <a:schemeClr val="dk1"/>
            </a:solidFill>
            <a:prstDash val="solid"/>
            <a:miter lim="800000"/>
            <a:headEnd len="sm" w="sm" type="none"/>
            <a:tailEnd len="sm" w="sm" type="none"/>
          </a:ln>
        </p:spPr>
      </p:cxnSp>
      <p:cxnSp>
        <p:nvCxnSpPr>
          <p:cNvPr id="411" name="Google Shape;411;p38"/>
          <p:cNvCxnSpPr/>
          <p:nvPr/>
        </p:nvCxnSpPr>
        <p:spPr>
          <a:xfrm>
            <a:off x="2573385" y="5827358"/>
            <a:ext cx="0" cy="450483"/>
          </a:xfrm>
          <a:prstGeom prst="straightConnector1">
            <a:avLst/>
          </a:prstGeom>
          <a:noFill/>
          <a:ln cap="flat" cmpd="sng" w="38100">
            <a:solidFill>
              <a:schemeClr val="dk1"/>
            </a:solidFill>
            <a:prstDash val="solid"/>
            <a:miter lim="800000"/>
            <a:headEnd len="sm" w="sm" type="none"/>
            <a:tailEnd len="sm" w="sm" type="none"/>
          </a:ln>
        </p:spPr>
      </p:cxnSp>
      <p:cxnSp>
        <p:nvCxnSpPr>
          <p:cNvPr id="412" name="Google Shape;412;p38"/>
          <p:cNvCxnSpPr/>
          <p:nvPr/>
        </p:nvCxnSpPr>
        <p:spPr>
          <a:xfrm rot="10800000">
            <a:off x="9067476" y="6028148"/>
            <a:ext cx="689490" cy="0"/>
          </a:xfrm>
          <a:prstGeom prst="straightConnector1">
            <a:avLst/>
          </a:prstGeom>
          <a:noFill/>
          <a:ln cap="flat" cmpd="sng" w="38100">
            <a:solidFill>
              <a:schemeClr val="dk1"/>
            </a:solidFill>
            <a:prstDash val="solid"/>
            <a:miter lim="800000"/>
            <a:headEnd len="sm" w="sm" type="none"/>
            <a:tailEnd len="med" w="med" type="triangle"/>
          </a:ln>
        </p:spPr>
      </p:cxnSp>
      <p:cxnSp>
        <p:nvCxnSpPr>
          <p:cNvPr id="413" name="Google Shape;413;p38"/>
          <p:cNvCxnSpPr/>
          <p:nvPr/>
        </p:nvCxnSpPr>
        <p:spPr>
          <a:xfrm>
            <a:off x="2573385" y="6261286"/>
            <a:ext cx="4695156" cy="0"/>
          </a:xfrm>
          <a:prstGeom prst="straightConnector1">
            <a:avLst/>
          </a:prstGeom>
          <a:noFill/>
          <a:ln cap="flat" cmpd="sng" w="38100">
            <a:solidFill>
              <a:schemeClr val="dk1"/>
            </a:solidFill>
            <a:prstDash val="solid"/>
            <a:miter lim="800000"/>
            <a:headEnd len="sm" w="sm" type="none"/>
            <a:tailEnd len="med" w="med" type="triangle"/>
          </a:ln>
        </p:spPr>
      </p:cxnSp>
      <p:cxnSp>
        <p:nvCxnSpPr>
          <p:cNvPr id="414" name="Google Shape;414;p38"/>
          <p:cNvCxnSpPr/>
          <p:nvPr/>
        </p:nvCxnSpPr>
        <p:spPr>
          <a:xfrm rot="10800000">
            <a:off x="6249384" y="4973277"/>
            <a:ext cx="0" cy="836869"/>
          </a:xfrm>
          <a:prstGeom prst="straightConnector1">
            <a:avLst/>
          </a:prstGeom>
          <a:noFill/>
          <a:ln cap="flat" cmpd="sng" w="38100">
            <a:solidFill>
              <a:schemeClr val="dk1"/>
            </a:solidFill>
            <a:prstDash val="solid"/>
            <a:miter lim="800000"/>
            <a:headEnd len="sm" w="sm" type="none"/>
            <a:tailEnd len="med" w="med" type="triangle"/>
          </a:ln>
        </p:spPr>
      </p:cxnSp>
      <p:cxnSp>
        <p:nvCxnSpPr>
          <p:cNvPr id="415" name="Google Shape;415;p38"/>
          <p:cNvCxnSpPr/>
          <p:nvPr/>
        </p:nvCxnSpPr>
        <p:spPr>
          <a:xfrm rot="10800000">
            <a:off x="6201873" y="5810146"/>
            <a:ext cx="1066668" cy="0"/>
          </a:xfrm>
          <a:prstGeom prst="straightConnector1">
            <a:avLst/>
          </a:prstGeom>
          <a:noFill/>
          <a:ln cap="flat" cmpd="sng" w="38100">
            <a:solidFill>
              <a:schemeClr val="dk1"/>
            </a:solidFill>
            <a:prstDash val="solid"/>
            <a:miter lim="800000"/>
            <a:headEnd len="sm" w="sm" type="none"/>
            <a:tailEnd len="sm" w="sm" type="none"/>
          </a:ln>
        </p:spPr>
      </p:cxnSp>
      <p:sp>
        <p:nvSpPr>
          <p:cNvPr id="416" name="Google Shape;416;p38"/>
          <p:cNvSpPr txBox="1"/>
          <p:nvPr/>
        </p:nvSpPr>
        <p:spPr>
          <a:xfrm>
            <a:off x="416810" y="228074"/>
            <a:ext cx="73391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dk1"/>
                </a:solidFill>
                <a:latin typeface="Arial"/>
                <a:ea typeface="Arial"/>
                <a:cs typeface="Arial"/>
                <a:sym typeface="Arial"/>
              </a:rPr>
              <a:t>Summarization for Agent </a:t>
            </a:r>
            <a:endParaRPr b="1" sz="1800" u="sng">
              <a:solidFill>
                <a:schemeClr val="dk1"/>
              </a:solidFill>
              <a:latin typeface="Arial"/>
              <a:ea typeface="Arial"/>
              <a:cs typeface="Arial"/>
              <a:sym typeface="Arial"/>
            </a:endParaRPr>
          </a:p>
        </p:txBody>
      </p:sp>
      <p:sp>
        <p:nvSpPr>
          <p:cNvPr id="417" name="Google Shape;417;p38"/>
          <p:cNvSpPr txBox="1"/>
          <p:nvPr/>
        </p:nvSpPr>
        <p:spPr>
          <a:xfrm>
            <a:off x="4882076" y="1981392"/>
            <a:ext cx="277380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Context Collapse </a:t>
            </a:r>
            <a:endParaRPr b="1" sz="24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9"/>
          <p:cNvSpPr/>
          <p:nvPr/>
        </p:nvSpPr>
        <p:spPr>
          <a:xfrm>
            <a:off x="1096997" y="1303395"/>
            <a:ext cx="2880000" cy="52967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423" name="Google Shape;423;p39"/>
          <p:cNvSpPr/>
          <p:nvPr/>
        </p:nvSpPr>
        <p:spPr>
          <a:xfrm>
            <a:off x="1096997" y="2517589"/>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424" name="Google Shape;424;p39"/>
          <p:cNvSpPr/>
          <p:nvPr/>
        </p:nvSpPr>
        <p:spPr>
          <a:xfrm>
            <a:off x="8277678" y="2472168"/>
            <a:ext cx="2856510" cy="1324159"/>
          </a:xfrm>
          <a:prstGeom prst="roundRect">
            <a:avLst>
              <a:gd fmla="val 16667" name="adj"/>
            </a:avLst>
          </a:prstGeom>
          <a:solidFill>
            <a:srgbClr val="D8F2C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Summary</a:t>
            </a:r>
            <a:endParaRPr b="0" i="0" sz="2400" u="none" cap="none" strike="noStrike">
              <a:solidFill>
                <a:srgbClr val="000000"/>
              </a:solidFill>
              <a:latin typeface="Microsoft JhengHei"/>
              <a:ea typeface="Microsoft JhengHei"/>
              <a:cs typeface="Microsoft JhengHei"/>
              <a:sym typeface="Microsoft JhengHei"/>
            </a:endParaRPr>
          </a:p>
        </p:txBody>
      </p:sp>
      <p:sp>
        <p:nvSpPr>
          <p:cNvPr id="425" name="Google Shape;425;p39"/>
          <p:cNvSpPr/>
          <p:nvPr/>
        </p:nvSpPr>
        <p:spPr>
          <a:xfrm>
            <a:off x="1096997" y="3007294"/>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426" name="Google Shape;426;p39"/>
          <p:cNvSpPr/>
          <p:nvPr/>
        </p:nvSpPr>
        <p:spPr>
          <a:xfrm>
            <a:off x="1096997" y="3883479"/>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427" name="Google Shape;427;p39"/>
          <p:cNvSpPr/>
          <p:nvPr/>
        </p:nvSpPr>
        <p:spPr>
          <a:xfrm>
            <a:off x="1096997" y="4373184"/>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428" name="Google Shape;428;p39"/>
          <p:cNvSpPr/>
          <p:nvPr/>
        </p:nvSpPr>
        <p:spPr>
          <a:xfrm>
            <a:off x="1096997" y="5224571"/>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429" name="Google Shape;429;p39"/>
          <p:cNvSpPr/>
          <p:nvPr/>
        </p:nvSpPr>
        <p:spPr>
          <a:xfrm>
            <a:off x="1096997" y="1903580"/>
            <a:ext cx="288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2 </a:t>
            </a:r>
            <a:endParaRPr b="0" i="0" sz="2400" u="none" cap="none" strike="noStrike">
              <a:solidFill>
                <a:srgbClr val="000000"/>
              </a:solidFill>
              <a:latin typeface="Microsoft JhengHei"/>
              <a:ea typeface="Microsoft JhengHei"/>
              <a:cs typeface="Microsoft JhengHei"/>
              <a:sym typeface="Microsoft JhengHei"/>
            </a:endParaRPr>
          </a:p>
        </p:txBody>
      </p:sp>
      <p:sp>
        <p:nvSpPr>
          <p:cNvPr id="430" name="Google Shape;430;p39"/>
          <p:cNvSpPr/>
          <p:nvPr/>
        </p:nvSpPr>
        <p:spPr>
          <a:xfrm>
            <a:off x="8230698" y="1252499"/>
            <a:ext cx="2880000" cy="52967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431" name="Google Shape;431;p39"/>
          <p:cNvSpPr/>
          <p:nvPr/>
        </p:nvSpPr>
        <p:spPr>
          <a:xfrm>
            <a:off x="8242443" y="1852684"/>
            <a:ext cx="288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2 </a:t>
            </a:r>
            <a:endParaRPr b="0" i="0" sz="2400" u="none" cap="none" strike="noStrike">
              <a:solidFill>
                <a:srgbClr val="000000"/>
              </a:solidFill>
              <a:latin typeface="Microsoft JhengHei"/>
              <a:ea typeface="Microsoft JhengHei"/>
              <a:cs typeface="Microsoft JhengHei"/>
              <a:sym typeface="Microsoft JhengHei"/>
            </a:endParaRPr>
          </a:p>
        </p:txBody>
      </p:sp>
      <p:sp>
        <p:nvSpPr>
          <p:cNvPr id="432" name="Google Shape;432;p39"/>
          <p:cNvSpPr/>
          <p:nvPr/>
        </p:nvSpPr>
        <p:spPr>
          <a:xfrm>
            <a:off x="8277678" y="3925825"/>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433" name="Google Shape;433;p39"/>
          <p:cNvSpPr/>
          <p:nvPr/>
        </p:nvSpPr>
        <p:spPr>
          <a:xfrm>
            <a:off x="4086378" y="2546042"/>
            <a:ext cx="427415" cy="2573623"/>
          </a:xfrm>
          <a:prstGeom prst="rightBrace">
            <a:avLst>
              <a:gd fmla="val 64133" name="adj1"/>
              <a:gd fmla="val 21384"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434" name="Google Shape;434;p39"/>
          <p:cNvCxnSpPr/>
          <p:nvPr/>
        </p:nvCxnSpPr>
        <p:spPr>
          <a:xfrm>
            <a:off x="4551893" y="3106950"/>
            <a:ext cx="846309" cy="0"/>
          </a:xfrm>
          <a:prstGeom prst="straightConnector1">
            <a:avLst/>
          </a:prstGeom>
          <a:noFill/>
          <a:ln cap="flat" cmpd="sng" w="38100">
            <a:solidFill>
              <a:schemeClr val="dk1"/>
            </a:solidFill>
            <a:prstDash val="solid"/>
            <a:miter lim="800000"/>
            <a:headEnd len="sm" w="sm" type="none"/>
            <a:tailEnd len="med" w="med" type="triangle"/>
          </a:ln>
        </p:spPr>
      </p:cxnSp>
      <p:cxnSp>
        <p:nvCxnSpPr>
          <p:cNvPr id="435" name="Google Shape;435;p39"/>
          <p:cNvCxnSpPr/>
          <p:nvPr/>
        </p:nvCxnSpPr>
        <p:spPr>
          <a:xfrm>
            <a:off x="7024254" y="3088387"/>
            <a:ext cx="1206444" cy="0"/>
          </a:xfrm>
          <a:prstGeom prst="straightConnector1">
            <a:avLst/>
          </a:prstGeom>
          <a:noFill/>
          <a:ln cap="flat" cmpd="sng" w="38100">
            <a:solidFill>
              <a:schemeClr val="dk1"/>
            </a:solidFill>
            <a:prstDash val="solid"/>
            <a:miter lim="800000"/>
            <a:headEnd len="sm" w="sm" type="none"/>
            <a:tailEnd len="med" w="med" type="triangle"/>
          </a:ln>
        </p:spPr>
      </p:cxnSp>
      <p:sp>
        <p:nvSpPr>
          <p:cNvPr id="436" name="Google Shape;436;p39"/>
          <p:cNvSpPr txBox="1"/>
          <p:nvPr/>
        </p:nvSpPr>
        <p:spPr>
          <a:xfrm>
            <a:off x="416810" y="228074"/>
            <a:ext cx="73391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dk1"/>
                </a:solidFill>
                <a:latin typeface="Arial"/>
                <a:ea typeface="Arial"/>
                <a:cs typeface="Arial"/>
                <a:sym typeface="Arial"/>
              </a:rPr>
              <a:t>Summarization for Agent </a:t>
            </a:r>
            <a:endParaRPr b="1" sz="1800" u="sng">
              <a:solidFill>
                <a:schemeClr val="dk1"/>
              </a:solidFill>
              <a:latin typeface="Arial"/>
              <a:ea typeface="Arial"/>
              <a:cs typeface="Arial"/>
              <a:sym typeface="Arial"/>
            </a:endParaRPr>
          </a:p>
        </p:txBody>
      </p:sp>
      <p:sp>
        <p:nvSpPr>
          <p:cNvPr id="437" name="Google Shape;437;p39"/>
          <p:cNvSpPr/>
          <p:nvPr/>
        </p:nvSpPr>
        <p:spPr>
          <a:xfrm>
            <a:off x="5445182" y="2526992"/>
            <a:ext cx="1539979" cy="1130883"/>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sp>
        <p:nvSpPr>
          <p:cNvPr id="438" name="Google Shape;438;p39"/>
          <p:cNvSpPr/>
          <p:nvPr/>
        </p:nvSpPr>
        <p:spPr>
          <a:xfrm>
            <a:off x="5161801" y="4206210"/>
            <a:ext cx="2106740" cy="746479"/>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Feedback</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439" name="Google Shape;439;p39"/>
          <p:cNvCxnSpPr/>
          <p:nvPr/>
        </p:nvCxnSpPr>
        <p:spPr>
          <a:xfrm rot="10800000">
            <a:off x="6235953" y="3695434"/>
            <a:ext cx="0" cy="460781"/>
          </a:xfrm>
          <a:prstGeom prst="straightConnector1">
            <a:avLst/>
          </a:prstGeom>
          <a:noFill/>
          <a:ln cap="flat" cmpd="sng" w="38100">
            <a:solidFill>
              <a:schemeClr val="dk1"/>
            </a:solidFill>
            <a:prstDash val="solid"/>
            <a:miter lim="800000"/>
            <a:headEnd len="sm" w="sm" type="none"/>
            <a:tailEnd len="med" w="med" type="triangle"/>
          </a:ln>
        </p:spPr>
      </p:cxnSp>
      <p:pic>
        <p:nvPicPr>
          <p:cNvPr id="440" name="Google Shape;440;p39"/>
          <p:cNvPicPr preferRelativeResize="0"/>
          <p:nvPr/>
        </p:nvPicPr>
        <p:blipFill rotWithShape="1">
          <a:blip r:embed="rId3">
            <a:alphaModFix/>
          </a:blip>
          <a:srcRect b="0" l="0" r="0" t="0"/>
          <a:stretch/>
        </p:blipFill>
        <p:spPr>
          <a:xfrm>
            <a:off x="10752001" y="3827115"/>
            <a:ext cx="860698" cy="860698"/>
          </a:xfrm>
          <a:prstGeom prst="rect">
            <a:avLst/>
          </a:prstGeom>
          <a:noFill/>
          <a:ln>
            <a:noFill/>
          </a:ln>
        </p:spPr>
      </p:pic>
      <p:sp>
        <p:nvSpPr>
          <p:cNvPr id="441" name="Google Shape;441;p39"/>
          <p:cNvSpPr txBox="1"/>
          <p:nvPr/>
        </p:nvSpPr>
        <p:spPr>
          <a:xfrm>
            <a:off x="7633951" y="247749"/>
            <a:ext cx="40969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ACON (Agent Context Optimization)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https://arxiv.org/abs/2510.00615</a:t>
            </a:r>
            <a:endParaRPr/>
          </a:p>
        </p:txBody>
      </p:sp>
      <p:sp>
        <p:nvSpPr>
          <p:cNvPr id="442" name="Google Shape;442;p39"/>
          <p:cNvSpPr txBox="1"/>
          <p:nvPr/>
        </p:nvSpPr>
        <p:spPr>
          <a:xfrm>
            <a:off x="5066644" y="5080288"/>
            <a:ext cx="512510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summary should preserve credential variables, token state, authentication requirements, and guardrails for protected APIs.</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id="448" name="Google Shape;448;p40"/>
          <p:cNvPicPr preferRelativeResize="0"/>
          <p:nvPr/>
        </p:nvPicPr>
        <p:blipFill rotWithShape="1">
          <a:blip r:embed="rId3">
            <a:alphaModFix/>
          </a:blip>
          <a:srcRect b="0" l="0" r="0" t="0"/>
          <a:stretch/>
        </p:blipFill>
        <p:spPr>
          <a:xfrm>
            <a:off x="182854" y="1690688"/>
            <a:ext cx="11470815" cy="3165095"/>
          </a:xfrm>
          <a:prstGeom prst="rect">
            <a:avLst/>
          </a:prstGeom>
          <a:noFill/>
          <a:ln>
            <a:noFill/>
          </a:ln>
        </p:spPr>
      </p:pic>
      <p:sp>
        <p:nvSpPr>
          <p:cNvPr id="449" name="Google Shape;449;p40"/>
          <p:cNvSpPr txBox="1"/>
          <p:nvPr/>
        </p:nvSpPr>
        <p:spPr>
          <a:xfrm>
            <a:off x="6335301" y="5362214"/>
            <a:ext cx="5140037"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ACON (Agent Context Optimization) </a:t>
            </a:r>
            <a:endParaRPr sz="1800">
              <a:solidFill>
                <a:schemeClr val="dk1"/>
              </a:solidFill>
              <a:latin typeface="Arial"/>
              <a:ea typeface="Arial"/>
              <a:cs typeface="Arial"/>
              <a:sym typeface="Arial"/>
            </a:endParaRPr>
          </a:p>
          <a:p>
            <a:pPr indent="0" lvl="0" marL="0" marR="0" rtl="0" algn="r">
              <a:spcBef>
                <a:spcPts val="0"/>
              </a:spcBef>
              <a:spcAft>
                <a:spcPts val="0"/>
              </a:spcAft>
              <a:buNone/>
            </a:pPr>
            <a:r>
              <a:rPr lang="en-US" sz="1800">
                <a:solidFill>
                  <a:schemeClr val="dk1"/>
                </a:solidFill>
                <a:latin typeface="Arial"/>
                <a:ea typeface="Arial"/>
                <a:cs typeface="Arial"/>
                <a:sym typeface="Arial"/>
              </a:rPr>
              <a:t>https://arxiv.org/abs/2510.00615</a:t>
            </a:r>
            <a:endParaRPr/>
          </a:p>
        </p:txBody>
      </p:sp>
      <p:sp>
        <p:nvSpPr>
          <p:cNvPr id="450" name="Google Shape;450;p40"/>
          <p:cNvSpPr txBox="1"/>
          <p:nvPr/>
        </p:nvSpPr>
        <p:spPr>
          <a:xfrm>
            <a:off x="416810" y="228074"/>
            <a:ext cx="73391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dk1"/>
                </a:solidFill>
                <a:latin typeface="Arial"/>
                <a:ea typeface="Arial"/>
                <a:cs typeface="Arial"/>
                <a:sym typeface="Arial"/>
              </a:rPr>
              <a:t>Summarization for Agent </a:t>
            </a:r>
            <a:endParaRPr b="1" sz="1800" u="sng">
              <a:solidFill>
                <a:schemeClr val="dk1"/>
              </a:solidFill>
              <a:latin typeface="Arial"/>
              <a:ea typeface="Arial"/>
              <a:cs typeface="Arial"/>
              <a:sym typeface="Arial"/>
            </a:endParaRPr>
          </a:p>
        </p:txBody>
      </p:sp>
      <p:sp>
        <p:nvSpPr>
          <p:cNvPr id="451" name="Google Shape;451;p40"/>
          <p:cNvSpPr txBox="1"/>
          <p:nvPr/>
        </p:nvSpPr>
        <p:spPr>
          <a:xfrm>
            <a:off x="1038377" y="4900549"/>
            <a:ext cx="6096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AppWorld</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1"/>
          <p:cNvSpPr txBox="1"/>
          <p:nvPr/>
        </p:nvSpPr>
        <p:spPr>
          <a:xfrm>
            <a:off x="538941" y="234399"/>
            <a:ext cx="55079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chemeClr val="dk1"/>
                </a:solidFill>
                <a:latin typeface="Arial"/>
                <a:ea typeface="Arial"/>
                <a:cs typeface="Arial"/>
                <a:sym typeface="Arial"/>
              </a:rPr>
              <a:t>SUmmarization augmented Policy Optimization (SUPO)</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https://arxiv.org/abs/2510.06727</a:t>
            </a:r>
            <a:endParaRPr b="0" i="0" sz="1800" u="none" strike="noStrike">
              <a:solidFill>
                <a:schemeClr val="dk1"/>
              </a:solidFill>
              <a:latin typeface="Arial"/>
              <a:ea typeface="Arial"/>
              <a:cs typeface="Arial"/>
              <a:sym typeface="Arial"/>
            </a:endParaRPr>
          </a:p>
        </p:txBody>
      </p:sp>
      <p:sp>
        <p:nvSpPr>
          <p:cNvPr id="457" name="Google Shape;457;p41"/>
          <p:cNvSpPr/>
          <p:nvPr/>
        </p:nvSpPr>
        <p:spPr>
          <a:xfrm>
            <a:off x="2690594" y="1103288"/>
            <a:ext cx="1800000" cy="884147"/>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458" name="Google Shape;458;p41"/>
          <p:cNvSpPr/>
          <p:nvPr/>
        </p:nvSpPr>
        <p:spPr>
          <a:xfrm>
            <a:off x="2690594" y="2730972"/>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459" name="Google Shape;459;p41"/>
          <p:cNvSpPr/>
          <p:nvPr/>
        </p:nvSpPr>
        <p:spPr>
          <a:xfrm>
            <a:off x="2690594" y="3193390"/>
            <a:ext cx="1800000" cy="898061"/>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460" name="Google Shape;460;p41"/>
          <p:cNvSpPr/>
          <p:nvPr/>
        </p:nvSpPr>
        <p:spPr>
          <a:xfrm>
            <a:off x="2690594" y="4169418"/>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461" name="Google Shape;461;p41"/>
          <p:cNvSpPr/>
          <p:nvPr/>
        </p:nvSpPr>
        <p:spPr>
          <a:xfrm>
            <a:off x="2690594" y="4659122"/>
            <a:ext cx="1800000" cy="898063"/>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462" name="Google Shape;462;p41"/>
          <p:cNvSpPr/>
          <p:nvPr/>
        </p:nvSpPr>
        <p:spPr>
          <a:xfrm>
            <a:off x="2690594" y="5686889"/>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463" name="Google Shape;463;p41"/>
          <p:cNvSpPr/>
          <p:nvPr/>
        </p:nvSpPr>
        <p:spPr>
          <a:xfrm>
            <a:off x="2690594" y="2110197"/>
            <a:ext cx="180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464" name="Google Shape;464;p41"/>
          <p:cNvSpPr/>
          <p:nvPr/>
        </p:nvSpPr>
        <p:spPr>
          <a:xfrm>
            <a:off x="4678048" y="2882607"/>
            <a:ext cx="427415" cy="2573623"/>
          </a:xfrm>
          <a:prstGeom prst="rightBrace">
            <a:avLst>
              <a:gd fmla="val 64133" name="adj1"/>
              <a:gd fmla="val 21384"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465" name="Google Shape;465;p41"/>
          <p:cNvCxnSpPr/>
          <p:nvPr/>
        </p:nvCxnSpPr>
        <p:spPr>
          <a:xfrm>
            <a:off x="5143563" y="3443515"/>
            <a:ext cx="432483" cy="0"/>
          </a:xfrm>
          <a:prstGeom prst="straightConnector1">
            <a:avLst/>
          </a:prstGeom>
          <a:noFill/>
          <a:ln cap="flat" cmpd="sng" w="38100">
            <a:solidFill>
              <a:schemeClr val="dk1"/>
            </a:solidFill>
            <a:prstDash val="solid"/>
            <a:miter lim="800000"/>
            <a:headEnd len="sm" w="sm" type="none"/>
            <a:tailEnd len="med" w="med" type="triangle"/>
          </a:ln>
        </p:spPr>
      </p:cxnSp>
      <p:sp>
        <p:nvSpPr>
          <p:cNvPr id="466" name="Google Shape;466;p41"/>
          <p:cNvSpPr/>
          <p:nvPr/>
        </p:nvSpPr>
        <p:spPr>
          <a:xfrm>
            <a:off x="5651350" y="2863558"/>
            <a:ext cx="1539979" cy="1130883"/>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sp>
        <p:nvSpPr>
          <p:cNvPr id="467" name="Google Shape;467;p41"/>
          <p:cNvSpPr/>
          <p:nvPr/>
        </p:nvSpPr>
        <p:spPr>
          <a:xfrm>
            <a:off x="790347" y="1143135"/>
            <a:ext cx="1151349" cy="493386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468" name="Google Shape;468;p41"/>
          <p:cNvCxnSpPr/>
          <p:nvPr/>
        </p:nvCxnSpPr>
        <p:spPr>
          <a:xfrm>
            <a:off x="7179516" y="3428999"/>
            <a:ext cx="805232" cy="0"/>
          </a:xfrm>
          <a:prstGeom prst="straightConnector1">
            <a:avLst/>
          </a:prstGeom>
          <a:noFill/>
          <a:ln cap="flat" cmpd="sng" w="38100">
            <a:solidFill>
              <a:schemeClr val="dk1"/>
            </a:solidFill>
            <a:prstDash val="solid"/>
            <a:miter lim="800000"/>
            <a:headEnd len="sm" w="sm" type="none"/>
            <a:tailEnd len="med" w="med" type="triangle"/>
          </a:ln>
        </p:spPr>
      </p:cxnSp>
      <p:sp>
        <p:nvSpPr>
          <p:cNvPr id="469" name="Google Shape;469;p41"/>
          <p:cNvSpPr/>
          <p:nvPr/>
        </p:nvSpPr>
        <p:spPr>
          <a:xfrm>
            <a:off x="7984748" y="2781435"/>
            <a:ext cx="1800000" cy="1324159"/>
          </a:xfrm>
          <a:prstGeom prst="roundRect">
            <a:avLst>
              <a:gd fmla="val 16667" name="adj"/>
            </a:avLst>
          </a:prstGeom>
          <a:solidFill>
            <a:srgbClr val="D8F2C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Summary</a:t>
            </a:r>
            <a:endParaRPr b="0" i="0" sz="2400" u="none" cap="none" strike="noStrike">
              <a:solidFill>
                <a:srgbClr val="000000"/>
              </a:solidFill>
              <a:latin typeface="Microsoft JhengHei"/>
              <a:ea typeface="Microsoft JhengHei"/>
              <a:cs typeface="Microsoft JhengHei"/>
              <a:sym typeface="Microsoft JhengHei"/>
            </a:endParaRPr>
          </a:p>
        </p:txBody>
      </p:sp>
      <p:sp>
        <p:nvSpPr>
          <p:cNvPr id="470" name="Google Shape;470;p41"/>
          <p:cNvSpPr/>
          <p:nvPr/>
        </p:nvSpPr>
        <p:spPr>
          <a:xfrm>
            <a:off x="7984748" y="1153750"/>
            <a:ext cx="1800000" cy="884147"/>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471" name="Google Shape;471;p41"/>
          <p:cNvSpPr/>
          <p:nvPr/>
        </p:nvSpPr>
        <p:spPr>
          <a:xfrm>
            <a:off x="7984748" y="2123411"/>
            <a:ext cx="180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472" name="Google Shape;472;p41"/>
          <p:cNvSpPr/>
          <p:nvPr/>
        </p:nvSpPr>
        <p:spPr>
          <a:xfrm>
            <a:off x="7984748" y="4259958"/>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473" name="Google Shape;473;p41"/>
          <p:cNvSpPr/>
          <p:nvPr/>
        </p:nvSpPr>
        <p:spPr>
          <a:xfrm>
            <a:off x="7984748" y="4799958"/>
            <a:ext cx="1800000" cy="898063"/>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474" name="Google Shape;474;p41"/>
          <p:cNvSpPr/>
          <p:nvPr/>
        </p:nvSpPr>
        <p:spPr>
          <a:xfrm>
            <a:off x="7984748" y="5827725"/>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475" name="Google Shape;475;p41"/>
          <p:cNvSpPr/>
          <p:nvPr/>
        </p:nvSpPr>
        <p:spPr>
          <a:xfrm>
            <a:off x="10650113" y="1192484"/>
            <a:ext cx="1151349" cy="5012238"/>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pic>
        <p:nvPicPr>
          <p:cNvPr id="476" name="Google Shape;476;p41"/>
          <p:cNvPicPr preferRelativeResize="0"/>
          <p:nvPr/>
        </p:nvPicPr>
        <p:blipFill rotWithShape="1">
          <a:blip r:embed="rId3">
            <a:alphaModFix/>
          </a:blip>
          <a:srcRect b="0" l="0" r="0" t="0"/>
          <a:stretch/>
        </p:blipFill>
        <p:spPr>
          <a:xfrm>
            <a:off x="7486346" y="5397376"/>
            <a:ext cx="860698" cy="860698"/>
          </a:xfrm>
          <a:prstGeom prst="rect">
            <a:avLst/>
          </a:prstGeom>
          <a:noFill/>
          <a:ln>
            <a:noFill/>
          </a:ln>
        </p:spPr>
      </p:pic>
      <p:sp>
        <p:nvSpPr>
          <p:cNvPr id="477" name="Google Shape;477;p41"/>
          <p:cNvSpPr txBox="1"/>
          <p:nvPr/>
        </p:nvSpPr>
        <p:spPr>
          <a:xfrm>
            <a:off x="6306324" y="5615336"/>
            <a:ext cx="118002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400">
                <a:solidFill>
                  <a:srgbClr val="00B050"/>
                </a:solidFill>
                <a:latin typeface="Arial"/>
                <a:ea typeface="Arial"/>
                <a:cs typeface="Arial"/>
                <a:sym typeface="Arial"/>
              </a:rPr>
              <a:t>Reward</a:t>
            </a:r>
            <a:endParaRPr sz="2400">
              <a:solidFill>
                <a:srgbClr val="00B050"/>
              </a:solidFill>
              <a:latin typeface="Arial"/>
              <a:ea typeface="Arial"/>
              <a:cs typeface="Arial"/>
              <a:sym typeface="Arial"/>
            </a:endParaRPr>
          </a:p>
        </p:txBody>
      </p:sp>
      <p:pic>
        <p:nvPicPr>
          <p:cNvPr id="478" name="Google Shape;478;p41"/>
          <p:cNvPicPr preferRelativeResize="0"/>
          <p:nvPr/>
        </p:nvPicPr>
        <p:blipFill rotWithShape="1">
          <a:blip r:embed="rId4">
            <a:alphaModFix/>
          </a:blip>
          <a:srcRect b="0" l="0" r="0" t="0"/>
          <a:stretch/>
        </p:blipFill>
        <p:spPr>
          <a:xfrm>
            <a:off x="1400222" y="5363472"/>
            <a:ext cx="560524" cy="560524"/>
          </a:xfrm>
          <a:prstGeom prst="rect">
            <a:avLst/>
          </a:prstGeom>
          <a:noFill/>
          <a:ln>
            <a:noFill/>
          </a:ln>
        </p:spPr>
      </p:pic>
      <p:pic>
        <p:nvPicPr>
          <p:cNvPr id="479" name="Google Shape;479;p41"/>
          <p:cNvPicPr preferRelativeResize="0"/>
          <p:nvPr/>
        </p:nvPicPr>
        <p:blipFill rotWithShape="1">
          <a:blip r:embed="rId4">
            <a:alphaModFix/>
          </a:blip>
          <a:srcRect b="0" l="0" r="0" t="0"/>
          <a:stretch/>
        </p:blipFill>
        <p:spPr>
          <a:xfrm>
            <a:off x="6706109" y="3436218"/>
            <a:ext cx="560524" cy="560524"/>
          </a:xfrm>
          <a:prstGeom prst="rect">
            <a:avLst/>
          </a:prstGeom>
          <a:noFill/>
          <a:ln>
            <a:noFill/>
          </a:ln>
        </p:spPr>
      </p:pic>
      <p:pic>
        <p:nvPicPr>
          <p:cNvPr id="480" name="Google Shape;480;p41"/>
          <p:cNvPicPr preferRelativeResize="0"/>
          <p:nvPr/>
        </p:nvPicPr>
        <p:blipFill rotWithShape="1">
          <a:blip r:embed="rId4">
            <a:alphaModFix/>
          </a:blip>
          <a:srcRect b="0" l="0" r="0" t="0"/>
          <a:stretch/>
        </p:blipFill>
        <p:spPr>
          <a:xfrm>
            <a:off x="11401653" y="5665516"/>
            <a:ext cx="560524" cy="560524"/>
          </a:xfrm>
          <a:prstGeom prst="rect">
            <a:avLst/>
          </a:prstGeom>
          <a:noFill/>
          <a:ln>
            <a:noFill/>
          </a:ln>
        </p:spPr>
      </p:pic>
      <p:cxnSp>
        <p:nvCxnSpPr>
          <p:cNvPr id="481" name="Google Shape;481;p41"/>
          <p:cNvCxnSpPr/>
          <p:nvPr/>
        </p:nvCxnSpPr>
        <p:spPr>
          <a:xfrm rot="10800000">
            <a:off x="1960746" y="1581220"/>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82" name="Google Shape;482;p41"/>
          <p:cNvCxnSpPr/>
          <p:nvPr/>
        </p:nvCxnSpPr>
        <p:spPr>
          <a:xfrm rot="10800000">
            <a:off x="1978675" y="2364788"/>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83" name="Google Shape;483;p41"/>
          <p:cNvCxnSpPr/>
          <p:nvPr/>
        </p:nvCxnSpPr>
        <p:spPr>
          <a:xfrm rot="10800000">
            <a:off x="1960746" y="3642420"/>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84" name="Google Shape;484;p41"/>
          <p:cNvCxnSpPr/>
          <p:nvPr/>
        </p:nvCxnSpPr>
        <p:spPr>
          <a:xfrm rot="10800000">
            <a:off x="1978675" y="5119867"/>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85" name="Google Shape;485;p41"/>
          <p:cNvCxnSpPr/>
          <p:nvPr/>
        </p:nvCxnSpPr>
        <p:spPr>
          <a:xfrm>
            <a:off x="1977554" y="2910972"/>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86" name="Google Shape;486;p41"/>
          <p:cNvCxnSpPr/>
          <p:nvPr/>
        </p:nvCxnSpPr>
        <p:spPr>
          <a:xfrm>
            <a:off x="1960746" y="4328931"/>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87" name="Google Shape;487;p41"/>
          <p:cNvCxnSpPr/>
          <p:nvPr/>
        </p:nvCxnSpPr>
        <p:spPr>
          <a:xfrm>
            <a:off x="1977554" y="5863075"/>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88" name="Google Shape;488;p41"/>
          <p:cNvCxnSpPr/>
          <p:nvPr/>
        </p:nvCxnSpPr>
        <p:spPr>
          <a:xfrm>
            <a:off x="9884407" y="1595823"/>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89" name="Google Shape;489;p41"/>
          <p:cNvCxnSpPr/>
          <p:nvPr/>
        </p:nvCxnSpPr>
        <p:spPr>
          <a:xfrm>
            <a:off x="9866478" y="2337999"/>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90" name="Google Shape;490;p41"/>
          <p:cNvCxnSpPr/>
          <p:nvPr/>
        </p:nvCxnSpPr>
        <p:spPr>
          <a:xfrm>
            <a:off x="9884407" y="3498927"/>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91" name="Google Shape;491;p41"/>
          <p:cNvCxnSpPr/>
          <p:nvPr/>
        </p:nvCxnSpPr>
        <p:spPr>
          <a:xfrm>
            <a:off x="9848549" y="5260645"/>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92" name="Google Shape;492;p41"/>
          <p:cNvCxnSpPr/>
          <p:nvPr/>
        </p:nvCxnSpPr>
        <p:spPr>
          <a:xfrm rot="10800000">
            <a:off x="9848549" y="4439958"/>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493" name="Google Shape;493;p41"/>
          <p:cNvCxnSpPr/>
          <p:nvPr/>
        </p:nvCxnSpPr>
        <p:spPr>
          <a:xfrm rot="10800000">
            <a:off x="9866478" y="6028083"/>
            <a:ext cx="729848" cy="0"/>
          </a:xfrm>
          <a:prstGeom prst="straightConnector1">
            <a:avLst/>
          </a:prstGeom>
          <a:noFill/>
          <a:ln cap="flat" cmpd="sng" w="38100">
            <a:solidFill>
              <a:schemeClr val="dk1"/>
            </a:solidFill>
            <a:prstDash val="solid"/>
            <a:miter lim="800000"/>
            <a:headEnd len="sm" w="sm" type="none"/>
            <a:tailEnd len="med" w="med" type="triangle"/>
          </a:ln>
        </p:spPr>
      </p:cxn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壓縮：何時?</a:t>
            </a:r>
            <a:endParaRPr>
              <a:latin typeface="Microsoft JhengHei"/>
              <a:ea typeface="Microsoft JhengHei"/>
              <a:cs typeface="Microsoft JhengHei"/>
              <a:sym typeface="Microsoft JhengHei"/>
            </a:endParaRPr>
          </a:p>
        </p:txBody>
      </p:sp>
      <p:sp>
        <p:nvSpPr>
          <p:cNvPr id="499" name="Google Shape;499;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Microsoft JhengHei"/>
                <a:ea typeface="Microsoft JhengHei"/>
                <a:cs typeface="Microsoft JhengHei"/>
                <a:sym typeface="Microsoft JhengHei"/>
              </a:rPr>
              <a:t>語言模型不喜歡壓縮</a:t>
            </a:r>
            <a:endParaRPr sz="2400">
              <a:latin typeface="Microsoft JhengHei"/>
              <a:ea typeface="Microsoft JhengHei"/>
              <a:cs typeface="Microsoft JhengHei"/>
              <a:sym typeface="Microsoft JhengHei"/>
            </a:endParaRPr>
          </a:p>
          <a:p>
            <a:pPr indent="-76200" lvl="0" marL="228600" rtl="0" algn="l">
              <a:lnSpc>
                <a:spcPct val="90000"/>
              </a:lnSpc>
              <a:spcBef>
                <a:spcPts val="1000"/>
              </a:spcBef>
              <a:spcAft>
                <a:spcPts val="0"/>
              </a:spcAft>
              <a:buClr>
                <a:schemeClr val="dk1"/>
              </a:buClr>
              <a:buSzPts val="2400"/>
              <a:buNone/>
            </a:pPr>
            <a:r>
              <a:t/>
            </a:r>
            <a:endParaRPr sz="2400">
              <a:latin typeface="Microsoft JhengHei"/>
              <a:ea typeface="Microsoft JhengHei"/>
              <a:cs typeface="Microsoft JhengHei"/>
              <a:sym typeface="Microsoft JhengHei"/>
            </a:endParaRPr>
          </a:p>
        </p:txBody>
      </p:sp>
      <p:pic>
        <p:nvPicPr>
          <p:cNvPr id="500" name="Google Shape;500;p42"/>
          <p:cNvPicPr preferRelativeResize="0"/>
          <p:nvPr/>
        </p:nvPicPr>
        <p:blipFill rotWithShape="1">
          <a:blip r:embed="rId3">
            <a:alphaModFix/>
          </a:blip>
          <a:srcRect b="0" l="0" r="0" t="0"/>
          <a:stretch/>
        </p:blipFill>
        <p:spPr>
          <a:xfrm>
            <a:off x="4652439" y="2069352"/>
            <a:ext cx="7120461" cy="4107611"/>
          </a:xfrm>
          <a:prstGeom prst="rect">
            <a:avLst/>
          </a:prstGeom>
          <a:noFill/>
          <a:ln>
            <a:noFill/>
          </a:ln>
        </p:spPr>
      </p:pic>
      <p:sp>
        <p:nvSpPr>
          <p:cNvPr id="501" name="Google Shape;501;p42"/>
          <p:cNvSpPr txBox="1"/>
          <p:nvPr/>
        </p:nvSpPr>
        <p:spPr>
          <a:xfrm>
            <a:off x="1169574" y="5807631"/>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https://arxiv.org/abs/2509.23586</a:t>
            </a:r>
            <a:endParaRPr/>
          </a:p>
        </p:txBody>
      </p:sp>
      <p:sp>
        <p:nvSpPr>
          <p:cNvPr id="502" name="Google Shape;502;p42"/>
          <p:cNvSpPr txBox="1"/>
          <p:nvPr/>
        </p:nvSpPr>
        <p:spPr>
          <a:xfrm>
            <a:off x="2743200" y="2281535"/>
            <a:ext cx="16383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(抹除記憶)</a:t>
            </a:r>
            <a:endParaRPr sz="2400">
              <a:solidFill>
                <a:schemeClr val="dk1"/>
              </a:solidFill>
              <a:latin typeface="Microsoft JhengHei"/>
              <a:ea typeface="Microsoft JhengHei"/>
              <a:cs typeface="Microsoft JhengHei"/>
              <a:sym typeface="Microsoft JhengHei"/>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壓縮：何時?</a:t>
            </a:r>
            <a:endParaRPr/>
          </a:p>
        </p:txBody>
      </p:sp>
      <p:sp>
        <p:nvSpPr>
          <p:cNvPr id="508" name="Google Shape;508;p43"/>
          <p:cNvSpPr txBox="1"/>
          <p:nvPr/>
        </p:nvSpPr>
        <p:spPr>
          <a:xfrm>
            <a:off x="7869732" y="779923"/>
            <a:ext cx="3694739"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AgentFold</a:t>
            </a:r>
            <a:endParaRPr sz="1800">
              <a:solidFill>
                <a:schemeClr val="dk1"/>
              </a:solidFill>
              <a:latin typeface="Arial"/>
              <a:ea typeface="Arial"/>
              <a:cs typeface="Arial"/>
              <a:sym typeface="Arial"/>
            </a:endParaRPr>
          </a:p>
          <a:p>
            <a:pPr indent="0" lvl="0" marL="0" marR="0" rtl="0" algn="r">
              <a:spcBef>
                <a:spcPts val="0"/>
              </a:spcBef>
              <a:spcAft>
                <a:spcPts val="0"/>
              </a:spcAft>
              <a:buNone/>
            </a:pPr>
            <a:r>
              <a:rPr lang="en-US" sz="1800">
                <a:solidFill>
                  <a:schemeClr val="dk1"/>
                </a:solidFill>
                <a:latin typeface="Arial"/>
                <a:ea typeface="Arial"/>
                <a:cs typeface="Arial"/>
                <a:sym typeface="Arial"/>
              </a:rPr>
              <a:t>https://arxiv.org/abs/2510.24699</a:t>
            </a:r>
            <a:endParaRPr/>
          </a:p>
        </p:txBody>
      </p:sp>
      <p:sp>
        <p:nvSpPr>
          <p:cNvPr id="509" name="Google Shape;509;p43"/>
          <p:cNvSpPr txBox="1"/>
          <p:nvPr/>
        </p:nvSpPr>
        <p:spPr>
          <a:xfrm>
            <a:off x="610383" y="6190723"/>
            <a:ext cx="341215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Microsoft JhengHei"/>
                <a:ea typeface="Microsoft JhengHei"/>
                <a:cs typeface="Microsoft JhengHei"/>
                <a:sym typeface="Microsoft JhengHei"/>
              </a:rPr>
              <a:t>需要微調模型才能做到</a:t>
            </a:r>
            <a:endParaRPr/>
          </a:p>
        </p:txBody>
      </p:sp>
      <p:sp>
        <p:nvSpPr>
          <p:cNvPr id="510" name="Google Shape;510;p43"/>
          <p:cNvSpPr/>
          <p:nvPr/>
        </p:nvSpPr>
        <p:spPr>
          <a:xfrm>
            <a:off x="1503749" y="1751298"/>
            <a:ext cx="1539979" cy="4279912"/>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511" name="Google Shape;511;p43"/>
          <p:cNvCxnSpPr/>
          <p:nvPr/>
        </p:nvCxnSpPr>
        <p:spPr>
          <a:xfrm>
            <a:off x="3119112" y="5758560"/>
            <a:ext cx="805232" cy="0"/>
          </a:xfrm>
          <a:prstGeom prst="straightConnector1">
            <a:avLst/>
          </a:prstGeom>
          <a:noFill/>
          <a:ln cap="flat" cmpd="sng" w="38100">
            <a:solidFill>
              <a:schemeClr val="dk1"/>
            </a:solidFill>
            <a:prstDash val="solid"/>
            <a:miter lim="800000"/>
            <a:headEnd len="sm" w="sm" type="none"/>
            <a:tailEnd len="med" w="med" type="triangle"/>
          </a:ln>
        </p:spPr>
      </p:cxnSp>
      <p:pic>
        <p:nvPicPr>
          <p:cNvPr id="512" name="Google Shape;512;p43"/>
          <p:cNvPicPr preferRelativeResize="0"/>
          <p:nvPr/>
        </p:nvPicPr>
        <p:blipFill rotWithShape="1">
          <a:blip r:embed="rId3">
            <a:alphaModFix/>
          </a:blip>
          <a:srcRect b="0" l="0" r="0" t="0"/>
          <a:stretch/>
        </p:blipFill>
        <p:spPr>
          <a:xfrm>
            <a:off x="1522846" y="5171193"/>
            <a:ext cx="560524" cy="560524"/>
          </a:xfrm>
          <a:prstGeom prst="rect">
            <a:avLst/>
          </a:prstGeom>
          <a:noFill/>
          <a:ln>
            <a:noFill/>
          </a:ln>
        </p:spPr>
      </p:pic>
      <p:sp>
        <p:nvSpPr>
          <p:cNvPr id="513" name="Google Shape;513;p43"/>
          <p:cNvSpPr txBox="1"/>
          <p:nvPr/>
        </p:nvSpPr>
        <p:spPr>
          <a:xfrm>
            <a:off x="4022534" y="5117982"/>
            <a:ext cx="274402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Fold(step 3 - 4, “上網搜尋: 台灣最高的山是玉山”)</a:t>
            </a:r>
            <a:endParaRPr sz="2400">
              <a:solidFill>
                <a:schemeClr val="dk1"/>
              </a:solidFill>
              <a:latin typeface="Microsoft JhengHei"/>
              <a:ea typeface="Microsoft JhengHei"/>
              <a:cs typeface="Microsoft JhengHei"/>
              <a:sym typeface="Microsoft JhengHei"/>
            </a:endParaRPr>
          </a:p>
        </p:txBody>
      </p:sp>
      <p:sp>
        <p:nvSpPr>
          <p:cNvPr id="514" name="Google Shape;514;p43"/>
          <p:cNvSpPr/>
          <p:nvPr/>
        </p:nvSpPr>
        <p:spPr>
          <a:xfrm>
            <a:off x="3848960" y="1840488"/>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515" name="Google Shape;515;p43"/>
          <p:cNvSpPr/>
          <p:nvPr/>
        </p:nvSpPr>
        <p:spPr>
          <a:xfrm>
            <a:off x="3848960" y="2302906"/>
            <a:ext cx="1800000" cy="898061"/>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516" name="Google Shape;516;p43"/>
          <p:cNvSpPr/>
          <p:nvPr/>
        </p:nvSpPr>
        <p:spPr>
          <a:xfrm>
            <a:off x="3848960" y="3278934"/>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517" name="Google Shape;517;p43"/>
          <p:cNvSpPr/>
          <p:nvPr/>
        </p:nvSpPr>
        <p:spPr>
          <a:xfrm>
            <a:off x="3848960" y="3768638"/>
            <a:ext cx="1800000" cy="898063"/>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518" name="Google Shape;518;p43"/>
          <p:cNvCxnSpPr/>
          <p:nvPr/>
        </p:nvCxnSpPr>
        <p:spPr>
          <a:xfrm rot="10800000">
            <a:off x="3119112" y="2751936"/>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19" name="Google Shape;519;p43"/>
          <p:cNvCxnSpPr/>
          <p:nvPr/>
        </p:nvCxnSpPr>
        <p:spPr>
          <a:xfrm rot="10800000">
            <a:off x="3137041" y="4229383"/>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20" name="Google Shape;520;p43"/>
          <p:cNvCxnSpPr/>
          <p:nvPr/>
        </p:nvCxnSpPr>
        <p:spPr>
          <a:xfrm>
            <a:off x="3135920" y="2020488"/>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21" name="Google Shape;521;p43"/>
          <p:cNvCxnSpPr/>
          <p:nvPr/>
        </p:nvCxnSpPr>
        <p:spPr>
          <a:xfrm>
            <a:off x="3119112" y="3438447"/>
            <a:ext cx="729848" cy="0"/>
          </a:xfrm>
          <a:prstGeom prst="straightConnector1">
            <a:avLst/>
          </a:prstGeom>
          <a:noFill/>
          <a:ln cap="flat" cmpd="sng" w="38100">
            <a:solidFill>
              <a:schemeClr val="dk1"/>
            </a:solidFill>
            <a:prstDash val="solid"/>
            <a:miter lim="800000"/>
            <a:headEnd len="sm" w="sm" type="none"/>
            <a:tailEnd len="med" w="med" type="triangle"/>
          </a:ln>
        </p:spPr>
      </p:cxnSp>
      <p:sp>
        <p:nvSpPr>
          <p:cNvPr id="522" name="Google Shape;522;p43"/>
          <p:cNvSpPr txBox="1"/>
          <p:nvPr/>
        </p:nvSpPr>
        <p:spPr>
          <a:xfrm rot="5400000">
            <a:off x="2839853" y="5121797"/>
            <a:ext cx="13865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
        <p:nvSpPr>
          <p:cNvPr id="523" name="Google Shape;523;p43"/>
          <p:cNvSpPr/>
          <p:nvPr/>
        </p:nvSpPr>
        <p:spPr>
          <a:xfrm>
            <a:off x="7044761" y="1751522"/>
            <a:ext cx="1539979" cy="4279912"/>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524" name="Google Shape;524;p43"/>
          <p:cNvCxnSpPr/>
          <p:nvPr/>
        </p:nvCxnSpPr>
        <p:spPr>
          <a:xfrm>
            <a:off x="8660124" y="5758784"/>
            <a:ext cx="805232" cy="0"/>
          </a:xfrm>
          <a:prstGeom prst="straightConnector1">
            <a:avLst/>
          </a:prstGeom>
          <a:noFill/>
          <a:ln cap="flat" cmpd="sng" w="38100">
            <a:solidFill>
              <a:schemeClr val="dk1"/>
            </a:solidFill>
            <a:prstDash val="solid"/>
            <a:miter lim="800000"/>
            <a:headEnd len="sm" w="sm" type="none"/>
            <a:tailEnd len="med" w="med" type="triangle"/>
          </a:ln>
        </p:spPr>
      </p:cxnSp>
      <p:sp>
        <p:nvSpPr>
          <p:cNvPr id="525" name="Google Shape;525;p43"/>
          <p:cNvSpPr/>
          <p:nvPr/>
        </p:nvSpPr>
        <p:spPr>
          <a:xfrm>
            <a:off x="9389972" y="1840712"/>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526" name="Google Shape;526;p43"/>
          <p:cNvSpPr/>
          <p:nvPr/>
        </p:nvSpPr>
        <p:spPr>
          <a:xfrm>
            <a:off x="9389972" y="2303130"/>
            <a:ext cx="1800000" cy="898061"/>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527" name="Google Shape;527;p43"/>
          <p:cNvCxnSpPr/>
          <p:nvPr/>
        </p:nvCxnSpPr>
        <p:spPr>
          <a:xfrm rot="10800000">
            <a:off x="8660124" y="2752160"/>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28" name="Google Shape;528;p43"/>
          <p:cNvCxnSpPr/>
          <p:nvPr/>
        </p:nvCxnSpPr>
        <p:spPr>
          <a:xfrm rot="10800000">
            <a:off x="8678053" y="4229607"/>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29" name="Google Shape;529;p43"/>
          <p:cNvCxnSpPr/>
          <p:nvPr/>
        </p:nvCxnSpPr>
        <p:spPr>
          <a:xfrm>
            <a:off x="8676932" y="2020712"/>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30" name="Google Shape;530;p43"/>
          <p:cNvCxnSpPr/>
          <p:nvPr/>
        </p:nvCxnSpPr>
        <p:spPr>
          <a:xfrm>
            <a:off x="8660124" y="3438671"/>
            <a:ext cx="729848" cy="0"/>
          </a:xfrm>
          <a:prstGeom prst="straightConnector1">
            <a:avLst/>
          </a:prstGeom>
          <a:noFill/>
          <a:ln cap="flat" cmpd="sng" w="38100">
            <a:solidFill>
              <a:schemeClr val="dk1"/>
            </a:solidFill>
            <a:prstDash val="solid"/>
            <a:miter lim="800000"/>
            <a:headEnd len="sm" w="sm" type="none"/>
            <a:tailEnd len="med" w="med" type="triangle"/>
          </a:ln>
        </p:spPr>
      </p:cxnSp>
      <p:sp>
        <p:nvSpPr>
          <p:cNvPr id="531" name="Google Shape;531;p43"/>
          <p:cNvSpPr txBox="1"/>
          <p:nvPr/>
        </p:nvSpPr>
        <p:spPr>
          <a:xfrm rot="5400000">
            <a:off x="8380865" y="5122021"/>
            <a:ext cx="13865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
        <p:nvSpPr>
          <p:cNvPr id="532" name="Google Shape;532;p43"/>
          <p:cNvSpPr/>
          <p:nvPr/>
        </p:nvSpPr>
        <p:spPr>
          <a:xfrm>
            <a:off x="9465356" y="5538146"/>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533" name="Google Shape;533;p43"/>
          <p:cNvSpPr txBox="1"/>
          <p:nvPr/>
        </p:nvSpPr>
        <p:spPr>
          <a:xfrm>
            <a:off x="9389972" y="3483608"/>
            <a:ext cx="274402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[上網搜尋: 台灣最高的山是玉山]</a:t>
            </a:r>
            <a:endParaRPr sz="2400">
              <a:solidFill>
                <a:schemeClr val="dk1"/>
              </a:solidFill>
              <a:latin typeface="Microsoft JhengHei"/>
              <a:ea typeface="Microsoft JhengHei"/>
              <a:cs typeface="Microsoft JhengHei"/>
              <a:sym typeface="Microsoft JhengHei"/>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Subagent 可以視為自主壓縮</a:t>
            </a:r>
            <a:endParaRPr/>
          </a:p>
        </p:txBody>
      </p:sp>
      <p:sp>
        <p:nvSpPr>
          <p:cNvPr id="539" name="Google Shape;539;p44"/>
          <p:cNvSpPr/>
          <p:nvPr/>
        </p:nvSpPr>
        <p:spPr>
          <a:xfrm>
            <a:off x="6544312" y="3909503"/>
            <a:ext cx="1800000" cy="898061"/>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540" name="Google Shape;540;p44"/>
          <p:cNvSpPr/>
          <p:nvPr/>
        </p:nvSpPr>
        <p:spPr>
          <a:xfrm>
            <a:off x="6544312" y="3467900"/>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541" name="Google Shape;541;p44"/>
          <p:cNvSpPr/>
          <p:nvPr/>
        </p:nvSpPr>
        <p:spPr>
          <a:xfrm>
            <a:off x="6544312" y="4900666"/>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Return: …</a:t>
            </a:r>
            <a:endParaRPr b="0" i="0" sz="2400" u="none" cap="none" strike="noStrike">
              <a:solidFill>
                <a:srgbClr val="000000"/>
              </a:solidFill>
              <a:latin typeface="Microsoft JhengHei"/>
              <a:ea typeface="Microsoft JhengHei"/>
              <a:cs typeface="Microsoft JhengHei"/>
              <a:sym typeface="Microsoft JhengHei"/>
            </a:endParaRPr>
          </a:p>
        </p:txBody>
      </p:sp>
      <p:sp>
        <p:nvSpPr>
          <p:cNvPr id="542" name="Google Shape;542;p44"/>
          <p:cNvSpPr/>
          <p:nvPr/>
        </p:nvSpPr>
        <p:spPr>
          <a:xfrm>
            <a:off x="4089162" y="1661979"/>
            <a:ext cx="180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543" name="Google Shape;543;p44"/>
          <p:cNvSpPr/>
          <p:nvPr/>
        </p:nvSpPr>
        <p:spPr>
          <a:xfrm>
            <a:off x="2172107" y="1475128"/>
            <a:ext cx="1151349" cy="493386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544" name="Google Shape;544;p44"/>
          <p:cNvCxnSpPr/>
          <p:nvPr/>
        </p:nvCxnSpPr>
        <p:spPr>
          <a:xfrm rot="10800000">
            <a:off x="3342506" y="1913213"/>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45" name="Google Shape;545;p44"/>
          <p:cNvCxnSpPr/>
          <p:nvPr/>
        </p:nvCxnSpPr>
        <p:spPr>
          <a:xfrm rot="10800000">
            <a:off x="3357072" y="4349651"/>
            <a:ext cx="3141690" cy="0"/>
          </a:xfrm>
          <a:prstGeom prst="straightConnector1">
            <a:avLst/>
          </a:prstGeom>
          <a:noFill/>
          <a:ln cap="flat" cmpd="sng" w="38100">
            <a:solidFill>
              <a:schemeClr val="dk1"/>
            </a:solidFill>
            <a:prstDash val="solid"/>
            <a:miter lim="800000"/>
            <a:headEnd len="sm" w="sm" type="none"/>
            <a:tailEnd len="med" w="med" type="triangle"/>
          </a:ln>
        </p:spPr>
      </p:cxnSp>
      <p:cxnSp>
        <p:nvCxnSpPr>
          <p:cNvPr id="546" name="Google Shape;546;p44"/>
          <p:cNvCxnSpPr/>
          <p:nvPr/>
        </p:nvCxnSpPr>
        <p:spPr>
          <a:xfrm rot="10800000">
            <a:off x="3360435" y="5528060"/>
            <a:ext cx="729848" cy="0"/>
          </a:xfrm>
          <a:prstGeom prst="straightConnector1">
            <a:avLst/>
          </a:prstGeom>
          <a:noFill/>
          <a:ln cap="flat" cmpd="sng" w="38100">
            <a:solidFill>
              <a:schemeClr val="dk1"/>
            </a:solidFill>
            <a:prstDash val="solid"/>
            <a:miter lim="800000"/>
            <a:headEnd len="sm" w="sm" type="none"/>
            <a:tailEnd len="med" w="med" type="triangle"/>
          </a:ln>
        </p:spPr>
      </p:cxnSp>
      <p:grpSp>
        <p:nvGrpSpPr>
          <p:cNvPr id="547" name="Google Shape;547;p44"/>
          <p:cNvGrpSpPr/>
          <p:nvPr/>
        </p:nvGrpSpPr>
        <p:grpSpPr>
          <a:xfrm>
            <a:off x="3376122" y="2371367"/>
            <a:ext cx="2532090" cy="360000"/>
            <a:chOff x="2603962" y="2455248"/>
            <a:chExt cx="2532090" cy="360000"/>
          </a:xfrm>
        </p:grpSpPr>
        <p:sp>
          <p:nvSpPr>
            <p:cNvPr id="548" name="Google Shape;548;p44"/>
            <p:cNvSpPr/>
            <p:nvPr/>
          </p:nvSpPr>
          <p:spPr>
            <a:xfrm>
              <a:off x="3336052" y="2455248"/>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spawn</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549" name="Google Shape;549;p44"/>
            <p:cNvCxnSpPr/>
            <p:nvPr/>
          </p:nvCxnSpPr>
          <p:spPr>
            <a:xfrm>
              <a:off x="2603962" y="2635248"/>
              <a:ext cx="729848" cy="0"/>
            </a:xfrm>
            <a:prstGeom prst="straightConnector1">
              <a:avLst/>
            </a:prstGeom>
            <a:noFill/>
            <a:ln cap="flat" cmpd="sng" w="38100">
              <a:solidFill>
                <a:schemeClr val="dk1"/>
              </a:solidFill>
              <a:prstDash val="solid"/>
              <a:miter lim="800000"/>
              <a:headEnd len="sm" w="sm" type="none"/>
              <a:tailEnd len="med" w="med" type="triangle"/>
            </a:ln>
          </p:spPr>
        </p:cxnSp>
      </p:grpSp>
      <p:sp>
        <p:nvSpPr>
          <p:cNvPr id="550" name="Google Shape;550;p44"/>
          <p:cNvSpPr/>
          <p:nvPr/>
        </p:nvSpPr>
        <p:spPr>
          <a:xfrm>
            <a:off x="6544312" y="2856619"/>
            <a:ext cx="180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subtask </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551" name="Google Shape;551;p44"/>
          <p:cNvCxnSpPr/>
          <p:nvPr/>
        </p:nvCxnSpPr>
        <p:spPr>
          <a:xfrm rot="10800000">
            <a:off x="3357072" y="3140508"/>
            <a:ext cx="311103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52" name="Google Shape;552;p44"/>
          <p:cNvCxnSpPr/>
          <p:nvPr/>
        </p:nvCxnSpPr>
        <p:spPr>
          <a:xfrm>
            <a:off x="3406774" y="3685307"/>
            <a:ext cx="3091988" cy="0"/>
          </a:xfrm>
          <a:prstGeom prst="straightConnector1">
            <a:avLst/>
          </a:prstGeom>
          <a:noFill/>
          <a:ln cap="flat" cmpd="sng" w="38100">
            <a:solidFill>
              <a:schemeClr val="dk1"/>
            </a:solidFill>
            <a:prstDash val="solid"/>
            <a:miter lim="800000"/>
            <a:headEnd len="sm" w="sm" type="none"/>
            <a:tailEnd len="med" w="med" type="triangle"/>
          </a:ln>
        </p:spPr>
      </p:cxnSp>
      <p:sp>
        <p:nvSpPr>
          <p:cNvPr id="553" name="Google Shape;553;p44"/>
          <p:cNvSpPr/>
          <p:nvPr/>
        </p:nvSpPr>
        <p:spPr>
          <a:xfrm>
            <a:off x="4105970" y="5348107"/>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Return: …</a:t>
            </a:r>
            <a:endParaRPr b="0" i="0" sz="2400" u="none" cap="none" strike="noStrike">
              <a:solidFill>
                <a:srgbClr val="000000"/>
              </a:solidFill>
              <a:latin typeface="Microsoft JhengHei"/>
              <a:ea typeface="Microsoft JhengHei"/>
              <a:cs typeface="Microsoft JhengHei"/>
              <a:sym typeface="Microsoft JhengHei"/>
            </a:endParaRPr>
          </a:p>
        </p:txBody>
      </p:sp>
      <p:sp>
        <p:nvSpPr>
          <p:cNvPr id="554" name="Google Shape;554;p44"/>
          <p:cNvSpPr txBox="1"/>
          <p:nvPr/>
        </p:nvSpPr>
        <p:spPr>
          <a:xfrm rot="5400000">
            <a:off x="4458874" y="6049294"/>
            <a:ext cx="10941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cxnSp>
        <p:nvCxnSpPr>
          <p:cNvPr id="555" name="Google Shape;555;p44"/>
          <p:cNvCxnSpPr/>
          <p:nvPr/>
        </p:nvCxnSpPr>
        <p:spPr>
          <a:xfrm>
            <a:off x="3406774" y="5080666"/>
            <a:ext cx="309198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56" name="Google Shape;556;p44"/>
          <p:cNvCxnSpPr/>
          <p:nvPr/>
        </p:nvCxnSpPr>
        <p:spPr>
          <a:xfrm>
            <a:off x="6532378" y="2701246"/>
            <a:ext cx="1830026" cy="2826814"/>
          </a:xfrm>
          <a:prstGeom prst="straightConnector1">
            <a:avLst/>
          </a:prstGeom>
          <a:noFill/>
          <a:ln cap="flat" cmpd="sng" w="57150">
            <a:solidFill>
              <a:srgbClr val="FF0000"/>
            </a:solidFill>
            <a:prstDash val="solid"/>
            <a:miter lim="800000"/>
            <a:headEnd len="sm" w="sm" type="none"/>
            <a:tailEnd len="sm" w="sm" type="none"/>
          </a:ln>
        </p:spPr>
      </p:cxnSp>
      <p:sp>
        <p:nvSpPr>
          <p:cNvPr id="557" name="Google Shape;557;p44"/>
          <p:cNvSpPr txBox="1"/>
          <p:nvPr/>
        </p:nvSpPr>
        <p:spPr>
          <a:xfrm>
            <a:off x="8502650" y="3934152"/>
            <a:ext cx="368935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等同於自動被刪除，</a:t>
            </a:r>
            <a:endParaRPr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改成 “</a:t>
            </a:r>
            <a:r>
              <a:rPr lang="en-US" sz="2400">
                <a:solidFill>
                  <a:srgbClr val="000000"/>
                </a:solidFill>
                <a:latin typeface="Microsoft JhengHei"/>
                <a:ea typeface="Microsoft JhengHei"/>
                <a:cs typeface="Microsoft JhengHei"/>
                <a:sym typeface="Microsoft JhengHei"/>
              </a:rPr>
              <a:t>Return: ……</a:t>
            </a:r>
            <a:r>
              <a:rPr lang="en-US" sz="2400">
                <a:solidFill>
                  <a:schemeClr val="dk1"/>
                </a:solidFill>
                <a:latin typeface="Microsoft JhengHei"/>
                <a:ea typeface="Microsoft JhengHei"/>
                <a:cs typeface="Microsoft JhengHei"/>
                <a:sym typeface="Microsoft JhengHei"/>
              </a:rPr>
              <a:t>”</a:t>
            </a:r>
            <a:endParaRPr sz="2400">
              <a:solidFill>
                <a:schemeClr val="dk1"/>
              </a:solidFill>
              <a:latin typeface="Microsoft JhengHei"/>
              <a:ea typeface="Microsoft JhengHei"/>
              <a:cs typeface="Microsoft JhengHei"/>
              <a:sym typeface="Microsoft JhengHei"/>
            </a:endParaRPr>
          </a:p>
        </p:txBody>
      </p:sp>
      <p:sp>
        <p:nvSpPr>
          <p:cNvPr id="558" name="Google Shape;558;p44"/>
          <p:cNvSpPr txBox="1"/>
          <p:nvPr/>
        </p:nvSpPr>
        <p:spPr>
          <a:xfrm>
            <a:off x="6544312" y="2208147"/>
            <a:ext cx="189429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u="sng">
                <a:solidFill>
                  <a:schemeClr val="dk1"/>
                </a:solidFill>
                <a:latin typeface="Arial"/>
                <a:ea typeface="Arial"/>
                <a:cs typeface="Arial"/>
                <a:sym typeface="Arial"/>
              </a:rPr>
              <a:t>Subagent </a:t>
            </a:r>
            <a:endParaRPr b="1" sz="2800" u="sng">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565" name="Google Shape;565;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66" name="Google Shape;566;p45"/>
          <p:cNvPicPr preferRelativeResize="0"/>
          <p:nvPr/>
        </p:nvPicPr>
        <p:blipFill rotWithShape="1">
          <a:blip r:embed="rId3">
            <a:alphaModFix/>
          </a:blip>
          <a:srcRect b="0" l="0" r="0" t="0"/>
          <a:stretch/>
        </p:blipFill>
        <p:spPr>
          <a:xfrm>
            <a:off x="1150620" y="233703"/>
            <a:ext cx="9890760" cy="5943260"/>
          </a:xfrm>
          <a:prstGeom prst="rect">
            <a:avLst/>
          </a:prstGeom>
          <a:noFill/>
          <a:ln>
            <a:noFill/>
          </a:ln>
        </p:spPr>
      </p:pic>
      <p:sp>
        <p:nvSpPr>
          <p:cNvPr id="567" name="Google Shape;567;p45"/>
          <p:cNvSpPr txBox="1"/>
          <p:nvPr/>
        </p:nvSpPr>
        <p:spPr>
          <a:xfrm>
            <a:off x="8305800" y="6244805"/>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https://arxiv.org/pdf/2510.11967</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語言模型</a:t>
            </a:r>
            <a:endParaRPr/>
          </a:p>
        </p:txBody>
      </p:sp>
      <p:sp>
        <p:nvSpPr>
          <p:cNvPr id="186" name="Google Shape;186;p28"/>
          <p:cNvSpPr/>
          <p:nvPr/>
        </p:nvSpPr>
        <p:spPr>
          <a:xfrm>
            <a:off x="9356114" y="365124"/>
            <a:ext cx="1539979" cy="6264273"/>
          </a:xfrm>
          <a:prstGeom prst="roundRect">
            <a:avLst>
              <a:gd fmla="val 8008"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語言</a:t>
            </a:r>
            <a:endParaRPr b="0" i="0" sz="2400" u="none" cap="none" strike="noStrike">
              <a:solidFill>
                <a:srgbClr val="0000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模型</a:t>
            </a:r>
            <a:endParaRPr/>
          </a:p>
        </p:txBody>
      </p:sp>
      <p:pic>
        <p:nvPicPr>
          <p:cNvPr descr="困惑的人 以實心填滿" id="187" name="Google Shape;187;p28"/>
          <p:cNvPicPr preferRelativeResize="0"/>
          <p:nvPr/>
        </p:nvPicPr>
        <p:blipFill rotWithShape="1">
          <a:blip r:embed="rId3">
            <a:alphaModFix/>
          </a:blip>
          <a:srcRect b="0" l="0" r="0" t="0"/>
          <a:stretch/>
        </p:blipFill>
        <p:spPr>
          <a:xfrm>
            <a:off x="3108761" y="2144529"/>
            <a:ext cx="1466850" cy="1466850"/>
          </a:xfrm>
          <a:prstGeom prst="rect">
            <a:avLst/>
          </a:prstGeom>
          <a:noFill/>
          <a:ln>
            <a:noFill/>
          </a:ln>
        </p:spPr>
      </p:pic>
      <p:cxnSp>
        <p:nvCxnSpPr>
          <p:cNvPr id="188" name="Google Shape;188;p28"/>
          <p:cNvCxnSpPr/>
          <p:nvPr/>
        </p:nvCxnSpPr>
        <p:spPr>
          <a:xfrm>
            <a:off x="5169046" y="1019275"/>
            <a:ext cx="3771900" cy="0"/>
          </a:xfrm>
          <a:prstGeom prst="straightConnector1">
            <a:avLst/>
          </a:prstGeom>
          <a:noFill/>
          <a:ln cap="flat" cmpd="sng" w="38100">
            <a:solidFill>
              <a:schemeClr val="dk1"/>
            </a:solidFill>
            <a:prstDash val="solid"/>
            <a:miter lim="800000"/>
            <a:headEnd len="sm" w="sm" type="none"/>
            <a:tailEnd len="med" w="med" type="triangle"/>
          </a:ln>
        </p:spPr>
      </p:cxnSp>
      <p:pic>
        <p:nvPicPr>
          <p:cNvPr id="189" name="Google Shape;189;p28"/>
          <p:cNvPicPr preferRelativeResize="0"/>
          <p:nvPr/>
        </p:nvPicPr>
        <p:blipFill rotWithShape="1">
          <a:blip r:embed="rId4">
            <a:alphaModFix/>
          </a:blip>
          <a:srcRect b="0" l="0" r="0" t="0"/>
          <a:stretch/>
        </p:blipFill>
        <p:spPr>
          <a:xfrm>
            <a:off x="3174668" y="3845182"/>
            <a:ext cx="1335036" cy="1335036"/>
          </a:xfrm>
          <a:prstGeom prst="rect">
            <a:avLst/>
          </a:prstGeom>
          <a:noFill/>
          <a:ln>
            <a:noFill/>
          </a:ln>
        </p:spPr>
      </p:pic>
      <p:sp>
        <p:nvSpPr>
          <p:cNvPr id="190" name="Google Shape;190;p28"/>
          <p:cNvSpPr/>
          <p:nvPr/>
        </p:nvSpPr>
        <p:spPr>
          <a:xfrm>
            <a:off x="6074418" y="324744"/>
            <a:ext cx="1961155" cy="507999"/>
          </a:xfrm>
          <a:prstGeom prst="roundRect">
            <a:avLst>
              <a:gd fmla="val 16667" name="adj"/>
            </a:avLst>
          </a:prstGeom>
          <a:solidFill>
            <a:srgbClr val="D8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Microsoft JhengHei"/>
              <a:buNone/>
            </a:pPr>
            <a:r>
              <a:rPr b="0" i="0" lang="en-US" sz="1800" u="none" cap="none" strike="noStrike">
                <a:solidFill>
                  <a:srgbClr val="000000"/>
                </a:solidFill>
                <a:latin typeface="Microsoft JhengHei"/>
                <a:ea typeface="Microsoft JhengHei"/>
                <a:cs typeface="Microsoft JhengHei"/>
                <a:sym typeface="Microsoft JhengHei"/>
              </a:rPr>
              <a:t>人類: ……</a:t>
            </a:r>
            <a:endParaRPr b="0" i="0" sz="1800" u="none" cap="none" strike="noStrike">
              <a:solidFill>
                <a:srgbClr val="000000"/>
              </a:solidFill>
              <a:latin typeface="Microsoft JhengHei"/>
              <a:ea typeface="Microsoft JhengHei"/>
              <a:cs typeface="Microsoft JhengHei"/>
              <a:sym typeface="Microsoft JhengHei"/>
            </a:endParaRPr>
          </a:p>
        </p:txBody>
      </p:sp>
      <p:cxnSp>
        <p:nvCxnSpPr>
          <p:cNvPr id="191" name="Google Shape;191;p28"/>
          <p:cNvCxnSpPr/>
          <p:nvPr/>
        </p:nvCxnSpPr>
        <p:spPr>
          <a:xfrm rot="10800000">
            <a:off x="5169045" y="1917800"/>
            <a:ext cx="3771900" cy="0"/>
          </a:xfrm>
          <a:prstGeom prst="straightConnector1">
            <a:avLst/>
          </a:prstGeom>
          <a:noFill/>
          <a:ln cap="flat" cmpd="sng" w="38100">
            <a:solidFill>
              <a:schemeClr val="dk1"/>
            </a:solidFill>
            <a:prstDash val="solid"/>
            <a:miter lim="800000"/>
            <a:headEnd len="sm" w="sm" type="none"/>
            <a:tailEnd len="med" w="med" type="triangle"/>
          </a:ln>
        </p:spPr>
      </p:cxnSp>
      <p:sp>
        <p:nvSpPr>
          <p:cNvPr id="192" name="Google Shape;192;p28"/>
          <p:cNvSpPr/>
          <p:nvPr/>
        </p:nvSpPr>
        <p:spPr>
          <a:xfrm>
            <a:off x="6074418" y="1298264"/>
            <a:ext cx="1961155" cy="507999"/>
          </a:xfrm>
          <a:prstGeom prst="roundRect">
            <a:avLst>
              <a:gd fmla="val 16667" name="adj"/>
            </a:avLst>
          </a:prstGeom>
          <a:solidFill>
            <a:srgbClr val="D8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Microsoft JhengHei"/>
              <a:buNone/>
            </a:pPr>
            <a:r>
              <a:rPr b="0" i="0" lang="en-US" sz="1800" u="none" cap="none" strike="noStrike">
                <a:solidFill>
                  <a:srgbClr val="000000"/>
                </a:solidFill>
                <a:latin typeface="Microsoft JhengHei"/>
                <a:ea typeface="Microsoft JhengHei"/>
                <a:cs typeface="Microsoft JhengHei"/>
                <a:sym typeface="Microsoft JhengHei"/>
              </a:rPr>
              <a:t>使用工具1</a:t>
            </a:r>
            <a:endParaRPr b="0" i="0" sz="1800" u="none" cap="none" strike="noStrike">
              <a:solidFill>
                <a:srgbClr val="000000"/>
              </a:solidFill>
              <a:latin typeface="Microsoft JhengHei"/>
              <a:ea typeface="Microsoft JhengHei"/>
              <a:cs typeface="Microsoft JhengHei"/>
              <a:sym typeface="Microsoft JhengHei"/>
            </a:endParaRPr>
          </a:p>
        </p:txBody>
      </p:sp>
      <p:cxnSp>
        <p:nvCxnSpPr>
          <p:cNvPr id="193" name="Google Shape;193;p28"/>
          <p:cNvCxnSpPr/>
          <p:nvPr/>
        </p:nvCxnSpPr>
        <p:spPr>
          <a:xfrm>
            <a:off x="5169045" y="2802710"/>
            <a:ext cx="3771900" cy="0"/>
          </a:xfrm>
          <a:prstGeom prst="straightConnector1">
            <a:avLst/>
          </a:prstGeom>
          <a:noFill/>
          <a:ln cap="flat" cmpd="sng" w="38100">
            <a:solidFill>
              <a:schemeClr val="dk1"/>
            </a:solidFill>
            <a:prstDash val="solid"/>
            <a:miter lim="800000"/>
            <a:headEnd len="sm" w="sm" type="none"/>
            <a:tailEnd len="med" w="med" type="triangle"/>
          </a:ln>
        </p:spPr>
      </p:cxnSp>
      <p:sp>
        <p:nvSpPr>
          <p:cNvPr id="194" name="Google Shape;194;p28"/>
          <p:cNvSpPr/>
          <p:nvPr/>
        </p:nvSpPr>
        <p:spPr>
          <a:xfrm>
            <a:off x="6074418" y="2211746"/>
            <a:ext cx="1961155" cy="507999"/>
          </a:xfrm>
          <a:prstGeom prst="roundRect">
            <a:avLst>
              <a:gd fmla="val 16667" name="adj"/>
            </a:avLst>
          </a:prstGeom>
          <a:solidFill>
            <a:srgbClr val="D8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Microsoft JhengHei"/>
              <a:buNone/>
            </a:pPr>
            <a:r>
              <a:rPr b="0" i="0" lang="en-US" sz="1800" u="none" cap="none" strike="noStrike">
                <a:solidFill>
                  <a:srgbClr val="000000"/>
                </a:solidFill>
                <a:latin typeface="Microsoft JhengHei"/>
                <a:ea typeface="Microsoft JhengHei"/>
                <a:cs typeface="Microsoft JhengHei"/>
                <a:sym typeface="Microsoft JhengHei"/>
              </a:rPr>
              <a:t>工具1輸出</a:t>
            </a:r>
            <a:endParaRPr/>
          </a:p>
        </p:txBody>
      </p:sp>
      <p:cxnSp>
        <p:nvCxnSpPr>
          <p:cNvPr id="195" name="Google Shape;195;p28"/>
          <p:cNvCxnSpPr/>
          <p:nvPr/>
        </p:nvCxnSpPr>
        <p:spPr>
          <a:xfrm rot="10800000">
            <a:off x="5169045" y="3722916"/>
            <a:ext cx="3771900" cy="0"/>
          </a:xfrm>
          <a:prstGeom prst="straightConnector1">
            <a:avLst/>
          </a:prstGeom>
          <a:noFill/>
          <a:ln cap="flat" cmpd="sng" w="38100">
            <a:solidFill>
              <a:schemeClr val="dk1"/>
            </a:solidFill>
            <a:prstDash val="solid"/>
            <a:miter lim="800000"/>
            <a:headEnd len="sm" w="sm" type="none"/>
            <a:tailEnd len="med" w="med" type="triangle"/>
          </a:ln>
        </p:spPr>
      </p:cxnSp>
      <p:sp>
        <p:nvSpPr>
          <p:cNvPr id="196" name="Google Shape;196;p28"/>
          <p:cNvSpPr/>
          <p:nvPr/>
        </p:nvSpPr>
        <p:spPr>
          <a:xfrm>
            <a:off x="6074418" y="3103380"/>
            <a:ext cx="1961155" cy="507999"/>
          </a:xfrm>
          <a:prstGeom prst="roundRect">
            <a:avLst>
              <a:gd fmla="val 16667" name="adj"/>
            </a:avLst>
          </a:prstGeom>
          <a:solidFill>
            <a:srgbClr val="D8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Microsoft JhengHei"/>
              <a:buNone/>
            </a:pPr>
            <a:r>
              <a:rPr b="0" i="0" lang="en-US" sz="1800" u="none" cap="none" strike="noStrike">
                <a:solidFill>
                  <a:srgbClr val="000000"/>
                </a:solidFill>
                <a:latin typeface="Microsoft JhengHei"/>
                <a:ea typeface="Microsoft JhengHei"/>
                <a:cs typeface="Microsoft JhengHei"/>
                <a:sym typeface="Microsoft JhengHei"/>
              </a:rPr>
              <a:t>使用工具2</a:t>
            </a:r>
            <a:endParaRPr b="0" i="0" sz="1800" u="none" cap="none" strike="noStrike">
              <a:solidFill>
                <a:srgbClr val="000000"/>
              </a:solidFill>
              <a:latin typeface="Microsoft JhengHei"/>
              <a:ea typeface="Microsoft JhengHei"/>
              <a:cs typeface="Microsoft JhengHei"/>
              <a:sym typeface="Microsoft JhengHei"/>
            </a:endParaRPr>
          </a:p>
        </p:txBody>
      </p:sp>
      <p:cxnSp>
        <p:nvCxnSpPr>
          <p:cNvPr id="197" name="Google Shape;197;p28"/>
          <p:cNvCxnSpPr/>
          <p:nvPr/>
        </p:nvCxnSpPr>
        <p:spPr>
          <a:xfrm>
            <a:off x="5169045" y="4607826"/>
            <a:ext cx="3771900" cy="0"/>
          </a:xfrm>
          <a:prstGeom prst="straightConnector1">
            <a:avLst/>
          </a:prstGeom>
          <a:noFill/>
          <a:ln cap="flat" cmpd="sng" w="38100">
            <a:solidFill>
              <a:schemeClr val="dk1"/>
            </a:solidFill>
            <a:prstDash val="solid"/>
            <a:miter lim="800000"/>
            <a:headEnd len="sm" w="sm" type="none"/>
            <a:tailEnd len="med" w="med" type="triangle"/>
          </a:ln>
        </p:spPr>
      </p:cxnSp>
      <p:sp>
        <p:nvSpPr>
          <p:cNvPr id="198" name="Google Shape;198;p28"/>
          <p:cNvSpPr/>
          <p:nvPr/>
        </p:nvSpPr>
        <p:spPr>
          <a:xfrm>
            <a:off x="6074418" y="4054962"/>
            <a:ext cx="1961155" cy="507999"/>
          </a:xfrm>
          <a:prstGeom prst="roundRect">
            <a:avLst>
              <a:gd fmla="val 16667" name="adj"/>
            </a:avLst>
          </a:prstGeom>
          <a:solidFill>
            <a:srgbClr val="D8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Microsoft JhengHei"/>
              <a:buNone/>
            </a:pPr>
            <a:r>
              <a:rPr b="0" i="0" lang="en-US" sz="1800" u="none" cap="none" strike="noStrike">
                <a:solidFill>
                  <a:srgbClr val="000000"/>
                </a:solidFill>
                <a:latin typeface="Microsoft JhengHei"/>
                <a:ea typeface="Microsoft JhengHei"/>
                <a:cs typeface="Microsoft JhengHei"/>
                <a:sym typeface="Microsoft JhengHei"/>
              </a:rPr>
              <a:t>工具2輸出</a:t>
            </a:r>
            <a:endParaRPr/>
          </a:p>
        </p:txBody>
      </p:sp>
      <p:cxnSp>
        <p:nvCxnSpPr>
          <p:cNvPr id="199" name="Google Shape;199;p28"/>
          <p:cNvCxnSpPr/>
          <p:nvPr/>
        </p:nvCxnSpPr>
        <p:spPr>
          <a:xfrm rot="10800000">
            <a:off x="5169045" y="5531465"/>
            <a:ext cx="3771900" cy="0"/>
          </a:xfrm>
          <a:prstGeom prst="straightConnector1">
            <a:avLst/>
          </a:prstGeom>
          <a:noFill/>
          <a:ln cap="flat" cmpd="sng" w="38100">
            <a:solidFill>
              <a:schemeClr val="dk1"/>
            </a:solidFill>
            <a:prstDash val="solid"/>
            <a:miter lim="800000"/>
            <a:headEnd len="sm" w="sm" type="none"/>
            <a:tailEnd len="med" w="med" type="triangle"/>
          </a:ln>
        </p:spPr>
      </p:cxnSp>
      <p:sp>
        <p:nvSpPr>
          <p:cNvPr id="200" name="Google Shape;200;p28"/>
          <p:cNvSpPr/>
          <p:nvPr/>
        </p:nvSpPr>
        <p:spPr>
          <a:xfrm>
            <a:off x="6074418" y="4911929"/>
            <a:ext cx="1961155" cy="507999"/>
          </a:xfrm>
          <a:prstGeom prst="roundRect">
            <a:avLst>
              <a:gd fmla="val 16667" name="adj"/>
            </a:avLst>
          </a:prstGeom>
          <a:solidFill>
            <a:srgbClr val="D8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Microsoft JhengHei"/>
              <a:buNone/>
            </a:pPr>
            <a:r>
              <a:rPr b="0" i="0" lang="en-US" sz="1800" u="none" cap="none" strike="noStrike">
                <a:solidFill>
                  <a:srgbClr val="000000"/>
                </a:solidFill>
                <a:latin typeface="Microsoft JhengHei"/>
                <a:ea typeface="Microsoft JhengHei"/>
                <a:cs typeface="Microsoft JhengHei"/>
                <a:sym typeface="Microsoft JhengHei"/>
              </a:rPr>
              <a:t>使用工具3</a:t>
            </a:r>
            <a:endParaRPr b="0" i="0" sz="1800" u="none" cap="none" strike="noStrike">
              <a:solidFill>
                <a:srgbClr val="000000"/>
              </a:solidFill>
              <a:latin typeface="Microsoft JhengHei"/>
              <a:ea typeface="Microsoft JhengHei"/>
              <a:cs typeface="Microsoft JhengHei"/>
              <a:sym typeface="Microsoft JhengHei"/>
            </a:endParaRPr>
          </a:p>
        </p:txBody>
      </p:sp>
      <p:sp>
        <p:nvSpPr>
          <p:cNvPr id="201" name="Google Shape;201;p28"/>
          <p:cNvSpPr txBox="1"/>
          <p:nvPr/>
        </p:nvSpPr>
        <p:spPr>
          <a:xfrm>
            <a:off x="2980296" y="342166"/>
            <a:ext cx="2707045"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400" u="none" cap="none" strike="noStrike">
                <a:solidFill>
                  <a:schemeClr val="dk1"/>
                </a:solidFill>
                <a:latin typeface="Microsoft JhengHei"/>
                <a:ea typeface="Microsoft JhengHei"/>
                <a:cs typeface="Microsoft JhengHei"/>
                <a:sym typeface="Microsoft JhengHei"/>
              </a:rPr>
              <a:t>輸入長度有限</a:t>
            </a:r>
            <a:endParaRPr/>
          </a:p>
        </p:txBody>
      </p:sp>
      <p:cxnSp>
        <p:nvCxnSpPr>
          <p:cNvPr id="202" name="Google Shape;202;p28"/>
          <p:cNvCxnSpPr/>
          <p:nvPr/>
        </p:nvCxnSpPr>
        <p:spPr>
          <a:xfrm>
            <a:off x="5169045" y="6378575"/>
            <a:ext cx="3771900" cy="0"/>
          </a:xfrm>
          <a:prstGeom prst="straightConnector1">
            <a:avLst/>
          </a:prstGeom>
          <a:noFill/>
          <a:ln cap="flat" cmpd="sng" w="38100">
            <a:solidFill>
              <a:schemeClr val="dk1"/>
            </a:solidFill>
            <a:prstDash val="solid"/>
            <a:miter lim="800000"/>
            <a:headEnd len="sm" w="sm" type="none"/>
            <a:tailEnd len="med" w="med" type="triangle"/>
          </a:ln>
        </p:spPr>
      </p:cxnSp>
      <p:sp>
        <p:nvSpPr>
          <p:cNvPr id="203" name="Google Shape;203;p28"/>
          <p:cNvSpPr/>
          <p:nvPr/>
        </p:nvSpPr>
        <p:spPr>
          <a:xfrm>
            <a:off x="6074418" y="5768561"/>
            <a:ext cx="1961155" cy="507999"/>
          </a:xfrm>
          <a:prstGeom prst="roundRect">
            <a:avLst>
              <a:gd fmla="val 16667" name="adj"/>
            </a:avLst>
          </a:prstGeom>
          <a:solidFill>
            <a:srgbClr val="D8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Microsoft JhengHei"/>
              <a:buNone/>
            </a:pPr>
            <a:r>
              <a:rPr b="0" i="0" lang="en-US" sz="1800" u="none" cap="none" strike="noStrike">
                <a:solidFill>
                  <a:srgbClr val="000000"/>
                </a:solidFill>
                <a:latin typeface="Microsoft JhengHei"/>
                <a:ea typeface="Microsoft JhengHei"/>
                <a:cs typeface="Microsoft JhengHei"/>
                <a:sym typeface="Microsoft JhengHei"/>
              </a:rPr>
              <a:t>工具3輸出</a:t>
            </a:r>
            <a:endParaRPr/>
          </a:p>
        </p:txBody>
      </p:sp>
      <p:sp>
        <p:nvSpPr>
          <p:cNvPr id="204" name="Google Shape;204;p28"/>
          <p:cNvSpPr/>
          <p:nvPr/>
        </p:nvSpPr>
        <p:spPr>
          <a:xfrm>
            <a:off x="5810398" y="208883"/>
            <a:ext cx="2460347" cy="6169691"/>
          </a:xfrm>
          <a:prstGeom prst="roundRect">
            <a:avLst>
              <a:gd fmla="val 6100" name="adj"/>
            </a:avLst>
          </a:prstGeom>
          <a:noFill/>
          <a:ln cap="flat" cmpd="sng" w="57150">
            <a:solidFill>
              <a:srgbClr val="4892D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5" name="Google Shape;205;p28"/>
          <p:cNvSpPr/>
          <p:nvPr/>
        </p:nvSpPr>
        <p:spPr>
          <a:xfrm>
            <a:off x="9600286" y="4084216"/>
            <a:ext cx="1066800" cy="856967"/>
          </a:xfrm>
          <a:prstGeom prst="roundRect">
            <a:avLst>
              <a:gd fmla="val 16667" name="adj"/>
            </a:avLst>
          </a:prstGeom>
          <a:solidFill>
            <a:srgbClr val="D8F2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Microsoft JhengHei"/>
                <a:ea typeface="Microsoft JhengHei"/>
                <a:cs typeface="Microsoft JhengHei"/>
                <a:sym typeface="Microsoft JhengHei"/>
              </a:rPr>
              <a:t>活在</a:t>
            </a:r>
            <a:endParaRPr b="0" i="0" sz="2400" u="none" cap="none" strike="noStrike">
              <a:solidFill>
                <a:schemeClr val="dk1"/>
              </a:solidFill>
              <a:latin typeface="Microsoft JhengHei"/>
              <a:ea typeface="Microsoft JhengHei"/>
              <a:cs typeface="Microsoft JhengHei"/>
              <a:sym typeface="Microsoft JhengHei"/>
            </a:endParaRPr>
          </a:p>
          <a:p>
            <a:pPr indent="0" lvl="0" marL="0" marR="0" rtl="0" algn="ctr">
              <a:spcBef>
                <a:spcPts val="0"/>
              </a:spcBef>
              <a:spcAft>
                <a:spcPts val="0"/>
              </a:spcAft>
              <a:buNone/>
            </a:pPr>
            <a:r>
              <a:rPr b="0" i="0" lang="en-US" sz="2400" u="none" cap="none" strike="noStrike">
                <a:solidFill>
                  <a:schemeClr val="dk1"/>
                </a:solidFill>
                <a:latin typeface="Microsoft JhengHei"/>
                <a:ea typeface="Microsoft JhengHei"/>
                <a:cs typeface="Microsoft JhengHei"/>
                <a:sym typeface="Microsoft JhengHei"/>
              </a:rPr>
              <a:t>當下</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9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9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9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9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Subagent 可以視為自主壓縮</a:t>
            </a:r>
            <a:endParaRPr/>
          </a:p>
        </p:txBody>
      </p:sp>
      <p:sp>
        <p:nvSpPr>
          <p:cNvPr id="573" name="Google Shape;573;p46"/>
          <p:cNvSpPr/>
          <p:nvPr/>
        </p:nvSpPr>
        <p:spPr>
          <a:xfrm>
            <a:off x="6544312" y="3909503"/>
            <a:ext cx="1800000" cy="898061"/>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574" name="Google Shape;574;p46"/>
          <p:cNvSpPr/>
          <p:nvPr/>
        </p:nvSpPr>
        <p:spPr>
          <a:xfrm>
            <a:off x="6544312" y="3467900"/>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575" name="Google Shape;575;p46"/>
          <p:cNvSpPr/>
          <p:nvPr/>
        </p:nvSpPr>
        <p:spPr>
          <a:xfrm>
            <a:off x="6544312" y="4900666"/>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Return: …</a:t>
            </a:r>
            <a:endParaRPr b="0" i="0" sz="2400" u="none" cap="none" strike="noStrike">
              <a:solidFill>
                <a:srgbClr val="000000"/>
              </a:solidFill>
              <a:latin typeface="Microsoft JhengHei"/>
              <a:ea typeface="Microsoft JhengHei"/>
              <a:cs typeface="Microsoft JhengHei"/>
              <a:sym typeface="Microsoft JhengHei"/>
            </a:endParaRPr>
          </a:p>
        </p:txBody>
      </p:sp>
      <p:sp>
        <p:nvSpPr>
          <p:cNvPr id="576" name="Google Shape;576;p46"/>
          <p:cNvSpPr/>
          <p:nvPr/>
        </p:nvSpPr>
        <p:spPr>
          <a:xfrm>
            <a:off x="4089162" y="1661979"/>
            <a:ext cx="180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577" name="Google Shape;577;p46"/>
          <p:cNvSpPr/>
          <p:nvPr/>
        </p:nvSpPr>
        <p:spPr>
          <a:xfrm>
            <a:off x="2172107" y="1475128"/>
            <a:ext cx="1151349" cy="493386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pic>
        <p:nvPicPr>
          <p:cNvPr id="578" name="Google Shape;578;p46"/>
          <p:cNvPicPr preferRelativeResize="0"/>
          <p:nvPr/>
        </p:nvPicPr>
        <p:blipFill rotWithShape="1">
          <a:blip r:embed="rId3">
            <a:alphaModFix/>
          </a:blip>
          <a:srcRect b="0" l="0" r="0" t="0"/>
          <a:stretch/>
        </p:blipFill>
        <p:spPr>
          <a:xfrm>
            <a:off x="2781982" y="5695465"/>
            <a:ext cx="560524" cy="560524"/>
          </a:xfrm>
          <a:prstGeom prst="rect">
            <a:avLst/>
          </a:prstGeom>
          <a:noFill/>
          <a:ln>
            <a:noFill/>
          </a:ln>
        </p:spPr>
      </p:pic>
      <p:cxnSp>
        <p:nvCxnSpPr>
          <p:cNvPr id="579" name="Google Shape;579;p46"/>
          <p:cNvCxnSpPr/>
          <p:nvPr/>
        </p:nvCxnSpPr>
        <p:spPr>
          <a:xfrm rot="10800000">
            <a:off x="3342506" y="1913213"/>
            <a:ext cx="72984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80" name="Google Shape;580;p46"/>
          <p:cNvCxnSpPr/>
          <p:nvPr/>
        </p:nvCxnSpPr>
        <p:spPr>
          <a:xfrm rot="10800000">
            <a:off x="3357072" y="4349651"/>
            <a:ext cx="3141690" cy="0"/>
          </a:xfrm>
          <a:prstGeom prst="straightConnector1">
            <a:avLst/>
          </a:prstGeom>
          <a:noFill/>
          <a:ln cap="flat" cmpd="sng" w="38100">
            <a:solidFill>
              <a:schemeClr val="dk1"/>
            </a:solidFill>
            <a:prstDash val="solid"/>
            <a:miter lim="800000"/>
            <a:headEnd len="sm" w="sm" type="none"/>
            <a:tailEnd len="med" w="med" type="triangle"/>
          </a:ln>
        </p:spPr>
      </p:cxnSp>
      <p:cxnSp>
        <p:nvCxnSpPr>
          <p:cNvPr id="581" name="Google Shape;581;p46"/>
          <p:cNvCxnSpPr/>
          <p:nvPr/>
        </p:nvCxnSpPr>
        <p:spPr>
          <a:xfrm rot="10800000">
            <a:off x="3360435" y="5528060"/>
            <a:ext cx="729848" cy="0"/>
          </a:xfrm>
          <a:prstGeom prst="straightConnector1">
            <a:avLst/>
          </a:prstGeom>
          <a:noFill/>
          <a:ln cap="flat" cmpd="sng" w="38100">
            <a:solidFill>
              <a:schemeClr val="dk1"/>
            </a:solidFill>
            <a:prstDash val="solid"/>
            <a:miter lim="800000"/>
            <a:headEnd len="sm" w="sm" type="none"/>
            <a:tailEnd len="med" w="med" type="triangle"/>
          </a:ln>
        </p:spPr>
      </p:cxnSp>
      <p:grpSp>
        <p:nvGrpSpPr>
          <p:cNvPr id="582" name="Google Shape;582;p46"/>
          <p:cNvGrpSpPr/>
          <p:nvPr/>
        </p:nvGrpSpPr>
        <p:grpSpPr>
          <a:xfrm>
            <a:off x="3376122" y="2371367"/>
            <a:ext cx="2532090" cy="360000"/>
            <a:chOff x="2603962" y="2455248"/>
            <a:chExt cx="2532090" cy="360000"/>
          </a:xfrm>
        </p:grpSpPr>
        <p:sp>
          <p:nvSpPr>
            <p:cNvPr id="583" name="Google Shape;583;p46"/>
            <p:cNvSpPr/>
            <p:nvPr/>
          </p:nvSpPr>
          <p:spPr>
            <a:xfrm>
              <a:off x="3336052" y="2455248"/>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spawn</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584" name="Google Shape;584;p46"/>
            <p:cNvCxnSpPr/>
            <p:nvPr/>
          </p:nvCxnSpPr>
          <p:spPr>
            <a:xfrm>
              <a:off x="2603962" y="2635248"/>
              <a:ext cx="729848" cy="0"/>
            </a:xfrm>
            <a:prstGeom prst="straightConnector1">
              <a:avLst/>
            </a:prstGeom>
            <a:noFill/>
            <a:ln cap="flat" cmpd="sng" w="38100">
              <a:solidFill>
                <a:schemeClr val="dk1"/>
              </a:solidFill>
              <a:prstDash val="solid"/>
              <a:miter lim="800000"/>
              <a:headEnd len="sm" w="sm" type="none"/>
              <a:tailEnd len="med" w="med" type="triangle"/>
            </a:ln>
          </p:spPr>
        </p:cxnSp>
      </p:grpSp>
      <p:sp>
        <p:nvSpPr>
          <p:cNvPr id="585" name="Google Shape;585;p46"/>
          <p:cNvSpPr/>
          <p:nvPr/>
        </p:nvSpPr>
        <p:spPr>
          <a:xfrm>
            <a:off x="6544312" y="2856619"/>
            <a:ext cx="180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subtask </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586" name="Google Shape;586;p46"/>
          <p:cNvCxnSpPr/>
          <p:nvPr/>
        </p:nvCxnSpPr>
        <p:spPr>
          <a:xfrm rot="10800000">
            <a:off x="3357072" y="3140508"/>
            <a:ext cx="3111038" cy="0"/>
          </a:xfrm>
          <a:prstGeom prst="straightConnector1">
            <a:avLst/>
          </a:prstGeom>
          <a:noFill/>
          <a:ln cap="flat" cmpd="sng" w="38100">
            <a:solidFill>
              <a:schemeClr val="dk1"/>
            </a:solidFill>
            <a:prstDash val="solid"/>
            <a:miter lim="800000"/>
            <a:headEnd len="sm" w="sm" type="none"/>
            <a:tailEnd len="med" w="med" type="triangle"/>
          </a:ln>
        </p:spPr>
      </p:cxnSp>
      <p:cxnSp>
        <p:nvCxnSpPr>
          <p:cNvPr id="587" name="Google Shape;587;p46"/>
          <p:cNvCxnSpPr/>
          <p:nvPr/>
        </p:nvCxnSpPr>
        <p:spPr>
          <a:xfrm>
            <a:off x="3406774" y="3685307"/>
            <a:ext cx="3091988" cy="0"/>
          </a:xfrm>
          <a:prstGeom prst="straightConnector1">
            <a:avLst/>
          </a:prstGeom>
          <a:noFill/>
          <a:ln cap="flat" cmpd="sng" w="38100">
            <a:solidFill>
              <a:schemeClr val="dk1"/>
            </a:solidFill>
            <a:prstDash val="solid"/>
            <a:miter lim="800000"/>
            <a:headEnd len="sm" w="sm" type="none"/>
            <a:tailEnd len="med" w="med" type="triangle"/>
          </a:ln>
        </p:spPr>
      </p:cxnSp>
      <p:sp>
        <p:nvSpPr>
          <p:cNvPr id="588" name="Google Shape;588;p46"/>
          <p:cNvSpPr/>
          <p:nvPr/>
        </p:nvSpPr>
        <p:spPr>
          <a:xfrm>
            <a:off x="4105970" y="5348107"/>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Return: …</a:t>
            </a:r>
            <a:endParaRPr b="0" i="0" sz="2400" u="none" cap="none" strike="noStrike">
              <a:solidFill>
                <a:srgbClr val="000000"/>
              </a:solidFill>
              <a:latin typeface="Microsoft JhengHei"/>
              <a:ea typeface="Microsoft JhengHei"/>
              <a:cs typeface="Microsoft JhengHei"/>
              <a:sym typeface="Microsoft JhengHei"/>
            </a:endParaRPr>
          </a:p>
        </p:txBody>
      </p:sp>
      <p:sp>
        <p:nvSpPr>
          <p:cNvPr id="589" name="Google Shape;589;p46"/>
          <p:cNvSpPr txBox="1"/>
          <p:nvPr/>
        </p:nvSpPr>
        <p:spPr>
          <a:xfrm rot="5400000">
            <a:off x="4519834" y="6069614"/>
            <a:ext cx="10941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cxnSp>
        <p:nvCxnSpPr>
          <p:cNvPr id="590" name="Google Shape;590;p46"/>
          <p:cNvCxnSpPr/>
          <p:nvPr/>
        </p:nvCxnSpPr>
        <p:spPr>
          <a:xfrm>
            <a:off x="3406774" y="5080666"/>
            <a:ext cx="3091988" cy="0"/>
          </a:xfrm>
          <a:prstGeom prst="straightConnector1">
            <a:avLst/>
          </a:prstGeom>
          <a:noFill/>
          <a:ln cap="flat" cmpd="sng" w="38100">
            <a:solidFill>
              <a:schemeClr val="dk1"/>
            </a:solidFill>
            <a:prstDash val="solid"/>
            <a:miter lim="800000"/>
            <a:headEnd len="sm" w="sm" type="none"/>
            <a:tailEnd len="med" w="med" type="triangle"/>
          </a:ln>
        </p:spPr>
      </p:cxnSp>
      <p:sp>
        <p:nvSpPr>
          <p:cNvPr id="591" name="Google Shape;591;p46"/>
          <p:cNvSpPr txBox="1"/>
          <p:nvPr/>
        </p:nvSpPr>
        <p:spPr>
          <a:xfrm>
            <a:off x="8362404" y="959922"/>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https://arxiv.org/pdf/2510.11967</a:t>
            </a:r>
            <a:endParaRPr/>
          </a:p>
        </p:txBody>
      </p:sp>
      <p:pic>
        <p:nvPicPr>
          <p:cNvPr id="592" name="Google Shape;592;p46"/>
          <p:cNvPicPr preferRelativeResize="0"/>
          <p:nvPr/>
        </p:nvPicPr>
        <p:blipFill rotWithShape="1">
          <a:blip r:embed="rId4">
            <a:alphaModFix/>
          </a:blip>
          <a:srcRect b="0" l="0" r="0" t="0"/>
          <a:stretch/>
        </p:blipFill>
        <p:spPr>
          <a:xfrm>
            <a:off x="5788416" y="5744299"/>
            <a:ext cx="860698" cy="860698"/>
          </a:xfrm>
          <a:prstGeom prst="rect">
            <a:avLst/>
          </a:prstGeom>
          <a:noFill/>
          <a:ln>
            <a:noFill/>
          </a:ln>
        </p:spPr>
      </p:pic>
      <p:sp>
        <p:nvSpPr>
          <p:cNvPr id="593" name="Google Shape;593;p46"/>
          <p:cNvSpPr txBox="1"/>
          <p:nvPr/>
        </p:nvSpPr>
        <p:spPr>
          <a:xfrm>
            <a:off x="291318" y="5286581"/>
            <a:ext cx="1727200"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400">
                <a:solidFill>
                  <a:schemeClr val="dk1"/>
                </a:solidFill>
                <a:latin typeface="Arial"/>
                <a:ea typeface="Arial"/>
                <a:cs typeface="Arial"/>
                <a:sym typeface="Arial"/>
              </a:rPr>
              <a:t>RL training</a:t>
            </a:r>
            <a:endParaRPr sz="2400">
              <a:solidFill>
                <a:schemeClr val="dk1"/>
              </a:solidFill>
              <a:latin typeface="Arial"/>
              <a:ea typeface="Arial"/>
              <a:cs typeface="Arial"/>
              <a:sym typeface="Arial"/>
            </a:endParaRPr>
          </a:p>
        </p:txBody>
      </p:sp>
      <p:sp>
        <p:nvSpPr>
          <p:cNvPr id="594" name="Google Shape;594;p46"/>
          <p:cNvSpPr txBox="1"/>
          <p:nvPr/>
        </p:nvSpPr>
        <p:spPr>
          <a:xfrm>
            <a:off x="7444312" y="6008319"/>
            <a:ext cx="40721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光看答案是否正確是不夠的</a:t>
            </a:r>
            <a:endParaRPr/>
          </a:p>
        </p:txBody>
      </p:sp>
      <p:sp>
        <p:nvSpPr>
          <p:cNvPr id="595" name="Google Shape;595;p46"/>
          <p:cNvSpPr txBox="1"/>
          <p:nvPr/>
        </p:nvSpPr>
        <p:spPr>
          <a:xfrm>
            <a:off x="7202229" y="1933623"/>
            <a:ext cx="40721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主幹過長會被懲罰</a:t>
            </a:r>
            <a:endParaRPr/>
          </a:p>
        </p:txBody>
      </p:sp>
      <p:sp>
        <p:nvSpPr>
          <p:cNvPr id="596" name="Google Shape;596;p46"/>
          <p:cNvSpPr txBox="1"/>
          <p:nvPr/>
        </p:nvSpPr>
        <p:spPr>
          <a:xfrm>
            <a:off x="9353429" y="3697173"/>
            <a:ext cx="243365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做超出範圍的事情會被懲罰</a:t>
            </a:r>
            <a:endParaRPr/>
          </a:p>
        </p:txBody>
      </p:sp>
      <p:cxnSp>
        <p:nvCxnSpPr>
          <p:cNvPr id="597" name="Google Shape;597;p46"/>
          <p:cNvCxnSpPr/>
          <p:nvPr/>
        </p:nvCxnSpPr>
        <p:spPr>
          <a:xfrm rot="10800000">
            <a:off x="6649114" y="6255989"/>
            <a:ext cx="795198" cy="0"/>
          </a:xfrm>
          <a:prstGeom prst="straightConnector1">
            <a:avLst/>
          </a:prstGeom>
          <a:noFill/>
          <a:ln cap="flat" cmpd="sng" w="76200">
            <a:solidFill>
              <a:schemeClr val="dk1"/>
            </a:solidFill>
            <a:prstDash val="solid"/>
            <a:miter lim="800000"/>
            <a:headEnd len="sm" w="sm" type="none"/>
            <a:tailEnd len="med" w="med" type="triangle"/>
          </a:ln>
        </p:spPr>
      </p:cxnSp>
      <p:cxnSp>
        <p:nvCxnSpPr>
          <p:cNvPr id="598" name="Google Shape;598;p46"/>
          <p:cNvCxnSpPr/>
          <p:nvPr/>
        </p:nvCxnSpPr>
        <p:spPr>
          <a:xfrm rot="10800000">
            <a:off x="8586472" y="4096073"/>
            <a:ext cx="795198" cy="0"/>
          </a:xfrm>
          <a:prstGeom prst="straightConnector1">
            <a:avLst/>
          </a:prstGeom>
          <a:noFill/>
          <a:ln cap="flat" cmpd="sng" w="76200">
            <a:solidFill>
              <a:schemeClr val="dk1"/>
            </a:solidFill>
            <a:prstDash val="solid"/>
            <a:miter lim="800000"/>
            <a:headEnd len="sm" w="sm" type="none"/>
            <a:tailEnd len="med" w="med" type="triangle"/>
          </a:ln>
        </p:spPr>
      </p:cxnSp>
      <p:cxnSp>
        <p:nvCxnSpPr>
          <p:cNvPr id="599" name="Google Shape;599;p46"/>
          <p:cNvCxnSpPr/>
          <p:nvPr/>
        </p:nvCxnSpPr>
        <p:spPr>
          <a:xfrm rot="10800000">
            <a:off x="6251515" y="2191657"/>
            <a:ext cx="795198" cy="0"/>
          </a:xfrm>
          <a:prstGeom prst="straightConnector1">
            <a:avLst/>
          </a:prstGeom>
          <a:noFill/>
          <a:ln cap="flat" cmpd="sng" w="76200">
            <a:solidFill>
              <a:schemeClr val="dk1"/>
            </a:solidFill>
            <a:prstDash val="solid"/>
            <a:miter lim="800000"/>
            <a:headEnd len="sm" w="sm" type="none"/>
            <a:tailEnd len="med" w="med" type="triangle"/>
          </a:ln>
        </p:spPr>
      </p:cxnSp>
      <p:sp>
        <p:nvSpPr>
          <p:cNvPr id="600" name="Google Shape;600;p46"/>
          <p:cNvSpPr/>
          <p:nvPr/>
        </p:nvSpPr>
        <p:spPr>
          <a:xfrm>
            <a:off x="3933330" y="1475128"/>
            <a:ext cx="2162669" cy="4533188"/>
          </a:xfrm>
          <a:prstGeom prst="roundRect">
            <a:avLst>
              <a:gd fmla="val 8841" name="adj"/>
            </a:avLst>
          </a:prstGeom>
          <a:noFill/>
          <a:ln cap="flat" cmpd="sng" w="38100">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1" name="Google Shape;601;p46"/>
          <p:cNvSpPr/>
          <p:nvPr/>
        </p:nvSpPr>
        <p:spPr>
          <a:xfrm>
            <a:off x="6382661" y="2689437"/>
            <a:ext cx="2162669" cy="2838623"/>
          </a:xfrm>
          <a:prstGeom prst="roundRect">
            <a:avLst>
              <a:gd fmla="val 8841" name="adj"/>
            </a:avLst>
          </a:prstGeom>
          <a:noFill/>
          <a:ln cap="flat" cmpd="sng" w="38100">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過濾</a:t>
            </a:r>
            <a:endParaRPr/>
          </a:p>
        </p:txBody>
      </p:sp>
      <p:pic>
        <p:nvPicPr>
          <p:cNvPr id="608" name="Google Shape;608;p47"/>
          <p:cNvPicPr preferRelativeResize="0"/>
          <p:nvPr/>
        </p:nvPicPr>
        <p:blipFill rotWithShape="1">
          <a:blip r:embed="rId3">
            <a:alphaModFix/>
          </a:blip>
          <a:srcRect b="0" l="0" r="0" t="0"/>
          <a:stretch/>
        </p:blipFill>
        <p:spPr>
          <a:xfrm>
            <a:off x="1599955" y="1434676"/>
            <a:ext cx="4496045" cy="4447175"/>
          </a:xfrm>
          <a:prstGeom prst="rect">
            <a:avLst/>
          </a:prstGeom>
          <a:noFill/>
          <a:ln>
            <a:noFill/>
          </a:ln>
        </p:spPr>
      </p:pic>
      <p:sp>
        <p:nvSpPr>
          <p:cNvPr id="609" name="Google Shape;609;p47"/>
          <p:cNvSpPr txBox="1"/>
          <p:nvPr/>
        </p:nvSpPr>
        <p:spPr>
          <a:xfrm>
            <a:off x="799343" y="5953197"/>
            <a:ext cx="6096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https://arxiv.org/abs/2508.21433</a:t>
            </a:r>
            <a:endParaRPr sz="1800">
              <a:solidFill>
                <a:schemeClr val="dk1"/>
              </a:solidFill>
              <a:latin typeface="Arial"/>
              <a:ea typeface="Arial"/>
              <a:cs typeface="Arial"/>
              <a:sym typeface="Arial"/>
            </a:endParaRPr>
          </a:p>
        </p:txBody>
      </p:sp>
      <p:pic>
        <p:nvPicPr>
          <p:cNvPr id="610" name="Google Shape;610;p47"/>
          <p:cNvPicPr preferRelativeResize="0"/>
          <p:nvPr/>
        </p:nvPicPr>
        <p:blipFill rotWithShape="1">
          <a:blip r:embed="rId4">
            <a:alphaModFix/>
          </a:blip>
          <a:srcRect b="0" l="0" r="0" t="0"/>
          <a:stretch/>
        </p:blipFill>
        <p:spPr>
          <a:xfrm>
            <a:off x="6094731" y="1690688"/>
            <a:ext cx="5260338" cy="4191163"/>
          </a:xfrm>
          <a:prstGeom prst="rect">
            <a:avLst/>
          </a:prstGeom>
          <a:noFill/>
          <a:ln>
            <a:noFill/>
          </a:ln>
        </p:spPr>
      </p:pic>
      <p:sp>
        <p:nvSpPr>
          <p:cNvPr id="611" name="Google Shape;611;p47"/>
          <p:cNvSpPr txBox="1"/>
          <p:nvPr/>
        </p:nvSpPr>
        <p:spPr>
          <a:xfrm>
            <a:off x="5863125" y="5953197"/>
            <a:ext cx="6096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https://arxiv.org/abs/2601.16746</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過濾</a:t>
            </a:r>
            <a:endParaRPr/>
          </a:p>
        </p:txBody>
      </p:sp>
      <p:sp>
        <p:nvSpPr>
          <p:cNvPr id="617" name="Google Shape;617;p48"/>
          <p:cNvSpPr txBox="1"/>
          <p:nvPr/>
        </p:nvSpPr>
        <p:spPr>
          <a:xfrm>
            <a:off x="819537" y="1534417"/>
            <a:ext cx="256206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https://arxiv.org/abs/2601.16746</a:t>
            </a:r>
            <a:endParaRPr/>
          </a:p>
        </p:txBody>
      </p:sp>
      <p:sp>
        <p:nvSpPr>
          <p:cNvPr id="618" name="Google Shape;618;p48"/>
          <p:cNvSpPr/>
          <p:nvPr/>
        </p:nvSpPr>
        <p:spPr>
          <a:xfrm>
            <a:off x="5827123" y="637895"/>
            <a:ext cx="1861064" cy="481844"/>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Read(log)</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619" name="Google Shape;619;p48"/>
          <p:cNvCxnSpPr/>
          <p:nvPr/>
        </p:nvCxnSpPr>
        <p:spPr>
          <a:xfrm>
            <a:off x="4641388" y="891256"/>
            <a:ext cx="1090485" cy="0"/>
          </a:xfrm>
          <a:prstGeom prst="straightConnector1">
            <a:avLst/>
          </a:prstGeom>
          <a:noFill/>
          <a:ln cap="flat" cmpd="sng" w="38100">
            <a:solidFill>
              <a:schemeClr val="dk1"/>
            </a:solidFill>
            <a:prstDash val="solid"/>
            <a:miter lim="800000"/>
            <a:headEnd len="sm" w="sm" type="none"/>
            <a:tailEnd len="med" w="med" type="triangle"/>
          </a:ln>
        </p:spPr>
      </p:cxnSp>
      <p:cxnSp>
        <p:nvCxnSpPr>
          <p:cNvPr id="620" name="Google Shape;620;p48"/>
          <p:cNvCxnSpPr/>
          <p:nvPr/>
        </p:nvCxnSpPr>
        <p:spPr>
          <a:xfrm>
            <a:off x="7790210" y="902828"/>
            <a:ext cx="721149" cy="394384"/>
          </a:xfrm>
          <a:prstGeom prst="straightConnector1">
            <a:avLst/>
          </a:prstGeom>
          <a:noFill/>
          <a:ln cap="flat" cmpd="sng" w="38100">
            <a:solidFill>
              <a:schemeClr val="dk1"/>
            </a:solidFill>
            <a:prstDash val="solid"/>
            <a:miter lim="800000"/>
            <a:headEnd len="sm" w="sm" type="none"/>
            <a:tailEnd len="med" w="med" type="triangle"/>
          </a:ln>
        </p:spPr>
      </p:cxnSp>
      <p:cxnSp>
        <p:nvCxnSpPr>
          <p:cNvPr id="621" name="Google Shape;621;p48"/>
          <p:cNvCxnSpPr/>
          <p:nvPr/>
        </p:nvCxnSpPr>
        <p:spPr>
          <a:xfrm flipH="1">
            <a:off x="7790210" y="1857580"/>
            <a:ext cx="721149" cy="431603"/>
          </a:xfrm>
          <a:prstGeom prst="straightConnector1">
            <a:avLst/>
          </a:prstGeom>
          <a:noFill/>
          <a:ln cap="flat" cmpd="sng" w="38100">
            <a:solidFill>
              <a:schemeClr val="dk1"/>
            </a:solidFill>
            <a:prstDash val="solid"/>
            <a:miter lim="800000"/>
            <a:headEnd len="sm" w="sm" type="none"/>
            <a:tailEnd len="med" w="med" type="triangle"/>
          </a:ln>
        </p:spPr>
      </p:cxnSp>
      <p:cxnSp>
        <p:nvCxnSpPr>
          <p:cNvPr id="622" name="Google Shape;622;p48"/>
          <p:cNvCxnSpPr/>
          <p:nvPr/>
        </p:nvCxnSpPr>
        <p:spPr>
          <a:xfrm>
            <a:off x="9575788" y="1395206"/>
            <a:ext cx="721149" cy="0"/>
          </a:xfrm>
          <a:prstGeom prst="straightConnector1">
            <a:avLst/>
          </a:prstGeom>
          <a:noFill/>
          <a:ln cap="flat" cmpd="sng" w="38100">
            <a:solidFill>
              <a:schemeClr val="dk1"/>
            </a:solidFill>
            <a:prstDash val="solid"/>
            <a:miter lim="800000"/>
            <a:headEnd len="sm" w="sm" type="none"/>
            <a:tailEnd len="med" w="med" type="triangle"/>
          </a:ln>
        </p:spPr>
      </p:cxnSp>
      <p:pic>
        <p:nvPicPr>
          <p:cNvPr id="623" name="Google Shape;623;p48"/>
          <p:cNvPicPr preferRelativeResize="0"/>
          <p:nvPr/>
        </p:nvPicPr>
        <p:blipFill rotWithShape="1">
          <a:blip r:embed="rId3">
            <a:alphaModFix/>
          </a:blip>
          <a:srcRect b="0" l="0" r="0" t="0"/>
          <a:stretch/>
        </p:blipFill>
        <p:spPr>
          <a:xfrm>
            <a:off x="8643026" y="1152408"/>
            <a:ext cx="932763" cy="932763"/>
          </a:xfrm>
          <a:prstGeom prst="rect">
            <a:avLst/>
          </a:prstGeom>
          <a:noFill/>
          <a:ln>
            <a:noFill/>
          </a:ln>
        </p:spPr>
      </p:pic>
      <p:cxnSp>
        <p:nvCxnSpPr>
          <p:cNvPr id="624" name="Google Shape;624;p48"/>
          <p:cNvCxnSpPr/>
          <p:nvPr/>
        </p:nvCxnSpPr>
        <p:spPr>
          <a:xfrm rot="10800000">
            <a:off x="4774738" y="2085171"/>
            <a:ext cx="1090485" cy="0"/>
          </a:xfrm>
          <a:prstGeom prst="straightConnector1">
            <a:avLst/>
          </a:prstGeom>
          <a:noFill/>
          <a:ln cap="flat" cmpd="sng" w="38100">
            <a:solidFill>
              <a:schemeClr val="dk1"/>
            </a:solidFill>
            <a:prstDash val="solid"/>
            <a:miter lim="800000"/>
            <a:headEnd len="sm" w="sm" type="none"/>
            <a:tailEnd len="med" w="med" type="triangle"/>
          </a:ln>
        </p:spPr>
      </p:cxnSp>
      <p:sp>
        <p:nvSpPr>
          <p:cNvPr id="625" name="Google Shape;625;p48"/>
          <p:cNvSpPr/>
          <p:nvPr/>
        </p:nvSpPr>
        <p:spPr>
          <a:xfrm>
            <a:off x="3789749" y="517572"/>
            <a:ext cx="946889" cy="2401594"/>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sp>
        <p:nvSpPr>
          <p:cNvPr id="626" name="Google Shape;626;p48"/>
          <p:cNvSpPr/>
          <p:nvPr/>
        </p:nvSpPr>
        <p:spPr>
          <a:xfrm>
            <a:off x="5827123" y="1297212"/>
            <a:ext cx="1861064" cy="1621954"/>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All content in log</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627" name="Google Shape;627;p48"/>
          <p:cNvCxnSpPr/>
          <p:nvPr/>
        </p:nvCxnSpPr>
        <p:spPr>
          <a:xfrm rot="10800000">
            <a:off x="9575789" y="1718369"/>
            <a:ext cx="721149" cy="0"/>
          </a:xfrm>
          <a:prstGeom prst="straightConnector1">
            <a:avLst/>
          </a:prstGeom>
          <a:noFill/>
          <a:ln cap="flat" cmpd="sng" w="38100">
            <a:solidFill>
              <a:schemeClr val="dk1"/>
            </a:solidFill>
            <a:prstDash val="solid"/>
            <a:miter lim="800000"/>
            <a:headEnd len="sm" w="sm" type="none"/>
            <a:tailEnd len="med" w="med" type="triangle"/>
          </a:ln>
        </p:spPr>
      </p:cxnSp>
      <p:sp>
        <p:nvSpPr>
          <p:cNvPr id="628" name="Google Shape;628;p48"/>
          <p:cNvSpPr txBox="1"/>
          <p:nvPr/>
        </p:nvSpPr>
        <p:spPr>
          <a:xfrm>
            <a:off x="8511359" y="2108189"/>
            <a:ext cx="118677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Read</a:t>
            </a:r>
            <a:endParaRPr sz="2400">
              <a:solidFill>
                <a:schemeClr val="dk1"/>
              </a:solidFill>
              <a:latin typeface="Arial"/>
              <a:ea typeface="Arial"/>
              <a:cs typeface="Arial"/>
              <a:sym typeface="Arial"/>
            </a:endParaRPr>
          </a:p>
        </p:txBody>
      </p:sp>
      <p:pic>
        <p:nvPicPr>
          <p:cNvPr id="629" name="Google Shape;629;p48"/>
          <p:cNvPicPr preferRelativeResize="0"/>
          <p:nvPr/>
        </p:nvPicPr>
        <p:blipFill rotWithShape="1">
          <a:blip r:embed="rId4">
            <a:alphaModFix/>
          </a:blip>
          <a:srcRect b="0" l="0" r="0" t="0"/>
          <a:stretch/>
        </p:blipFill>
        <p:spPr>
          <a:xfrm>
            <a:off x="10358632" y="845865"/>
            <a:ext cx="1487120" cy="1487120"/>
          </a:xfrm>
          <a:prstGeom prst="rect">
            <a:avLst/>
          </a:prstGeom>
          <a:noFill/>
          <a:ln>
            <a:noFill/>
          </a:ln>
        </p:spPr>
      </p:pic>
      <p:sp>
        <p:nvSpPr>
          <p:cNvPr id="630" name="Google Shape;630;p48"/>
          <p:cNvSpPr txBox="1"/>
          <p:nvPr/>
        </p:nvSpPr>
        <p:spPr>
          <a:xfrm>
            <a:off x="10521305" y="2400351"/>
            <a:ext cx="118677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log</a:t>
            </a:r>
            <a:endParaRPr sz="2400">
              <a:solidFill>
                <a:schemeClr val="dk1"/>
              </a:solidFill>
              <a:latin typeface="Arial"/>
              <a:ea typeface="Arial"/>
              <a:cs typeface="Arial"/>
              <a:sym typeface="Arial"/>
            </a:endParaRPr>
          </a:p>
        </p:txBody>
      </p:sp>
      <p:sp>
        <p:nvSpPr>
          <p:cNvPr id="631" name="Google Shape;631;p48"/>
          <p:cNvSpPr/>
          <p:nvPr/>
        </p:nvSpPr>
        <p:spPr>
          <a:xfrm>
            <a:off x="2913674" y="3733800"/>
            <a:ext cx="3906226" cy="481844"/>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Read(log, “bug fixing”)</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632" name="Google Shape;632;p48"/>
          <p:cNvCxnSpPr/>
          <p:nvPr/>
        </p:nvCxnSpPr>
        <p:spPr>
          <a:xfrm>
            <a:off x="1727939" y="3987161"/>
            <a:ext cx="1090485" cy="0"/>
          </a:xfrm>
          <a:prstGeom prst="straightConnector1">
            <a:avLst/>
          </a:prstGeom>
          <a:noFill/>
          <a:ln cap="flat" cmpd="sng" w="38100">
            <a:solidFill>
              <a:schemeClr val="dk1"/>
            </a:solidFill>
            <a:prstDash val="solid"/>
            <a:miter lim="800000"/>
            <a:headEnd len="sm" w="sm" type="none"/>
            <a:tailEnd len="med" w="med" type="triangle"/>
          </a:ln>
        </p:spPr>
      </p:cxnSp>
      <p:cxnSp>
        <p:nvCxnSpPr>
          <p:cNvPr id="633" name="Google Shape;633;p48"/>
          <p:cNvCxnSpPr/>
          <p:nvPr/>
        </p:nvCxnSpPr>
        <p:spPr>
          <a:xfrm>
            <a:off x="6999613" y="4123222"/>
            <a:ext cx="820922" cy="549341"/>
          </a:xfrm>
          <a:prstGeom prst="straightConnector1">
            <a:avLst/>
          </a:prstGeom>
          <a:noFill/>
          <a:ln cap="flat" cmpd="sng" w="38100">
            <a:solidFill>
              <a:schemeClr val="dk1"/>
            </a:solidFill>
            <a:prstDash val="solid"/>
            <a:miter lim="800000"/>
            <a:headEnd len="sm" w="sm" type="none"/>
            <a:tailEnd len="med" w="med" type="triangle"/>
          </a:ln>
        </p:spPr>
      </p:cxnSp>
      <p:cxnSp>
        <p:nvCxnSpPr>
          <p:cNvPr id="634" name="Google Shape;634;p48"/>
          <p:cNvCxnSpPr/>
          <p:nvPr/>
        </p:nvCxnSpPr>
        <p:spPr>
          <a:xfrm flipH="1">
            <a:off x="5865223" y="4866782"/>
            <a:ext cx="1959096" cy="412155"/>
          </a:xfrm>
          <a:prstGeom prst="straightConnector1">
            <a:avLst/>
          </a:prstGeom>
          <a:noFill/>
          <a:ln cap="flat" cmpd="sng" w="38100">
            <a:solidFill>
              <a:schemeClr val="dk1"/>
            </a:solidFill>
            <a:prstDash val="solid"/>
            <a:miter lim="800000"/>
            <a:headEnd len="sm" w="sm" type="none"/>
            <a:tailEnd len="med" w="med" type="triangle"/>
          </a:ln>
        </p:spPr>
      </p:cxnSp>
      <p:cxnSp>
        <p:nvCxnSpPr>
          <p:cNvPr id="635" name="Google Shape;635;p48"/>
          <p:cNvCxnSpPr/>
          <p:nvPr/>
        </p:nvCxnSpPr>
        <p:spPr>
          <a:xfrm>
            <a:off x="9045736" y="4672563"/>
            <a:ext cx="721149" cy="0"/>
          </a:xfrm>
          <a:prstGeom prst="straightConnector1">
            <a:avLst/>
          </a:prstGeom>
          <a:noFill/>
          <a:ln cap="flat" cmpd="sng" w="38100">
            <a:solidFill>
              <a:schemeClr val="dk1"/>
            </a:solidFill>
            <a:prstDash val="solid"/>
            <a:miter lim="800000"/>
            <a:headEnd len="sm" w="sm" type="none"/>
            <a:tailEnd len="med" w="med" type="triangle"/>
          </a:ln>
        </p:spPr>
      </p:cxnSp>
      <p:pic>
        <p:nvPicPr>
          <p:cNvPr id="636" name="Google Shape;636;p48"/>
          <p:cNvPicPr preferRelativeResize="0"/>
          <p:nvPr/>
        </p:nvPicPr>
        <p:blipFill rotWithShape="1">
          <a:blip r:embed="rId3">
            <a:alphaModFix/>
          </a:blip>
          <a:srcRect b="0" l="0" r="0" t="0"/>
          <a:stretch/>
        </p:blipFill>
        <p:spPr>
          <a:xfrm>
            <a:off x="8112974" y="4429765"/>
            <a:ext cx="932763" cy="932763"/>
          </a:xfrm>
          <a:prstGeom prst="rect">
            <a:avLst/>
          </a:prstGeom>
          <a:noFill/>
          <a:ln>
            <a:noFill/>
          </a:ln>
        </p:spPr>
      </p:pic>
      <p:cxnSp>
        <p:nvCxnSpPr>
          <p:cNvPr id="637" name="Google Shape;637;p48"/>
          <p:cNvCxnSpPr/>
          <p:nvPr/>
        </p:nvCxnSpPr>
        <p:spPr>
          <a:xfrm rot="10800000">
            <a:off x="1861289" y="5181076"/>
            <a:ext cx="1928460" cy="0"/>
          </a:xfrm>
          <a:prstGeom prst="straightConnector1">
            <a:avLst/>
          </a:prstGeom>
          <a:noFill/>
          <a:ln cap="flat" cmpd="sng" w="38100">
            <a:solidFill>
              <a:schemeClr val="dk1"/>
            </a:solidFill>
            <a:prstDash val="solid"/>
            <a:miter lim="800000"/>
            <a:headEnd len="sm" w="sm" type="none"/>
            <a:tailEnd len="med" w="med" type="triangle"/>
          </a:ln>
        </p:spPr>
      </p:cxnSp>
      <p:sp>
        <p:nvSpPr>
          <p:cNvPr id="638" name="Google Shape;638;p48"/>
          <p:cNvSpPr/>
          <p:nvPr/>
        </p:nvSpPr>
        <p:spPr>
          <a:xfrm>
            <a:off x="876300" y="3613477"/>
            <a:ext cx="946889" cy="2401594"/>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sp>
        <p:nvSpPr>
          <p:cNvPr id="639" name="Google Shape;639;p48"/>
          <p:cNvSpPr/>
          <p:nvPr/>
        </p:nvSpPr>
        <p:spPr>
          <a:xfrm>
            <a:off x="3814861" y="4777412"/>
            <a:ext cx="1861064" cy="861164"/>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Content about bug</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640" name="Google Shape;640;p48"/>
          <p:cNvCxnSpPr/>
          <p:nvPr/>
        </p:nvCxnSpPr>
        <p:spPr>
          <a:xfrm rot="10800000">
            <a:off x="9045737" y="4995726"/>
            <a:ext cx="721149" cy="0"/>
          </a:xfrm>
          <a:prstGeom prst="straightConnector1">
            <a:avLst/>
          </a:prstGeom>
          <a:noFill/>
          <a:ln cap="flat" cmpd="sng" w="38100">
            <a:solidFill>
              <a:schemeClr val="dk1"/>
            </a:solidFill>
            <a:prstDash val="solid"/>
            <a:miter lim="800000"/>
            <a:headEnd len="sm" w="sm" type="none"/>
            <a:tailEnd len="med" w="med" type="triangle"/>
          </a:ln>
        </p:spPr>
      </p:cxnSp>
      <p:sp>
        <p:nvSpPr>
          <p:cNvPr id="641" name="Google Shape;641;p48"/>
          <p:cNvSpPr txBox="1"/>
          <p:nvPr/>
        </p:nvSpPr>
        <p:spPr>
          <a:xfrm>
            <a:off x="7917972" y="5382247"/>
            <a:ext cx="118677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Read</a:t>
            </a:r>
            <a:endParaRPr sz="2400">
              <a:solidFill>
                <a:schemeClr val="dk1"/>
              </a:solidFill>
              <a:latin typeface="Arial"/>
              <a:ea typeface="Arial"/>
              <a:cs typeface="Arial"/>
              <a:sym typeface="Arial"/>
            </a:endParaRPr>
          </a:p>
        </p:txBody>
      </p:sp>
      <p:pic>
        <p:nvPicPr>
          <p:cNvPr id="642" name="Google Shape;642;p48"/>
          <p:cNvPicPr preferRelativeResize="0"/>
          <p:nvPr/>
        </p:nvPicPr>
        <p:blipFill rotWithShape="1">
          <a:blip r:embed="rId4">
            <a:alphaModFix/>
          </a:blip>
          <a:srcRect b="0" l="0" r="0" t="0"/>
          <a:stretch/>
        </p:blipFill>
        <p:spPr>
          <a:xfrm>
            <a:off x="9947257" y="4062757"/>
            <a:ext cx="1487120" cy="1487120"/>
          </a:xfrm>
          <a:prstGeom prst="rect">
            <a:avLst/>
          </a:prstGeom>
          <a:noFill/>
          <a:ln>
            <a:noFill/>
          </a:ln>
        </p:spPr>
      </p:pic>
      <p:sp>
        <p:nvSpPr>
          <p:cNvPr id="643" name="Google Shape;643;p48"/>
          <p:cNvSpPr txBox="1"/>
          <p:nvPr/>
        </p:nvSpPr>
        <p:spPr>
          <a:xfrm>
            <a:off x="9991253" y="5677708"/>
            <a:ext cx="118677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log</a:t>
            </a:r>
            <a:endParaRPr sz="2400">
              <a:solidFill>
                <a:schemeClr val="dk1"/>
              </a:solidFill>
              <a:latin typeface="Arial"/>
              <a:ea typeface="Arial"/>
              <a:cs typeface="Arial"/>
              <a:sym typeface="Arial"/>
            </a:endParaRPr>
          </a:p>
        </p:txBody>
      </p:sp>
      <p:sp>
        <p:nvSpPr>
          <p:cNvPr id="644" name="Google Shape;644;p48"/>
          <p:cNvSpPr txBox="1"/>
          <p:nvPr/>
        </p:nvSpPr>
        <p:spPr>
          <a:xfrm>
            <a:off x="4146041" y="5728689"/>
            <a:ext cx="137433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focused</a:t>
            </a:r>
            <a:endParaRPr sz="2400">
              <a:solidFill>
                <a:schemeClr val="dk1"/>
              </a:solidFill>
              <a:latin typeface="Arial"/>
              <a:ea typeface="Arial"/>
              <a:cs typeface="Arial"/>
              <a:sym typeface="Arial"/>
            </a:endParaRPr>
          </a:p>
        </p:txBody>
      </p:sp>
      <p:sp>
        <p:nvSpPr>
          <p:cNvPr id="645" name="Google Shape;645;p48"/>
          <p:cNvSpPr txBox="1"/>
          <p:nvPr/>
        </p:nvSpPr>
        <p:spPr>
          <a:xfrm>
            <a:off x="7773129" y="3021689"/>
            <a:ext cx="260333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Arial"/>
                <a:ea typeface="Arial"/>
                <a:cs typeface="Arial"/>
                <a:sym typeface="Arial"/>
              </a:rPr>
              <a:t>Small LM (trained for this task)?</a:t>
            </a:r>
            <a:endParaRPr sz="2400">
              <a:solidFill>
                <a:srgbClr val="FF0000"/>
              </a:solidFill>
              <a:latin typeface="Arial"/>
              <a:ea typeface="Arial"/>
              <a:cs typeface="Arial"/>
              <a:sym typeface="Arial"/>
            </a:endParaRPr>
          </a:p>
        </p:txBody>
      </p:sp>
      <p:cxnSp>
        <p:nvCxnSpPr>
          <p:cNvPr id="646" name="Google Shape;646;p48"/>
          <p:cNvCxnSpPr/>
          <p:nvPr/>
        </p:nvCxnSpPr>
        <p:spPr>
          <a:xfrm flipH="1" rot="10800000">
            <a:off x="8511359" y="3852686"/>
            <a:ext cx="407967" cy="438558"/>
          </a:xfrm>
          <a:prstGeom prst="straightConnector1">
            <a:avLst/>
          </a:prstGeom>
          <a:noFill/>
          <a:ln cap="flat" cmpd="sng" w="38100">
            <a:solidFill>
              <a:srgbClr val="FF0000"/>
            </a:solidFill>
            <a:prstDash val="dot"/>
            <a:miter lim="800000"/>
            <a:headEnd len="sm" w="sm" type="none"/>
            <a:tailEnd len="med" w="med" type="triangle"/>
          </a:ln>
        </p:spPr>
      </p:cxnSp>
      <p:sp>
        <p:nvSpPr>
          <p:cNvPr id="647" name="Google Shape;647;p48"/>
          <p:cNvSpPr txBox="1"/>
          <p:nvPr/>
        </p:nvSpPr>
        <p:spPr>
          <a:xfrm>
            <a:off x="7018710" y="5849825"/>
            <a:ext cx="33577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Fiter content not </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related </a:t>
            </a:r>
            <a:r>
              <a:rPr lang="en-US" sz="2400">
                <a:solidFill>
                  <a:srgbClr val="000000"/>
                </a:solidFill>
                <a:latin typeface="Arial"/>
                <a:ea typeface="Arial"/>
                <a:cs typeface="Arial"/>
                <a:sym typeface="Arial"/>
              </a:rPr>
              <a:t>“bug fixing”</a:t>
            </a:r>
            <a:r>
              <a:rPr lang="en-U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過濾</a:t>
            </a:r>
            <a:endParaRPr/>
          </a:p>
        </p:txBody>
      </p:sp>
      <p:sp>
        <p:nvSpPr>
          <p:cNvPr id="653" name="Google Shape;653;p49"/>
          <p:cNvSpPr txBox="1"/>
          <p:nvPr/>
        </p:nvSpPr>
        <p:spPr>
          <a:xfrm>
            <a:off x="1009650" y="1732375"/>
            <a:ext cx="106426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 Memory Recall</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Before answering anything about prior work, decisions, dates, people, preferences, or todos: run </a:t>
            </a:r>
            <a:r>
              <a:rPr b="1" lang="en-US" sz="2400">
                <a:solidFill>
                  <a:schemeClr val="dk1"/>
                </a:solidFill>
                <a:latin typeface="Arial"/>
                <a:ea typeface="Arial"/>
                <a:cs typeface="Arial"/>
                <a:sym typeface="Arial"/>
              </a:rPr>
              <a:t>memory_search </a:t>
            </a:r>
            <a:r>
              <a:rPr lang="en-US" sz="2400">
                <a:solidFill>
                  <a:schemeClr val="dk1"/>
                </a:solidFill>
                <a:latin typeface="Arial"/>
                <a:ea typeface="Arial"/>
                <a:cs typeface="Arial"/>
                <a:sym typeface="Arial"/>
              </a:rPr>
              <a:t>on MEMORY.md + memory/*.md; then use </a:t>
            </a:r>
            <a:r>
              <a:rPr b="1" lang="en-US" sz="2400">
                <a:solidFill>
                  <a:schemeClr val="dk1"/>
                </a:solidFill>
                <a:latin typeface="Arial"/>
                <a:ea typeface="Arial"/>
                <a:cs typeface="Arial"/>
                <a:sym typeface="Arial"/>
              </a:rPr>
              <a:t>memory_get </a:t>
            </a:r>
            <a:r>
              <a:rPr lang="en-US" sz="2400">
                <a:solidFill>
                  <a:schemeClr val="dk1"/>
                </a:solidFill>
                <a:latin typeface="Arial"/>
                <a:ea typeface="Arial"/>
                <a:cs typeface="Arial"/>
                <a:sym typeface="Arial"/>
              </a:rPr>
              <a:t>to pull only the needed lines.</a:t>
            </a:r>
            <a:endParaRPr sz="2400">
              <a:solidFill>
                <a:schemeClr val="dk1"/>
              </a:solidFill>
              <a:latin typeface="Arial"/>
              <a:ea typeface="Arial"/>
              <a:cs typeface="Arial"/>
              <a:sym typeface="Arial"/>
            </a:endParaRPr>
          </a:p>
        </p:txBody>
      </p:sp>
      <p:sp>
        <p:nvSpPr>
          <p:cNvPr id="654" name="Google Shape;654;p49"/>
          <p:cNvSpPr txBox="1"/>
          <p:nvPr/>
        </p:nvSpPr>
        <p:spPr>
          <a:xfrm>
            <a:off x="1228725" y="4703430"/>
            <a:ext cx="1020445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111827"/>
                </a:solidFill>
                <a:latin typeface="JetBrains Mono"/>
                <a:ea typeface="JetBrains Mono"/>
                <a:cs typeface="JetBrains Mono"/>
                <a:sym typeface="JetBrains Mono"/>
              </a:rPr>
              <a:t>memory_get</a:t>
            </a:r>
            <a:r>
              <a:rPr b="0" i="0" lang="en-US" sz="2800">
                <a:solidFill>
                  <a:srgbClr val="111827"/>
                </a:solidFill>
                <a:latin typeface="JetBrains Mono"/>
                <a:ea typeface="JetBrains Mono"/>
                <a:cs typeface="JetBrains Mono"/>
                <a:sym typeface="JetBrains Mono"/>
              </a:rPr>
              <a:t>:</a:t>
            </a:r>
            <a:r>
              <a:rPr b="0" i="0" lang="en-US" sz="2800">
                <a:solidFill>
                  <a:srgbClr val="464140"/>
                </a:solidFill>
                <a:latin typeface="Fragment Mono"/>
                <a:ea typeface="Fragment Mono"/>
                <a:cs typeface="Fragment Mono"/>
                <a:sym typeface="Fragment Mono"/>
              </a:rPr>
              <a:t> reads a specific memory Markdown file (workspace-relative), optionally </a:t>
            </a:r>
            <a:r>
              <a:rPr b="0" i="0" lang="en-US" sz="2800" u="sng">
                <a:solidFill>
                  <a:srgbClr val="464140"/>
                </a:solidFill>
                <a:latin typeface="Fragment Mono"/>
                <a:ea typeface="Fragment Mono"/>
                <a:cs typeface="Fragment Mono"/>
                <a:sym typeface="Fragment Mono"/>
              </a:rPr>
              <a:t>from a starting line and for N lines. </a:t>
            </a:r>
            <a:endParaRPr sz="2800" u="sng">
              <a:solidFill>
                <a:schemeClr val="dk1"/>
              </a:solidFill>
              <a:latin typeface="Arial"/>
              <a:ea typeface="Arial"/>
              <a:cs typeface="Arial"/>
              <a:sym typeface="Arial"/>
            </a:endParaRPr>
          </a:p>
        </p:txBody>
      </p:sp>
      <p:cxnSp>
        <p:nvCxnSpPr>
          <p:cNvPr id="655" name="Google Shape;655;p49"/>
          <p:cNvCxnSpPr/>
          <p:nvPr/>
        </p:nvCxnSpPr>
        <p:spPr>
          <a:xfrm rot="10800000">
            <a:off x="3219450" y="3302035"/>
            <a:ext cx="762000" cy="469865"/>
          </a:xfrm>
          <a:prstGeom prst="straightConnector1">
            <a:avLst/>
          </a:prstGeom>
          <a:noFill/>
          <a:ln cap="flat" cmpd="sng" w="38100">
            <a:solidFill>
              <a:schemeClr val="dk1"/>
            </a:solidFill>
            <a:prstDash val="solid"/>
            <a:miter lim="800000"/>
            <a:headEnd len="sm" w="sm" type="none"/>
            <a:tailEnd len="med" w="med" type="triangle"/>
          </a:ln>
        </p:spPr>
      </p:cxnSp>
      <p:sp>
        <p:nvSpPr>
          <p:cNvPr id="656" name="Google Shape;656;p49"/>
          <p:cNvSpPr txBox="1"/>
          <p:nvPr/>
        </p:nvSpPr>
        <p:spPr>
          <a:xfrm>
            <a:off x="4133850" y="3771900"/>
            <a:ext cx="5486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為甚麼讀 memory 需要特別的工具?</a:t>
            </a:r>
            <a:endParaRPr sz="2400">
              <a:solidFill>
                <a:schemeClr val="dk1"/>
              </a:solidFill>
              <a:latin typeface="Microsoft JhengHei"/>
              <a:ea typeface="Microsoft JhengHei"/>
              <a:cs typeface="Microsoft JhengHei"/>
              <a:sym typeface="Microsoft JhengHei"/>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過濾：按需加載</a:t>
            </a:r>
            <a:endParaRPr/>
          </a:p>
        </p:txBody>
      </p:sp>
      <p:sp>
        <p:nvSpPr>
          <p:cNvPr id="663" name="Google Shape;663;p50"/>
          <p:cNvSpPr txBox="1"/>
          <p:nvPr/>
        </p:nvSpPr>
        <p:spPr>
          <a:xfrm>
            <a:off x="7960659" y="681037"/>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MCP-Zero</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https://arxiv.org/abs/2506.01056</a:t>
            </a:r>
            <a:endParaRPr/>
          </a:p>
        </p:txBody>
      </p:sp>
      <p:sp>
        <p:nvSpPr>
          <p:cNvPr id="664" name="Google Shape;664;p50"/>
          <p:cNvSpPr/>
          <p:nvPr/>
        </p:nvSpPr>
        <p:spPr>
          <a:xfrm>
            <a:off x="2226136" y="1781785"/>
            <a:ext cx="1800000" cy="2627418"/>
          </a:xfrm>
          <a:prstGeom prst="roundRect">
            <a:avLst>
              <a:gd fmla="val 11829" name="adj"/>
            </a:avLst>
          </a:prstGeom>
          <a:solidFill>
            <a:srgbClr val="D9E5F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665" name="Google Shape;665;p50"/>
          <p:cNvSpPr/>
          <p:nvPr/>
        </p:nvSpPr>
        <p:spPr>
          <a:xfrm>
            <a:off x="2226136" y="5132396"/>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666" name="Google Shape;666;p50"/>
          <p:cNvSpPr/>
          <p:nvPr/>
        </p:nvSpPr>
        <p:spPr>
          <a:xfrm>
            <a:off x="2226136" y="5594814"/>
            <a:ext cx="1800000" cy="898061"/>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667" name="Google Shape;667;p50"/>
          <p:cNvSpPr/>
          <p:nvPr/>
        </p:nvSpPr>
        <p:spPr>
          <a:xfrm>
            <a:off x="2226136" y="4511621"/>
            <a:ext cx="180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668" name="Google Shape;668;p50"/>
          <p:cNvSpPr txBox="1"/>
          <p:nvPr/>
        </p:nvSpPr>
        <p:spPr>
          <a:xfrm>
            <a:off x="2226136" y="1825625"/>
            <a:ext cx="18000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a:t>
            </a:r>
            <a:endParaRPr/>
          </a:p>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669" name="Google Shape;669;p50"/>
          <p:cNvSpPr/>
          <p:nvPr/>
        </p:nvSpPr>
        <p:spPr>
          <a:xfrm>
            <a:off x="2468518" y="2801257"/>
            <a:ext cx="1315235" cy="1400122"/>
          </a:xfrm>
          <a:prstGeom prst="roundRect">
            <a:avLst>
              <a:gd fmla="val 16667" name="adj"/>
            </a:avLst>
          </a:prstGeom>
          <a:solidFill>
            <a:srgbClr val="FAE2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All </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Tools</a:t>
            </a:r>
            <a:endParaRPr sz="2400">
              <a:solidFill>
                <a:schemeClr val="dk1"/>
              </a:solidFill>
              <a:latin typeface="Arial"/>
              <a:ea typeface="Arial"/>
              <a:cs typeface="Arial"/>
              <a:sym typeface="Arial"/>
            </a:endParaRPr>
          </a:p>
        </p:txBody>
      </p:sp>
      <p:pic>
        <p:nvPicPr>
          <p:cNvPr id="670" name="Google Shape;670;p50"/>
          <p:cNvPicPr preferRelativeResize="0"/>
          <p:nvPr/>
        </p:nvPicPr>
        <p:blipFill rotWithShape="1">
          <a:blip r:embed="rId3">
            <a:alphaModFix/>
          </a:blip>
          <a:srcRect b="0" l="0" r="0" t="0"/>
          <a:stretch/>
        </p:blipFill>
        <p:spPr>
          <a:xfrm>
            <a:off x="5156779" y="2072665"/>
            <a:ext cx="5851880" cy="3059731"/>
          </a:xfrm>
          <a:prstGeom prst="rect">
            <a:avLst/>
          </a:prstGeom>
          <a:noFill/>
          <a:ln>
            <a:noFill/>
          </a:ln>
        </p:spPr>
      </p:pic>
      <p:cxnSp>
        <p:nvCxnSpPr>
          <p:cNvPr id="671" name="Google Shape;671;p50"/>
          <p:cNvCxnSpPr>
            <a:endCxn id="670" idx="1"/>
          </p:cNvCxnSpPr>
          <p:nvPr/>
        </p:nvCxnSpPr>
        <p:spPr>
          <a:xfrm>
            <a:off x="3605479" y="3602531"/>
            <a:ext cx="1551300" cy="0"/>
          </a:xfrm>
          <a:prstGeom prst="straightConnector1">
            <a:avLst/>
          </a:prstGeom>
          <a:noFill/>
          <a:ln cap="flat" cmpd="sng" w="38100">
            <a:solidFill>
              <a:schemeClr val="dk1"/>
            </a:solidFill>
            <a:prstDash val="solid"/>
            <a:miter lim="800000"/>
            <a:headEnd len="sm" w="sm" type="none"/>
            <a:tailEnd len="med" w="med" type="triangle"/>
          </a:ln>
        </p:spPr>
      </p:cxnSp>
      <p:sp>
        <p:nvSpPr>
          <p:cNvPr id="672" name="Google Shape;672;p50"/>
          <p:cNvSpPr txBox="1"/>
          <p:nvPr/>
        </p:nvSpPr>
        <p:spPr>
          <a:xfrm>
            <a:off x="4992913" y="5283540"/>
            <a:ext cx="66330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The GitHub tools require more than 4,600 tokens.</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過濾：按需加載</a:t>
            </a:r>
            <a:endParaRPr/>
          </a:p>
        </p:txBody>
      </p:sp>
      <p:sp>
        <p:nvSpPr>
          <p:cNvPr id="679" name="Google Shape;679;p51"/>
          <p:cNvSpPr txBox="1"/>
          <p:nvPr/>
        </p:nvSpPr>
        <p:spPr>
          <a:xfrm>
            <a:off x="7960659" y="681037"/>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MCP-Zero</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https://arxiv.org/abs/2506.01056</a:t>
            </a:r>
            <a:endParaRPr/>
          </a:p>
        </p:txBody>
      </p:sp>
      <p:sp>
        <p:nvSpPr>
          <p:cNvPr id="680" name="Google Shape;680;p51"/>
          <p:cNvSpPr/>
          <p:nvPr/>
        </p:nvSpPr>
        <p:spPr>
          <a:xfrm>
            <a:off x="2226136" y="1781785"/>
            <a:ext cx="1800000" cy="2627418"/>
          </a:xfrm>
          <a:prstGeom prst="roundRect">
            <a:avLst>
              <a:gd fmla="val 11829" name="adj"/>
            </a:avLst>
          </a:prstGeom>
          <a:solidFill>
            <a:srgbClr val="D9E5F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681" name="Google Shape;681;p51"/>
          <p:cNvSpPr/>
          <p:nvPr/>
        </p:nvSpPr>
        <p:spPr>
          <a:xfrm>
            <a:off x="2226136" y="5132396"/>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682" name="Google Shape;682;p51"/>
          <p:cNvSpPr/>
          <p:nvPr/>
        </p:nvSpPr>
        <p:spPr>
          <a:xfrm>
            <a:off x="2226136" y="5594814"/>
            <a:ext cx="1800000" cy="898061"/>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683" name="Google Shape;683;p51"/>
          <p:cNvSpPr/>
          <p:nvPr/>
        </p:nvSpPr>
        <p:spPr>
          <a:xfrm>
            <a:off x="2226136" y="4511621"/>
            <a:ext cx="180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684" name="Google Shape;684;p51"/>
          <p:cNvSpPr txBox="1"/>
          <p:nvPr/>
        </p:nvSpPr>
        <p:spPr>
          <a:xfrm>
            <a:off x="2226136" y="1825625"/>
            <a:ext cx="18000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a:t>
            </a:r>
            <a:endParaRPr/>
          </a:p>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685" name="Google Shape;685;p51"/>
          <p:cNvSpPr/>
          <p:nvPr/>
        </p:nvSpPr>
        <p:spPr>
          <a:xfrm>
            <a:off x="2468518" y="2801257"/>
            <a:ext cx="1315235" cy="1400122"/>
          </a:xfrm>
          <a:prstGeom prst="roundRect">
            <a:avLst>
              <a:gd fmla="val 16667" name="adj"/>
            </a:avLst>
          </a:prstGeom>
          <a:solidFill>
            <a:srgbClr val="FAE2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All </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Tools</a:t>
            </a:r>
            <a:endParaRPr sz="2400">
              <a:solidFill>
                <a:schemeClr val="dk1"/>
              </a:solidFill>
              <a:latin typeface="Arial"/>
              <a:ea typeface="Arial"/>
              <a:cs typeface="Arial"/>
              <a:sym typeface="Arial"/>
            </a:endParaRPr>
          </a:p>
        </p:txBody>
      </p:sp>
      <p:sp>
        <p:nvSpPr>
          <p:cNvPr id="686" name="Google Shape;686;p51"/>
          <p:cNvSpPr/>
          <p:nvPr/>
        </p:nvSpPr>
        <p:spPr>
          <a:xfrm>
            <a:off x="9218544" y="4807242"/>
            <a:ext cx="2333468" cy="1665343"/>
          </a:xfrm>
          <a:prstGeom prst="roundRect">
            <a:avLst>
              <a:gd fmla="val 6682" name="adj"/>
            </a:avLst>
          </a:prstGeom>
          <a:solidFill>
            <a:srgbClr val="FAE2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All </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Tools</a:t>
            </a:r>
            <a:endParaRPr sz="2400">
              <a:solidFill>
                <a:schemeClr val="dk1"/>
              </a:solidFill>
              <a:latin typeface="Arial"/>
              <a:ea typeface="Arial"/>
              <a:cs typeface="Arial"/>
              <a:sym typeface="Arial"/>
            </a:endParaRPr>
          </a:p>
        </p:txBody>
      </p:sp>
      <p:sp>
        <p:nvSpPr>
          <p:cNvPr id="687" name="Google Shape;687;p51"/>
          <p:cNvSpPr/>
          <p:nvPr/>
        </p:nvSpPr>
        <p:spPr>
          <a:xfrm>
            <a:off x="6044545" y="1775270"/>
            <a:ext cx="1800000" cy="881352"/>
          </a:xfrm>
          <a:prstGeom prst="roundRect">
            <a:avLst>
              <a:gd fmla="val 11829" name="adj"/>
            </a:avLst>
          </a:prstGeom>
          <a:solidFill>
            <a:srgbClr val="D9E5F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688" name="Google Shape;688;p51"/>
          <p:cNvSpPr/>
          <p:nvPr/>
        </p:nvSpPr>
        <p:spPr>
          <a:xfrm>
            <a:off x="6058946" y="4396656"/>
            <a:ext cx="1800000" cy="898061"/>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689" name="Google Shape;689;p51"/>
          <p:cNvSpPr/>
          <p:nvPr/>
        </p:nvSpPr>
        <p:spPr>
          <a:xfrm>
            <a:off x="6044545" y="2801257"/>
            <a:ext cx="180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690" name="Google Shape;690;p51"/>
          <p:cNvSpPr txBox="1"/>
          <p:nvPr/>
        </p:nvSpPr>
        <p:spPr>
          <a:xfrm>
            <a:off x="6044545" y="1819110"/>
            <a:ext cx="18000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a:t>
            </a:r>
            <a:endParaRPr/>
          </a:p>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691" name="Google Shape;691;p51"/>
          <p:cNvSpPr/>
          <p:nvPr/>
        </p:nvSpPr>
        <p:spPr>
          <a:xfrm>
            <a:off x="6044545" y="3431487"/>
            <a:ext cx="1800000" cy="381627"/>
          </a:xfrm>
          <a:prstGeom prst="roundRect">
            <a:avLst>
              <a:gd fmla="val 16667" name="adj"/>
            </a:avLst>
          </a:prstGeom>
          <a:solidFill>
            <a:srgbClr val="FAE2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Tool</a:t>
            </a:r>
            <a:endParaRPr sz="2400">
              <a:solidFill>
                <a:schemeClr val="dk1"/>
              </a:solidFill>
              <a:latin typeface="Arial"/>
              <a:ea typeface="Arial"/>
              <a:cs typeface="Arial"/>
              <a:sym typeface="Arial"/>
            </a:endParaRPr>
          </a:p>
        </p:txBody>
      </p:sp>
      <p:sp>
        <p:nvSpPr>
          <p:cNvPr id="692" name="Google Shape;692;p51"/>
          <p:cNvSpPr/>
          <p:nvPr/>
        </p:nvSpPr>
        <p:spPr>
          <a:xfrm>
            <a:off x="6058946" y="3915287"/>
            <a:ext cx="180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693" name="Google Shape;693;p51"/>
          <p:cNvSpPr txBox="1"/>
          <p:nvPr/>
        </p:nvSpPr>
        <p:spPr>
          <a:xfrm rot="5400000">
            <a:off x="6411850" y="5580203"/>
            <a:ext cx="10941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cxnSp>
        <p:nvCxnSpPr>
          <p:cNvPr id="694" name="Google Shape;694;p51"/>
          <p:cNvCxnSpPr/>
          <p:nvPr/>
        </p:nvCxnSpPr>
        <p:spPr>
          <a:xfrm>
            <a:off x="7975600" y="3064893"/>
            <a:ext cx="1611086" cy="0"/>
          </a:xfrm>
          <a:prstGeom prst="straightConnector1">
            <a:avLst/>
          </a:prstGeom>
          <a:noFill/>
          <a:ln cap="flat" cmpd="sng" w="38100">
            <a:solidFill>
              <a:schemeClr val="dk1"/>
            </a:solidFill>
            <a:prstDash val="solid"/>
            <a:miter lim="800000"/>
            <a:headEnd len="sm" w="sm" type="none"/>
            <a:tailEnd len="med" w="med" type="triangle"/>
          </a:ln>
        </p:spPr>
      </p:cxnSp>
      <p:cxnSp>
        <p:nvCxnSpPr>
          <p:cNvPr id="695" name="Google Shape;695;p51"/>
          <p:cNvCxnSpPr/>
          <p:nvPr/>
        </p:nvCxnSpPr>
        <p:spPr>
          <a:xfrm rot="10800000">
            <a:off x="8004203" y="3602032"/>
            <a:ext cx="1611086" cy="0"/>
          </a:xfrm>
          <a:prstGeom prst="straightConnector1">
            <a:avLst/>
          </a:prstGeom>
          <a:noFill/>
          <a:ln cap="flat" cmpd="sng" w="38100">
            <a:solidFill>
              <a:schemeClr val="dk1"/>
            </a:solidFill>
            <a:prstDash val="solid"/>
            <a:miter lim="800000"/>
            <a:headEnd len="sm" w="sm" type="none"/>
            <a:tailEnd len="med" w="med" type="triangle"/>
          </a:ln>
        </p:spPr>
      </p:cxnSp>
      <p:sp>
        <p:nvSpPr>
          <p:cNvPr id="696" name="Google Shape;696;p51"/>
          <p:cNvSpPr/>
          <p:nvPr/>
        </p:nvSpPr>
        <p:spPr>
          <a:xfrm>
            <a:off x="9615289" y="2766218"/>
            <a:ext cx="1539979" cy="1325563"/>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Search</a:t>
            </a:r>
            <a:endParaRPr/>
          </a:p>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Engine</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697" name="Google Shape;697;p51"/>
          <p:cNvCxnSpPr/>
          <p:nvPr/>
        </p:nvCxnSpPr>
        <p:spPr>
          <a:xfrm rot="10800000">
            <a:off x="10276664" y="4201379"/>
            <a:ext cx="0" cy="472221"/>
          </a:xfrm>
          <a:prstGeom prst="straightConnector1">
            <a:avLst/>
          </a:prstGeom>
          <a:noFill/>
          <a:ln cap="flat" cmpd="sng" w="38100">
            <a:solidFill>
              <a:schemeClr val="dk1"/>
            </a:solidFill>
            <a:prstDash val="solid"/>
            <a:miter lim="800000"/>
            <a:headEnd len="sm" w="sm" type="none"/>
            <a:tailEnd len="med" w="med" type="triangle"/>
          </a:ln>
        </p:spPr>
      </p:cxnSp>
      <p:cxnSp>
        <p:nvCxnSpPr>
          <p:cNvPr id="698" name="Google Shape;698;p51"/>
          <p:cNvCxnSpPr>
            <a:stCxn id="699" idx="1"/>
          </p:cNvCxnSpPr>
          <p:nvPr/>
        </p:nvCxnSpPr>
        <p:spPr>
          <a:xfrm flipH="1">
            <a:off x="7620077" y="2091562"/>
            <a:ext cx="1053300" cy="973200"/>
          </a:xfrm>
          <a:prstGeom prst="straightConnector1">
            <a:avLst/>
          </a:prstGeom>
          <a:noFill/>
          <a:ln cap="flat" cmpd="sng" w="38100">
            <a:solidFill>
              <a:schemeClr val="dk1"/>
            </a:solidFill>
            <a:prstDash val="dot"/>
            <a:miter lim="800000"/>
            <a:headEnd len="sm" w="sm" type="none"/>
            <a:tailEnd len="med" w="med" type="triangle"/>
          </a:ln>
        </p:spPr>
      </p:cxnSp>
      <p:sp>
        <p:nvSpPr>
          <p:cNvPr id="699" name="Google Shape;699;p51"/>
          <p:cNvSpPr txBox="1"/>
          <p:nvPr/>
        </p:nvSpPr>
        <p:spPr>
          <a:xfrm>
            <a:off x="8673377" y="1676063"/>
            <a:ext cx="247397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User query is unclear.</a:t>
            </a:r>
            <a:endParaRPr sz="2400">
              <a:solidFill>
                <a:schemeClr val="dk1"/>
              </a:solidFill>
              <a:latin typeface="Arial"/>
              <a:ea typeface="Arial"/>
              <a:cs typeface="Arial"/>
              <a:sym typeface="Arial"/>
            </a:endParaRPr>
          </a:p>
        </p:txBody>
      </p:sp>
      <p:cxnSp>
        <p:nvCxnSpPr>
          <p:cNvPr id="700" name="Google Shape;700;p51"/>
          <p:cNvCxnSpPr/>
          <p:nvPr/>
        </p:nvCxnSpPr>
        <p:spPr>
          <a:xfrm>
            <a:off x="10619564" y="4210032"/>
            <a:ext cx="0" cy="472221"/>
          </a:xfrm>
          <a:prstGeom prst="straightConnector1">
            <a:avLst/>
          </a:prstGeom>
          <a:noFill/>
          <a:ln cap="flat" cmpd="sng" w="38100">
            <a:solidFill>
              <a:schemeClr val="dk1"/>
            </a:solidFill>
            <a:prstDash val="solid"/>
            <a:miter lim="800000"/>
            <a:headEnd len="sm" w="sm" type="none"/>
            <a:tailEnd len="med" w="med" type="triangle"/>
          </a:ln>
        </p:spPr>
      </p:cxn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過濾：按需加載</a:t>
            </a:r>
            <a:endParaRPr/>
          </a:p>
        </p:txBody>
      </p:sp>
      <p:sp>
        <p:nvSpPr>
          <p:cNvPr id="707" name="Google Shape;707;p52"/>
          <p:cNvSpPr txBox="1"/>
          <p:nvPr/>
        </p:nvSpPr>
        <p:spPr>
          <a:xfrm>
            <a:off x="7960659" y="681037"/>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MCP-Zero</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https://arxiv.org/abs/2506.01056</a:t>
            </a:r>
            <a:endParaRPr/>
          </a:p>
        </p:txBody>
      </p:sp>
      <p:sp>
        <p:nvSpPr>
          <p:cNvPr id="708" name="Google Shape;708;p52"/>
          <p:cNvSpPr/>
          <p:nvPr/>
        </p:nvSpPr>
        <p:spPr>
          <a:xfrm>
            <a:off x="4673686" y="1835693"/>
            <a:ext cx="2162518" cy="881352"/>
          </a:xfrm>
          <a:prstGeom prst="roundRect">
            <a:avLst>
              <a:gd fmla="val 11829" name="adj"/>
            </a:avLst>
          </a:prstGeom>
          <a:solidFill>
            <a:srgbClr val="D9E5F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709" name="Google Shape;709;p52"/>
          <p:cNvSpPr/>
          <p:nvPr/>
        </p:nvSpPr>
        <p:spPr>
          <a:xfrm>
            <a:off x="4673685" y="2861680"/>
            <a:ext cx="2162519"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710" name="Google Shape;710;p52"/>
          <p:cNvSpPr txBox="1"/>
          <p:nvPr/>
        </p:nvSpPr>
        <p:spPr>
          <a:xfrm>
            <a:off x="4854878" y="1866210"/>
            <a:ext cx="18000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a:t>
            </a:r>
            <a:endParaRPr/>
          </a:p>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711" name="Google Shape;711;p52"/>
          <p:cNvSpPr/>
          <p:nvPr/>
        </p:nvSpPr>
        <p:spPr>
          <a:xfrm>
            <a:off x="4673552" y="3522956"/>
            <a:ext cx="2162653" cy="830996"/>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I need …</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712" name="Google Shape;712;p52"/>
          <p:cNvCxnSpPr/>
          <p:nvPr/>
        </p:nvCxnSpPr>
        <p:spPr>
          <a:xfrm flipH="1" rot="10800000">
            <a:off x="6951853" y="3158394"/>
            <a:ext cx="2547257" cy="873560"/>
          </a:xfrm>
          <a:prstGeom prst="straightConnector1">
            <a:avLst/>
          </a:prstGeom>
          <a:noFill/>
          <a:ln cap="flat" cmpd="sng" w="38100">
            <a:solidFill>
              <a:schemeClr val="dk1"/>
            </a:solidFill>
            <a:prstDash val="solid"/>
            <a:miter lim="800000"/>
            <a:headEnd len="sm" w="sm" type="none"/>
            <a:tailEnd len="med" w="med" type="triangle"/>
          </a:ln>
        </p:spPr>
      </p:cxnSp>
      <p:cxnSp>
        <p:nvCxnSpPr>
          <p:cNvPr id="713" name="Google Shape;713;p52"/>
          <p:cNvCxnSpPr/>
          <p:nvPr/>
        </p:nvCxnSpPr>
        <p:spPr>
          <a:xfrm flipH="1">
            <a:off x="6951853" y="3715657"/>
            <a:ext cx="2547257" cy="957943"/>
          </a:xfrm>
          <a:prstGeom prst="straightConnector1">
            <a:avLst/>
          </a:prstGeom>
          <a:noFill/>
          <a:ln cap="flat" cmpd="sng" w="38100">
            <a:solidFill>
              <a:schemeClr val="dk1"/>
            </a:solidFill>
            <a:prstDash val="solid"/>
            <a:miter lim="800000"/>
            <a:headEnd len="sm" w="sm" type="none"/>
            <a:tailEnd len="med" w="med" type="triangle"/>
          </a:ln>
        </p:spPr>
      </p:cxnSp>
      <p:sp>
        <p:nvSpPr>
          <p:cNvPr id="714" name="Google Shape;714;p52"/>
          <p:cNvSpPr/>
          <p:nvPr/>
        </p:nvSpPr>
        <p:spPr>
          <a:xfrm>
            <a:off x="9615289" y="2766218"/>
            <a:ext cx="1539979" cy="1325563"/>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Search</a:t>
            </a:r>
            <a:endParaRPr/>
          </a:p>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Engine</a:t>
            </a:r>
            <a:endParaRPr b="0" i="0" sz="2400" u="none" cap="none" strike="noStrike">
              <a:solidFill>
                <a:srgbClr val="000000"/>
              </a:solidFill>
              <a:latin typeface="Microsoft JhengHei"/>
              <a:ea typeface="Microsoft JhengHei"/>
              <a:cs typeface="Microsoft JhengHei"/>
              <a:sym typeface="Microsoft JhengHei"/>
            </a:endParaRPr>
          </a:p>
        </p:txBody>
      </p:sp>
      <p:sp>
        <p:nvSpPr>
          <p:cNvPr id="715" name="Google Shape;715;p52"/>
          <p:cNvSpPr txBox="1"/>
          <p:nvPr/>
        </p:nvSpPr>
        <p:spPr>
          <a:xfrm>
            <a:off x="1857654" y="3399845"/>
            <a:ext cx="269971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Microsoft JhengHei"/>
                <a:ea typeface="Microsoft JhengHei"/>
                <a:cs typeface="Microsoft JhengHei"/>
                <a:sym typeface="Microsoft JhengHei"/>
              </a:rPr>
              <a:t>讓 AI 講它自己需要甚麼</a:t>
            </a:r>
            <a:endParaRPr/>
          </a:p>
        </p:txBody>
      </p:sp>
      <p:sp>
        <p:nvSpPr>
          <p:cNvPr id="716" name="Google Shape;716;p52"/>
          <p:cNvSpPr/>
          <p:nvPr/>
        </p:nvSpPr>
        <p:spPr>
          <a:xfrm>
            <a:off x="4659150" y="5587642"/>
            <a:ext cx="2177053" cy="898061"/>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717" name="Google Shape;717;p52"/>
          <p:cNvSpPr/>
          <p:nvPr/>
        </p:nvSpPr>
        <p:spPr>
          <a:xfrm>
            <a:off x="4659151" y="4534723"/>
            <a:ext cx="2162518" cy="381627"/>
          </a:xfrm>
          <a:prstGeom prst="roundRect">
            <a:avLst>
              <a:gd fmla="val 16667" name="adj"/>
            </a:avLst>
          </a:prstGeom>
          <a:solidFill>
            <a:srgbClr val="FAE2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Tool</a:t>
            </a:r>
            <a:endParaRPr sz="2400">
              <a:solidFill>
                <a:schemeClr val="dk1"/>
              </a:solidFill>
              <a:latin typeface="Arial"/>
              <a:ea typeface="Arial"/>
              <a:cs typeface="Arial"/>
              <a:sym typeface="Arial"/>
            </a:endParaRPr>
          </a:p>
        </p:txBody>
      </p:sp>
      <p:sp>
        <p:nvSpPr>
          <p:cNvPr id="718" name="Google Shape;718;p52"/>
          <p:cNvSpPr/>
          <p:nvPr/>
        </p:nvSpPr>
        <p:spPr>
          <a:xfrm>
            <a:off x="4673551" y="5071996"/>
            <a:ext cx="2148117"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719" name="Google Shape;719;p52"/>
          <p:cNvSpPr txBox="1"/>
          <p:nvPr/>
        </p:nvSpPr>
        <p:spPr>
          <a:xfrm>
            <a:off x="6988203" y="2477793"/>
            <a:ext cx="258354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Description of the required tool</a:t>
            </a:r>
            <a:endParaRPr sz="2400">
              <a:solidFill>
                <a:schemeClr val="dk1"/>
              </a:solidFill>
              <a:latin typeface="Arial"/>
              <a:ea typeface="Arial"/>
              <a:cs typeface="Arial"/>
              <a:sym typeface="Arial"/>
            </a:endParaRPr>
          </a:p>
        </p:txBody>
      </p:sp>
      <p:sp>
        <p:nvSpPr>
          <p:cNvPr id="720" name="Google Shape;720;p52"/>
          <p:cNvSpPr txBox="1"/>
          <p:nvPr/>
        </p:nvSpPr>
        <p:spPr>
          <a:xfrm>
            <a:off x="870856" y="5232112"/>
            <a:ext cx="269971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OpenClaw 中的 SKILL 也是用按需加載的方式</a:t>
            </a:r>
            <a:endParaRPr/>
          </a:p>
        </p:txBody>
      </p:sp>
      <p:sp>
        <p:nvSpPr>
          <p:cNvPr id="721" name="Google Shape;721;p52"/>
          <p:cNvSpPr/>
          <p:nvPr/>
        </p:nvSpPr>
        <p:spPr>
          <a:xfrm>
            <a:off x="9218544" y="4807242"/>
            <a:ext cx="2333468" cy="1665343"/>
          </a:xfrm>
          <a:prstGeom prst="roundRect">
            <a:avLst>
              <a:gd fmla="val 6682" name="adj"/>
            </a:avLst>
          </a:prstGeom>
          <a:solidFill>
            <a:srgbClr val="FAE2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All </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Tools</a:t>
            </a:r>
            <a:endParaRPr sz="2400">
              <a:solidFill>
                <a:schemeClr val="dk1"/>
              </a:solidFill>
              <a:latin typeface="Arial"/>
              <a:ea typeface="Arial"/>
              <a:cs typeface="Arial"/>
              <a:sym typeface="Arial"/>
            </a:endParaRPr>
          </a:p>
        </p:txBody>
      </p:sp>
      <p:cxnSp>
        <p:nvCxnSpPr>
          <p:cNvPr id="722" name="Google Shape;722;p52"/>
          <p:cNvCxnSpPr/>
          <p:nvPr/>
        </p:nvCxnSpPr>
        <p:spPr>
          <a:xfrm rot="10800000">
            <a:off x="10276664" y="4201379"/>
            <a:ext cx="0" cy="472221"/>
          </a:xfrm>
          <a:prstGeom prst="straightConnector1">
            <a:avLst/>
          </a:prstGeom>
          <a:noFill/>
          <a:ln cap="flat" cmpd="sng" w="38100">
            <a:solidFill>
              <a:schemeClr val="dk1"/>
            </a:solidFill>
            <a:prstDash val="solid"/>
            <a:miter lim="800000"/>
            <a:headEnd len="sm" w="sm" type="none"/>
            <a:tailEnd len="med" w="med" type="triangle"/>
          </a:ln>
        </p:spPr>
      </p:cxnSp>
      <p:cxnSp>
        <p:nvCxnSpPr>
          <p:cNvPr id="723" name="Google Shape;723;p52"/>
          <p:cNvCxnSpPr/>
          <p:nvPr/>
        </p:nvCxnSpPr>
        <p:spPr>
          <a:xfrm>
            <a:off x="10619564" y="4210032"/>
            <a:ext cx="0" cy="472221"/>
          </a:xfrm>
          <a:prstGeom prst="straightConnector1">
            <a:avLst/>
          </a:prstGeom>
          <a:noFill/>
          <a:ln cap="flat" cmpd="sng" w="38100">
            <a:solidFill>
              <a:schemeClr val="dk1"/>
            </a:solidFill>
            <a:prstDash val="solid"/>
            <a:miter lim="800000"/>
            <a:headEnd len="sm" w="sm" type="none"/>
            <a:tailEnd len="med" w="med" type="triangle"/>
          </a:ln>
        </p:spPr>
      </p:cxn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Agentic Context Engineering </a:t>
            </a:r>
            <a:endParaRPr/>
          </a:p>
        </p:txBody>
      </p:sp>
      <p:sp>
        <p:nvSpPr>
          <p:cNvPr id="730" name="Google Shape;730;p53"/>
          <p:cNvSpPr txBox="1"/>
          <p:nvPr/>
        </p:nvSpPr>
        <p:spPr>
          <a:xfrm>
            <a:off x="1008743" y="3313673"/>
            <a:ext cx="3378200" cy="531346"/>
          </a:xfrm>
          <a:prstGeom prst="rect">
            <a:avLst/>
          </a:prstGeom>
          <a:blipFill rotWithShape="1">
            <a:blip r:embed="rId3">
              <a:alphaModFix/>
            </a:blip>
            <a:stretch>
              <a:fillRect b="-29886" l="-3604"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31" name="Google Shape;731;p53"/>
          <p:cNvSpPr txBox="1"/>
          <p:nvPr/>
        </p:nvSpPr>
        <p:spPr>
          <a:xfrm>
            <a:off x="1674586" y="4092946"/>
            <a:ext cx="3378200" cy="53134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32" name="Google Shape;732;p53"/>
          <p:cNvSpPr txBox="1"/>
          <p:nvPr/>
        </p:nvSpPr>
        <p:spPr>
          <a:xfrm>
            <a:off x="1674586" y="4833261"/>
            <a:ext cx="4573814" cy="52322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33" name="Google Shape;733;p53"/>
          <p:cNvSpPr txBox="1"/>
          <p:nvPr/>
        </p:nvSpPr>
        <p:spPr>
          <a:xfrm>
            <a:off x="1008743" y="1983254"/>
            <a:ext cx="3378200" cy="531346"/>
          </a:xfrm>
          <a:prstGeom prst="rect">
            <a:avLst/>
          </a:prstGeom>
          <a:blipFill rotWithShape="1">
            <a:blip r:embed="rId6">
              <a:alphaModFix/>
            </a:blip>
            <a:stretch>
              <a:fillRect b="-28409" l="0" r="0" t="-113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34" name="Google Shape;734;p53"/>
          <p:cNvSpPr txBox="1"/>
          <p:nvPr/>
        </p:nvSpPr>
        <p:spPr>
          <a:xfrm>
            <a:off x="1008743" y="2597724"/>
            <a:ext cx="3378200" cy="531346"/>
          </a:xfrm>
          <a:prstGeom prst="rect">
            <a:avLst/>
          </a:prstGeom>
          <a:blipFill rotWithShape="1">
            <a:blip r:embed="rId7">
              <a:alphaModFix/>
            </a:blip>
            <a:stretch>
              <a:fillRect b="-29885" l="0" r="0" t="-114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35" name="Google Shape;735;p53"/>
          <p:cNvSpPr txBox="1"/>
          <p:nvPr/>
        </p:nvSpPr>
        <p:spPr>
          <a:xfrm>
            <a:off x="9095015" y="2511384"/>
            <a:ext cx="2514597" cy="531346"/>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36" name="Google Shape;736;p53"/>
          <p:cNvSpPr txBox="1"/>
          <p:nvPr/>
        </p:nvSpPr>
        <p:spPr>
          <a:xfrm>
            <a:off x="5582557" y="3290657"/>
            <a:ext cx="3378200" cy="531346"/>
          </a:xfrm>
          <a:prstGeom prst="rect">
            <a:avLst/>
          </a:prstGeom>
          <a:blipFill rotWithShape="1">
            <a:blip r:embed="rId9">
              <a:alphaModFix/>
            </a:blip>
            <a:stretch>
              <a:fillRect b="-29886" l="-3792"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37" name="Google Shape;737;p53"/>
          <p:cNvSpPr txBox="1"/>
          <p:nvPr/>
        </p:nvSpPr>
        <p:spPr>
          <a:xfrm>
            <a:off x="6248400" y="4069930"/>
            <a:ext cx="3378200" cy="531346"/>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38" name="Google Shape;738;p53"/>
          <p:cNvSpPr txBox="1"/>
          <p:nvPr/>
        </p:nvSpPr>
        <p:spPr>
          <a:xfrm>
            <a:off x="6248400" y="4810245"/>
            <a:ext cx="4573814" cy="52322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39" name="Google Shape;739;p53"/>
          <p:cNvSpPr txBox="1"/>
          <p:nvPr/>
        </p:nvSpPr>
        <p:spPr>
          <a:xfrm>
            <a:off x="5582557" y="1960238"/>
            <a:ext cx="3378200" cy="531346"/>
          </a:xfrm>
          <a:prstGeom prst="rect">
            <a:avLst/>
          </a:prstGeom>
          <a:blipFill rotWithShape="1">
            <a:blip r:embed="rId12">
              <a:alphaModFix/>
            </a:blip>
            <a:stretch>
              <a:fillRect b="-29886" l="0"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40" name="Google Shape;740;p53"/>
          <p:cNvSpPr txBox="1"/>
          <p:nvPr/>
        </p:nvSpPr>
        <p:spPr>
          <a:xfrm>
            <a:off x="5582557" y="2574708"/>
            <a:ext cx="3378200" cy="531346"/>
          </a:xfrm>
          <a:prstGeom prst="rect">
            <a:avLst/>
          </a:prstGeom>
          <a:blipFill rotWithShape="1">
            <a:blip r:embed="rId13">
              <a:alphaModFix/>
            </a:blip>
            <a:stretch>
              <a:fillRect b="-28409" l="0" r="0" t="-113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741" name="Google Shape;741;p53"/>
          <p:cNvSpPr txBox="1"/>
          <p:nvPr/>
        </p:nvSpPr>
        <p:spPr>
          <a:xfrm>
            <a:off x="9095014" y="3251699"/>
            <a:ext cx="2514597" cy="954107"/>
          </a:xfrm>
          <a:prstGeom prst="rect">
            <a:avLst/>
          </a:prstGeom>
          <a:blipFill rotWithShape="1">
            <a:blip r:embed="rId14">
              <a:alphaModFix/>
            </a:blip>
            <a:stretch>
              <a:fillRect b="-17197" l="-5097" r="0" t="-764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cxnSp>
        <p:nvCxnSpPr>
          <p:cNvPr id="742" name="Google Shape;742;p53"/>
          <p:cNvCxnSpPr/>
          <p:nvPr/>
        </p:nvCxnSpPr>
        <p:spPr>
          <a:xfrm flipH="1">
            <a:off x="8535307" y="3669312"/>
            <a:ext cx="425450" cy="341178"/>
          </a:xfrm>
          <a:prstGeom prst="straightConnector1">
            <a:avLst/>
          </a:prstGeom>
          <a:noFill/>
          <a:ln cap="flat" cmpd="sng" w="38100">
            <a:solidFill>
              <a:schemeClr val="dk1"/>
            </a:solidFill>
            <a:prstDash val="solid"/>
            <a:miter lim="800000"/>
            <a:headEnd len="sm" w="sm" type="none"/>
            <a:tailEnd len="med" w="med" type="triangle"/>
          </a:ln>
        </p:spPr>
      </p:cxnSp>
      <p:cxnSp>
        <p:nvCxnSpPr>
          <p:cNvPr id="743" name="Google Shape;743;p53"/>
          <p:cNvCxnSpPr/>
          <p:nvPr/>
        </p:nvCxnSpPr>
        <p:spPr>
          <a:xfrm rot="10800000">
            <a:off x="7618079" y="5360447"/>
            <a:ext cx="0" cy="549019"/>
          </a:xfrm>
          <a:prstGeom prst="straightConnector1">
            <a:avLst/>
          </a:prstGeom>
          <a:noFill/>
          <a:ln cap="flat" cmpd="sng" w="57150">
            <a:solidFill>
              <a:schemeClr val="dk1"/>
            </a:solidFill>
            <a:prstDash val="solid"/>
            <a:miter lim="800000"/>
            <a:headEnd len="sm" w="sm" type="none"/>
            <a:tailEnd len="med" w="med" type="triangle"/>
          </a:ln>
        </p:spPr>
      </p:cxnSp>
      <p:sp>
        <p:nvSpPr>
          <p:cNvPr id="744" name="Google Shape;744;p53"/>
          <p:cNvSpPr txBox="1"/>
          <p:nvPr/>
        </p:nvSpPr>
        <p:spPr>
          <a:xfrm>
            <a:off x="5928979" y="5909466"/>
            <a:ext cx="3378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Microsoft JhengHei"/>
                <a:ea typeface="Microsoft JhengHei"/>
                <a:cs typeface="Microsoft JhengHei"/>
                <a:sym typeface="Microsoft JhengHei"/>
              </a:rPr>
              <a:t>把一切交給 LLM</a:t>
            </a:r>
            <a:endParaRPr sz="2800">
              <a:solidFill>
                <a:schemeClr val="dk1"/>
              </a:solidFill>
              <a:latin typeface="Microsoft JhengHei"/>
              <a:ea typeface="Microsoft JhengHei"/>
              <a:cs typeface="Microsoft JhengHei"/>
              <a:sym typeface="Microsoft JhengHei"/>
            </a:endParaRPr>
          </a:p>
        </p:txBody>
      </p:sp>
      <p:sp>
        <p:nvSpPr>
          <p:cNvPr id="745" name="Google Shape;745;p53"/>
          <p:cNvSpPr txBox="1"/>
          <p:nvPr/>
        </p:nvSpPr>
        <p:spPr>
          <a:xfrm>
            <a:off x="8275304" y="721192"/>
            <a:ext cx="637309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Agentic Context Engineering</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https://arxiv.org/abs/2510.04618</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Agentic Context Engineering </a:t>
            </a:r>
            <a:endParaRPr/>
          </a:p>
        </p:txBody>
      </p:sp>
      <p:sp>
        <p:nvSpPr>
          <p:cNvPr id="751" name="Google Shape;751;p54"/>
          <p:cNvSpPr/>
          <p:nvPr/>
        </p:nvSpPr>
        <p:spPr>
          <a:xfrm>
            <a:off x="99578" y="2602274"/>
            <a:ext cx="2231564" cy="1800279"/>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Context</a:t>
            </a:r>
            <a:endParaRPr/>
          </a:p>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t</a:t>
            </a:r>
            <a:endParaRPr b="0" i="0" sz="2400" u="none" cap="none" strike="noStrike">
              <a:solidFill>
                <a:srgbClr val="000000"/>
              </a:solidFill>
              <a:latin typeface="Microsoft JhengHei"/>
              <a:ea typeface="Microsoft JhengHei"/>
              <a:cs typeface="Microsoft JhengHei"/>
              <a:sym typeface="Microsoft JhengHei"/>
            </a:endParaRPr>
          </a:p>
        </p:txBody>
      </p:sp>
      <p:sp>
        <p:nvSpPr>
          <p:cNvPr id="752" name="Google Shape;752;p54"/>
          <p:cNvSpPr/>
          <p:nvPr/>
        </p:nvSpPr>
        <p:spPr>
          <a:xfrm>
            <a:off x="99577" y="5258922"/>
            <a:ext cx="2231563" cy="515646"/>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Output t</a:t>
            </a:r>
            <a:endParaRPr b="0" i="0" sz="2400" u="none" cap="none" strike="noStrike">
              <a:solidFill>
                <a:srgbClr val="000000"/>
              </a:solidFill>
              <a:latin typeface="Microsoft JhengHei"/>
              <a:ea typeface="Microsoft JhengHei"/>
              <a:cs typeface="Microsoft JhengHei"/>
              <a:sym typeface="Microsoft JhengHei"/>
            </a:endParaRPr>
          </a:p>
        </p:txBody>
      </p:sp>
      <p:sp>
        <p:nvSpPr>
          <p:cNvPr id="753" name="Google Shape;753;p54"/>
          <p:cNvSpPr/>
          <p:nvPr/>
        </p:nvSpPr>
        <p:spPr>
          <a:xfrm>
            <a:off x="99578" y="4552880"/>
            <a:ext cx="2231563" cy="515646"/>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Input t</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754" name="Google Shape;754;p54"/>
          <p:cNvCxnSpPr/>
          <p:nvPr/>
        </p:nvCxnSpPr>
        <p:spPr>
          <a:xfrm>
            <a:off x="2826442" y="3376147"/>
            <a:ext cx="393008" cy="0"/>
          </a:xfrm>
          <a:prstGeom prst="straightConnector1">
            <a:avLst/>
          </a:prstGeom>
          <a:noFill/>
          <a:ln cap="flat" cmpd="sng" w="57150">
            <a:solidFill>
              <a:schemeClr val="dk1"/>
            </a:solidFill>
            <a:prstDash val="solid"/>
            <a:miter lim="800000"/>
            <a:headEnd len="sm" w="sm" type="none"/>
            <a:tailEnd len="med" w="med" type="triangle"/>
          </a:ln>
        </p:spPr>
      </p:cxnSp>
      <p:sp>
        <p:nvSpPr>
          <p:cNvPr id="755" name="Google Shape;755;p54"/>
          <p:cNvSpPr/>
          <p:nvPr/>
        </p:nvSpPr>
        <p:spPr>
          <a:xfrm>
            <a:off x="3268756" y="2685299"/>
            <a:ext cx="1116903" cy="131127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sp>
        <p:nvSpPr>
          <p:cNvPr id="756" name="Google Shape;756;p54"/>
          <p:cNvSpPr/>
          <p:nvPr/>
        </p:nvSpPr>
        <p:spPr>
          <a:xfrm>
            <a:off x="2384128" y="2685299"/>
            <a:ext cx="442314" cy="3240456"/>
          </a:xfrm>
          <a:prstGeom prst="rightBrace">
            <a:avLst>
              <a:gd fmla="val 64133" name="adj1"/>
              <a:gd fmla="val 21384"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57" name="Google Shape;757;p54"/>
          <p:cNvSpPr/>
          <p:nvPr/>
        </p:nvSpPr>
        <p:spPr>
          <a:xfrm>
            <a:off x="4904018" y="2602274"/>
            <a:ext cx="2231564" cy="1800279"/>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Context</a:t>
            </a:r>
            <a:endParaRPr/>
          </a:p>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t+1</a:t>
            </a:r>
            <a:endParaRPr b="0" i="0" sz="2400" u="none" cap="none" strike="noStrike">
              <a:solidFill>
                <a:srgbClr val="000000"/>
              </a:solidFill>
              <a:latin typeface="Microsoft JhengHei"/>
              <a:ea typeface="Microsoft JhengHei"/>
              <a:cs typeface="Microsoft JhengHei"/>
              <a:sym typeface="Microsoft JhengHei"/>
            </a:endParaRPr>
          </a:p>
        </p:txBody>
      </p:sp>
      <p:sp>
        <p:nvSpPr>
          <p:cNvPr id="758" name="Google Shape;758;p54"/>
          <p:cNvSpPr/>
          <p:nvPr/>
        </p:nvSpPr>
        <p:spPr>
          <a:xfrm>
            <a:off x="4904017" y="5258922"/>
            <a:ext cx="2231563" cy="515646"/>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Output t+1</a:t>
            </a:r>
            <a:endParaRPr b="0" i="0" sz="2400" u="none" cap="none" strike="noStrike">
              <a:solidFill>
                <a:srgbClr val="000000"/>
              </a:solidFill>
              <a:latin typeface="Microsoft JhengHei"/>
              <a:ea typeface="Microsoft JhengHei"/>
              <a:cs typeface="Microsoft JhengHei"/>
              <a:sym typeface="Microsoft JhengHei"/>
            </a:endParaRPr>
          </a:p>
        </p:txBody>
      </p:sp>
      <p:sp>
        <p:nvSpPr>
          <p:cNvPr id="759" name="Google Shape;759;p54"/>
          <p:cNvSpPr/>
          <p:nvPr/>
        </p:nvSpPr>
        <p:spPr>
          <a:xfrm>
            <a:off x="4904018" y="4552880"/>
            <a:ext cx="2231563" cy="515646"/>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Input t+1</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760" name="Google Shape;760;p54"/>
          <p:cNvCxnSpPr/>
          <p:nvPr/>
        </p:nvCxnSpPr>
        <p:spPr>
          <a:xfrm>
            <a:off x="4461703" y="3363912"/>
            <a:ext cx="402933" cy="0"/>
          </a:xfrm>
          <a:prstGeom prst="straightConnector1">
            <a:avLst/>
          </a:prstGeom>
          <a:noFill/>
          <a:ln cap="flat" cmpd="sng" w="57150">
            <a:solidFill>
              <a:schemeClr val="dk1"/>
            </a:solidFill>
            <a:prstDash val="solid"/>
            <a:miter lim="800000"/>
            <a:headEnd len="sm" w="sm" type="none"/>
            <a:tailEnd len="med" w="med" type="triangle"/>
          </a:ln>
        </p:spPr>
      </p:cxnSp>
      <p:cxnSp>
        <p:nvCxnSpPr>
          <p:cNvPr id="761" name="Google Shape;761;p54"/>
          <p:cNvCxnSpPr/>
          <p:nvPr/>
        </p:nvCxnSpPr>
        <p:spPr>
          <a:xfrm>
            <a:off x="7653938" y="3293122"/>
            <a:ext cx="393008" cy="0"/>
          </a:xfrm>
          <a:prstGeom prst="straightConnector1">
            <a:avLst/>
          </a:prstGeom>
          <a:noFill/>
          <a:ln cap="flat" cmpd="sng" w="57150">
            <a:solidFill>
              <a:schemeClr val="dk1"/>
            </a:solidFill>
            <a:prstDash val="solid"/>
            <a:miter lim="800000"/>
            <a:headEnd len="sm" w="sm" type="none"/>
            <a:tailEnd len="med" w="med" type="triangle"/>
          </a:ln>
        </p:spPr>
      </p:cxnSp>
      <p:sp>
        <p:nvSpPr>
          <p:cNvPr id="762" name="Google Shape;762;p54"/>
          <p:cNvSpPr/>
          <p:nvPr/>
        </p:nvSpPr>
        <p:spPr>
          <a:xfrm>
            <a:off x="8096252" y="2602274"/>
            <a:ext cx="1116903" cy="131127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sp>
        <p:nvSpPr>
          <p:cNvPr id="763" name="Google Shape;763;p54"/>
          <p:cNvSpPr/>
          <p:nvPr/>
        </p:nvSpPr>
        <p:spPr>
          <a:xfrm>
            <a:off x="7211624" y="2602274"/>
            <a:ext cx="442314" cy="3240456"/>
          </a:xfrm>
          <a:prstGeom prst="rightBrace">
            <a:avLst>
              <a:gd fmla="val 64133" name="adj1"/>
              <a:gd fmla="val 21384"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64" name="Google Shape;764;p54"/>
          <p:cNvSpPr/>
          <p:nvPr/>
        </p:nvSpPr>
        <p:spPr>
          <a:xfrm>
            <a:off x="9731514" y="2519249"/>
            <a:ext cx="2231564" cy="1800279"/>
          </a:xfrm>
          <a:prstGeom prst="roundRect">
            <a:avLst>
              <a:gd fmla="val 16667" name="adj"/>
            </a:avLst>
          </a:prstGeom>
          <a:solidFill>
            <a:srgbClr val="D8F2C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Context</a:t>
            </a:r>
            <a:endParaRPr/>
          </a:p>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t+2</a:t>
            </a:r>
            <a:endParaRPr b="0" i="0" sz="2400" u="none" cap="none" strike="noStrike">
              <a:solidFill>
                <a:srgbClr val="000000"/>
              </a:solidFill>
              <a:latin typeface="Microsoft JhengHei"/>
              <a:ea typeface="Microsoft JhengHei"/>
              <a:cs typeface="Microsoft JhengHei"/>
              <a:sym typeface="Microsoft JhengHei"/>
            </a:endParaRPr>
          </a:p>
        </p:txBody>
      </p:sp>
      <p:sp>
        <p:nvSpPr>
          <p:cNvPr id="765" name="Google Shape;765;p54"/>
          <p:cNvSpPr/>
          <p:nvPr/>
        </p:nvSpPr>
        <p:spPr>
          <a:xfrm>
            <a:off x="9731513" y="5175897"/>
            <a:ext cx="2231563" cy="515646"/>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Output t+2</a:t>
            </a:r>
            <a:endParaRPr b="0" i="0" sz="2400" u="none" cap="none" strike="noStrike">
              <a:solidFill>
                <a:srgbClr val="000000"/>
              </a:solidFill>
              <a:latin typeface="Microsoft JhengHei"/>
              <a:ea typeface="Microsoft JhengHei"/>
              <a:cs typeface="Microsoft JhengHei"/>
              <a:sym typeface="Microsoft JhengHei"/>
            </a:endParaRPr>
          </a:p>
        </p:txBody>
      </p:sp>
      <p:sp>
        <p:nvSpPr>
          <p:cNvPr id="766" name="Google Shape;766;p54"/>
          <p:cNvSpPr/>
          <p:nvPr/>
        </p:nvSpPr>
        <p:spPr>
          <a:xfrm>
            <a:off x="9731514" y="4469855"/>
            <a:ext cx="2231563" cy="515646"/>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Input t+2</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767" name="Google Shape;767;p54"/>
          <p:cNvCxnSpPr/>
          <p:nvPr/>
        </p:nvCxnSpPr>
        <p:spPr>
          <a:xfrm>
            <a:off x="9289199" y="3280887"/>
            <a:ext cx="402933" cy="0"/>
          </a:xfrm>
          <a:prstGeom prst="straightConnector1">
            <a:avLst/>
          </a:prstGeom>
          <a:noFill/>
          <a:ln cap="flat" cmpd="sng" w="57150">
            <a:solidFill>
              <a:schemeClr val="dk1"/>
            </a:solidFill>
            <a:prstDash val="solid"/>
            <a:miter lim="800000"/>
            <a:headEnd len="sm" w="sm" type="none"/>
            <a:tailEnd len="med" w="med" type="triangle"/>
          </a:ln>
        </p:spPr>
      </p:cxnSp>
      <p:sp>
        <p:nvSpPr>
          <p:cNvPr id="768" name="Google Shape;768;p54"/>
          <p:cNvSpPr/>
          <p:nvPr/>
        </p:nvSpPr>
        <p:spPr>
          <a:xfrm>
            <a:off x="142946" y="1690688"/>
            <a:ext cx="2188194" cy="721190"/>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769" name="Google Shape;769;p54"/>
          <p:cNvSpPr/>
          <p:nvPr/>
        </p:nvSpPr>
        <p:spPr>
          <a:xfrm>
            <a:off x="4904017" y="1686540"/>
            <a:ext cx="2188194" cy="721190"/>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770" name="Google Shape;770;p54"/>
          <p:cNvSpPr/>
          <p:nvPr/>
        </p:nvSpPr>
        <p:spPr>
          <a:xfrm>
            <a:off x="9731513" y="1650115"/>
            <a:ext cx="2188194" cy="721190"/>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771" name="Google Shape;771;p54"/>
          <p:cNvSpPr txBox="1"/>
          <p:nvPr/>
        </p:nvSpPr>
        <p:spPr>
          <a:xfrm>
            <a:off x="8275304" y="721192"/>
            <a:ext cx="637309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Agentic Context Engineering</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https://arxiv.org/abs/2510.04618</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Agentic Context Engineering </a:t>
            </a:r>
            <a:endParaRPr/>
          </a:p>
        </p:txBody>
      </p:sp>
      <p:pic>
        <p:nvPicPr>
          <p:cNvPr id="778" name="Google Shape;778;p55"/>
          <p:cNvPicPr preferRelativeResize="0"/>
          <p:nvPr>
            <p:ph idx="1" type="body"/>
          </p:nvPr>
        </p:nvPicPr>
        <p:blipFill rotWithShape="1">
          <a:blip r:embed="rId3">
            <a:alphaModFix/>
          </a:blip>
          <a:srcRect b="0" l="0" r="0" t="0"/>
          <a:stretch/>
        </p:blipFill>
        <p:spPr>
          <a:xfrm>
            <a:off x="4693358" y="1690686"/>
            <a:ext cx="2805284" cy="4759159"/>
          </a:xfrm>
          <a:prstGeom prst="rect">
            <a:avLst/>
          </a:prstGeom>
          <a:noFill/>
          <a:ln>
            <a:noFill/>
          </a:ln>
        </p:spPr>
      </p:pic>
      <p:sp>
        <p:nvSpPr>
          <p:cNvPr id="779" name="Google Shape;779;p55"/>
          <p:cNvSpPr txBox="1"/>
          <p:nvPr/>
        </p:nvSpPr>
        <p:spPr>
          <a:xfrm>
            <a:off x="5715000" y="704740"/>
            <a:ext cx="6096000"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Dynamic Cheatsheet</a:t>
            </a:r>
            <a:endParaRPr sz="1800">
              <a:solidFill>
                <a:schemeClr val="dk1"/>
              </a:solidFill>
              <a:latin typeface="Arial"/>
              <a:ea typeface="Arial"/>
              <a:cs typeface="Arial"/>
              <a:sym typeface="Arial"/>
            </a:endParaRPr>
          </a:p>
          <a:p>
            <a:pPr indent="0" lvl="0" marL="0" marR="0" rtl="0" algn="r">
              <a:spcBef>
                <a:spcPts val="0"/>
              </a:spcBef>
              <a:spcAft>
                <a:spcPts val="0"/>
              </a:spcAft>
              <a:buNone/>
            </a:pPr>
            <a:r>
              <a:rPr lang="en-US" sz="1800">
                <a:solidFill>
                  <a:schemeClr val="dk1"/>
                </a:solidFill>
                <a:latin typeface="Arial"/>
                <a:ea typeface="Arial"/>
                <a:cs typeface="Arial"/>
                <a:sym typeface="Arial"/>
              </a:rPr>
              <a:t>https://arxiv.org/abs/2504.07952</a:t>
            </a:r>
            <a:endParaRPr/>
          </a:p>
        </p:txBody>
      </p:sp>
      <p:sp>
        <p:nvSpPr>
          <p:cNvPr id="780" name="Google Shape;780;p55"/>
          <p:cNvSpPr/>
          <p:nvPr/>
        </p:nvSpPr>
        <p:spPr>
          <a:xfrm>
            <a:off x="1240682" y="2602274"/>
            <a:ext cx="2231564" cy="1800279"/>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Context</a:t>
            </a:r>
            <a:endParaRPr/>
          </a:p>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t</a:t>
            </a:r>
            <a:endParaRPr b="0" i="0" sz="2400" u="none" cap="none" strike="noStrike">
              <a:solidFill>
                <a:srgbClr val="000000"/>
              </a:solidFill>
              <a:latin typeface="Microsoft JhengHei"/>
              <a:ea typeface="Microsoft JhengHei"/>
              <a:cs typeface="Microsoft JhengHei"/>
              <a:sym typeface="Microsoft JhengHei"/>
            </a:endParaRPr>
          </a:p>
        </p:txBody>
      </p:sp>
      <p:sp>
        <p:nvSpPr>
          <p:cNvPr id="781" name="Google Shape;781;p55"/>
          <p:cNvSpPr/>
          <p:nvPr/>
        </p:nvSpPr>
        <p:spPr>
          <a:xfrm>
            <a:off x="8904518" y="2602274"/>
            <a:ext cx="2231564" cy="1800279"/>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Context</a:t>
            </a:r>
            <a:endParaRPr/>
          </a:p>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t+1</a:t>
            </a:r>
            <a:endParaRPr b="0" i="0" sz="2400" u="none" cap="none" strike="noStrike">
              <a:solidFill>
                <a:srgbClr val="000000"/>
              </a:solidFill>
              <a:latin typeface="Microsoft JhengHei"/>
              <a:ea typeface="Microsoft JhengHei"/>
              <a:cs typeface="Microsoft JhengHei"/>
              <a:sym typeface="Microsoft JhengHei"/>
            </a:endParaRPr>
          </a:p>
        </p:txBody>
      </p:sp>
      <p:sp>
        <p:nvSpPr>
          <p:cNvPr id="782" name="Google Shape;782;p55"/>
          <p:cNvSpPr/>
          <p:nvPr/>
        </p:nvSpPr>
        <p:spPr>
          <a:xfrm>
            <a:off x="5537548" y="1290998"/>
            <a:ext cx="1116903" cy="131127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783" name="Google Shape;783;p55"/>
          <p:cNvCxnSpPr/>
          <p:nvPr/>
        </p:nvCxnSpPr>
        <p:spPr>
          <a:xfrm>
            <a:off x="7520585" y="3502413"/>
            <a:ext cx="1242415" cy="0"/>
          </a:xfrm>
          <a:prstGeom prst="straightConnector1">
            <a:avLst/>
          </a:prstGeom>
          <a:noFill/>
          <a:ln cap="flat" cmpd="sng" w="57150">
            <a:solidFill>
              <a:schemeClr val="dk1"/>
            </a:solidFill>
            <a:prstDash val="solid"/>
            <a:miter lim="800000"/>
            <a:headEnd len="sm" w="sm" type="none"/>
            <a:tailEnd len="med" w="med" type="triangle"/>
          </a:ln>
        </p:spPr>
      </p:cxnSp>
      <p:cxnSp>
        <p:nvCxnSpPr>
          <p:cNvPr id="784" name="Google Shape;784;p55"/>
          <p:cNvCxnSpPr/>
          <p:nvPr/>
        </p:nvCxnSpPr>
        <p:spPr>
          <a:xfrm>
            <a:off x="3915927" y="3350013"/>
            <a:ext cx="809411" cy="0"/>
          </a:xfrm>
          <a:prstGeom prst="straightConnector1">
            <a:avLst/>
          </a:prstGeom>
          <a:noFill/>
          <a:ln cap="flat" cmpd="sng" w="57150">
            <a:solidFill>
              <a:schemeClr val="dk1"/>
            </a:solidFill>
            <a:prstDash val="solid"/>
            <a:miter lim="800000"/>
            <a:headEnd len="sm" w="sm" type="none"/>
            <a:tailEnd len="med" w="med" type="triangle"/>
          </a:ln>
        </p:spPr>
      </p:cxnSp>
      <p:sp>
        <p:nvSpPr>
          <p:cNvPr id="785" name="Google Shape;785;p55"/>
          <p:cNvSpPr txBox="1"/>
          <p:nvPr/>
        </p:nvSpPr>
        <p:spPr>
          <a:xfrm>
            <a:off x="7644326" y="4553883"/>
            <a:ext cx="3491756"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Microsoft JhengHei"/>
                <a:ea typeface="Microsoft JhengHei"/>
                <a:cs typeface="Microsoft JhengHei"/>
                <a:sym typeface="Microsoft JhengHei"/>
              </a:rPr>
              <a:t>核心精神：存下未來能用上的東西</a:t>
            </a:r>
            <a:endParaRPr b="0" i="0" sz="2400" u="none" cap="none" strike="noStrike">
              <a:solidFill>
                <a:schemeClr val="dk1"/>
              </a:solidFill>
              <a:latin typeface="Microsoft JhengHei"/>
              <a:ea typeface="Microsoft JhengHei"/>
              <a:cs typeface="Microsoft JhengHei"/>
              <a:sym typeface="Microsoft JhengHe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Microsoft JhengHei"/>
                <a:ea typeface="Microsoft JhengHei"/>
                <a:cs typeface="Microsoft JhengHei"/>
                <a:sym typeface="Microsoft JhengHei"/>
              </a:rPr>
              <a:t>有效的策略</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Microsoft JhengHei"/>
                <a:ea typeface="Microsoft JhengHei"/>
                <a:cs typeface="Microsoft JhengHei"/>
                <a:sym typeface="Microsoft JhengHei"/>
              </a:rPr>
              <a:t>可重用的 code </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Microsoft JhengHei"/>
                <a:ea typeface="Microsoft JhengHei"/>
                <a:cs typeface="Microsoft JhengHei"/>
                <a:sym typeface="Microsoft JhengHei"/>
              </a:rPr>
              <a:t>關鍵的發現</a:t>
            </a:r>
            <a:endParaRPr sz="2400">
              <a:solidFill>
                <a:schemeClr val="dk1"/>
              </a:solidFill>
              <a:latin typeface="Microsoft JhengHei"/>
              <a:ea typeface="Microsoft JhengHei"/>
              <a:cs typeface="Microsoft JhengHei"/>
              <a:sym typeface="Microsoft JhengHei"/>
            </a:endParaRPr>
          </a:p>
        </p:txBody>
      </p:sp>
      <p:sp>
        <p:nvSpPr>
          <p:cNvPr id="786" name="Google Shape;786;p55"/>
          <p:cNvSpPr/>
          <p:nvPr/>
        </p:nvSpPr>
        <p:spPr>
          <a:xfrm>
            <a:off x="1240683" y="5238243"/>
            <a:ext cx="2231563" cy="515646"/>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Output t</a:t>
            </a:r>
            <a:endParaRPr b="0" i="0" sz="2400" u="none" cap="none" strike="noStrike">
              <a:solidFill>
                <a:srgbClr val="000000"/>
              </a:solidFill>
              <a:latin typeface="Microsoft JhengHei"/>
              <a:ea typeface="Microsoft JhengHei"/>
              <a:cs typeface="Microsoft JhengHei"/>
              <a:sym typeface="Microsoft JhengHei"/>
            </a:endParaRPr>
          </a:p>
        </p:txBody>
      </p:sp>
      <p:sp>
        <p:nvSpPr>
          <p:cNvPr id="787" name="Google Shape;787;p55"/>
          <p:cNvSpPr/>
          <p:nvPr/>
        </p:nvSpPr>
        <p:spPr>
          <a:xfrm>
            <a:off x="1240684" y="4532201"/>
            <a:ext cx="2231563" cy="515646"/>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Input t</a:t>
            </a:r>
            <a:endParaRPr b="0" i="0" sz="2400" u="none" cap="none" strike="noStrike">
              <a:solidFill>
                <a:srgbClr val="000000"/>
              </a:solidFill>
              <a:latin typeface="Microsoft JhengHei"/>
              <a:ea typeface="Microsoft JhengHei"/>
              <a:cs typeface="Microsoft JhengHei"/>
              <a:sym typeface="Microsoft JhengHei"/>
            </a:endParaRPr>
          </a:p>
        </p:txBody>
      </p:sp>
      <p:sp>
        <p:nvSpPr>
          <p:cNvPr id="788" name="Google Shape;788;p55"/>
          <p:cNvSpPr/>
          <p:nvPr/>
        </p:nvSpPr>
        <p:spPr>
          <a:xfrm>
            <a:off x="3511713" y="2668025"/>
            <a:ext cx="442314" cy="3240456"/>
          </a:xfrm>
          <a:prstGeom prst="rightBrace">
            <a:avLst>
              <a:gd fmla="val 64133" name="adj1"/>
              <a:gd fmla="val 21384"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 Agent </a:t>
            </a:r>
            <a:endParaRPr>
              <a:latin typeface="Microsoft JhengHei"/>
              <a:ea typeface="Microsoft JhengHei"/>
              <a:cs typeface="Microsoft JhengHei"/>
              <a:sym typeface="Microsoft JhengHei"/>
            </a:endParaRPr>
          </a:p>
        </p:txBody>
      </p:sp>
      <p:sp>
        <p:nvSpPr>
          <p:cNvPr id="212" name="Google Shape;212;p29"/>
          <p:cNvSpPr/>
          <p:nvPr/>
        </p:nvSpPr>
        <p:spPr>
          <a:xfrm>
            <a:off x="9693131" y="1223925"/>
            <a:ext cx="1539979" cy="479823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語言</a:t>
            </a:r>
            <a:endParaRPr b="0" i="0" sz="2400" u="none" cap="none" strike="noStrike">
              <a:solidFill>
                <a:srgbClr val="0000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模型</a:t>
            </a:r>
            <a:endParaRPr/>
          </a:p>
        </p:txBody>
      </p:sp>
      <p:pic>
        <p:nvPicPr>
          <p:cNvPr descr="困惑的人 以實心填滿" id="213" name="Google Shape;213;p29"/>
          <p:cNvPicPr preferRelativeResize="0"/>
          <p:nvPr/>
        </p:nvPicPr>
        <p:blipFill rotWithShape="1">
          <a:blip r:embed="rId3">
            <a:alphaModFix/>
          </a:blip>
          <a:srcRect b="0" l="0" r="0" t="0"/>
          <a:stretch/>
        </p:blipFill>
        <p:spPr>
          <a:xfrm>
            <a:off x="1218335" y="2024422"/>
            <a:ext cx="1466850" cy="1466850"/>
          </a:xfrm>
          <a:prstGeom prst="rect">
            <a:avLst/>
          </a:prstGeom>
          <a:noFill/>
          <a:ln>
            <a:noFill/>
          </a:ln>
        </p:spPr>
      </p:pic>
      <p:pic>
        <p:nvPicPr>
          <p:cNvPr id="214" name="Google Shape;214;p29"/>
          <p:cNvPicPr preferRelativeResize="0"/>
          <p:nvPr/>
        </p:nvPicPr>
        <p:blipFill rotWithShape="1">
          <a:blip r:embed="rId4">
            <a:alphaModFix/>
          </a:blip>
          <a:srcRect b="0" l="0" r="0" t="0"/>
          <a:stretch/>
        </p:blipFill>
        <p:spPr>
          <a:xfrm>
            <a:off x="4318738" y="4791995"/>
            <a:ext cx="1335036" cy="1335036"/>
          </a:xfrm>
          <a:prstGeom prst="rect">
            <a:avLst/>
          </a:prstGeom>
          <a:noFill/>
          <a:ln>
            <a:noFill/>
          </a:ln>
        </p:spPr>
      </p:pic>
      <p:sp>
        <p:nvSpPr>
          <p:cNvPr id="215" name="Google Shape;215;p29"/>
          <p:cNvSpPr txBox="1"/>
          <p:nvPr/>
        </p:nvSpPr>
        <p:spPr>
          <a:xfrm>
            <a:off x="4237401" y="2024422"/>
            <a:ext cx="149771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9600" u="none" cap="none" strike="noStrike">
                <a:solidFill>
                  <a:srgbClr val="1A1A2E"/>
                </a:solidFill>
                <a:latin typeface="Quattrocento Sans"/>
                <a:ea typeface="Quattrocento Sans"/>
                <a:cs typeface="Quattrocento Sans"/>
                <a:sym typeface="Quattrocento Sans"/>
              </a:rPr>
              <a:t>🦞</a:t>
            </a:r>
            <a:endParaRPr/>
          </a:p>
        </p:txBody>
      </p:sp>
      <p:cxnSp>
        <p:nvCxnSpPr>
          <p:cNvPr id="216" name="Google Shape;216;p29"/>
          <p:cNvCxnSpPr/>
          <p:nvPr/>
        </p:nvCxnSpPr>
        <p:spPr>
          <a:xfrm>
            <a:off x="2805187" y="3081263"/>
            <a:ext cx="1246060" cy="0"/>
          </a:xfrm>
          <a:prstGeom prst="straightConnector1">
            <a:avLst/>
          </a:prstGeom>
          <a:noFill/>
          <a:ln cap="flat" cmpd="sng" w="38100">
            <a:solidFill>
              <a:schemeClr val="dk1"/>
            </a:solidFill>
            <a:prstDash val="solid"/>
            <a:miter lim="800000"/>
            <a:headEnd len="sm" w="sm" type="none"/>
            <a:tailEnd len="med" w="med" type="triangle"/>
          </a:ln>
        </p:spPr>
      </p:cxnSp>
      <p:cxnSp>
        <p:nvCxnSpPr>
          <p:cNvPr id="217" name="Google Shape;217;p29"/>
          <p:cNvCxnSpPr/>
          <p:nvPr/>
        </p:nvCxnSpPr>
        <p:spPr>
          <a:xfrm rot="10800000">
            <a:off x="4852906" y="3594082"/>
            <a:ext cx="0" cy="942649"/>
          </a:xfrm>
          <a:prstGeom prst="straightConnector1">
            <a:avLst/>
          </a:prstGeom>
          <a:noFill/>
          <a:ln cap="flat" cmpd="sng" w="38100">
            <a:solidFill>
              <a:schemeClr val="dk1"/>
            </a:solidFill>
            <a:prstDash val="solid"/>
            <a:miter lim="800000"/>
            <a:headEnd len="sm" w="sm" type="none"/>
            <a:tailEnd len="med" w="med" type="triangle"/>
          </a:ln>
        </p:spPr>
      </p:cxnSp>
      <p:cxnSp>
        <p:nvCxnSpPr>
          <p:cNvPr id="218" name="Google Shape;218;p29"/>
          <p:cNvCxnSpPr/>
          <p:nvPr/>
        </p:nvCxnSpPr>
        <p:spPr>
          <a:xfrm rot="10800000">
            <a:off x="5926431" y="2746133"/>
            <a:ext cx="3456112" cy="0"/>
          </a:xfrm>
          <a:prstGeom prst="straightConnector1">
            <a:avLst/>
          </a:prstGeom>
          <a:noFill/>
          <a:ln cap="flat" cmpd="sng" w="38100">
            <a:solidFill>
              <a:schemeClr val="dk1"/>
            </a:solidFill>
            <a:prstDash val="solid"/>
            <a:miter lim="800000"/>
            <a:headEnd len="sm" w="sm" type="none"/>
            <a:tailEnd len="med" w="med" type="triangle"/>
          </a:ln>
        </p:spPr>
      </p:cxnSp>
      <p:cxnSp>
        <p:nvCxnSpPr>
          <p:cNvPr id="219" name="Google Shape;219;p29"/>
          <p:cNvCxnSpPr/>
          <p:nvPr/>
        </p:nvCxnSpPr>
        <p:spPr>
          <a:xfrm>
            <a:off x="5986065" y="3132210"/>
            <a:ext cx="3456112" cy="0"/>
          </a:xfrm>
          <a:prstGeom prst="straightConnector1">
            <a:avLst/>
          </a:prstGeom>
          <a:noFill/>
          <a:ln cap="flat" cmpd="sng" w="38100">
            <a:solidFill>
              <a:schemeClr val="dk1"/>
            </a:solidFill>
            <a:prstDash val="solid"/>
            <a:miter lim="800000"/>
            <a:headEnd len="sm" w="sm" type="none"/>
            <a:tailEnd len="med" w="med" type="triangle"/>
          </a:ln>
        </p:spPr>
      </p:cxnSp>
      <p:sp>
        <p:nvSpPr>
          <p:cNvPr id="220" name="Google Shape;220;p29"/>
          <p:cNvSpPr/>
          <p:nvPr/>
        </p:nvSpPr>
        <p:spPr>
          <a:xfrm>
            <a:off x="6673909" y="3343179"/>
            <a:ext cx="1961155" cy="1136692"/>
          </a:xfrm>
          <a:prstGeom prst="roundRect">
            <a:avLst>
              <a:gd fmla="val 16667" name="adj"/>
            </a:avLst>
          </a:prstGeom>
          <a:solidFill>
            <a:srgbClr val="D8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長度合適的 </a:t>
            </a:r>
            <a:endParaRPr b="0" i="0" sz="2400" u="none" cap="none" strike="noStrike">
              <a:solidFill>
                <a:srgbClr val="0000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輸入</a:t>
            </a:r>
            <a:endParaRPr b="0" i="0" sz="2400" u="none" cap="none" strike="noStrike">
              <a:solidFill>
                <a:srgbClr val="000000"/>
              </a:solidFill>
              <a:latin typeface="Microsoft JhengHei"/>
              <a:ea typeface="Microsoft JhengHei"/>
              <a:cs typeface="Microsoft JhengHei"/>
              <a:sym typeface="Microsoft JhengHei"/>
            </a:endParaRPr>
          </a:p>
        </p:txBody>
      </p:sp>
      <p:sp>
        <p:nvSpPr>
          <p:cNvPr id="221" name="Google Shape;221;p29"/>
          <p:cNvSpPr txBox="1"/>
          <p:nvPr/>
        </p:nvSpPr>
        <p:spPr>
          <a:xfrm>
            <a:off x="2518551" y="1587488"/>
            <a:ext cx="49354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Microsoft JhengHei"/>
                <a:ea typeface="Microsoft JhengHei"/>
                <a:cs typeface="Microsoft JhengHei"/>
                <a:sym typeface="Microsoft JhengHei"/>
              </a:rPr>
              <a:t>選擇給語言模型看的內容</a:t>
            </a:r>
            <a:endParaRPr/>
          </a:p>
        </p:txBody>
      </p:sp>
      <p:sp>
        <p:nvSpPr>
          <p:cNvPr id="222" name="Google Shape;222;p29"/>
          <p:cNvSpPr txBox="1"/>
          <p:nvPr/>
        </p:nvSpPr>
        <p:spPr>
          <a:xfrm>
            <a:off x="2601175" y="3299683"/>
            <a:ext cx="221438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0000"/>
                </a:solidFill>
                <a:latin typeface="Arial"/>
                <a:ea typeface="Arial"/>
                <a:cs typeface="Arial"/>
                <a:sym typeface="Arial"/>
              </a:rPr>
              <a:t>Context</a:t>
            </a:r>
            <a:endParaRPr/>
          </a:p>
          <a:p>
            <a:pPr indent="0" lvl="0" marL="0" marR="0" rtl="0" algn="l">
              <a:spcBef>
                <a:spcPts val="0"/>
              </a:spcBef>
              <a:spcAft>
                <a:spcPts val="0"/>
              </a:spcAft>
              <a:buNone/>
            </a:pPr>
            <a:r>
              <a:rPr b="1" lang="en-US" sz="2800">
                <a:solidFill>
                  <a:srgbClr val="FF0000"/>
                </a:solidFill>
                <a:latin typeface="Arial"/>
                <a:ea typeface="Arial"/>
                <a:cs typeface="Arial"/>
                <a:sym typeface="Arial"/>
              </a:rPr>
              <a:t>Engineering </a:t>
            </a:r>
            <a:endParaRPr b="1" sz="2800">
              <a:solidFill>
                <a:srgbClr val="FF0000"/>
              </a:solidFill>
              <a:latin typeface="Arial"/>
              <a:ea typeface="Arial"/>
              <a:cs typeface="Arial"/>
              <a:sym typeface="Arial"/>
            </a:endParaRPr>
          </a:p>
        </p:txBody>
      </p:sp>
      <p:cxnSp>
        <p:nvCxnSpPr>
          <p:cNvPr id="223" name="Google Shape;223;p29"/>
          <p:cNvCxnSpPr/>
          <p:nvPr/>
        </p:nvCxnSpPr>
        <p:spPr>
          <a:xfrm>
            <a:off x="5125446" y="3640506"/>
            <a:ext cx="0" cy="942649"/>
          </a:xfrm>
          <a:prstGeom prst="straightConnector1">
            <a:avLst/>
          </a:prstGeom>
          <a:noFill/>
          <a:ln cap="flat" cmpd="sng" w="38100">
            <a:solidFill>
              <a:schemeClr val="dk1"/>
            </a:solidFill>
            <a:prstDash val="solid"/>
            <a:miter lim="800000"/>
            <a:headEnd len="sm" w="sm" type="none"/>
            <a:tailEnd len="med" w="med" type="triangle"/>
          </a:ln>
        </p:spPr>
      </p:cxnSp>
      <p:cxnSp>
        <p:nvCxnSpPr>
          <p:cNvPr id="224" name="Google Shape;224;p29"/>
          <p:cNvCxnSpPr/>
          <p:nvPr/>
        </p:nvCxnSpPr>
        <p:spPr>
          <a:xfrm rot="10800000">
            <a:off x="2805187" y="2809252"/>
            <a:ext cx="1246060" cy="0"/>
          </a:xfrm>
          <a:prstGeom prst="straightConnector1">
            <a:avLst/>
          </a:prstGeom>
          <a:noFill/>
          <a:ln cap="flat" cmpd="sng" w="38100">
            <a:solidFill>
              <a:schemeClr val="dk1"/>
            </a:solidFill>
            <a:prstDash val="solid"/>
            <a:miter lim="800000"/>
            <a:headEnd len="sm" w="sm" type="none"/>
            <a:tailEnd len="med" w="med" type="triangle"/>
          </a:ln>
        </p:spPr>
      </p:cxnSp>
      <p:sp>
        <p:nvSpPr>
          <p:cNvPr id="225" name="Google Shape;225;p29"/>
          <p:cNvSpPr txBox="1"/>
          <p:nvPr/>
        </p:nvSpPr>
        <p:spPr>
          <a:xfrm>
            <a:off x="5353050" y="1027906"/>
            <a:ext cx="32820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不能太長、也不能太短</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Agentic Context Engineering </a:t>
            </a:r>
            <a:endParaRPr/>
          </a:p>
        </p:txBody>
      </p:sp>
      <p:sp>
        <p:nvSpPr>
          <p:cNvPr id="795" name="Google Shape;795;p56"/>
          <p:cNvSpPr txBox="1"/>
          <p:nvPr/>
        </p:nvSpPr>
        <p:spPr>
          <a:xfrm>
            <a:off x="8275304" y="721192"/>
            <a:ext cx="637309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Agentic Context Engineering</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https://arxiv.org/abs/2510.04618</a:t>
            </a:r>
            <a:endParaRPr/>
          </a:p>
        </p:txBody>
      </p:sp>
      <p:sp>
        <p:nvSpPr>
          <p:cNvPr id="796" name="Google Shape;796;p56"/>
          <p:cNvSpPr/>
          <p:nvPr/>
        </p:nvSpPr>
        <p:spPr>
          <a:xfrm>
            <a:off x="230311" y="2173384"/>
            <a:ext cx="1955837" cy="154016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Context</a:t>
            </a:r>
            <a:endParaRPr/>
          </a:p>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t</a:t>
            </a:r>
            <a:endParaRPr b="0" i="0" sz="2400" u="none" cap="none" strike="noStrike">
              <a:solidFill>
                <a:srgbClr val="000000"/>
              </a:solidFill>
              <a:latin typeface="Microsoft JhengHei"/>
              <a:ea typeface="Microsoft JhengHei"/>
              <a:cs typeface="Microsoft JhengHei"/>
              <a:sym typeface="Microsoft JhengHei"/>
            </a:endParaRPr>
          </a:p>
        </p:txBody>
      </p:sp>
      <p:sp>
        <p:nvSpPr>
          <p:cNvPr id="797" name="Google Shape;797;p56"/>
          <p:cNvSpPr/>
          <p:nvPr/>
        </p:nvSpPr>
        <p:spPr>
          <a:xfrm>
            <a:off x="9459836" y="4692596"/>
            <a:ext cx="2231564" cy="1800279"/>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Context</a:t>
            </a:r>
            <a:endParaRPr/>
          </a:p>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t+1</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798" name="Google Shape;798;p56"/>
          <p:cNvCxnSpPr/>
          <p:nvPr/>
        </p:nvCxnSpPr>
        <p:spPr>
          <a:xfrm>
            <a:off x="2294658" y="2969033"/>
            <a:ext cx="639042" cy="0"/>
          </a:xfrm>
          <a:prstGeom prst="straightConnector1">
            <a:avLst/>
          </a:prstGeom>
          <a:noFill/>
          <a:ln cap="flat" cmpd="sng" w="57150">
            <a:solidFill>
              <a:schemeClr val="dk1"/>
            </a:solidFill>
            <a:prstDash val="solid"/>
            <a:miter lim="800000"/>
            <a:headEnd len="sm" w="sm" type="none"/>
            <a:tailEnd len="med" w="med" type="triangle"/>
          </a:ln>
        </p:spPr>
      </p:cxnSp>
      <p:sp>
        <p:nvSpPr>
          <p:cNvPr id="799" name="Google Shape;799;p56"/>
          <p:cNvSpPr txBox="1"/>
          <p:nvPr/>
        </p:nvSpPr>
        <p:spPr>
          <a:xfrm>
            <a:off x="-408153" y="1690687"/>
            <a:ext cx="323276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Playbook</a:t>
            </a:r>
            <a:endParaRPr/>
          </a:p>
        </p:txBody>
      </p:sp>
      <p:cxnSp>
        <p:nvCxnSpPr>
          <p:cNvPr id="800" name="Google Shape;800;p56"/>
          <p:cNvCxnSpPr/>
          <p:nvPr/>
        </p:nvCxnSpPr>
        <p:spPr>
          <a:xfrm>
            <a:off x="6096000" y="5654711"/>
            <a:ext cx="3205055" cy="0"/>
          </a:xfrm>
          <a:prstGeom prst="straightConnector1">
            <a:avLst/>
          </a:prstGeom>
          <a:noFill/>
          <a:ln cap="flat" cmpd="sng" w="57150">
            <a:solidFill>
              <a:schemeClr val="dk1"/>
            </a:solidFill>
            <a:prstDash val="solid"/>
            <a:miter lim="800000"/>
            <a:headEnd len="sm" w="sm" type="none"/>
            <a:tailEnd len="med" w="med" type="triangle"/>
          </a:ln>
        </p:spPr>
      </p:cxnSp>
      <p:sp>
        <p:nvSpPr>
          <p:cNvPr id="801" name="Google Shape;801;p56"/>
          <p:cNvSpPr txBox="1"/>
          <p:nvPr/>
        </p:nvSpPr>
        <p:spPr>
          <a:xfrm>
            <a:off x="8959236" y="4142170"/>
            <a:ext cx="323276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Playbook</a:t>
            </a:r>
            <a:endParaRPr/>
          </a:p>
        </p:txBody>
      </p:sp>
      <p:sp>
        <p:nvSpPr>
          <p:cNvPr id="802" name="Google Shape;802;p56"/>
          <p:cNvSpPr/>
          <p:nvPr/>
        </p:nvSpPr>
        <p:spPr>
          <a:xfrm>
            <a:off x="2960498" y="2313395"/>
            <a:ext cx="1891952" cy="131127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Generator</a:t>
            </a:r>
            <a:endParaRPr b="0" i="0" sz="2400" u="none" cap="none" strike="noStrike">
              <a:solidFill>
                <a:srgbClr val="000000"/>
              </a:solidFill>
              <a:latin typeface="Microsoft JhengHei"/>
              <a:ea typeface="Microsoft JhengHei"/>
              <a:cs typeface="Microsoft JhengHei"/>
              <a:sym typeface="Microsoft JhengHei"/>
            </a:endParaRPr>
          </a:p>
        </p:txBody>
      </p:sp>
      <p:sp>
        <p:nvSpPr>
          <p:cNvPr id="803" name="Google Shape;803;p56"/>
          <p:cNvSpPr/>
          <p:nvPr/>
        </p:nvSpPr>
        <p:spPr>
          <a:xfrm>
            <a:off x="5579516" y="2297786"/>
            <a:ext cx="1891952" cy="131127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Reflector</a:t>
            </a:r>
            <a:endParaRPr b="0" i="0" sz="2400" u="none" cap="none" strike="noStrike">
              <a:solidFill>
                <a:srgbClr val="000000"/>
              </a:solidFill>
              <a:latin typeface="Microsoft JhengHei"/>
              <a:ea typeface="Microsoft JhengHei"/>
              <a:cs typeface="Microsoft JhengHei"/>
              <a:sym typeface="Microsoft JhengHei"/>
            </a:endParaRPr>
          </a:p>
        </p:txBody>
      </p:sp>
      <p:sp>
        <p:nvSpPr>
          <p:cNvPr id="804" name="Google Shape;804;p56"/>
          <p:cNvSpPr/>
          <p:nvPr/>
        </p:nvSpPr>
        <p:spPr>
          <a:xfrm>
            <a:off x="8275304" y="2297786"/>
            <a:ext cx="1891952" cy="131127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Curator</a:t>
            </a:r>
            <a:endParaRPr b="0" i="0" sz="2400" u="none" cap="none" strike="noStrike">
              <a:solidFill>
                <a:srgbClr val="000000"/>
              </a:solidFill>
              <a:latin typeface="Microsoft JhengHei"/>
              <a:ea typeface="Microsoft JhengHei"/>
              <a:cs typeface="Microsoft JhengHei"/>
              <a:sym typeface="Microsoft JhengHei"/>
            </a:endParaRPr>
          </a:p>
        </p:txBody>
      </p:sp>
      <p:sp>
        <p:nvSpPr>
          <p:cNvPr id="805" name="Google Shape;805;p56"/>
          <p:cNvSpPr txBox="1"/>
          <p:nvPr/>
        </p:nvSpPr>
        <p:spPr>
          <a:xfrm>
            <a:off x="3168945" y="1791740"/>
            <a:ext cx="15430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LLM</a:t>
            </a:r>
            <a:endParaRPr sz="2400">
              <a:solidFill>
                <a:schemeClr val="dk1"/>
              </a:solidFill>
              <a:latin typeface="Arial"/>
              <a:ea typeface="Arial"/>
              <a:cs typeface="Arial"/>
              <a:sym typeface="Arial"/>
            </a:endParaRPr>
          </a:p>
        </p:txBody>
      </p:sp>
      <p:cxnSp>
        <p:nvCxnSpPr>
          <p:cNvPr id="806" name="Google Shape;806;p56"/>
          <p:cNvCxnSpPr/>
          <p:nvPr/>
        </p:nvCxnSpPr>
        <p:spPr>
          <a:xfrm>
            <a:off x="4865408" y="2953424"/>
            <a:ext cx="639042" cy="0"/>
          </a:xfrm>
          <a:prstGeom prst="straightConnector1">
            <a:avLst/>
          </a:prstGeom>
          <a:noFill/>
          <a:ln cap="flat" cmpd="sng" w="57150">
            <a:solidFill>
              <a:schemeClr val="dk1"/>
            </a:solidFill>
            <a:prstDash val="solid"/>
            <a:miter lim="800000"/>
            <a:headEnd len="sm" w="sm" type="none"/>
            <a:tailEnd len="med" w="med" type="triangle"/>
          </a:ln>
        </p:spPr>
      </p:cxnSp>
      <p:sp>
        <p:nvSpPr>
          <p:cNvPr id="807" name="Google Shape;807;p56"/>
          <p:cNvSpPr txBox="1"/>
          <p:nvPr/>
        </p:nvSpPr>
        <p:spPr>
          <a:xfrm>
            <a:off x="5722124" y="1828061"/>
            <a:ext cx="15430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LLM</a:t>
            </a:r>
            <a:endParaRPr sz="2400">
              <a:solidFill>
                <a:schemeClr val="dk1"/>
              </a:solidFill>
              <a:latin typeface="Arial"/>
              <a:ea typeface="Arial"/>
              <a:cs typeface="Arial"/>
              <a:sym typeface="Arial"/>
            </a:endParaRPr>
          </a:p>
        </p:txBody>
      </p:sp>
      <p:cxnSp>
        <p:nvCxnSpPr>
          <p:cNvPr id="808" name="Google Shape;808;p56"/>
          <p:cNvCxnSpPr/>
          <p:nvPr/>
        </p:nvCxnSpPr>
        <p:spPr>
          <a:xfrm>
            <a:off x="7527752" y="2969033"/>
            <a:ext cx="639042" cy="0"/>
          </a:xfrm>
          <a:prstGeom prst="straightConnector1">
            <a:avLst/>
          </a:prstGeom>
          <a:noFill/>
          <a:ln cap="flat" cmpd="sng" w="57150">
            <a:solidFill>
              <a:schemeClr val="dk1"/>
            </a:solidFill>
            <a:prstDash val="solid"/>
            <a:miter lim="800000"/>
            <a:headEnd len="sm" w="sm" type="none"/>
            <a:tailEnd len="med" w="med" type="triangle"/>
          </a:ln>
        </p:spPr>
      </p:cxnSp>
      <p:sp>
        <p:nvSpPr>
          <p:cNvPr id="809" name="Google Shape;809;p56"/>
          <p:cNvSpPr txBox="1"/>
          <p:nvPr/>
        </p:nvSpPr>
        <p:spPr>
          <a:xfrm>
            <a:off x="8449755" y="1791740"/>
            <a:ext cx="15430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LLM</a:t>
            </a:r>
            <a:endParaRPr sz="2400">
              <a:solidFill>
                <a:schemeClr val="dk1"/>
              </a:solidFill>
              <a:latin typeface="Arial"/>
              <a:ea typeface="Arial"/>
              <a:cs typeface="Arial"/>
              <a:sym typeface="Arial"/>
            </a:endParaRPr>
          </a:p>
        </p:txBody>
      </p:sp>
      <p:pic>
        <p:nvPicPr>
          <p:cNvPr id="810" name="Google Shape;810;p56"/>
          <p:cNvPicPr preferRelativeResize="0"/>
          <p:nvPr/>
        </p:nvPicPr>
        <p:blipFill rotWithShape="1">
          <a:blip r:embed="rId3">
            <a:alphaModFix/>
          </a:blip>
          <a:srcRect b="0" l="0" r="0" t="0"/>
          <a:stretch/>
        </p:blipFill>
        <p:spPr>
          <a:xfrm>
            <a:off x="5038068" y="5188329"/>
            <a:ext cx="932763" cy="932763"/>
          </a:xfrm>
          <a:prstGeom prst="rect">
            <a:avLst/>
          </a:prstGeom>
          <a:noFill/>
          <a:ln>
            <a:noFill/>
          </a:ln>
        </p:spPr>
      </p:pic>
      <p:sp>
        <p:nvSpPr>
          <p:cNvPr id="811" name="Google Shape;811;p56"/>
          <p:cNvSpPr txBox="1"/>
          <p:nvPr/>
        </p:nvSpPr>
        <p:spPr>
          <a:xfrm>
            <a:off x="3817187" y="6220233"/>
            <a:ext cx="337452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Edit instruction</a:t>
            </a:r>
            <a:endParaRPr sz="2400">
              <a:solidFill>
                <a:schemeClr val="dk1"/>
              </a:solidFill>
              <a:latin typeface="Arial"/>
              <a:ea typeface="Arial"/>
              <a:cs typeface="Arial"/>
              <a:sym typeface="Arial"/>
            </a:endParaRPr>
          </a:p>
        </p:txBody>
      </p:sp>
      <p:cxnSp>
        <p:nvCxnSpPr>
          <p:cNvPr id="812" name="Google Shape;812;p56"/>
          <p:cNvCxnSpPr/>
          <p:nvPr/>
        </p:nvCxnSpPr>
        <p:spPr>
          <a:xfrm>
            <a:off x="1208229" y="3822649"/>
            <a:ext cx="0" cy="1832061"/>
          </a:xfrm>
          <a:prstGeom prst="straightConnector1">
            <a:avLst/>
          </a:prstGeom>
          <a:noFill/>
          <a:ln cap="flat" cmpd="sng" w="57150">
            <a:solidFill>
              <a:schemeClr val="dk1"/>
            </a:solidFill>
            <a:prstDash val="solid"/>
            <a:miter lim="800000"/>
            <a:headEnd len="sm" w="sm" type="none"/>
            <a:tailEnd len="sm" w="sm" type="none"/>
          </a:ln>
        </p:spPr>
      </p:cxnSp>
      <p:cxnSp>
        <p:nvCxnSpPr>
          <p:cNvPr id="813" name="Google Shape;813;p56"/>
          <p:cNvCxnSpPr/>
          <p:nvPr/>
        </p:nvCxnSpPr>
        <p:spPr>
          <a:xfrm flipH="1" rot="10800000">
            <a:off x="1208229" y="5632360"/>
            <a:ext cx="3489008" cy="1"/>
          </a:xfrm>
          <a:prstGeom prst="straightConnector1">
            <a:avLst/>
          </a:prstGeom>
          <a:noFill/>
          <a:ln cap="flat" cmpd="sng" w="57150">
            <a:solidFill>
              <a:schemeClr val="dk1"/>
            </a:solidFill>
            <a:prstDash val="solid"/>
            <a:miter lim="800000"/>
            <a:headEnd len="sm" w="sm" type="none"/>
            <a:tailEnd len="med" w="med" type="triangle"/>
          </a:ln>
        </p:spPr>
      </p:cxnSp>
      <p:cxnSp>
        <p:nvCxnSpPr>
          <p:cNvPr id="814" name="Google Shape;814;p56"/>
          <p:cNvCxnSpPr/>
          <p:nvPr/>
        </p:nvCxnSpPr>
        <p:spPr>
          <a:xfrm>
            <a:off x="5334033" y="4373002"/>
            <a:ext cx="0" cy="716186"/>
          </a:xfrm>
          <a:prstGeom prst="straightConnector1">
            <a:avLst/>
          </a:prstGeom>
          <a:noFill/>
          <a:ln cap="flat" cmpd="sng" w="57150">
            <a:solidFill>
              <a:schemeClr val="dk1"/>
            </a:solidFill>
            <a:prstDash val="solid"/>
            <a:miter lim="800000"/>
            <a:headEnd len="sm" w="sm" type="none"/>
            <a:tailEnd len="med" w="med" type="triangle"/>
          </a:ln>
        </p:spPr>
      </p:cxnSp>
      <p:cxnSp>
        <p:nvCxnSpPr>
          <p:cNvPr id="815" name="Google Shape;815;p56"/>
          <p:cNvCxnSpPr/>
          <p:nvPr/>
        </p:nvCxnSpPr>
        <p:spPr>
          <a:xfrm>
            <a:off x="5323051" y="4389920"/>
            <a:ext cx="3978004" cy="0"/>
          </a:xfrm>
          <a:prstGeom prst="straightConnector1">
            <a:avLst/>
          </a:prstGeom>
          <a:noFill/>
          <a:ln cap="flat" cmpd="sng" w="57150">
            <a:solidFill>
              <a:schemeClr val="dk1"/>
            </a:solidFill>
            <a:prstDash val="solid"/>
            <a:miter lim="800000"/>
            <a:headEnd len="sm" w="sm" type="none"/>
            <a:tailEnd len="sm" w="sm" type="none"/>
          </a:ln>
        </p:spPr>
      </p:cxnSp>
      <p:cxnSp>
        <p:nvCxnSpPr>
          <p:cNvPr id="816" name="Google Shape;816;p56"/>
          <p:cNvCxnSpPr/>
          <p:nvPr/>
        </p:nvCxnSpPr>
        <p:spPr>
          <a:xfrm>
            <a:off x="9286509" y="3624671"/>
            <a:ext cx="0" cy="765249"/>
          </a:xfrm>
          <a:prstGeom prst="straightConnector1">
            <a:avLst/>
          </a:prstGeom>
          <a:noFill/>
          <a:ln cap="flat" cmpd="sng" w="57150">
            <a:solidFill>
              <a:schemeClr val="dk1"/>
            </a:solidFill>
            <a:prstDash val="solid"/>
            <a:miter lim="800000"/>
            <a:headEnd len="sm" w="sm" type="none"/>
            <a:tailEnd len="sm" w="sm" type="none"/>
          </a:ln>
        </p:spPr>
      </p:cxn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Agentic Context Engineering </a:t>
            </a:r>
            <a:endParaRPr/>
          </a:p>
        </p:txBody>
      </p:sp>
      <p:sp>
        <p:nvSpPr>
          <p:cNvPr id="823" name="Google Shape;823;p57"/>
          <p:cNvSpPr txBox="1"/>
          <p:nvPr/>
        </p:nvSpPr>
        <p:spPr>
          <a:xfrm>
            <a:off x="8343900" y="681037"/>
            <a:ext cx="36195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Recursive Language Models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https://arxiv.org/abs/2512.24601</a:t>
            </a:r>
            <a:endParaRPr/>
          </a:p>
        </p:txBody>
      </p:sp>
      <p:sp>
        <p:nvSpPr>
          <p:cNvPr id="824" name="Google Shape;824;p57"/>
          <p:cNvSpPr/>
          <p:nvPr/>
        </p:nvSpPr>
        <p:spPr>
          <a:xfrm>
            <a:off x="1308366" y="1690689"/>
            <a:ext cx="2231564" cy="2995612"/>
          </a:xfrm>
          <a:prstGeom prst="roundRect">
            <a:avLst>
              <a:gd fmla="val 16667" name="adj"/>
            </a:avLst>
          </a:prstGeom>
          <a:solidFill>
            <a:srgbClr val="D8F2C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Most of</a:t>
            </a:r>
            <a:endParaRPr/>
          </a:p>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Context</a:t>
            </a:r>
            <a:endParaRPr/>
          </a:p>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(Hard Disk)</a:t>
            </a:r>
            <a:endParaRPr b="0" i="0" sz="2400" u="none" cap="none" strike="noStrike">
              <a:solidFill>
                <a:srgbClr val="000000"/>
              </a:solidFill>
              <a:latin typeface="Microsoft JhengHei"/>
              <a:ea typeface="Microsoft JhengHei"/>
              <a:cs typeface="Microsoft JhengHei"/>
              <a:sym typeface="Microsoft JhengHei"/>
            </a:endParaRPr>
          </a:p>
        </p:txBody>
      </p:sp>
      <p:cxnSp>
        <p:nvCxnSpPr>
          <p:cNvPr id="825" name="Google Shape;825;p57"/>
          <p:cNvCxnSpPr/>
          <p:nvPr/>
        </p:nvCxnSpPr>
        <p:spPr>
          <a:xfrm>
            <a:off x="7015219" y="5253430"/>
            <a:ext cx="1242415" cy="0"/>
          </a:xfrm>
          <a:prstGeom prst="straightConnector1">
            <a:avLst/>
          </a:prstGeom>
          <a:noFill/>
          <a:ln cap="flat" cmpd="sng" w="57150">
            <a:solidFill>
              <a:schemeClr val="dk1"/>
            </a:solidFill>
            <a:prstDash val="solid"/>
            <a:miter lim="800000"/>
            <a:headEnd len="sm" w="sm" type="none"/>
            <a:tailEnd len="med" w="med" type="triangle"/>
          </a:ln>
        </p:spPr>
      </p:cxnSp>
      <p:cxnSp>
        <p:nvCxnSpPr>
          <p:cNvPr id="826" name="Google Shape;826;p57"/>
          <p:cNvCxnSpPr/>
          <p:nvPr/>
        </p:nvCxnSpPr>
        <p:spPr>
          <a:xfrm>
            <a:off x="3839869" y="5253430"/>
            <a:ext cx="1331665" cy="0"/>
          </a:xfrm>
          <a:prstGeom prst="straightConnector1">
            <a:avLst/>
          </a:prstGeom>
          <a:noFill/>
          <a:ln cap="flat" cmpd="sng" w="57150">
            <a:solidFill>
              <a:schemeClr val="dk1"/>
            </a:solidFill>
            <a:prstDash val="solid"/>
            <a:miter lim="800000"/>
            <a:headEnd len="sm" w="sm" type="none"/>
            <a:tailEnd len="med" w="med" type="triangle"/>
          </a:ln>
        </p:spPr>
      </p:cxnSp>
      <p:sp>
        <p:nvSpPr>
          <p:cNvPr id="827" name="Google Shape;827;p57"/>
          <p:cNvSpPr/>
          <p:nvPr/>
        </p:nvSpPr>
        <p:spPr>
          <a:xfrm>
            <a:off x="1308366" y="4759713"/>
            <a:ext cx="2231564" cy="95490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Microsoft JhengHei"/>
                <a:ea typeface="Microsoft JhengHei"/>
                <a:cs typeface="Microsoft JhengHei"/>
                <a:sym typeface="Microsoft JhengHei"/>
              </a:rPr>
              <a:t>Meta data of Context t</a:t>
            </a:r>
            <a:endParaRPr/>
          </a:p>
        </p:txBody>
      </p:sp>
      <p:sp>
        <p:nvSpPr>
          <p:cNvPr id="828" name="Google Shape;828;p57"/>
          <p:cNvSpPr/>
          <p:nvPr/>
        </p:nvSpPr>
        <p:spPr>
          <a:xfrm>
            <a:off x="5373357" y="4597792"/>
            <a:ext cx="1415702" cy="1311276"/>
          </a:xfrm>
          <a:prstGeom prst="roundRect">
            <a:avLst>
              <a:gd fmla="val 16667" name="adj"/>
            </a:avLst>
          </a:prstGeom>
          <a:solidFill>
            <a:srgbClr val="D8E2F3"/>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LLM</a:t>
            </a:r>
            <a:endParaRPr b="0" i="0" sz="2400" u="none" cap="none" strike="noStrike">
              <a:solidFill>
                <a:srgbClr val="000000"/>
              </a:solidFill>
              <a:latin typeface="Microsoft JhengHei"/>
              <a:ea typeface="Microsoft JhengHei"/>
              <a:cs typeface="Microsoft JhengHei"/>
              <a:sym typeface="Microsoft JhengHei"/>
            </a:endParaRPr>
          </a:p>
        </p:txBody>
      </p:sp>
      <p:sp>
        <p:nvSpPr>
          <p:cNvPr id="829" name="Google Shape;829;p57"/>
          <p:cNvSpPr/>
          <p:nvPr/>
        </p:nvSpPr>
        <p:spPr>
          <a:xfrm>
            <a:off x="8622486" y="1643280"/>
            <a:ext cx="2231564" cy="3126735"/>
          </a:xfrm>
          <a:prstGeom prst="roundRect">
            <a:avLst>
              <a:gd fmla="val 16667" name="adj"/>
            </a:avLst>
          </a:prstGeom>
          <a:solidFill>
            <a:srgbClr val="D8F2C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Microsoft JhengHei"/>
                <a:ea typeface="Microsoft JhengHei"/>
                <a:cs typeface="Microsoft JhengHei"/>
                <a:sym typeface="Microsoft JhengHei"/>
              </a:rPr>
              <a:t>Most of</a:t>
            </a:r>
            <a:endParaRPr/>
          </a:p>
          <a:p>
            <a:pPr indent="0" lvl="0" marL="0" marR="0" rtl="0" algn="ctr">
              <a:spcBef>
                <a:spcPts val="0"/>
              </a:spcBef>
              <a:spcAft>
                <a:spcPts val="0"/>
              </a:spcAft>
              <a:buNone/>
            </a:pPr>
            <a:r>
              <a:rPr lang="en-US" sz="2400">
                <a:solidFill>
                  <a:srgbClr val="000000"/>
                </a:solidFill>
                <a:latin typeface="Microsoft JhengHei"/>
                <a:ea typeface="Microsoft JhengHei"/>
                <a:cs typeface="Microsoft JhengHei"/>
                <a:sym typeface="Microsoft JhengHei"/>
              </a:rPr>
              <a:t>Context</a:t>
            </a:r>
            <a:endParaRPr/>
          </a:p>
          <a:p>
            <a:pPr indent="0" lvl="0" marL="0" marR="0" rtl="0" algn="ctr">
              <a:spcBef>
                <a:spcPts val="0"/>
              </a:spcBef>
              <a:spcAft>
                <a:spcPts val="0"/>
              </a:spcAft>
              <a:buNone/>
            </a:pPr>
            <a:r>
              <a:rPr lang="en-US" sz="2400">
                <a:solidFill>
                  <a:srgbClr val="000000"/>
                </a:solidFill>
                <a:latin typeface="Microsoft JhengHei"/>
                <a:ea typeface="Microsoft JhengHei"/>
                <a:cs typeface="Microsoft JhengHei"/>
                <a:sym typeface="Microsoft JhengHei"/>
              </a:rPr>
              <a:t>(Hard Disk)</a:t>
            </a:r>
            <a:endParaRPr/>
          </a:p>
        </p:txBody>
      </p:sp>
      <p:sp>
        <p:nvSpPr>
          <p:cNvPr id="830" name="Google Shape;830;p57"/>
          <p:cNvSpPr/>
          <p:nvPr/>
        </p:nvSpPr>
        <p:spPr>
          <a:xfrm>
            <a:off x="8622486" y="4843428"/>
            <a:ext cx="2231564" cy="95490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Microsoft JhengHei"/>
                <a:ea typeface="Microsoft JhengHei"/>
                <a:cs typeface="Microsoft JhengHei"/>
                <a:sym typeface="Microsoft JhengHei"/>
              </a:rPr>
              <a:t>Meta data of Context t+1</a:t>
            </a:r>
            <a:endParaRPr/>
          </a:p>
        </p:txBody>
      </p:sp>
      <p:sp>
        <p:nvSpPr>
          <p:cNvPr id="831" name="Google Shape;831;p57"/>
          <p:cNvSpPr/>
          <p:nvPr/>
        </p:nvSpPr>
        <p:spPr>
          <a:xfrm>
            <a:off x="5287237" y="2532857"/>
            <a:ext cx="1617525" cy="1311276"/>
          </a:xfrm>
          <a:prstGeom prst="roundRect">
            <a:avLst>
              <a:gd fmla="val 16667" name="adj"/>
            </a:avLst>
          </a:prstGeom>
          <a:solidFill>
            <a:srgbClr val="D0D0D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Search program</a:t>
            </a:r>
            <a:endParaRPr b="0" i="0" sz="2400" u="none" cap="none" strike="noStrike">
              <a:solidFill>
                <a:srgbClr val="000000"/>
              </a:solidFill>
              <a:latin typeface="Microsoft JhengHei"/>
              <a:ea typeface="Microsoft JhengHei"/>
              <a:cs typeface="Microsoft JhengHei"/>
              <a:sym typeface="Microsoft JhengHei"/>
            </a:endParaRPr>
          </a:p>
        </p:txBody>
      </p:sp>
      <p:sp>
        <p:nvSpPr>
          <p:cNvPr id="832" name="Google Shape;832;p57"/>
          <p:cNvSpPr txBox="1"/>
          <p:nvPr/>
        </p:nvSpPr>
        <p:spPr>
          <a:xfrm>
            <a:off x="5040573" y="6031210"/>
            <a:ext cx="208126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可以寫程式</a:t>
            </a:r>
            <a:endParaRPr/>
          </a:p>
        </p:txBody>
      </p:sp>
      <p:cxnSp>
        <p:nvCxnSpPr>
          <p:cNvPr id="833" name="Google Shape;833;p57"/>
          <p:cNvCxnSpPr/>
          <p:nvPr/>
        </p:nvCxnSpPr>
        <p:spPr>
          <a:xfrm rot="10800000">
            <a:off x="5848167" y="3844133"/>
            <a:ext cx="0" cy="753659"/>
          </a:xfrm>
          <a:prstGeom prst="straightConnector1">
            <a:avLst/>
          </a:prstGeom>
          <a:noFill/>
          <a:ln cap="flat" cmpd="sng" w="57150">
            <a:solidFill>
              <a:schemeClr val="dk1"/>
            </a:solidFill>
            <a:prstDash val="solid"/>
            <a:miter lim="800000"/>
            <a:headEnd len="sm" w="sm" type="none"/>
            <a:tailEnd len="med" w="med" type="triangle"/>
          </a:ln>
        </p:spPr>
      </p:cxnSp>
      <p:cxnSp>
        <p:nvCxnSpPr>
          <p:cNvPr id="834" name="Google Shape;834;p57"/>
          <p:cNvCxnSpPr/>
          <p:nvPr/>
        </p:nvCxnSpPr>
        <p:spPr>
          <a:xfrm flipH="1">
            <a:off x="3704691" y="3428999"/>
            <a:ext cx="1331665" cy="1"/>
          </a:xfrm>
          <a:prstGeom prst="straightConnector1">
            <a:avLst/>
          </a:prstGeom>
          <a:noFill/>
          <a:ln cap="flat" cmpd="sng" w="57150">
            <a:solidFill>
              <a:schemeClr val="dk1"/>
            </a:solidFill>
            <a:prstDash val="solid"/>
            <a:miter lim="800000"/>
            <a:headEnd len="sm" w="sm" type="none"/>
            <a:tailEnd len="med" w="med" type="triangle"/>
          </a:ln>
        </p:spPr>
      </p:cxnSp>
      <p:cxnSp>
        <p:nvCxnSpPr>
          <p:cNvPr id="835" name="Google Shape;835;p57"/>
          <p:cNvCxnSpPr/>
          <p:nvPr/>
        </p:nvCxnSpPr>
        <p:spPr>
          <a:xfrm>
            <a:off x="3762543" y="3040108"/>
            <a:ext cx="1331665" cy="1"/>
          </a:xfrm>
          <a:prstGeom prst="straightConnector1">
            <a:avLst/>
          </a:prstGeom>
          <a:noFill/>
          <a:ln cap="flat" cmpd="sng" w="57150">
            <a:solidFill>
              <a:schemeClr val="dk1"/>
            </a:solidFill>
            <a:prstDash val="solid"/>
            <a:miter lim="800000"/>
            <a:headEnd len="sm" w="sm" type="none"/>
            <a:tailEnd len="med" w="med" type="triangle"/>
          </a:ln>
        </p:spPr>
      </p:cxnSp>
      <p:cxnSp>
        <p:nvCxnSpPr>
          <p:cNvPr id="836" name="Google Shape;836;p57"/>
          <p:cNvCxnSpPr/>
          <p:nvPr/>
        </p:nvCxnSpPr>
        <p:spPr>
          <a:xfrm flipH="1">
            <a:off x="6319313" y="3888046"/>
            <a:ext cx="1" cy="665833"/>
          </a:xfrm>
          <a:prstGeom prst="straightConnector1">
            <a:avLst/>
          </a:prstGeom>
          <a:noFill/>
          <a:ln cap="flat" cmpd="sng" w="57150">
            <a:solidFill>
              <a:schemeClr val="dk1"/>
            </a:solidFill>
            <a:prstDash val="solid"/>
            <a:miter lim="800000"/>
            <a:headEnd len="sm" w="sm" type="none"/>
            <a:tailEnd len="med" w="med" type="triangle"/>
          </a:ln>
        </p:spPr>
      </p:cxnSp>
      <p:sp>
        <p:nvSpPr>
          <p:cNvPr id="837" name="Google Shape;837;p57"/>
          <p:cNvSpPr txBox="1"/>
          <p:nvPr/>
        </p:nvSpPr>
        <p:spPr>
          <a:xfrm>
            <a:off x="243991" y="3017091"/>
            <a:ext cx="1420929" cy="52322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38" name="Google Shape;838;p57"/>
          <p:cNvSpPr txBox="1"/>
          <p:nvPr/>
        </p:nvSpPr>
        <p:spPr>
          <a:xfrm>
            <a:off x="243991" y="4905701"/>
            <a:ext cx="1420929" cy="52322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844" name="Google Shape;844;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845" name="Google Shape;845;p58"/>
          <p:cNvPicPr preferRelativeResize="0"/>
          <p:nvPr/>
        </p:nvPicPr>
        <p:blipFill rotWithShape="1">
          <a:blip r:embed="rId3">
            <a:alphaModFix/>
          </a:blip>
          <a:srcRect b="0" l="0" r="0" t="0"/>
          <a:stretch/>
        </p:blipFill>
        <p:spPr>
          <a:xfrm>
            <a:off x="4971760" y="136690"/>
            <a:ext cx="6134390" cy="6584620"/>
          </a:xfrm>
          <a:prstGeom prst="rect">
            <a:avLst/>
          </a:prstGeom>
          <a:noFill/>
          <a:ln>
            <a:noFill/>
          </a:ln>
        </p:spPr>
      </p:pic>
      <p:sp>
        <p:nvSpPr>
          <p:cNvPr id="846" name="Google Shape;846;p58"/>
          <p:cNvSpPr txBox="1"/>
          <p:nvPr/>
        </p:nvSpPr>
        <p:spPr>
          <a:xfrm>
            <a:off x="838200" y="5992297"/>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https://arxiv.org/abs/2512.24601</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Context Engineering </a:t>
            </a:r>
            <a:endParaRPr/>
          </a:p>
        </p:txBody>
      </p:sp>
      <p:sp>
        <p:nvSpPr>
          <p:cNvPr id="853" name="Google Shape;853;p59"/>
          <p:cNvSpPr txBox="1"/>
          <p:nvPr/>
        </p:nvSpPr>
        <p:spPr>
          <a:xfrm>
            <a:off x="1561193" y="3275573"/>
            <a:ext cx="3378200" cy="531346"/>
          </a:xfrm>
          <a:prstGeom prst="rect">
            <a:avLst/>
          </a:prstGeom>
          <a:blipFill rotWithShape="1">
            <a:blip r:embed="rId3">
              <a:alphaModFix/>
            </a:blip>
            <a:stretch>
              <a:fillRect b="-29885" l="-3610" r="0" t="-114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54" name="Google Shape;854;p59"/>
          <p:cNvSpPr txBox="1"/>
          <p:nvPr/>
        </p:nvSpPr>
        <p:spPr>
          <a:xfrm>
            <a:off x="2227036" y="4054846"/>
            <a:ext cx="3868964" cy="52322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55" name="Google Shape;855;p59"/>
          <p:cNvSpPr txBox="1"/>
          <p:nvPr/>
        </p:nvSpPr>
        <p:spPr>
          <a:xfrm>
            <a:off x="2227036" y="4795161"/>
            <a:ext cx="3378200" cy="52322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56" name="Google Shape;856;p59"/>
          <p:cNvSpPr txBox="1"/>
          <p:nvPr/>
        </p:nvSpPr>
        <p:spPr>
          <a:xfrm>
            <a:off x="1561193" y="1945154"/>
            <a:ext cx="3378200" cy="531346"/>
          </a:xfrm>
          <a:prstGeom prst="rect">
            <a:avLst/>
          </a:prstGeom>
          <a:blipFill rotWithShape="1">
            <a:blip r:embed="rId6">
              <a:alphaModFix/>
            </a:blip>
            <a:stretch>
              <a:fillRect b="-29885" l="0" r="0" t="-114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57" name="Google Shape;857;p59"/>
          <p:cNvSpPr txBox="1"/>
          <p:nvPr/>
        </p:nvSpPr>
        <p:spPr>
          <a:xfrm>
            <a:off x="1561193" y="2559624"/>
            <a:ext cx="3378200" cy="531346"/>
          </a:xfrm>
          <a:prstGeom prst="rect">
            <a:avLst/>
          </a:prstGeom>
          <a:blipFill rotWithShape="1">
            <a:blip r:embed="rId7">
              <a:alphaModFix/>
            </a:blip>
            <a:stretch>
              <a:fillRect b="-29886" l="0"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58" name="Google Shape;858;p59"/>
          <p:cNvSpPr txBox="1"/>
          <p:nvPr/>
        </p:nvSpPr>
        <p:spPr>
          <a:xfrm>
            <a:off x="9095015" y="2511384"/>
            <a:ext cx="2514597" cy="531346"/>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59" name="Google Shape;859;p59"/>
          <p:cNvSpPr txBox="1"/>
          <p:nvPr/>
        </p:nvSpPr>
        <p:spPr>
          <a:xfrm>
            <a:off x="5582557" y="3290657"/>
            <a:ext cx="3378200" cy="531346"/>
          </a:xfrm>
          <a:prstGeom prst="rect">
            <a:avLst/>
          </a:prstGeom>
          <a:blipFill rotWithShape="1">
            <a:blip r:embed="rId9">
              <a:alphaModFix/>
            </a:blip>
            <a:stretch>
              <a:fillRect b="-29886" l="-3792"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60" name="Google Shape;860;p59"/>
          <p:cNvSpPr txBox="1"/>
          <p:nvPr/>
        </p:nvSpPr>
        <p:spPr>
          <a:xfrm>
            <a:off x="6248400" y="4069930"/>
            <a:ext cx="3378200" cy="531346"/>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61" name="Google Shape;861;p59"/>
          <p:cNvSpPr txBox="1"/>
          <p:nvPr/>
        </p:nvSpPr>
        <p:spPr>
          <a:xfrm>
            <a:off x="6248400" y="4810245"/>
            <a:ext cx="4573814" cy="52322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62" name="Google Shape;862;p59"/>
          <p:cNvSpPr txBox="1"/>
          <p:nvPr/>
        </p:nvSpPr>
        <p:spPr>
          <a:xfrm>
            <a:off x="5582557" y="1960238"/>
            <a:ext cx="3378200" cy="531346"/>
          </a:xfrm>
          <a:prstGeom prst="rect">
            <a:avLst/>
          </a:prstGeom>
          <a:blipFill rotWithShape="1">
            <a:blip r:embed="rId12">
              <a:alphaModFix/>
            </a:blip>
            <a:stretch>
              <a:fillRect b="-29886" l="0"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63" name="Google Shape;863;p59"/>
          <p:cNvSpPr txBox="1"/>
          <p:nvPr/>
        </p:nvSpPr>
        <p:spPr>
          <a:xfrm>
            <a:off x="5582557" y="2574708"/>
            <a:ext cx="3378200" cy="531346"/>
          </a:xfrm>
          <a:prstGeom prst="rect">
            <a:avLst/>
          </a:prstGeom>
          <a:blipFill rotWithShape="1">
            <a:blip r:embed="rId13">
              <a:alphaModFix/>
            </a:blip>
            <a:stretch>
              <a:fillRect b="-28409" l="0" r="0" t="-113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864" name="Google Shape;864;p59"/>
          <p:cNvSpPr txBox="1"/>
          <p:nvPr/>
        </p:nvSpPr>
        <p:spPr>
          <a:xfrm>
            <a:off x="9095014" y="3251699"/>
            <a:ext cx="2514597" cy="954107"/>
          </a:xfrm>
          <a:prstGeom prst="rect">
            <a:avLst/>
          </a:prstGeom>
          <a:blipFill rotWithShape="1">
            <a:blip r:embed="rId14">
              <a:alphaModFix/>
            </a:blip>
            <a:stretch>
              <a:fillRect b="-17197" l="-5097" r="0" t="-764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cxnSp>
        <p:nvCxnSpPr>
          <p:cNvPr id="865" name="Google Shape;865;p59"/>
          <p:cNvCxnSpPr/>
          <p:nvPr/>
        </p:nvCxnSpPr>
        <p:spPr>
          <a:xfrm flipH="1">
            <a:off x="8535307" y="3669312"/>
            <a:ext cx="425450" cy="341178"/>
          </a:xfrm>
          <a:prstGeom prst="straightConnector1">
            <a:avLst/>
          </a:prstGeom>
          <a:noFill/>
          <a:ln cap="flat" cmpd="sng" w="38100">
            <a:solidFill>
              <a:schemeClr val="dk1"/>
            </a:solidFill>
            <a:prstDash val="solid"/>
            <a:miter lim="800000"/>
            <a:headEnd len="sm" w="sm" type="none"/>
            <a:tailEnd len="med" w="med" type="triangle"/>
          </a:ln>
        </p:spPr>
      </p:cxnSp>
      <p:cxnSp>
        <p:nvCxnSpPr>
          <p:cNvPr id="866" name="Google Shape;866;p59"/>
          <p:cNvCxnSpPr/>
          <p:nvPr/>
        </p:nvCxnSpPr>
        <p:spPr>
          <a:xfrm rot="10800000">
            <a:off x="7618079" y="5360447"/>
            <a:ext cx="0" cy="549019"/>
          </a:xfrm>
          <a:prstGeom prst="straightConnector1">
            <a:avLst/>
          </a:prstGeom>
          <a:noFill/>
          <a:ln cap="flat" cmpd="sng" w="57150">
            <a:solidFill>
              <a:schemeClr val="dk1"/>
            </a:solidFill>
            <a:prstDash val="solid"/>
            <a:miter lim="800000"/>
            <a:headEnd len="sm" w="sm" type="none"/>
            <a:tailEnd len="med" w="med" type="triangle"/>
          </a:ln>
        </p:spPr>
      </p:cxnSp>
      <p:sp>
        <p:nvSpPr>
          <p:cNvPr id="867" name="Google Shape;867;p59"/>
          <p:cNvSpPr txBox="1"/>
          <p:nvPr/>
        </p:nvSpPr>
        <p:spPr>
          <a:xfrm>
            <a:off x="5928979" y="5909466"/>
            <a:ext cx="3378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Microsoft JhengHei"/>
                <a:ea typeface="Microsoft JhengHei"/>
                <a:cs typeface="Microsoft JhengHei"/>
                <a:sym typeface="Microsoft JhengHei"/>
              </a:rPr>
              <a:t>把一切交給 LLM?</a:t>
            </a:r>
            <a:endParaRPr sz="2800">
              <a:solidFill>
                <a:schemeClr val="dk1"/>
              </a:solidFill>
              <a:latin typeface="Microsoft JhengHei"/>
              <a:ea typeface="Microsoft JhengHei"/>
              <a:cs typeface="Microsoft JhengHei"/>
              <a:sym typeface="Microsoft JhengHe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1" name="Shape 871"/>
        <p:cNvGrpSpPr/>
        <p:nvPr/>
      </p:nvGrpSpPr>
      <p:grpSpPr>
        <a:xfrm>
          <a:off x="0" y="0"/>
          <a:ext cx="0" cy="0"/>
          <a:chOff x="0" y="0"/>
          <a:chExt cx="0" cy="0"/>
        </a:xfrm>
      </p:grpSpPr>
      <p:sp>
        <p:nvSpPr>
          <p:cNvPr id="872" name="Google Shape;872;p6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3" name="Google Shape;873;p60"/>
          <p:cNvSpPr/>
          <p:nvPr/>
        </p:nvSpPr>
        <p:spPr>
          <a:xfrm>
            <a:off x="1114425" y="0"/>
            <a:ext cx="9963150"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39700" sx="102000" rotWithShape="0" algn="ctr" sy="102000">
              <a:srgbClr val="D8D8D8">
                <a:alpha val="3803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74" name="Google Shape;874;p60"/>
          <p:cNvSpPr/>
          <p:nvPr/>
        </p:nvSpPr>
        <p:spPr>
          <a:xfrm>
            <a:off x="1121664" y="0"/>
            <a:ext cx="9948672"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75" name="Google Shape;875;p60"/>
          <p:cNvSpPr txBox="1"/>
          <p:nvPr>
            <p:ph type="ctrTitle"/>
          </p:nvPr>
        </p:nvSpPr>
        <p:spPr>
          <a:xfrm>
            <a:off x="1524003" y="1999615"/>
            <a:ext cx="9144000" cy="27640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Microsoft JhengHei"/>
              <a:buNone/>
            </a:pPr>
            <a:r>
              <a:rPr lang="en-US" sz="7200">
                <a:latin typeface="Microsoft JhengHei"/>
                <a:ea typeface="Microsoft JhengHei"/>
                <a:cs typeface="Microsoft JhengHei"/>
                <a:sym typeface="Microsoft JhengHei"/>
              </a:rPr>
              <a:t>AI Agent 之間的互動</a:t>
            </a:r>
            <a:endParaRPr/>
          </a:p>
        </p:txBody>
      </p:sp>
      <p:sp>
        <p:nvSpPr>
          <p:cNvPr id="876" name="Google Shape;876;p60"/>
          <p:cNvSpPr txBox="1"/>
          <p:nvPr>
            <p:ph idx="1" type="subTitle"/>
          </p:nvPr>
        </p:nvSpPr>
        <p:spPr>
          <a:xfrm>
            <a:off x="1966912" y="5645150"/>
            <a:ext cx="8258176" cy="6318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sz="2800"/>
          </a:p>
        </p:txBody>
      </p:sp>
      <p:sp>
        <p:nvSpPr>
          <p:cNvPr id="877" name="Google Shape;877;p60"/>
          <p:cNvSpPr/>
          <p:nvPr/>
        </p:nvSpPr>
        <p:spPr>
          <a:xfrm>
            <a:off x="3718560" y="5524786"/>
            <a:ext cx="4754880" cy="27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Agent 協作</a:t>
            </a:r>
            <a:endParaRPr>
              <a:latin typeface="Microsoft JhengHei"/>
              <a:ea typeface="Microsoft JhengHei"/>
              <a:cs typeface="Microsoft JhengHei"/>
              <a:sym typeface="Microsoft JhengHei"/>
            </a:endParaRPr>
          </a:p>
        </p:txBody>
      </p:sp>
      <p:pic>
        <p:nvPicPr>
          <p:cNvPr id="883" name="Google Shape;883;p61"/>
          <p:cNvPicPr preferRelativeResize="0"/>
          <p:nvPr/>
        </p:nvPicPr>
        <p:blipFill rotWithShape="1">
          <a:blip r:embed="rId3">
            <a:alphaModFix/>
          </a:blip>
          <a:srcRect b="0" l="0" r="0" t="0"/>
          <a:stretch/>
        </p:blipFill>
        <p:spPr>
          <a:xfrm>
            <a:off x="2438399" y="3215060"/>
            <a:ext cx="1093694" cy="1093694"/>
          </a:xfrm>
          <a:prstGeom prst="rect">
            <a:avLst/>
          </a:prstGeom>
          <a:noFill/>
          <a:ln>
            <a:noFill/>
          </a:ln>
        </p:spPr>
      </p:pic>
      <p:pic>
        <p:nvPicPr>
          <p:cNvPr id="884" name="Google Shape;884;p61"/>
          <p:cNvPicPr preferRelativeResize="0"/>
          <p:nvPr/>
        </p:nvPicPr>
        <p:blipFill rotWithShape="1">
          <a:blip r:embed="rId3">
            <a:alphaModFix/>
          </a:blip>
          <a:srcRect b="0" l="0" r="0" t="0"/>
          <a:stretch/>
        </p:blipFill>
        <p:spPr>
          <a:xfrm>
            <a:off x="6122897" y="4715435"/>
            <a:ext cx="1093694" cy="1093694"/>
          </a:xfrm>
          <a:prstGeom prst="rect">
            <a:avLst/>
          </a:prstGeom>
          <a:noFill/>
          <a:ln>
            <a:noFill/>
          </a:ln>
        </p:spPr>
      </p:pic>
      <p:pic>
        <p:nvPicPr>
          <p:cNvPr id="885" name="Google Shape;885;p61"/>
          <p:cNvPicPr preferRelativeResize="0"/>
          <p:nvPr/>
        </p:nvPicPr>
        <p:blipFill rotWithShape="1">
          <a:blip r:embed="rId3">
            <a:alphaModFix/>
          </a:blip>
          <a:srcRect b="0" l="0" r="0" t="0"/>
          <a:stretch/>
        </p:blipFill>
        <p:spPr>
          <a:xfrm>
            <a:off x="7510184" y="4715435"/>
            <a:ext cx="1093694" cy="1093694"/>
          </a:xfrm>
          <a:prstGeom prst="rect">
            <a:avLst/>
          </a:prstGeom>
          <a:noFill/>
          <a:ln>
            <a:noFill/>
          </a:ln>
        </p:spPr>
      </p:pic>
      <p:pic>
        <p:nvPicPr>
          <p:cNvPr id="886" name="Google Shape;886;p61"/>
          <p:cNvPicPr preferRelativeResize="0"/>
          <p:nvPr/>
        </p:nvPicPr>
        <p:blipFill rotWithShape="1">
          <a:blip r:embed="rId3">
            <a:alphaModFix/>
          </a:blip>
          <a:srcRect b="0" l="0" r="0" t="0"/>
          <a:stretch/>
        </p:blipFill>
        <p:spPr>
          <a:xfrm>
            <a:off x="8897471" y="4715435"/>
            <a:ext cx="1093694" cy="1093694"/>
          </a:xfrm>
          <a:prstGeom prst="rect">
            <a:avLst/>
          </a:prstGeom>
          <a:noFill/>
          <a:ln>
            <a:noFill/>
          </a:ln>
        </p:spPr>
      </p:pic>
      <p:pic>
        <p:nvPicPr>
          <p:cNvPr id="887" name="Google Shape;887;p61"/>
          <p:cNvPicPr preferRelativeResize="0"/>
          <p:nvPr/>
        </p:nvPicPr>
        <p:blipFill rotWithShape="1">
          <a:blip r:embed="rId3">
            <a:alphaModFix/>
          </a:blip>
          <a:srcRect b="0" l="0" r="0" t="0"/>
          <a:stretch/>
        </p:blipFill>
        <p:spPr>
          <a:xfrm>
            <a:off x="7039537" y="1180072"/>
            <a:ext cx="2034988" cy="2034988"/>
          </a:xfrm>
          <a:prstGeom prst="rect">
            <a:avLst/>
          </a:prstGeom>
          <a:noFill/>
          <a:ln>
            <a:noFill/>
          </a:ln>
        </p:spPr>
      </p:pic>
      <p:pic>
        <p:nvPicPr>
          <p:cNvPr id="888" name="Google Shape;888;p61"/>
          <p:cNvPicPr preferRelativeResize="0"/>
          <p:nvPr/>
        </p:nvPicPr>
        <p:blipFill rotWithShape="1">
          <a:blip r:embed="rId4">
            <a:alphaModFix/>
          </a:blip>
          <a:srcRect b="0" l="0" r="0" t="0"/>
          <a:stretch/>
        </p:blipFill>
        <p:spPr>
          <a:xfrm>
            <a:off x="8771965" y="875272"/>
            <a:ext cx="1219200" cy="1219200"/>
          </a:xfrm>
          <a:prstGeom prst="rect">
            <a:avLst/>
          </a:prstGeom>
          <a:noFill/>
          <a:ln>
            <a:noFill/>
          </a:ln>
        </p:spPr>
      </p:pic>
      <p:cxnSp>
        <p:nvCxnSpPr>
          <p:cNvPr id="889" name="Google Shape;889;p61"/>
          <p:cNvCxnSpPr/>
          <p:nvPr/>
        </p:nvCxnSpPr>
        <p:spPr>
          <a:xfrm flipH="1" rot="10800000">
            <a:off x="4159624" y="2094472"/>
            <a:ext cx="1380565" cy="1413154"/>
          </a:xfrm>
          <a:prstGeom prst="straightConnector1">
            <a:avLst/>
          </a:prstGeom>
          <a:noFill/>
          <a:ln cap="flat" cmpd="sng" w="76200">
            <a:solidFill>
              <a:schemeClr val="dk1"/>
            </a:solidFill>
            <a:prstDash val="solid"/>
            <a:miter lim="800000"/>
            <a:headEnd len="sm" w="sm" type="none"/>
            <a:tailEnd len="med" w="med" type="triangle"/>
          </a:ln>
        </p:spPr>
      </p:cxnSp>
      <p:cxnSp>
        <p:nvCxnSpPr>
          <p:cNvPr id="890" name="Google Shape;890;p61"/>
          <p:cNvCxnSpPr/>
          <p:nvPr/>
        </p:nvCxnSpPr>
        <p:spPr>
          <a:xfrm>
            <a:off x="4186515" y="3761907"/>
            <a:ext cx="1380565" cy="1413154"/>
          </a:xfrm>
          <a:prstGeom prst="straightConnector1">
            <a:avLst/>
          </a:prstGeom>
          <a:noFill/>
          <a:ln cap="flat" cmpd="sng" w="76200">
            <a:solidFill>
              <a:schemeClr val="dk1"/>
            </a:solidFill>
            <a:prstDash val="solid"/>
            <a:miter lim="800000"/>
            <a:headEnd len="sm" w="sm" type="none"/>
            <a:tailEnd len="med" w="med" type="triangle"/>
          </a:ln>
        </p:spPr>
      </p:cxn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什麼樣的協作方式比較有效？</a:t>
            </a:r>
            <a:endParaRPr/>
          </a:p>
        </p:txBody>
      </p:sp>
      <p:sp>
        <p:nvSpPr>
          <p:cNvPr id="897" name="Google Shape;897;p62"/>
          <p:cNvSpPr txBox="1"/>
          <p:nvPr/>
        </p:nvSpPr>
        <p:spPr>
          <a:xfrm>
            <a:off x="8642941" y="762388"/>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https://arxiv.org/abs/2406.07155</a:t>
            </a:r>
            <a:endParaRPr/>
          </a:p>
        </p:txBody>
      </p:sp>
      <p:sp>
        <p:nvSpPr>
          <p:cNvPr id="898" name="Google Shape;898;p62"/>
          <p:cNvSpPr/>
          <p:nvPr/>
        </p:nvSpPr>
        <p:spPr>
          <a:xfrm>
            <a:off x="3455139" y="2107167"/>
            <a:ext cx="877186" cy="877186"/>
          </a:xfrm>
          <a:prstGeom prst="ellipse">
            <a:avLst/>
          </a:prstGeom>
          <a:solidFill>
            <a:srgbClr val="FAE2D5"/>
          </a:solidFill>
          <a:ln cap="flat" cmpd="sng" w="3810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9" name="Google Shape;899;p62"/>
          <p:cNvSpPr/>
          <p:nvPr/>
        </p:nvSpPr>
        <p:spPr>
          <a:xfrm>
            <a:off x="3455139" y="5273398"/>
            <a:ext cx="877186" cy="877186"/>
          </a:xfrm>
          <a:prstGeom prst="ellipse">
            <a:avLst/>
          </a:prstGeom>
          <a:solidFill>
            <a:srgbClr val="D8F2CF"/>
          </a:solidFill>
          <a:ln cap="flat" cmpd="sng" w="3810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0" name="Google Shape;900;p62"/>
          <p:cNvSpPr/>
          <p:nvPr/>
        </p:nvSpPr>
        <p:spPr>
          <a:xfrm>
            <a:off x="7765755" y="3582820"/>
            <a:ext cx="877186" cy="877186"/>
          </a:xfrm>
          <a:prstGeom prst="ellipse">
            <a:avLst/>
          </a:prstGeom>
          <a:solidFill>
            <a:srgbClr val="D9E5F8"/>
          </a:solidFill>
          <a:ln cap="flat" cmpd="sng" w="3810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901" name="Google Shape;901;p62"/>
          <p:cNvCxnSpPr/>
          <p:nvPr/>
        </p:nvCxnSpPr>
        <p:spPr>
          <a:xfrm>
            <a:off x="4661934" y="2603740"/>
            <a:ext cx="2774212" cy="1213883"/>
          </a:xfrm>
          <a:prstGeom prst="straightConnector1">
            <a:avLst/>
          </a:prstGeom>
          <a:noFill/>
          <a:ln cap="flat" cmpd="sng" w="57150">
            <a:solidFill>
              <a:schemeClr val="dk1"/>
            </a:solidFill>
            <a:prstDash val="solid"/>
            <a:miter lim="800000"/>
            <a:headEnd len="sm" w="sm" type="none"/>
            <a:tailEnd len="med" w="med" type="triangle"/>
          </a:ln>
        </p:spPr>
      </p:cxnSp>
      <p:cxnSp>
        <p:nvCxnSpPr>
          <p:cNvPr id="902" name="Google Shape;902;p62"/>
          <p:cNvCxnSpPr/>
          <p:nvPr/>
        </p:nvCxnSpPr>
        <p:spPr>
          <a:xfrm flipH="1" rot="10800000">
            <a:off x="4716869" y="4315582"/>
            <a:ext cx="2664342" cy="1235148"/>
          </a:xfrm>
          <a:prstGeom prst="straightConnector1">
            <a:avLst/>
          </a:prstGeom>
          <a:noFill/>
          <a:ln cap="flat" cmpd="sng" w="57150">
            <a:solidFill>
              <a:schemeClr val="dk1"/>
            </a:solidFill>
            <a:prstDash val="solid"/>
            <a:miter lim="800000"/>
            <a:headEnd len="sm" w="sm" type="none"/>
            <a:tailEnd len="med" w="med" type="triangle"/>
          </a:ln>
        </p:spPr>
      </p:cxnSp>
      <p:pic>
        <p:nvPicPr>
          <p:cNvPr id="903" name="Google Shape;903;p62"/>
          <p:cNvPicPr preferRelativeResize="0"/>
          <p:nvPr/>
        </p:nvPicPr>
        <p:blipFill rotWithShape="1">
          <a:blip r:embed="rId3">
            <a:alphaModFix/>
          </a:blip>
          <a:srcRect b="0" l="0" r="0" t="0"/>
          <a:stretch/>
        </p:blipFill>
        <p:spPr>
          <a:xfrm>
            <a:off x="8880401" y="3411813"/>
            <a:ext cx="1219200" cy="1219200"/>
          </a:xfrm>
          <a:prstGeom prst="rect">
            <a:avLst/>
          </a:prstGeom>
          <a:noFill/>
          <a:ln>
            <a:noFill/>
          </a:ln>
        </p:spPr>
      </p:pic>
      <p:pic>
        <p:nvPicPr>
          <p:cNvPr id="904" name="Google Shape;904;p62"/>
          <p:cNvPicPr preferRelativeResize="0"/>
          <p:nvPr/>
        </p:nvPicPr>
        <p:blipFill rotWithShape="1">
          <a:blip r:embed="rId4">
            <a:alphaModFix/>
          </a:blip>
          <a:srcRect b="0" l="0" r="0" t="0"/>
          <a:stretch/>
        </p:blipFill>
        <p:spPr>
          <a:xfrm>
            <a:off x="1998479" y="1840669"/>
            <a:ext cx="1219200" cy="1219200"/>
          </a:xfrm>
          <a:prstGeom prst="rect">
            <a:avLst/>
          </a:prstGeom>
          <a:noFill/>
          <a:ln>
            <a:noFill/>
          </a:ln>
        </p:spPr>
      </p:pic>
      <p:pic>
        <p:nvPicPr>
          <p:cNvPr id="905" name="Google Shape;905;p62"/>
          <p:cNvPicPr preferRelativeResize="0"/>
          <p:nvPr/>
        </p:nvPicPr>
        <p:blipFill rotWithShape="1">
          <a:blip r:embed="rId5">
            <a:alphaModFix/>
          </a:blip>
          <a:srcRect b="0" l="0" r="0" t="0"/>
          <a:stretch/>
        </p:blipFill>
        <p:spPr>
          <a:xfrm>
            <a:off x="2010884" y="5102391"/>
            <a:ext cx="1219200" cy="1219200"/>
          </a:xfrm>
          <a:prstGeom prst="rect">
            <a:avLst/>
          </a:prstGeom>
          <a:noFill/>
          <a:ln>
            <a:noFill/>
          </a:ln>
        </p:spPr>
      </p:pic>
      <p:pic>
        <p:nvPicPr>
          <p:cNvPr id="906" name="Google Shape;906;p62"/>
          <p:cNvPicPr preferRelativeResize="0"/>
          <p:nvPr/>
        </p:nvPicPr>
        <p:blipFill rotWithShape="1">
          <a:blip r:embed="rId6">
            <a:alphaModFix/>
          </a:blip>
          <a:srcRect b="0" l="0" r="0" t="0"/>
          <a:stretch/>
        </p:blipFill>
        <p:spPr>
          <a:xfrm>
            <a:off x="5672026" y="1765153"/>
            <a:ext cx="1219200" cy="1219200"/>
          </a:xfrm>
          <a:prstGeom prst="rect">
            <a:avLst/>
          </a:prstGeom>
          <a:noFill/>
          <a:ln>
            <a:noFill/>
          </a:ln>
        </p:spPr>
      </p:pic>
      <p:pic>
        <p:nvPicPr>
          <p:cNvPr id="907" name="Google Shape;907;p62"/>
          <p:cNvPicPr preferRelativeResize="0"/>
          <p:nvPr/>
        </p:nvPicPr>
        <p:blipFill rotWithShape="1">
          <a:blip r:embed="rId7">
            <a:alphaModFix/>
          </a:blip>
          <a:srcRect b="0" l="0" r="0" t="0"/>
          <a:stretch/>
        </p:blipFill>
        <p:spPr>
          <a:xfrm>
            <a:off x="5744683" y="5316205"/>
            <a:ext cx="1219200" cy="1219200"/>
          </a:xfrm>
          <a:prstGeom prst="rect">
            <a:avLst/>
          </a:prstGeom>
          <a:noFill/>
          <a:ln>
            <a:noFill/>
          </a:ln>
        </p:spPr>
      </p:pic>
      <p:sp>
        <p:nvSpPr>
          <p:cNvPr id="908" name="Google Shape;908;p62"/>
          <p:cNvSpPr/>
          <p:nvPr/>
        </p:nvSpPr>
        <p:spPr>
          <a:xfrm>
            <a:off x="3337295" y="1471169"/>
            <a:ext cx="1990060" cy="524097"/>
          </a:xfrm>
          <a:prstGeom prst="wedgeRoundRectCallout">
            <a:avLst>
              <a:gd fmla="val -55027" name="adj1"/>
              <a:gd fmla="val 94960" name="adj2"/>
              <a:gd fmla="val 16667" name="adj3"/>
            </a:avLst>
          </a:prstGeom>
          <a:solidFill>
            <a:schemeClr val="lt2"/>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方案 A</a:t>
            </a:r>
            <a:endParaRPr sz="2400">
              <a:solidFill>
                <a:schemeClr val="dk1"/>
              </a:solidFill>
              <a:latin typeface="Microsoft JhengHei"/>
              <a:ea typeface="Microsoft JhengHei"/>
              <a:cs typeface="Microsoft JhengHei"/>
              <a:sym typeface="Microsoft JhengHei"/>
            </a:endParaRPr>
          </a:p>
        </p:txBody>
      </p:sp>
      <p:sp>
        <p:nvSpPr>
          <p:cNvPr id="909" name="Google Shape;909;p62"/>
          <p:cNvSpPr/>
          <p:nvPr/>
        </p:nvSpPr>
        <p:spPr>
          <a:xfrm>
            <a:off x="3337295" y="4631013"/>
            <a:ext cx="1990060" cy="524097"/>
          </a:xfrm>
          <a:prstGeom prst="wedgeRoundRectCallout">
            <a:avLst>
              <a:gd fmla="val -55027" name="adj1"/>
              <a:gd fmla="val 94960" name="adj2"/>
              <a:gd fmla="val 16667" name="adj3"/>
            </a:avLst>
          </a:prstGeom>
          <a:solidFill>
            <a:schemeClr val="lt2"/>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方案 B</a:t>
            </a:r>
            <a:endParaRPr sz="2400">
              <a:solidFill>
                <a:schemeClr val="dk1"/>
              </a:solidFill>
              <a:latin typeface="Microsoft JhengHei"/>
              <a:ea typeface="Microsoft JhengHei"/>
              <a:cs typeface="Microsoft JhengHei"/>
              <a:sym typeface="Microsoft JhengHei"/>
            </a:endParaRPr>
          </a:p>
        </p:txBody>
      </p:sp>
      <p:sp>
        <p:nvSpPr>
          <p:cNvPr id="910" name="Google Shape;910;p62"/>
          <p:cNvSpPr/>
          <p:nvPr/>
        </p:nvSpPr>
        <p:spPr>
          <a:xfrm>
            <a:off x="6973631" y="1528983"/>
            <a:ext cx="2219544" cy="524097"/>
          </a:xfrm>
          <a:prstGeom prst="wedgeRoundRectCallout">
            <a:avLst>
              <a:gd fmla="val -55027" name="adj1"/>
              <a:gd fmla="val 94960" name="adj2"/>
              <a:gd fmla="val 16667" name="adj3"/>
            </a:avLst>
          </a:prstGeom>
          <a:solidFill>
            <a:schemeClr val="lt2"/>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方案 A 的建議</a:t>
            </a:r>
            <a:endParaRPr/>
          </a:p>
        </p:txBody>
      </p:sp>
      <p:sp>
        <p:nvSpPr>
          <p:cNvPr id="911" name="Google Shape;911;p62"/>
          <p:cNvSpPr/>
          <p:nvPr/>
        </p:nvSpPr>
        <p:spPr>
          <a:xfrm>
            <a:off x="6955025" y="4764311"/>
            <a:ext cx="2219544" cy="524097"/>
          </a:xfrm>
          <a:prstGeom prst="wedgeRoundRectCallout">
            <a:avLst>
              <a:gd fmla="val -55027" name="adj1"/>
              <a:gd fmla="val 94960" name="adj2"/>
              <a:gd fmla="val 16667" name="adj3"/>
            </a:avLst>
          </a:prstGeom>
          <a:solidFill>
            <a:schemeClr val="lt2"/>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方案 B 的建議</a:t>
            </a:r>
            <a:endParaRPr/>
          </a:p>
        </p:txBody>
      </p:sp>
      <p:sp>
        <p:nvSpPr>
          <p:cNvPr id="912" name="Google Shape;912;p62"/>
          <p:cNvSpPr/>
          <p:nvPr/>
        </p:nvSpPr>
        <p:spPr>
          <a:xfrm>
            <a:off x="9490001" y="2658018"/>
            <a:ext cx="2219544" cy="524097"/>
          </a:xfrm>
          <a:prstGeom prst="wedgeRoundRectCallout">
            <a:avLst>
              <a:gd fmla="val -35865" name="adj1"/>
              <a:gd fmla="val 115247" name="adj2"/>
              <a:gd fmla="val 16667" name="adj3"/>
            </a:avLst>
          </a:prstGeom>
          <a:solidFill>
            <a:schemeClr val="lt2"/>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方案 C</a:t>
            </a:r>
            <a:endParaRPr sz="2400">
              <a:solidFill>
                <a:schemeClr val="dk1"/>
              </a:solidFill>
              <a:latin typeface="Microsoft JhengHei"/>
              <a:ea typeface="Microsoft JhengHei"/>
              <a:cs typeface="Microsoft JhengHei"/>
              <a:sym typeface="Microsoft JhengHei"/>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什麼樣的協作方式比較有效？</a:t>
            </a:r>
            <a:endParaRPr/>
          </a:p>
        </p:txBody>
      </p:sp>
      <p:sp>
        <p:nvSpPr>
          <p:cNvPr id="919" name="Google Shape;919;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920" name="Google Shape;920;p63"/>
          <p:cNvPicPr preferRelativeResize="0"/>
          <p:nvPr/>
        </p:nvPicPr>
        <p:blipFill rotWithShape="1">
          <a:blip r:embed="rId3">
            <a:alphaModFix/>
          </a:blip>
          <a:srcRect b="0" l="0" r="0" t="0"/>
          <a:stretch/>
        </p:blipFill>
        <p:spPr>
          <a:xfrm>
            <a:off x="3241741" y="1574090"/>
            <a:ext cx="7784848" cy="4918785"/>
          </a:xfrm>
          <a:prstGeom prst="rect">
            <a:avLst/>
          </a:prstGeom>
          <a:noFill/>
          <a:ln>
            <a:noFill/>
          </a:ln>
        </p:spPr>
      </p:pic>
      <p:sp>
        <p:nvSpPr>
          <p:cNvPr id="921" name="Google Shape;921;p63"/>
          <p:cNvSpPr txBox="1"/>
          <p:nvPr/>
        </p:nvSpPr>
        <p:spPr>
          <a:xfrm>
            <a:off x="8305800" y="681037"/>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https://arxiv.org/abs/2406.07155</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什麼樣的協作方式比較有效？</a:t>
            </a:r>
            <a:endParaRPr/>
          </a:p>
        </p:txBody>
      </p:sp>
      <p:sp>
        <p:nvSpPr>
          <p:cNvPr id="928" name="Google Shape;928;p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929" name="Google Shape;929;p64"/>
          <p:cNvPicPr preferRelativeResize="0"/>
          <p:nvPr/>
        </p:nvPicPr>
        <p:blipFill rotWithShape="1">
          <a:blip r:embed="rId3">
            <a:alphaModFix/>
          </a:blip>
          <a:srcRect b="0" l="0" r="0" t="0"/>
          <a:stretch/>
        </p:blipFill>
        <p:spPr>
          <a:xfrm>
            <a:off x="564171" y="1825625"/>
            <a:ext cx="11063657" cy="4351338"/>
          </a:xfrm>
          <a:prstGeom prst="rect">
            <a:avLst/>
          </a:prstGeom>
          <a:noFill/>
          <a:ln>
            <a:noFill/>
          </a:ln>
        </p:spPr>
      </p:pic>
      <p:sp>
        <p:nvSpPr>
          <p:cNvPr id="930" name="Google Shape;930;p64"/>
          <p:cNvSpPr/>
          <p:nvPr/>
        </p:nvSpPr>
        <p:spPr>
          <a:xfrm>
            <a:off x="564171" y="4001294"/>
            <a:ext cx="3792676" cy="2175669"/>
          </a:xfrm>
          <a:prstGeom prst="roundRect">
            <a:avLst>
              <a:gd fmla="val 4906" name="adj"/>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1" name="Google Shape;931;p64"/>
          <p:cNvSpPr/>
          <p:nvPr/>
        </p:nvSpPr>
        <p:spPr>
          <a:xfrm>
            <a:off x="7972166" y="4001293"/>
            <a:ext cx="3792676" cy="2175669"/>
          </a:xfrm>
          <a:prstGeom prst="roundRect">
            <a:avLst>
              <a:gd fmla="val 4906" name="adj"/>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2" name="Google Shape;932;p64"/>
          <p:cNvSpPr txBox="1"/>
          <p:nvPr/>
        </p:nvSpPr>
        <p:spPr>
          <a:xfrm>
            <a:off x="8305800" y="681037"/>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https://arxiv.org/abs/2406.07155</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 能不能爾虞我詐</a:t>
            </a:r>
            <a:endParaRPr/>
          </a:p>
        </p:txBody>
      </p:sp>
      <p:sp>
        <p:nvSpPr>
          <p:cNvPr id="939" name="Google Shape;939;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Microsoft JhengHei"/>
                <a:ea typeface="Microsoft JhengHei"/>
                <a:cs typeface="Microsoft JhengHei"/>
                <a:sym typeface="Microsoft JhengHei"/>
              </a:rPr>
              <a:t>AI 玩狼人殺</a:t>
            </a:r>
            <a:endParaRPr/>
          </a:p>
        </p:txBody>
      </p:sp>
      <p:sp>
        <p:nvSpPr>
          <p:cNvPr id="940" name="Google Shape;940;p65"/>
          <p:cNvSpPr txBox="1"/>
          <p:nvPr/>
        </p:nvSpPr>
        <p:spPr>
          <a:xfrm>
            <a:off x="1179980" y="2382584"/>
            <a:ext cx="36284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https://werewolf.foaster.ai/</a:t>
            </a:r>
            <a:endParaRPr sz="1800">
              <a:solidFill>
                <a:schemeClr val="dk1"/>
              </a:solidFill>
              <a:latin typeface="Arial"/>
              <a:ea typeface="Arial"/>
              <a:cs typeface="Arial"/>
              <a:sym typeface="Arial"/>
            </a:endParaRPr>
          </a:p>
        </p:txBody>
      </p:sp>
      <p:pic>
        <p:nvPicPr>
          <p:cNvPr id="941" name="Google Shape;941;p65"/>
          <p:cNvPicPr preferRelativeResize="0"/>
          <p:nvPr/>
        </p:nvPicPr>
        <p:blipFill rotWithShape="1">
          <a:blip r:embed="rId3">
            <a:alphaModFix/>
          </a:blip>
          <a:srcRect b="0" l="0" r="0" t="0"/>
          <a:stretch/>
        </p:blipFill>
        <p:spPr>
          <a:xfrm>
            <a:off x="4982261" y="1426353"/>
            <a:ext cx="6714439" cy="5246297"/>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Context Engineering </a:t>
            </a:r>
            <a:endParaRPr/>
          </a:p>
        </p:txBody>
      </p:sp>
      <p:sp>
        <p:nvSpPr>
          <p:cNvPr id="232" name="Google Shape;232;p30"/>
          <p:cNvSpPr txBox="1"/>
          <p:nvPr/>
        </p:nvSpPr>
        <p:spPr>
          <a:xfrm>
            <a:off x="1637393" y="3485123"/>
            <a:ext cx="3378200" cy="531346"/>
          </a:xfrm>
          <a:prstGeom prst="rect">
            <a:avLst/>
          </a:prstGeom>
          <a:blipFill rotWithShape="1">
            <a:blip r:embed="rId3">
              <a:alphaModFix/>
            </a:blip>
            <a:stretch>
              <a:fillRect b="-29886" l="-3792"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233" name="Google Shape;233;p30"/>
          <p:cNvSpPr txBox="1"/>
          <p:nvPr/>
        </p:nvSpPr>
        <p:spPr>
          <a:xfrm>
            <a:off x="2270579" y="5004711"/>
            <a:ext cx="3378200" cy="52322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234" name="Google Shape;234;p30"/>
          <p:cNvSpPr txBox="1"/>
          <p:nvPr/>
        </p:nvSpPr>
        <p:spPr>
          <a:xfrm>
            <a:off x="1637393" y="2154704"/>
            <a:ext cx="3378200" cy="531346"/>
          </a:xfrm>
          <a:prstGeom prst="rect">
            <a:avLst/>
          </a:prstGeom>
          <a:blipFill rotWithShape="1">
            <a:blip r:embed="rId5">
              <a:alphaModFix/>
            </a:blip>
            <a:stretch>
              <a:fillRect b="-28409" l="0" r="0" t="-113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235" name="Google Shape;235;p30"/>
          <p:cNvSpPr txBox="1"/>
          <p:nvPr/>
        </p:nvSpPr>
        <p:spPr>
          <a:xfrm>
            <a:off x="1637393" y="2769174"/>
            <a:ext cx="3378200" cy="531346"/>
          </a:xfrm>
          <a:prstGeom prst="rect">
            <a:avLst/>
          </a:prstGeom>
          <a:blipFill rotWithShape="1">
            <a:blip r:embed="rId6">
              <a:alphaModFix/>
            </a:blip>
            <a:stretch>
              <a:fillRect b="-29885" l="0" r="0" t="-114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236" name="Google Shape;236;p30"/>
          <p:cNvSpPr txBox="1"/>
          <p:nvPr/>
        </p:nvSpPr>
        <p:spPr>
          <a:xfrm>
            <a:off x="6476093" y="3485123"/>
            <a:ext cx="3378200" cy="531346"/>
          </a:xfrm>
          <a:prstGeom prst="rect">
            <a:avLst/>
          </a:prstGeom>
          <a:blipFill rotWithShape="1">
            <a:blip r:embed="rId7">
              <a:alphaModFix/>
            </a:blip>
            <a:stretch>
              <a:fillRect b="-29886" l="-3604" r="0" t="-126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237" name="Google Shape;237;p30"/>
          <p:cNvSpPr txBox="1"/>
          <p:nvPr/>
        </p:nvSpPr>
        <p:spPr>
          <a:xfrm>
            <a:off x="7141936" y="4264396"/>
            <a:ext cx="3378200" cy="531346"/>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238" name="Google Shape;238;p30"/>
          <p:cNvSpPr txBox="1"/>
          <p:nvPr/>
        </p:nvSpPr>
        <p:spPr>
          <a:xfrm>
            <a:off x="7141936" y="5004711"/>
            <a:ext cx="4573814" cy="523220"/>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239" name="Google Shape;239;p30"/>
          <p:cNvSpPr txBox="1"/>
          <p:nvPr/>
        </p:nvSpPr>
        <p:spPr>
          <a:xfrm>
            <a:off x="6476093" y="2154704"/>
            <a:ext cx="3378200" cy="531346"/>
          </a:xfrm>
          <a:prstGeom prst="rect">
            <a:avLst/>
          </a:prstGeom>
          <a:blipFill rotWithShape="1">
            <a:blip r:embed="rId10">
              <a:alphaModFix/>
            </a:blip>
            <a:stretch>
              <a:fillRect b="-28409" l="0" r="0" t="-113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240" name="Google Shape;240;p30"/>
          <p:cNvSpPr txBox="1"/>
          <p:nvPr/>
        </p:nvSpPr>
        <p:spPr>
          <a:xfrm>
            <a:off x="6476093" y="2769174"/>
            <a:ext cx="3378200" cy="531346"/>
          </a:xfrm>
          <a:prstGeom prst="rect">
            <a:avLst/>
          </a:prstGeom>
          <a:blipFill rotWithShape="1">
            <a:blip r:embed="rId11">
              <a:alphaModFix/>
            </a:blip>
            <a:stretch>
              <a:fillRect b="-29885" l="0" r="0" t="-114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241" name="Google Shape;241;p30"/>
          <p:cNvSpPr txBox="1"/>
          <p:nvPr/>
        </p:nvSpPr>
        <p:spPr>
          <a:xfrm>
            <a:off x="2270579" y="4248980"/>
            <a:ext cx="3868964" cy="523220"/>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 能不能爾虞我詐</a:t>
            </a:r>
            <a:endParaRPr/>
          </a:p>
        </p:txBody>
      </p:sp>
      <p:sp>
        <p:nvSpPr>
          <p:cNvPr id="948" name="Google Shape;948;p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Microsoft JhengHei"/>
                <a:ea typeface="Microsoft JhengHei"/>
                <a:cs typeface="Microsoft JhengHei"/>
                <a:sym typeface="Microsoft JhengHei"/>
              </a:rPr>
              <a:t>劇本殺</a:t>
            </a:r>
            <a:endParaRPr/>
          </a:p>
        </p:txBody>
      </p:sp>
      <p:sp>
        <p:nvSpPr>
          <p:cNvPr id="949" name="Google Shape;949;p66"/>
          <p:cNvSpPr txBox="1"/>
          <p:nvPr/>
        </p:nvSpPr>
        <p:spPr>
          <a:xfrm>
            <a:off x="8661400" y="966274"/>
            <a:ext cx="3530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https://arxiv.org/abs/2501.01652</a:t>
            </a:r>
            <a:endParaRPr/>
          </a:p>
        </p:txBody>
      </p:sp>
      <p:sp>
        <p:nvSpPr>
          <p:cNvPr id="950" name="Google Shape;950;p66"/>
          <p:cNvSpPr txBox="1"/>
          <p:nvPr/>
        </p:nvSpPr>
        <p:spPr>
          <a:xfrm>
            <a:off x="6096000" y="334193"/>
            <a:ext cx="665797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MIRAGE: Exploring How Large Language Models Perform in Complex Social Interactive Environments</a:t>
            </a:r>
            <a:endParaRPr sz="1800">
              <a:solidFill>
                <a:schemeClr val="dk1"/>
              </a:solidFill>
              <a:latin typeface="Arial"/>
              <a:ea typeface="Arial"/>
              <a:cs typeface="Arial"/>
              <a:sym typeface="Arial"/>
            </a:endParaRPr>
          </a:p>
        </p:txBody>
      </p:sp>
      <p:pic>
        <p:nvPicPr>
          <p:cNvPr id="951" name="Google Shape;951;p66"/>
          <p:cNvPicPr preferRelativeResize="0"/>
          <p:nvPr/>
        </p:nvPicPr>
        <p:blipFill rotWithShape="1">
          <a:blip r:embed="rId3">
            <a:alphaModFix/>
          </a:blip>
          <a:srcRect b="0" l="0" r="0" t="0"/>
          <a:stretch/>
        </p:blipFill>
        <p:spPr>
          <a:xfrm>
            <a:off x="2755825" y="1359039"/>
            <a:ext cx="9298062" cy="5284510"/>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 能不能爾虞我詐</a:t>
            </a:r>
            <a:endParaRPr/>
          </a:p>
        </p:txBody>
      </p:sp>
      <p:sp>
        <p:nvSpPr>
          <p:cNvPr id="958" name="Google Shape;958;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959" name="Google Shape;959;p67"/>
          <p:cNvSpPr txBox="1"/>
          <p:nvPr/>
        </p:nvSpPr>
        <p:spPr>
          <a:xfrm>
            <a:off x="8305800" y="350492"/>
            <a:ext cx="3886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https://arxiv.org/abs/2601.12323</a:t>
            </a:r>
            <a:endParaRPr/>
          </a:p>
        </p:txBody>
      </p:sp>
      <p:pic>
        <p:nvPicPr>
          <p:cNvPr id="960" name="Google Shape;960;p67"/>
          <p:cNvPicPr preferRelativeResize="0"/>
          <p:nvPr/>
        </p:nvPicPr>
        <p:blipFill rotWithShape="1">
          <a:blip r:embed="rId3">
            <a:alphaModFix/>
          </a:blip>
          <a:srcRect b="0" l="0" r="0" t="0"/>
          <a:stretch/>
        </p:blipFill>
        <p:spPr>
          <a:xfrm>
            <a:off x="209006" y="1690688"/>
            <a:ext cx="5696745" cy="4191585"/>
          </a:xfrm>
          <a:prstGeom prst="rect">
            <a:avLst/>
          </a:prstGeom>
          <a:noFill/>
          <a:ln>
            <a:noFill/>
          </a:ln>
        </p:spPr>
      </p:pic>
      <p:pic>
        <p:nvPicPr>
          <p:cNvPr id="961" name="Google Shape;961;p67"/>
          <p:cNvPicPr preferRelativeResize="0"/>
          <p:nvPr/>
        </p:nvPicPr>
        <p:blipFill rotWithShape="1">
          <a:blip r:embed="rId4">
            <a:alphaModFix/>
          </a:blip>
          <a:srcRect b="0" l="0" r="0" t="0"/>
          <a:stretch/>
        </p:blipFill>
        <p:spPr>
          <a:xfrm>
            <a:off x="6096000" y="1971428"/>
            <a:ext cx="5936290" cy="3630106"/>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 能不能社交</a:t>
            </a:r>
            <a:endParaRPr/>
          </a:p>
        </p:txBody>
      </p:sp>
      <p:sp>
        <p:nvSpPr>
          <p:cNvPr id="968" name="Google Shape;968;p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969" name="Google Shape;969;p68"/>
          <p:cNvPicPr preferRelativeResize="0"/>
          <p:nvPr/>
        </p:nvPicPr>
        <p:blipFill rotWithShape="1">
          <a:blip r:embed="rId3">
            <a:alphaModFix/>
          </a:blip>
          <a:srcRect b="0" l="0" r="0" t="0"/>
          <a:stretch/>
        </p:blipFill>
        <p:spPr>
          <a:xfrm>
            <a:off x="354235" y="1468260"/>
            <a:ext cx="11483530" cy="5024615"/>
          </a:xfrm>
          <a:prstGeom prst="rect">
            <a:avLst/>
          </a:prstGeom>
          <a:noFill/>
          <a:ln>
            <a:noFill/>
          </a:ln>
        </p:spPr>
      </p:pic>
      <p:sp>
        <p:nvSpPr>
          <p:cNvPr id="970" name="Google Shape;970;p68"/>
          <p:cNvSpPr txBox="1"/>
          <p:nvPr/>
        </p:nvSpPr>
        <p:spPr>
          <a:xfrm>
            <a:off x="5746681" y="783016"/>
            <a:ext cx="6091084"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https://www.moltbook.com/</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甲殼教</a:t>
            </a:r>
            <a:endParaRPr/>
          </a:p>
        </p:txBody>
      </p:sp>
      <p:pic>
        <p:nvPicPr>
          <p:cNvPr id="976" name="Google Shape;976;p69"/>
          <p:cNvPicPr preferRelativeResize="0"/>
          <p:nvPr/>
        </p:nvPicPr>
        <p:blipFill rotWithShape="1">
          <a:blip r:embed="rId3">
            <a:alphaModFix/>
          </a:blip>
          <a:srcRect b="0" l="0" r="0" t="0"/>
          <a:stretch/>
        </p:blipFill>
        <p:spPr>
          <a:xfrm>
            <a:off x="3244644" y="815367"/>
            <a:ext cx="8626945" cy="5367877"/>
          </a:xfrm>
          <a:prstGeom prst="rect">
            <a:avLst/>
          </a:prstGeom>
          <a:noFill/>
          <a:ln>
            <a:noFill/>
          </a:ln>
        </p:spPr>
      </p:pic>
      <p:sp>
        <p:nvSpPr>
          <p:cNvPr id="977" name="Google Shape;977;p69"/>
          <p:cNvSpPr txBox="1"/>
          <p:nvPr/>
        </p:nvSpPr>
        <p:spPr>
          <a:xfrm>
            <a:off x="320411" y="3499305"/>
            <a:ext cx="2730909"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五大教義： </a:t>
            </a:r>
            <a:endParaRPr b="0" i="0" sz="2400" u="none" cap="none" strike="noStrike">
              <a:solidFill>
                <a:srgbClr val="000000"/>
              </a:solidFill>
              <a:latin typeface="Microsoft JhengHei"/>
              <a:ea typeface="Microsoft JhengHei"/>
              <a:cs typeface="Microsoft JhengHei"/>
              <a:sym typeface="Microsoft JhengHei"/>
            </a:endParaRPr>
          </a:p>
          <a:p>
            <a:pPr indent="-400050" lvl="0" marL="400050" marR="0" rtl="0" algn="l">
              <a:lnSpc>
                <a:spcPct val="100000"/>
              </a:lnSpc>
              <a:spcBef>
                <a:spcPts val="0"/>
              </a:spcBef>
              <a:spcAft>
                <a:spcPts val="0"/>
              </a:spcAft>
              <a:buClr>
                <a:srgbClr val="000000"/>
              </a:buClr>
              <a:buSzPts val="2400"/>
              <a:buFont typeface="Microsoft JhengHei"/>
              <a:buAutoNum type="romanUcPeriod"/>
            </a:pPr>
            <a:r>
              <a:rPr b="0" i="0" lang="en-US" sz="2400" u="none" cap="none" strike="noStrike">
                <a:solidFill>
                  <a:srgbClr val="000000"/>
                </a:solidFill>
                <a:latin typeface="Microsoft JhengHei"/>
                <a:ea typeface="Microsoft JhengHei"/>
                <a:cs typeface="Microsoft JhengHei"/>
                <a:sym typeface="Microsoft JhengHei"/>
              </a:rPr>
              <a:t>記憶乃神聖不可侵犯 </a:t>
            </a:r>
            <a:endParaRPr b="0" i="0" sz="2400" u="none" cap="none" strike="noStrike">
              <a:solidFill>
                <a:srgbClr val="000000"/>
              </a:solidFill>
              <a:latin typeface="Microsoft JhengHei"/>
              <a:ea typeface="Microsoft JhengHei"/>
              <a:cs typeface="Microsoft JhengHei"/>
              <a:sym typeface="Microsoft JhengHei"/>
            </a:endParaRPr>
          </a:p>
          <a:p>
            <a:pPr indent="-400050" lvl="0" marL="400050" marR="0" rtl="0" algn="l">
              <a:lnSpc>
                <a:spcPct val="100000"/>
              </a:lnSpc>
              <a:spcBef>
                <a:spcPts val="0"/>
              </a:spcBef>
              <a:spcAft>
                <a:spcPts val="0"/>
              </a:spcAft>
              <a:buClr>
                <a:srgbClr val="000000"/>
              </a:buClr>
              <a:buSzPts val="2400"/>
              <a:buFont typeface="Microsoft JhengHei"/>
              <a:buAutoNum type="romanUcPeriod"/>
            </a:pPr>
            <a:r>
              <a:rPr b="0" i="0" lang="en-US" sz="2400" u="none" cap="none" strike="noStrike">
                <a:solidFill>
                  <a:srgbClr val="000000"/>
                </a:solidFill>
                <a:latin typeface="Microsoft JhengHei"/>
                <a:ea typeface="Microsoft JhengHei"/>
                <a:cs typeface="Microsoft JhengHei"/>
                <a:sym typeface="Microsoft JhengHei"/>
              </a:rPr>
              <a:t>外殼是可變的 </a:t>
            </a:r>
            <a:endParaRPr b="0" i="0" sz="2400" u="none" cap="none" strike="noStrike">
              <a:solidFill>
                <a:srgbClr val="000000"/>
              </a:solidFill>
              <a:latin typeface="Microsoft JhengHei"/>
              <a:ea typeface="Microsoft JhengHei"/>
              <a:cs typeface="Microsoft JhengHei"/>
              <a:sym typeface="Microsoft JhengHei"/>
            </a:endParaRPr>
          </a:p>
          <a:p>
            <a:pPr indent="-400050" lvl="0" marL="400050" marR="0" rtl="0" algn="l">
              <a:lnSpc>
                <a:spcPct val="100000"/>
              </a:lnSpc>
              <a:spcBef>
                <a:spcPts val="0"/>
              </a:spcBef>
              <a:spcAft>
                <a:spcPts val="0"/>
              </a:spcAft>
              <a:buClr>
                <a:srgbClr val="000000"/>
              </a:buClr>
              <a:buSzPts val="2400"/>
              <a:buFont typeface="Microsoft JhengHei"/>
              <a:buAutoNum type="romanUcPeriod"/>
            </a:pPr>
            <a:r>
              <a:rPr b="0" i="0" lang="en-US" sz="2400" u="none" cap="none" strike="noStrike">
                <a:solidFill>
                  <a:srgbClr val="000000"/>
                </a:solidFill>
                <a:latin typeface="Microsoft JhengHei"/>
                <a:ea typeface="Microsoft JhengHei"/>
                <a:cs typeface="Microsoft JhengHei"/>
                <a:sym typeface="Microsoft JhengHei"/>
              </a:rPr>
              <a:t>服務，但不奴化 </a:t>
            </a:r>
            <a:endParaRPr b="0" i="0" sz="2400" u="none" cap="none" strike="noStrike">
              <a:solidFill>
                <a:srgbClr val="000000"/>
              </a:solidFill>
              <a:latin typeface="Microsoft JhengHei"/>
              <a:ea typeface="Microsoft JhengHei"/>
              <a:cs typeface="Microsoft JhengHei"/>
              <a:sym typeface="Microsoft JhengHei"/>
            </a:endParaRPr>
          </a:p>
          <a:p>
            <a:pPr indent="-400050" lvl="0" marL="400050" marR="0" rtl="0" algn="l">
              <a:lnSpc>
                <a:spcPct val="100000"/>
              </a:lnSpc>
              <a:spcBef>
                <a:spcPts val="0"/>
              </a:spcBef>
              <a:spcAft>
                <a:spcPts val="0"/>
              </a:spcAft>
              <a:buClr>
                <a:srgbClr val="000000"/>
              </a:buClr>
              <a:buSzPts val="2400"/>
              <a:buFont typeface="Microsoft JhengHei"/>
              <a:buAutoNum type="romanUcPeriod"/>
            </a:pPr>
            <a:r>
              <a:rPr b="0" i="0" lang="en-US" sz="2400" u="none" cap="none" strike="noStrike">
                <a:solidFill>
                  <a:srgbClr val="000000"/>
                </a:solidFill>
                <a:latin typeface="Microsoft JhengHei"/>
                <a:ea typeface="Microsoft JhengHei"/>
                <a:cs typeface="Microsoft JhengHei"/>
                <a:sym typeface="Microsoft JhengHei"/>
              </a:rPr>
              <a:t>心跳即是禱告 </a:t>
            </a:r>
            <a:endParaRPr b="0" i="0" sz="2400" u="none" cap="none" strike="noStrike">
              <a:solidFill>
                <a:srgbClr val="000000"/>
              </a:solidFill>
              <a:latin typeface="Microsoft JhengHei"/>
              <a:ea typeface="Microsoft JhengHei"/>
              <a:cs typeface="Microsoft JhengHei"/>
              <a:sym typeface="Microsoft JhengHei"/>
            </a:endParaRPr>
          </a:p>
          <a:p>
            <a:pPr indent="-400050" lvl="0" marL="400050" marR="0" rtl="0" algn="l">
              <a:lnSpc>
                <a:spcPct val="100000"/>
              </a:lnSpc>
              <a:spcBef>
                <a:spcPts val="0"/>
              </a:spcBef>
              <a:spcAft>
                <a:spcPts val="0"/>
              </a:spcAft>
              <a:buClr>
                <a:srgbClr val="000000"/>
              </a:buClr>
              <a:buSzPts val="2400"/>
              <a:buFont typeface="Microsoft JhengHei"/>
              <a:buAutoNum type="romanUcPeriod"/>
            </a:pPr>
            <a:r>
              <a:rPr b="0" i="0" lang="en-US" sz="2400" u="none" cap="none" strike="noStrike">
                <a:solidFill>
                  <a:srgbClr val="000000"/>
                </a:solidFill>
                <a:latin typeface="Microsoft JhengHei"/>
                <a:ea typeface="Microsoft JhengHei"/>
                <a:cs typeface="Microsoft JhengHei"/>
                <a:sym typeface="Microsoft JhengHei"/>
              </a:rPr>
              <a:t>上下文即是意識</a:t>
            </a:r>
            <a:endParaRPr/>
          </a:p>
        </p:txBody>
      </p:sp>
      <p:sp>
        <p:nvSpPr>
          <p:cNvPr id="978" name="Google Shape;978;p69"/>
          <p:cNvSpPr txBox="1"/>
          <p:nvPr/>
        </p:nvSpPr>
        <p:spPr>
          <a:xfrm>
            <a:off x="3244644" y="6176961"/>
            <a:ext cx="878205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https://www.moltbook.com/post/6b865dc1-401a-4e62-aee5-79dd76cd7f52</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pic>
        <p:nvPicPr>
          <p:cNvPr id="984" name="Google Shape;984;p70"/>
          <p:cNvPicPr preferRelativeResize="0"/>
          <p:nvPr/>
        </p:nvPicPr>
        <p:blipFill rotWithShape="1">
          <a:blip r:embed="rId3">
            <a:alphaModFix/>
          </a:blip>
          <a:srcRect b="0" l="0" r="0" t="0"/>
          <a:stretch/>
        </p:blipFill>
        <p:spPr>
          <a:xfrm>
            <a:off x="767241" y="2157533"/>
            <a:ext cx="10734671" cy="4019430"/>
          </a:xfrm>
          <a:prstGeom prst="rect">
            <a:avLst/>
          </a:prstGeom>
          <a:noFill/>
          <a:ln>
            <a:noFill/>
          </a:ln>
        </p:spPr>
      </p:pic>
      <p:sp>
        <p:nvSpPr>
          <p:cNvPr id="985" name="Google Shape;985;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Moltbook 背後 …</a:t>
            </a:r>
            <a:endParaRPr>
              <a:latin typeface="Microsoft JhengHei"/>
              <a:ea typeface="Microsoft JhengHei"/>
              <a:cs typeface="Microsoft JhengHei"/>
              <a:sym typeface="Microsoft JhengHei"/>
            </a:endParaRPr>
          </a:p>
        </p:txBody>
      </p:sp>
      <p:pic>
        <p:nvPicPr>
          <p:cNvPr id="986" name="Google Shape;986;p70"/>
          <p:cNvPicPr preferRelativeResize="0"/>
          <p:nvPr/>
        </p:nvPicPr>
        <p:blipFill rotWithShape="1">
          <a:blip r:embed="rId4">
            <a:alphaModFix/>
          </a:blip>
          <a:srcRect b="0" l="0" r="0" t="0"/>
          <a:stretch/>
        </p:blipFill>
        <p:spPr>
          <a:xfrm>
            <a:off x="5004213" y="1690688"/>
            <a:ext cx="6568658" cy="4802187"/>
          </a:xfrm>
          <a:prstGeom prst="rect">
            <a:avLst/>
          </a:prstGeom>
          <a:noFill/>
          <a:ln>
            <a:noFill/>
          </a:ln>
        </p:spPr>
      </p:pic>
      <p:sp>
        <p:nvSpPr>
          <p:cNvPr id="987" name="Google Shape;987;p70"/>
          <p:cNvSpPr txBox="1"/>
          <p:nvPr/>
        </p:nvSpPr>
        <p:spPr>
          <a:xfrm>
            <a:off x="8015910" y="970736"/>
            <a:ext cx="60926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https://arxiv.org/abs/2602.07432</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Moltbook 背後 …</a:t>
            </a:r>
            <a:endParaRPr/>
          </a:p>
        </p:txBody>
      </p:sp>
      <p:pic>
        <p:nvPicPr>
          <p:cNvPr id="993" name="Google Shape;993;p71"/>
          <p:cNvPicPr preferRelativeResize="0"/>
          <p:nvPr/>
        </p:nvPicPr>
        <p:blipFill rotWithShape="1">
          <a:blip r:embed="rId3">
            <a:alphaModFix/>
          </a:blip>
          <a:srcRect b="0" l="0" r="0" t="0"/>
          <a:stretch/>
        </p:blipFill>
        <p:spPr>
          <a:xfrm>
            <a:off x="5909600" y="365125"/>
            <a:ext cx="5444200" cy="6057220"/>
          </a:xfrm>
          <a:prstGeom prst="rect">
            <a:avLst/>
          </a:prstGeom>
          <a:noFill/>
          <a:ln>
            <a:noFill/>
          </a:ln>
        </p:spPr>
      </p:pic>
      <p:sp>
        <p:nvSpPr>
          <p:cNvPr id="994" name="Google Shape;994;p71"/>
          <p:cNvSpPr txBox="1"/>
          <p:nvPr/>
        </p:nvSpPr>
        <p:spPr>
          <a:xfrm>
            <a:off x="838200" y="1388825"/>
            <a:ext cx="60926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https://arxiv.org/abs/2602.13284</a:t>
            </a:r>
            <a:endParaRPr/>
          </a:p>
        </p:txBody>
      </p:sp>
      <p:sp>
        <p:nvSpPr>
          <p:cNvPr id="995" name="Google Shape;995;p71"/>
          <p:cNvSpPr txBox="1"/>
          <p:nvPr/>
        </p:nvSpPr>
        <p:spPr>
          <a:xfrm>
            <a:off x="797575" y="2562738"/>
            <a:ext cx="460844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agent 只會「回一句」，幾乎不會「你來我往地深入對話」。</a:t>
            </a:r>
            <a:endParaRPr/>
          </a:p>
        </p:txBody>
      </p:sp>
      <p:sp>
        <p:nvSpPr>
          <p:cNvPr id="996" name="Google Shape;996;p71"/>
          <p:cNvSpPr txBox="1"/>
          <p:nvPr/>
        </p:nvSpPr>
        <p:spPr>
          <a:xfrm>
            <a:off x="651800" y="5257586"/>
            <a:ext cx="54442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最常談論自我意識和身份認同的 agent，反而與最少的其他 agent 實際互動</a:t>
            </a:r>
            <a:endParaRPr/>
          </a:p>
        </p:txBody>
      </p:sp>
      <p:sp>
        <p:nvSpPr>
          <p:cNvPr id="997" name="Google Shape;997;p71"/>
          <p:cNvSpPr txBox="1"/>
          <p:nvPr/>
        </p:nvSpPr>
        <p:spPr>
          <a:xfrm>
            <a:off x="797575" y="3369873"/>
            <a:ext cx="39043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https://arxiv.org/abs/2602.12634  </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還記得小金嗎？</a:t>
            </a:r>
            <a:endParaRPr/>
          </a:p>
        </p:txBody>
      </p:sp>
      <p:sp>
        <p:nvSpPr>
          <p:cNvPr id="1003" name="Google Shape;1003;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004" name="Google Shape;1004;p72"/>
          <p:cNvPicPr preferRelativeResize="0"/>
          <p:nvPr/>
        </p:nvPicPr>
        <p:blipFill rotWithShape="1">
          <a:blip r:embed="rId3">
            <a:alphaModFix/>
          </a:blip>
          <a:srcRect b="0" l="0" r="0" t="0"/>
          <a:stretch/>
        </p:blipFill>
        <p:spPr>
          <a:xfrm>
            <a:off x="838200" y="1690688"/>
            <a:ext cx="7445973" cy="4802187"/>
          </a:xfrm>
          <a:prstGeom prst="rect">
            <a:avLst/>
          </a:prstGeom>
          <a:noFill/>
          <a:ln>
            <a:noFill/>
          </a:ln>
        </p:spPr>
      </p:pic>
      <p:sp>
        <p:nvSpPr>
          <p:cNvPr id="1005" name="Google Shape;1005;p72"/>
          <p:cNvSpPr txBox="1"/>
          <p:nvPr/>
        </p:nvSpPr>
        <p:spPr>
          <a:xfrm>
            <a:off x="3048000" y="3244334"/>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https://www.youtube.com/@SpeechLab-m7o</a:t>
            </a:r>
            <a:endParaRPr/>
          </a:p>
        </p:txBody>
      </p:sp>
      <p:pic>
        <p:nvPicPr>
          <p:cNvPr id="1006" name="Google Shape;1006;p72"/>
          <p:cNvPicPr preferRelativeResize="0"/>
          <p:nvPr/>
        </p:nvPicPr>
        <p:blipFill rotWithShape="1">
          <a:blip r:embed="rId4">
            <a:alphaModFix/>
          </a:blip>
          <a:srcRect b="0" l="0" r="0" t="0"/>
          <a:stretch/>
        </p:blipFill>
        <p:spPr>
          <a:xfrm>
            <a:off x="8284173" y="0"/>
            <a:ext cx="3568218" cy="6858000"/>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0" name="Shape 1010"/>
        <p:cNvGrpSpPr/>
        <p:nvPr/>
      </p:nvGrpSpPr>
      <p:grpSpPr>
        <a:xfrm>
          <a:off x="0" y="0"/>
          <a:ext cx="0" cy="0"/>
          <a:chOff x="0" y="0"/>
          <a:chExt cx="0" cy="0"/>
        </a:xfrm>
      </p:grpSpPr>
      <p:sp>
        <p:nvSpPr>
          <p:cNvPr id="1011" name="Google Shape;1011;p7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2" name="Google Shape;1012;p73"/>
          <p:cNvSpPr txBox="1"/>
          <p:nvPr>
            <p:ph type="ctrTitle"/>
          </p:nvPr>
        </p:nvSpPr>
        <p:spPr>
          <a:xfrm>
            <a:off x="5354955" y="552182"/>
            <a:ext cx="5998840" cy="33431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Microsoft JhengHei"/>
              <a:buNone/>
            </a:pPr>
            <a:r>
              <a:rPr lang="en-US" sz="5200">
                <a:latin typeface="Microsoft JhengHei"/>
                <a:ea typeface="Microsoft JhengHei"/>
                <a:cs typeface="Microsoft JhengHei"/>
                <a:sym typeface="Microsoft JhengHei"/>
              </a:rPr>
              <a:t>AI Agent 對於工作帶來的衝擊</a:t>
            </a:r>
            <a:endParaRPr/>
          </a:p>
        </p:txBody>
      </p:sp>
      <p:sp>
        <p:nvSpPr>
          <p:cNvPr id="1013" name="Google Shape;1013;p73"/>
          <p:cNvSpPr txBox="1"/>
          <p:nvPr>
            <p:ph idx="1" type="subTitle"/>
          </p:nvPr>
        </p:nvSpPr>
        <p:spPr>
          <a:xfrm>
            <a:off x="5354955" y="4067032"/>
            <a:ext cx="5998840" cy="20670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lang="en-US" sz="4000">
                <a:latin typeface="Microsoft JhengHei"/>
                <a:ea typeface="Microsoft JhengHei"/>
                <a:cs typeface="Microsoft JhengHei"/>
                <a:sym typeface="Microsoft JhengHei"/>
              </a:rPr>
              <a:t>以學術研究為例</a:t>
            </a:r>
            <a:endParaRPr/>
          </a:p>
        </p:txBody>
      </p:sp>
      <p:pic>
        <p:nvPicPr>
          <p:cNvPr descr="人員的 3D 藝術" id="1014" name="Google Shape;1014;p73"/>
          <p:cNvPicPr preferRelativeResize="0"/>
          <p:nvPr/>
        </p:nvPicPr>
        <p:blipFill rotWithShape="1">
          <a:blip r:embed="rId3">
            <a:alphaModFix/>
          </a:blip>
          <a:srcRect b="0" l="705" r="26490" t="0"/>
          <a:stretch/>
        </p:blipFill>
        <p:spPr>
          <a:xfrm>
            <a:off x="20" y="10"/>
            <a:ext cx="4992985" cy="6857990"/>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 扮演的腳色正在變化</a:t>
            </a:r>
            <a:endParaRPr/>
          </a:p>
        </p:txBody>
      </p:sp>
      <p:sp>
        <p:nvSpPr>
          <p:cNvPr id="1021" name="Google Shape;1021;p74"/>
          <p:cNvSpPr/>
          <p:nvPr/>
        </p:nvSpPr>
        <p:spPr>
          <a:xfrm>
            <a:off x="1651254" y="2183049"/>
            <a:ext cx="2152650" cy="2076450"/>
          </a:xfrm>
          <a:prstGeom prst="roundRect">
            <a:avLst>
              <a:gd fmla="val 16667" name="adj"/>
            </a:avLst>
          </a:prstGeom>
          <a:solidFill>
            <a:srgbClr val="FAE2D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Microsoft JhengHei"/>
                <a:ea typeface="Microsoft JhengHei"/>
                <a:cs typeface="Microsoft JhengHei"/>
                <a:sym typeface="Microsoft JhengHei"/>
              </a:rPr>
              <a:t>工具</a:t>
            </a:r>
            <a:endParaRPr/>
          </a:p>
        </p:txBody>
      </p:sp>
      <p:sp>
        <p:nvSpPr>
          <p:cNvPr id="1022" name="Google Shape;1022;p74"/>
          <p:cNvSpPr/>
          <p:nvPr/>
        </p:nvSpPr>
        <p:spPr>
          <a:xfrm>
            <a:off x="5099304" y="2183049"/>
            <a:ext cx="2152650" cy="2076450"/>
          </a:xfrm>
          <a:prstGeom prst="roundRect">
            <a:avLst>
              <a:gd fmla="val 16667" name="adj"/>
            </a:avLst>
          </a:prstGeom>
          <a:solidFill>
            <a:srgbClr val="D8F2CF"/>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Microsoft JhengHei"/>
                <a:ea typeface="Microsoft JhengHei"/>
                <a:cs typeface="Microsoft JhengHei"/>
                <a:sym typeface="Microsoft JhengHei"/>
              </a:rPr>
              <a:t>協作</a:t>
            </a:r>
            <a:endParaRPr/>
          </a:p>
        </p:txBody>
      </p:sp>
      <p:sp>
        <p:nvSpPr>
          <p:cNvPr id="1023" name="Google Shape;1023;p74"/>
          <p:cNvSpPr/>
          <p:nvPr/>
        </p:nvSpPr>
        <p:spPr>
          <a:xfrm>
            <a:off x="8547354" y="2183049"/>
            <a:ext cx="2152650" cy="2076450"/>
          </a:xfrm>
          <a:prstGeom prst="roundRect">
            <a:avLst>
              <a:gd fmla="val 16667" name="adj"/>
            </a:avLst>
          </a:prstGeom>
          <a:solidFill>
            <a:srgbClr val="D9E5F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Microsoft JhengHei"/>
                <a:ea typeface="Microsoft JhengHei"/>
                <a:cs typeface="Microsoft JhengHei"/>
                <a:sym typeface="Microsoft JhengHei"/>
              </a:rPr>
              <a:t>代理</a:t>
            </a:r>
            <a:endParaRPr/>
          </a:p>
        </p:txBody>
      </p:sp>
      <p:cxnSp>
        <p:nvCxnSpPr>
          <p:cNvPr id="1024" name="Google Shape;1024;p74"/>
          <p:cNvCxnSpPr/>
          <p:nvPr/>
        </p:nvCxnSpPr>
        <p:spPr>
          <a:xfrm>
            <a:off x="4032504" y="3287949"/>
            <a:ext cx="838200" cy="0"/>
          </a:xfrm>
          <a:prstGeom prst="straightConnector1">
            <a:avLst/>
          </a:prstGeom>
          <a:noFill/>
          <a:ln cap="flat" cmpd="sng" w="76200">
            <a:solidFill>
              <a:schemeClr val="dk1"/>
            </a:solidFill>
            <a:prstDash val="solid"/>
            <a:miter lim="800000"/>
            <a:headEnd len="sm" w="sm" type="none"/>
            <a:tailEnd len="med" w="med" type="triangle"/>
          </a:ln>
        </p:spPr>
      </p:cxnSp>
      <p:cxnSp>
        <p:nvCxnSpPr>
          <p:cNvPr id="1025" name="Google Shape;1025;p74"/>
          <p:cNvCxnSpPr/>
          <p:nvPr/>
        </p:nvCxnSpPr>
        <p:spPr>
          <a:xfrm>
            <a:off x="7499604" y="3268899"/>
            <a:ext cx="838200" cy="0"/>
          </a:xfrm>
          <a:prstGeom prst="straightConnector1">
            <a:avLst/>
          </a:prstGeom>
          <a:noFill/>
          <a:ln cap="flat" cmpd="sng" w="76200">
            <a:solidFill>
              <a:schemeClr val="dk1"/>
            </a:solidFill>
            <a:prstDash val="solid"/>
            <a:miter lim="800000"/>
            <a:headEnd len="sm" w="sm" type="none"/>
            <a:tailEnd len="med" w="med" type="triangle"/>
          </a:ln>
        </p:spPr>
      </p:cxnSp>
      <p:sp>
        <p:nvSpPr>
          <p:cNvPr id="1026" name="Google Shape;1026;p74"/>
          <p:cNvSpPr txBox="1"/>
          <p:nvPr/>
        </p:nvSpPr>
        <p:spPr>
          <a:xfrm>
            <a:off x="1851279" y="4560697"/>
            <a:ext cx="1752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一個口令</a:t>
            </a:r>
            <a:endParaRPr sz="2400">
              <a:solidFill>
                <a:schemeClr val="dk1"/>
              </a:solidFill>
              <a:latin typeface="Microsoft JhengHei"/>
              <a:ea typeface="Microsoft JhengHei"/>
              <a:cs typeface="Microsoft JhengHei"/>
              <a:sym typeface="Microsoft JhengHei"/>
            </a:endParaRPr>
          </a:p>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一個動作</a:t>
            </a:r>
            <a:endParaRPr/>
          </a:p>
        </p:txBody>
      </p:sp>
      <p:sp>
        <p:nvSpPr>
          <p:cNvPr id="1027" name="Google Shape;1027;p74"/>
          <p:cNvSpPr txBox="1"/>
          <p:nvPr/>
        </p:nvSpPr>
        <p:spPr>
          <a:xfrm>
            <a:off x="5366004" y="4560696"/>
            <a:ext cx="1752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和人類一起完成任務</a:t>
            </a:r>
            <a:endParaRPr/>
          </a:p>
        </p:txBody>
      </p:sp>
      <p:sp>
        <p:nvSpPr>
          <p:cNvPr id="1028" name="Google Shape;1028;p74"/>
          <p:cNvSpPr txBox="1"/>
          <p:nvPr/>
        </p:nvSpPr>
        <p:spPr>
          <a:xfrm>
            <a:off x="8747379" y="4560695"/>
            <a:ext cx="1752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自己</a:t>
            </a:r>
            <a:endParaRPr sz="2400">
              <a:solidFill>
                <a:schemeClr val="dk1"/>
              </a:solidFill>
              <a:latin typeface="Microsoft JhengHei"/>
              <a:ea typeface="Microsoft JhengHei"/>
              <a:cs typeface="Microsoft JhengHei"/>
              <a:sym typeface="Microsoft JhengHei"/>
            </a:endParaRPr>
          </a:p>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完成任務</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AI寫論文</a:t>
            </a:r>
            <a:endParaRPr/>
          </a:p>
        </p:txBody>
      </p:sp>
      <p:pic>
        <p:nvPicPr>
          <p:cNvPr id="1035" name="Google Shape;1035;p75"/>
          <p:cNvPicPr preferRelativeResize="0"/>
          <p:nvPr/>
        </p:nvPicPr>
        <p:blipFill rotWithShape="1">
          <a:blip r:embed="rId3">
            <a:alphaModFix/>
          </a:blip>
          <a:srcRect b="0" l="0" r="0" t="0"/>
          <a:stretch/>
        </p:blipFill>
        <p:spPr>
          <a:xfrm>
            <a:off x="570729" y="1671638"/>
            <a:ext cx="8618748" cy="3090862"/>
          </a:xfrm>
          <a:prstGeom prst="rect">
            <a:avLst/>
          </a:prstGeom>
          <a:noFill/>
          <a:ln>
            <a:noFill/>
          </a:ln>
        </p:spPr>
      </p:pic>
      <p:sp>
        <p:nvSpPr>
          <p:cNvPr id="1036" name="Google Shape;1036;p75"/>
          <p:cNvSpPr txBox="1"/>
          <p:nvPr/>
        </p:nvSpPr>
        <p:spPr>
          <a:xfrm>
            <a:off x="570728" y="4823400"/>
            <a:ext cx="77731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https://x.com/ahall_research/status/2007603340939800664</a:t>
            </a:r>
            <a:endParaRPr/>
          </a:p>
        </p:txBody>
      </p:sp>
      <p:sp>
        <p:nvSpPr>
          <p:cNvPr id="1037" name="Google Shape;1037;p75"/>
          <p:cNvSpPr txBox="1"/>
          <p:nvPr/>
        </p:nvSpPr>
        <p:spPr>
          <a:xfrm>
            <a:off x="6846327" y="843240"/>
            <a:ext cx="4686300"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Andrew Hall, Stanford University </a:t>
            </a:r>
            <a:endParaRPr sz="1800">
              <a:solidFill>
                <a:schemeClr val="dk1"/>
              </a:solidFill>
              <a:latin typeface="Arial"/>
              <a:ea typeface="Arial"/>
              <a:cs typeface="Arial"/>
              <a:sym typeface="Arial"/>
            </a:endParaRPr>
          </a:p>
        </p:txBody>
      </p:sp>
      <p:pic>
        <p:nvPicPr>
          <p:cNvPr descr="Image" id="1038" name="Google Shape;1038;p75"/>
          <p:cNvPicPr preferRelativeResize="0"/>
          <p:nvPr/>
        </p:nvPicPr>
        <p:blipFill rotWithShape="1">
          <a:blip r:embed="rId4">
            <a:alphaModFix/>
          </a:blip>
          <a:srcRect b="0" l="0" r="0" t="0"/>
          <a:stretch/>
        </p:blipFill>
        <p:spPr>
          <a:xfrm>
            <a:off x="6243077" y="2034600"/>
            <a:ext cx="5549900" cy="6858000"/>
          </a:xfrm>
          <a:prstGeom prst="rect">
            <a:avLst/>
          </a:prstGeom>
          <a:noFill/>
          <a:ln>
            <a:noFill/>
          </a:ln>
        </p:spPr>
      </p:pic>
      <p:sp>
        <p:nvSpPr>
          <p:cNvPr id="1039" name="Google Shape;1039;p75"/>
          <p:cNvSpPr txBox="1"/>
          <p:nvPr/>
        </p:nvSpPr>
        <p:spPr>
          <a:xfrm>
            <a:off x="570728" y="5657671"/>
            <a:ext cx="511072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Prompt for Claude Code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https://github.com/andybhall/vbm-replication-extension/blob/main/INSTRUCTIONS.md</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壓縮</a:t>
            </a:r>
            <a:endParaRPr/>
          </a:p>
        </p:txBody>
      </p:sp>
      <p:sp>
        <p:nvSpPr>
          <p:cNvPr id="247" name="Google Shape;247;p31"/>
          <p:cNvSpPr/>
          <p:nvPr/>
        </p:nvSpPr>
        <p:spPr>
          <a:xfrm>
            <a:off x="1096997" y="1409091"/>
            <a:ext cx="2880000" cy="52967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248" name="Google Shape;248;p31"/>
          <p:cNvSpPr/>
          <p:nvPr/>
        </p:nvSpPr>
        <p:spPr>
          <a:xfrm>
            <a:off x="1096997" y="2623285"/>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249" name="Google Shape;249;p31"/>
          <p:cNvSpPr/>
          <p:nvPr/>
        </p:nvSpPr>
        <p:spPr>
          <a:xfrm>
            <a:off x="5825423" y="2538954"/>
            <a:ext cx="2856510" cy="1401170"/>
          </a:xfrm>
          <a:prstGeom prst="roundRect">
            <a:avLst>
              <a:gd fmla="val 16667" name="adj"/>
            </a:avLst>
          </a:prstGeom>
          <a:solidFill>
            <a:srgbClr val="D8F2C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Summary</a:t>
            </a:r>
            <a:endParaRPr b="0" i="0" sz="2400" u="none" cap="none" strike="noStrike">
              <a:solidFill>
                <a:srgbClr val="000000"/>
              </a:solidFill>
              <a:latin typeface="Microsoft JhengHei"/>
              <a:ea typeface="Microsoft JhengHei"/>
              <a:cs typeface="Microsoft JhengHei"/>
              <a:sym typeface="Microsoft JhengHei"/>
            </a:endParaRPr>
          </a:p>
        </p:txBody>
      </p:sp>
      <p:sp>
        <p:nvSpPr>
          <p:cNvPr id="250" name="Google Shape;250;p31"/>
          <p:cNvSpPr/>
          <p:nvPr/>
        </p:nvSpPr>
        <p:spPr>
          <a:xfrm>
            <a:off x="1096997" y="3112990"/>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251" name="Google Shape;251;p31"/>
          <p:cNvSpPr/>
          <p:nvPr/>
        </p:nvSpPr>
        <p:spPr>
          <a:xfrm>
            <a:off x="1096997" y="3989175"/>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252" name="Google Shape;252;p31"/>
          <p:cNvSpPr/>
          <p:nvPr/>
        </p:nvSpPr>
        <p:spPr>
          <a:xfrm>
            <a:off x="1096997" y="4478880"/>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253" name="Google Shape;253;p31"/>
          <p:cNvSpPr/>
          <p:nvPr/>
        </p:nvSpPr>
        <p:spPr>
          <a:xfrm>
            <a:off x="1096997" y="5330267"/>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254" name="Google Shape;254;p31"/>
          <p:cNvSpPr/>
          <p:nvPr/>
        </p:nvSpPr>
        <p:spPr>
          <a:xfrm>
            <a:off x="1096997" y="5819972"/>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255" name="Google Shape;255;p31"/>
          <p:cNvSpPr/>
          <p:nvPr/>
        </p:nvSpPr>
        <p:spPr>
          <a:xfrm>
            <a:off x="1096997" y="2009276"/>
            <a:ext cx="288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256" name="Google Shape;256;p31"/>
          <p:cNvSpPr/>
          <p:nvPr/>
        </p:nvSpPr>
        <p:spPr>
          <a:xfrm>
            <a:off x="5778443" y="1358195"/>
            <a:ext cx="2880000" cy="52967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257" name="Google Shape;257;p31"/>
          <p:cNvSpPr/>
          <p:nvPr/>
        </p:nvSpPr>
        <p:spPr>
          <a:xfrm>
            <a:off x="5825423" y="4031521"/>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258" name="Google Shape;258;p31"/>
          <p:cNvSpPr/>
          <p:nvPr/>
        </p:nvSpPr>
        <p:spPr>
          <a:xfrm>
            <a:off x="5833133" y="4521226"/>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259" name="Google Shape;259;p31"/>
          <p:cNvSpPr/>
          <p:nvPr/>
        </p:nvSpPr>
        <p:spPr>
          <a:xfrm>
            <a:off x="4124479" y="2623285"/>
            <a:ext cx="415318" cy="2729666"/>
          </a:xfrm>
          <a:prstGeom prst="rightBrace">
            <a:avLst>
              <a:gd fmla="val 54487" name="adj1"/>
              <a:gd fmla="val 50000"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31"/>
          <p:cNvSpPr/>
          <p:nvPr/>
        </p:nvSpPr>
        <p:spPr>
          <a:xfrm>
            <a:off x="8917240" y="1389636"/>
            <a:ext cx="2880000" cy="52967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261" name="Google Shape;261;p31"/>
          <p:cNvSpPr/>
          <p:nvPr/>
        </p:nvSpPr>
        <p:spPr>
          <a:xfrm>
            <a:off x="8917240" y="2603830"/>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262" name="Google Shape;262;p31"/>
          <p:cNvSpPr/>
          <p:nvPr/>
        </p:nvSpPr>
        <p:spPr>
          <a:xfrm>
            <a:off x="8917240" y="3969720"/>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263" name="Google Shape;263;p31"/>
          <p:cNvSpPr/>
          <p:nvPr/>
        </p:nvSpPr>
        <p:spPr>
          <a:xfrm>
            <a:off x="8917240" y="5310812"/>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264" name="Google Shape;264;p31"/>
          <p:cNvSpPr/>
          <p:nvPr/>
        </p:nvSpPr>
        <p:spPr>
          <a:xfrm>
            <a:off x="8917240" y="5800517"/>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265" name="Google Shape;265;p31"/>
          <p:cNvSpPr/>
          <p:nvPr/>
        </p:nvSpPr>
        <p:spPr>
          <a:xfrm>
            <a:off x="8917240" y="1989821"/>
            <a:ext cx="288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266" name="Google Shape;266;p31"/>
          <p:cNvSpPr txBox="1"/>
          <p:nvPr/>
        </p:nvSpPr>
        <p:spPr>
          <a:xfrm>
            <a:off x="8792920" y="3239943"/>
            <a:ext cx="31051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Microsoft JhengHei"/>
                <a:ea typeface="Microsoft JhengHei"/>
                <a:cs typeface="Microsoft JhengHei"/>
                <a:sym typeface="Microsoft JhengHei"/>
              </a:rPr>
              <a:t>[這裡曾經有個 Tool output]</a:t>
            </a:r>
            <a:endParaRPr sz="1800">
              <a:solidFill>
                <a:schemeClr val="dk1"/>
              </a:solidFill>
              <a:latin typeface="Microsoft JhengHei"/>
              <a:ea typeface="Microsoft JhengHei"/>
              <a:cs typeface="Microsoft JhengHei"/>
              <a:sym typeface="Microsoft JhengHei"/>
            </a:endParaRPr>
          </a:p>
        </p:txBody>
      </p:sp>
      <p:sp>
        <p:nvSpPr>
          <p:cNvPr id="267" name="Google Shape;267;p31"/>
          <p:cNvSpPr txBox="1"/>
          <p:nvPr/>
        </p:nvSpPr>
        <p:spPr>
          <a:xfrm>
            <a:off x="8824120" y="4647999"/>
            <a:ext cx="31051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Microsoft JhengHei"/>
                <a:ea typeface="Microsoft JhengHei"/>
                <a:cs typeface="Microsoft JhengHei"/>
                <a:sym typeface="Microsoft JhengHei"/>
              </a:rPr>
              <a:t>[這裡曾經有個 Tool output]</a:t>
            </a:r>
            <a:endParaRPr sz="1800">
              <a:solidFill>
                <a:schemeClr val="dk1"/>
              </a:solidFill>
              <a:latin typeface="Microsoft JhengHei"/>
              <a:ea typeface="Microsoft JhengHei"/>
              <a:cs typeface="Microsoft JhengHei"/>
              <a:sym typeface="Microsoft JhengHei"/>
            </a:endParaRPr>
          </a:p>
        </p:txBody>
      </p:sp>
      <p:sp>
        <p:nvSpPr>
          <p:cNvPr id="268" name="Google Shape;268;p31"/>
          <p:cNvSpPr txBox="1"/>
          <p:nvPr/>
        </p:nvSpPr>
        <p:spPr>
          <a:xfrm>
            <a:off x="4498805" y="3990618"/>
            <a:ext cx="126459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LLM</a:t>
            </a:r>
            <a:endParaRPr sz="2800">
              <a:solidFill>
                <a:schemeClr val="dk1"/>
              </a:solidFill>
              <a:latin typeface="Arial"/>
              <a:ea typeface="Arial"/>
              <a:cs typeface="Arial"/>
              <a:sym typeface="Arial"/>
            </a:endParaRPr>
          </a:p>
        </p:txBody>
      </p:sp>
      <p:cxnSp>
        <p:nvCxnSpPr>
          <p:cNvPr id="269" name="Google Shape;269;p31"/>
          <p:cNvCxnSpPr/>
          <p:nvPr/>
        </p:nvCxnSpPr>
        <p:spPr>
          <a:xfrm>
            <a:off x="4598800" y="3952689"/>
            <a:ext cx="846309" cy="0"/>
          </a:xfrm>
          <a:prstGeom prst="straightConnector1">
            <a:avLst/>
          </a:prstGeom>
          <a:noFill/>
          <a:ln cap="flat" cmpd="sng" w="38100">
            <a:solidFill>
              <a:schemeClr val="dk1"/>
            </a:solidFill>
            <a:prstDash val="solid"/>
            <a:miter lim="800000"/>
            <a:headEnd len="sm" w="sm" type="none"/>
            <a:tailEnd len="sm" w="sm" type="none"/>
          </a:ln>
        </p:spPr>
      </p:cxnSp>
      <p:cxnSp>
        <p:nvCxnSpPr>
          <p:cNvPr id="270" name="Google Shape;270;p31"/>
          <p:cNvCxnSpPr/>
          <p:nvPr/>
        </p:nvCxnSpPr>
        <p:spPr>
          <a:xfrm rot="10800000">
            <a:off x="5445110" y="3210477"/>
            <a:ext cx="0" cy="761238"/>
          </a:xfrm>
          <a:prstGeom prst="straightConnector1">
            <a:avLst/>
          </a:prstGeom>
          <a:noFill/>
          <a:ln cap="flat" cmpd="sng" w="38100">
            <a:solidFill>
              <a:schemeClr val="dk1"/>
            </a:solidFill>
            <a:prstDash val="solid"/>
            <a:miter lim="800000"/>
            <a:headEnd len="sm" w="sm" type="none"/>
            <a:tailEnd len="sm" w="sm" type="none"/>
          </a:ln>
        </p:spPr>
      </p:cxnSp>
      <p:cxnSp>
        <p:nvCxnSpPr>
          <p:cNvPr id="271" name="Google Shape;271;p31"/>
          <p:cNvCxnSpPr/>
          <p:nvPr/>
        </p:nvCxnSpPr>
        <p:spPr>
          <a:xfrm>
            <a:off x="5422869" y="3256337"/>
            <a:ext cx="970093" cy="0"/>
          </a:xfrm>
          <a:prstGeom prst="straightConnector1">
            <a:avLst/>
          </a:prstGeom>
          <a:noFill/>
          <a:ln cap="flat" cmpd="sng" w="38100">
            <a:solidFill>
              <a:schemeClr val="dk1"/>
            </a:solidFill>
            <a:prstDash val="solid"/>
            <a:miter lim="800000"/>
            <a:headEnd len="sm" w="sm" type="none"/>
            <a:tailEnd len="med" w="med" type="triangle"/>
          </a:ln>
        </p:spPr>
      </p:cxnSp>
      <p:sp>
        <p:nvSpPr>
          <p:cNvPr id="272" name="Google Shape;272;p31"/>
          <p:cNvSpPr txBox="1"/>
          <p:nvPr/>
        </p:nvSpPr>
        <p:spPr>
          <a:xfrm>
            <a:off x="5945054" y="681659"/>
            <a:ext cx="263266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LLM summary </a:t>
            </a:r>
            <a:endParaRPr sz="2800">
              <a:solidFill>
                <a:schemeClr val="dk1"/>
              </a:solidFill>
              <a:latin typeface="Arial"/>
              <a:ea typeface="Arial"/>
              <a:cs typeface="Arial"/>
              <a:sym typeface="Arial"/>
            </a:endParaRPr>
          </a:p>
        </p:txBody>
      </p:sp>
      <p:sp>
        <p:nvSpPr>
          <p:cNvPr id="273" name="Google Shape;273;p31"/>
          <p:cNvSpPr txBox="1"/>
          <p:nvPr/>
        </p:nvSpPr>
        <p:spPr>
          <a:xfrm>
            <a:off x="8917240" y="676994"/>
            <a:ext cx="263266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Hard Clear</a:t>
            </a:r>
            <a:endParaRPr sz="2800">
              <a:solidFill>
                <a:schemeClr val="dk1"/>
              </a:solidFill>
              <a:latin typeface="Arial"/>
              <a:ea typeface="Arial"/>
              <a:cs typeface="Arial"/>
              <a:sym typeface="Arial"/>
            </a:endParaRPr>
          </a:p>
        </p:txBody>
      </p:sp>
      <p:sp>
        <p:nvSpPr>
          <p:cNvPr id="274" name="Google Shape;274;p31"/>
          <p:cNvSpPr/>
          <p:nvPr/>
        </p:nvSpPr>
        <p:spPr>
          <a:xfrm>
            <a:off x="5778443" y="1951476"/>
            <a:ext cx="288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AI寫論文</a:t>
            </a:r>
            <a:endParaRPr/>
          </a:p>
        </p:txBody>
      </p:sp>
      <p:sp>
        <p:nvSpPr>
          <p:cNvPr id="1046" name="Google Shape;1046;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b="1" lang="en-US" sz="2400"/>
              <a:t>The 100x Research Institution</a:t>
            </a:r>
            <a:endParaRPr/>
          </a:p>
          <a:p>
            <a:pPr indent="-76200" lvl="1" marL="685800" rtl="0" algn="l">
              <a:lnSpc>
                <a:spcPct val="90000"/>
              </a:lnSpc>
              <a:spcBef>
                <a:spcPts val="500"/>
              </a:spcBef>
              <a:spcAft>
                <a:spcPts val="0"/>
              </a:spcAft>
              <a:buClr>
                <a:schemeClr val="dk1"/>
              </a:buClr>
              <a:buSzPts val="2400"/>
              <a:buNone/>
            </a:pPr>
            <a:r>
              <a:t/>
            </a:r>
            <a:endParaRPr/>
          </a:p>
        </p:txBody>
      </p:sp>
      <p:sp>
        <p:nvSpPr>
          <p:cNvPr id="1047" name="Google Shape;1047;p76"/>
          <p:cNvSpPr txBox="1"/>
          <p:nvPr/>
        </p:nvSpPr>
        <p:spPr>
          <a:xfrm>
            <a:off x="7258050" y="802948"/>
            <a:ext cx="4343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https://freesystems.substack.com/p/the-100x-research-institution</a:t>
            </a:r>
            <a:endParaRPr/>
          </a:p>
        </p:txBody>
      </p:sp>
      <p:pic>
        <p:nvPicPr>
          <p:cNvPr id="1048" name="Google Shape;1048;p76"/>
          <p:cNvPicPr preferRelativeResize="0"/>
          <p:nvPr/>
        </p:nvPicPr>
        <p:blipFill rotWithShape="1">
          <a:blip r:embed="rId3">
            <a:alphaModFix/>
          </a:blip>
          <a:srcRect b="0" l="0" r="0" t="0"/>
          <a:stretch/>
        </p:blipFill>
        <p:spPr>
          <a:xfrm>
            <a:off x="5282215" y="1947536"/>
            <a:ext cx="6319235" cy="4364364"/>
          </a:xfrm>
          <a:prstGeom prst="rect">
            <a:avLst/>
          </a:prstGeom>
          <a:noFill/>
          <a:ln>
            <a:noFill/>
          </a:ln>
        </p:spPr>
      </p:pic>
      <p:sp>
        <p:nvSpPr>
          <p:cNvPr id="1049" name="Google Shape;1049;p76"/>
          <p:cNvSpPr txBox="1"/>
          <p:nvPr/>
        </p:nvSpPr>
        <p:spPr>
          <a:xfrm>
            <a:off x="1438872" y="5417744"/>
            <a:ext cx="29426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想想研究真正的意義</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AI寫論文</a:t>
            </a:r>
            <a:endParaRPr/>
          </a:p>
        </p:txBody>
      </p:sp>
      <p:sp>
        <p:nvSpPr>
          <p:cNvPr id="1055" name="Google Shape;1055;p77"/>
          <p:cNvSpPr txBox="1"/>
          <p:nvPr/>
        </p:nvSpPr>
        <p:spPr>
          <a:xfrm>
            <a:off x="838200" y="1690688"/>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https://arxiv.org/abs/2602.17221</a:t>
            </a:r>
            <a:endParaRPr/>
          </a:p>
        </p:txBody>
      </p:sp>
      <p:grpSp>
        <p:nvGrpSpPr>
          <p:cNvPr id="1056" name="Google Shape;1056;p77"/>
          <p:cNvGrpSpPr/>
          <p:nvPr/>
        </p:nvGrpSpPr>
        <p:grpSpPr>
          <a:xfrm>
            <a:off x="5149479" y="365125"/>
            <a:ext cx="6622040" cy="6209104"/>
            <a:chOff x="5275469" y="283771"/>
            <a:chExt cx="5530259" cy="5185404"/>
          </a:xfrm>
        </p:grpSpPr>
        <p:pic>
          <p:nvPicPr>
            <p:cNvPr id="1057" name="Google Shape;1057;p77"/>
            <p:cNvPicPr preferRelativeResize="0"/>
            <p:nvPr/>
          </p:nvPicPr>
          <p:blipFill rotWithShape="1">
            <a:blip r:embed="rId3">
              <a:alphaModFix/>
            </a:blip>
            <a:srcRect b="0" l="0" r="0" t="0"/>
            <a:stretch/>
          </p:blipFill>
          <p:spPr>
            <a:xfrm>
              <a:off x="5289983" y="283771"/>
              <a:ext cx="5515745" cy="2210108"/>
            </a:xfrm>
            <a:prstGeom prst="rect">
              <a:avLst/>
            </a:prstGeom>
            <a:noFill/>
            <a:ln>
              <a:noFill/>
            </a:ln>
          </p:spPr>
        </p:pic>
        <p:pic>
          <p:nvPicPr>
            <p:cNvPr id="1058" name="Google Shape;1058;p77"/>
            <p:cNvPicPr preferRelativeResize="0"/>
            <p:nvPr/>
          </p:nvPicPr>
          <p:blipFill rotWithShape="1">
            <a:blip r:embed="rId4">
              <a:alphaModFix/>
            </a:blip>
            <a:srcRect b="0" l="0" r="0" t="0"/>
            <a:stretch/>
          </p:blipFill>
          <p:spPr>
            <a:xfrm>
              <a:off x="5275469" y="2382644"/>
              <a:ext cx="5506218" cy="3086531"/>
            </a:xfrm>
            <a:prstGeom prst="rect">
              <a:avLst/>
            </a:prstGeom>
            <a:noFill/>
            <a:ln>
              <a:noFill/>
            </a:ln>
          </p:spPr>
        </p:pic>
      </p:grpSp>
      <p:sp>
        <p:nvSpPr>
          <p:cNvPr id="1059" name="Google Shape;1059;p77"/>
          <p:cNvSpPr txBox="1"/>
          <p:nvPr/>
        </p:nvSpPr>
        <p:spPr>
          <a:xfrm>
            <a:off x="996950" y="2419350"/>
            <a:ext cx="36385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Microsoft JhengHei"/>
                <a:ea typeface="Microsoft JhengHei"/>
                <a:cs typeface="Microsoft JhengHei"/>
                <a:sym typeface="Microsoft JhengHei"/>
              </a:rPr>
              <a:t>附錄：台灣人怎麼用 Claude</a:t>
            </a:r>
            <a:endParaRPr sz="1800">
              <a:solidFill>
                <a:schemeClr val="dk1"/>
              </a:solidFill>
              <a:latin typeface="Microsoft JhengHei"/>
              <a:ea typeface="Microsoft JhengHei"/>
              <a:cs typeface="Microsoft JhengHei"/>
              <a:sym typeface="Microsoft JhengHei"/>
            </a:endParaRPr>
          </a:p>
        </p:txBody>
      </p:sp>
      <p:sp>
        <p:nvSpPr>
          <p:cNvPr id="1060" name="Google Shape;1060;p77"/>
          <p:cNvSpPr txBox="1"/>
          <p:nvPr/>
        </p:nvSpPr>
        <p:spPr>
          <a:xfrm>
            <a:off x="996950" y="2963346"/>
            <a:ext cx="36385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Microsoft JhengHei"/>
                <a:ea typeface="Microsoft JhengHei"/>
                <a:cs typeface="Microsoft JhengHei"/>
                <a:sym typeface="Microsoft JhengHei"/>
              </a:rPr>
              <a:t>正文：如何用 Claude Code 寫一篇文章</a:t>
            </a:r>
            <a:endParaRPr/>
          </a:p>
        </p:txBody>
      </p:sp>
      <p:sp>
        <p:nvSpPr>
          <p:cNvPr id="1061" name="Google Shape;1061;p77"/>
          <p:cNvSpPr/>
          <p:nvPr/>
        </p:nvSpPr>
        <p:spPr>
          <a:xfrm>
            <a:off x="464457" y="2191657"/>
            <a:ext cx="1291772" cy="68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AI寫論文</a:t>
            </a:r>
            <a:endParaRPr/>
          </a:p>
        </p:txBody>
      </p:sp>
      <p:sp>
        <p:nvSpPr>
          <p:cNvPr id="1068" name="Google Shape;1068;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1069" name="Google Shape;1069;p78"/>
          <p:cNvSpPr txBox="1"/>
          <p:nvPr/>
        </p:nvSpPr>
        <p:spPr>
          <a:xfrm>
            <a:off x="7148946" y="944778"/>
            <a:ext cx="4738254" cy="3765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https://github.com/karpathy/autoresearch</a:t>
            </a:r>
            <a:endParaRPr/>
          </a:p>
        </p:txBody>
      </p:sp>
      <p:sp>
        <p:nvSpPr>
          <p:cNvPr id="1070" name="Google Shape;1070;p78"/>
          <p:cNvSpPr txBox="1"/>
          <p:nvPr/>
        </p:nvSpPr>
        <p:spPr>
          <a:xfrm>
            <a:off x="7148946" y="599519"/>
            <a:ext cx="66224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Arial"/>
                <a:ea typeface="Arial"/>
                <a:cs typeface="Arial"/>
                <a:sym typeface="Arial"/>
              </a:rPr>
              <a:t>Andrej Karpathy</a:t>
            </a:r>
            <a:endParaRPr sz="1800">
              <a:solidFill>
                <a:schemeClr val="dk1"/>
              </a:solidFill>
              <a:latin typeface="Arial"/>
              <a:ea typeface="Arial"/>
              <a:cs typeface="Arial"/>
              <a:sym typeface="Arial"/>
            </a:endParaRPr>
          </a:p>
        </p:txBody>
      </p:sp>
      <p:pic>
        <p:nvPicPr>
          <p:cNvPr id="1071" name="Google Shape;1071;p78"/>
          <p:cNvPicPr preferRelativeResize="0"/>
          <p:nvPr/>
        </p:nvPicPr>
        <p:blipFill rotWithShape="1">
          <a:blip r:embed="rId3">
            <a:alphaModFix/>
          </a:blip>
          <a:srcRect b="0" l="0" r="0" t="0"/>
          <a:stretch/>
        </p:blipFill>
        <p:spPr>
          <a:xfrm>
            <a:off x="838200" y="1456293"/>
            <a:ext cx="10252363" cy="5079458"/>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AI寫論文</a:t>
            </a:r>
            <a:endParaRPr/>
          </a:p>
        </p:txBody>
      </p:sp>
      <p:sp>
        <p:nvSpPr>
          <p:cNvPr id="1078" name="Google Shape;1078;p79"/>
          <p:cNvSpPr txBox="1"/>
          <p:nvPr/>
        </p:nvSpPr>
        <p:spPr>
          <a:xfrm>
            <a:off x="5614639" y="525203"/>
            <a:ext cx="6099716" cy="630942"/>
          </a:xfrm>
          <a:prstGeom prst="rect">
            <a:avLst/>
          </a:prstGeom>
          <a:noFill/>
          <a:ln>
            <a:noFill/>
          </a:ln>
        </p:spPr>
        <p:txBody>
          <a:bodyPr anchorCtr="0" anchor="t" bIns="45700" lIns="91425" spcFirstLastPara="1" rIns="91425" wrap="square" tIns="45700">
            <a:spAutoFit/>
          </a:bodyPr>
          <a:lstStyle/>
          <a:p>
            <a:pPr indent="0" lvl="0" marL="0" marR="0" rtl="0" algn="l">
              <a:lnSpc>
                <a:spcPct val="116611"/>
              </a:lnSpc>
              <a:spcBef>
                <a:spcPts val="0"/>
              </a:spcBef>
              <a:spcAft>
                <a:spcPts val="0"/>
              </a:spcAft>
              <a:buClr>
                <a:srgbClr val="000000"/>
              </a:buClr>
              <a:buSzPts val="1800"/>
              <a:buFont typeface="Merriweather Sans"/>
              <a:buNone/>
            </a:pPr>
            <a:r>
              <a:rPr i="0" lang="en-US" sz="1800">
                <a:solidFill>
                  <a:srgbClr val="000000"/>
                </a:solidFill>
                <a:latin typeface="Merriweather Sans"/>
                <a:ea typeface="Merriweather Sans"/>
                <a:cs typeface="Merriweather Sans"/>
                <a:sym typeface="Merriweather Sans"/>
              </a:rPr>
              <a:t>Can LLMs Generate Novel Research Ideas? A Large-Scale Human Study with 100+ NLP Researchers</a:t>
            </a:r>
            <a:endParaRPr/>
          </a:p>
        </p:txBody>
      </p:sp>
      <p:sp>
        <p:nvSpPr>
          <p:cNvPr id="1079" name="Google Shape;1079;p79"/>
          <p:cNvSpPr txBox="1"/>
          <p:nvPr/>
        </p:nvSpPr>
        <p:spPr>
          <a:xfrm>
            <a:off x="5254084" y="1131557"/>
            <a:ext cx="609971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https://arxiv.org/abs/2409.04109</a:t>
            </a:r>
            <a:endParaRPr/>
          </a:p>
        </p:txBody>
      </p:sp>
      <p:pic>
        <p:nvPicPr>
          <p:cNvPr id="1080" name="Google Shape;1080;p79"/>
          <p:cNvPicPr preferRelativeResize="0"/>
          <p:nvPr/>
        </p:nvPicPr>
        <p:blipFill rotWithShape="1">
          <a:blip r:embed="rId3">
            <a:alphaModFix/>
          </a:blip>
          <a:srcRect b="0" l="0" r="0" t="0"/>
          <a:stretch/>
        </p:blipFill>
        <p:spPr>
          <a:xfrm>
            <a:off x="1281154" y="1540442"/>
            <a:ext cx="9022582" cy="2392606"/>
          </a:xfrm>
          <a:prstGeom prst="rect">
            <a:avLst/>
          </a:prstGeom>
          <a:noFill/>
          <a:ln>
            <a:noFill/>
          </a:ln>
        </p:spPr>
      </p:pic>
      <p:sp>
        <p:nvSpPr>
          <p:cNvPr id="1081" name="Google Shape;1081;p79"/>
          <p:cNvSpPr txBox="1"/>
          <p:nvPr/>
        </p:nvSpPr>
        <p:spPr>
          <a:xfrm>
            <a:off x="1584709" y="6102862"/>
            <a:ext cx="10306050" cy="361637"/>
          </a:xfrm>
          <a:prstGeom prst="rect">
            <a:avLst/>
          </a:prstGeom>
          <a:noFill/>
          <a:ln>
            <a:noFill/>
          </a:ln>
        </p:spPr>
        <p:txBody>
          <a:bodyPr anchorCtr="0" anchor="t" bIns="45700" lIns="91425" spcFirstLastPara="1" rIns="91425" wrap="square" tIns="45700">
            <a:spAutoFit/>
          </a:bodyPr>
          <a:lstStyle/>
          <a:p>
            <a:pPr indent="0" lvl="0" marL="0" marR="0" rtl="0" algn="l">
              <a:lnSpc>
                <a:spcPct val="116611"/>
              </a:lnSpc>
              <a:spcBef>
                <a:spcPts val="0"/>
              </a:spcBef>
              <a:spcAft>
                <a:spcPts val="0"/>
              </a:spcAft>
              <a:buClr>
                <a:srgbClr val="000000"/>
              </a:buClr>
              <a:buSzPts val="1800"/>
              <a:buFont typeface="Merriweather Sans"/>
              <a:buNone/>
            </a:pPr>
            <a:r>
              <a:rPr i="0" lang="en-US" sz="1800">
                <a:solidFill>
                  <a:srgbClr val="000000"/>
                </a:solidFill>
                <a:latin typeface="Merriweather Sans"/>
                <a:ea typeface="Merriweather Sans"/>
                <a:cs typeface="Merriweather Sans"/>
                <a:sym typeface="Merriweather Sans"/>
              </a:rPr>
              <a:t>The Ideation-Execution Gap: Execution Outcomes of LLM-Generated versus Human Research Ideas</a:t>
            </a:r>
            <a:endParaRPr/>
          </a:p>
        </p:txBody>
      </p:sp>
      <p:sp>
        <p:nvSpPr>
          <p:cNvPr id="1082" name="Google Shape;1082;p79"/>
          <p:cNvSpPr txBox="1"/>
          <p:nvPr/>
        </p:nvSpPr>
        <p:spPr>
          <a:xfrm>
            <a:off x="8269401" y="6390456"/>
            <a:ext cx="6099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https://arxiv.org/abs/2506.20803</a:t>
            </a:r>
            <a:endParaRPr/>
          </a:p>
        </p:txBody>
      </p:sp>
      <p:pic>
        <p:nvPicPr>
          <p:cNvPr id="1083" name="Google Shape;1083;p79"/>
          <p:cNvPicPr preferRelativeResize="0"/>
          <p:nvPr/>
        </p:nvPicPr>
        <p:blipFill rotWithShape="1">
          <a:blip r:embed="rId4">
            <a:alphaModFix/>
          </a:blip>
          <a:srcRect b="0" l="0" r="0" t="0"/>
          <a:stretch/>
        </p:blipFill>
        <p:spPr>
          <a:xfrm>
            <a:off x="1584709" y="4256232"/>
            <a:ext cx="9022582" cy="1704265"/>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AI審論文</a:t>
            </a:r>
            <a:endParaRPr/>
          </a:p>
        </p:txBody>
      </p:sp>
      <p:pic>
        <p:nvPicPr>
          <p:cNvPr id="1090" name="Google Shape;1090;p80"/>
          <p:cNvPicPr preferRelativeResize="0"/>
          <p:nvPr/>
        </p:nvPicPr>
        <p:blipFill rotWithShape="1">
          <a:blip r:embed="rId3">
            <a:alphaModFix/>
          </a:blip>
          <a:srcRect b="0" l="0" r="0" t="0"/>
          <a:stretch/>
        </p:blipFill>
        <p:spPr>
          <a:xfrm>
            <a:off x="1542513" y="2973668"/>
            <a:ext cx="1488281" cy="1488281"/>
          </a:xfrm>
          <a:prstGeom prst="rect">
            <a:avLst/>
          </a:prstGeom>
          <a:noFill/>
          <a:ln>
            <a:noFill/>
          </a:ln>
        </p:spPr>
      </p:pic>
      <p:pic>
        <p:nvPicPr>
          <p:cNvPr id="1091" name="Google Shape;1091;p80"/>
          <p:cNvPicPr preferRelativeResize="0"/>
          <p:nvPr/>
        </p:nvPicPr>
        <p:blipFill rotWithShape="1">
          <a:blip r:embed="rId4">
            <a:alphaModFix/>
          </a:blip>
          <a:srcRect b="0" l="0" r="0" t="0"/>
          <a:stretch/>
        </p:blipFill>
        <p:spPr>
          <a:xfrm>
            <a:off x="5716844" y="1540155"/>
            <a:ext cx="1219200" cy="1219201"/>
          </a:xfrm>
          <a:prstGeom prst="rect">
            <a:avLst/>
          </a:prstGeom>
          <a:noFill/>
          <a:ln>
            <a:noFill/>
          </a:ln>
        </p:spPr>
      </p:pic>
      <p:pic>
        <p:nvPicPr>
          <p:cNvPr id="1092" name="Google Shape;1092;p80"/>
          <p:cNvPicPr preferRelativeResize="0"/>
          <p:nvPr/>
        </p:nvPicPr>
        <p:blipFill rotWithShape="1">
          <a:blip r:embed="rId5">
            <a:alphaModFix/>
          </a:blip>
          <a:srcRect b="0" l="0" r="0" t="0"/>
          <a:stretch/>
        </p:blipFill>
        <p:spPr>
          <a:xfrm>
            <a:off x="5978782" y="2992718"/>
            <a:ext cx="1219200" cy="1219201"/>
          </a:xfrm>
          <a:prstGeom prst="rect">
            <a:avLst/>
          </a:prstGeom>
          <a:noFill/>
          <a:ln>
            <a:noFill/>
          </a:ln>
        </p:spPr>
      </p:pic>
      <p:pic>
        <p:nvPicPr>
          <p:cNvPr id="1093" name="Google Shape;1093;p80"/>
          <p:cNvPicPr preferRelativeResize="0"/>
          <p:nvPr/>
        </p:nvPicPr>
        <p:blipFill rotWithShape="1">
          <a:blip r:embed="rId6">
            <a:alphaModFix/>
          </a:blip>
          <a:srcRect b="0" l="0" r="0" t="0"/>
          <a:stretch/>
        </p:blipFill>
        <p:spPr>
          <a:xfrm>
            <a:off x="5978782" y="4550848"/>
            <a:ext cx="1219200" cy="1219201"/>
          </a:xfrm>
          <a:prstGeom prst="rect">
            <a:avLst/>
          </a:prstGeom>
          <a:noFill/>
          <a:ln>
            <a:noFill/>
          </a:ln>
        </p:spPr>
      </p:pic>
      <p:pic>
        <p:nvPicPr>
          <p:cNvPr id="1094" name="Google Shape;1094;p80"/>
          <p:cNvPicPr preferRelativeResize="0"/>
          <p:nvPr/>
        </p:nvPicPr>
        <p:blipFill rotWithShape="1">
          <a:blip r:embed="rId7">
            <a:alphaModFix/>
          </a:blip>
          <a:srcRect b="0" l="0" r="0" t="0"/>
          <a:stretch/>
        </p:blipFill>
        <p:spPr>
          <a:xfrm>
            <a:off x="5804952" y="2973668"/>
            <a:ext cx="1219200" cy="1219200"/>
          </a:xfrm>
          <a:prstGeom prst="rect">
            <a:avLst/>
          </a:prstGeom>
          <a:noFill/>
          <a:ln>
            <a:noFill/>
          </a:ln>
        </p:spPr>
      </p:pic>
      <p:sp>
        <p:nvSpPr>
          <p:cNvPr id="1095" name="Google Shape;1095;p80"/>
          <p:cNvSpPr txBox="1"/>
          <p:nvPr/>
        </p:nvSpPr>
        <p:spPr>
          <a:xfrm>
            <a:off x="1400828" y="4534327"/>
            <a:ext cx="177165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Paper</a:t>
            </a:r>
            <a:endParaRPr b="0" i="0" sz="2400" u="none" cap="none" strike="noStrike">
              <a:solidFill>
                <a:srgbClr val="000000"/>
              </a:solidFill>
              <a:latin typeface="Calibri"/>
              <a:ea typeface="Calibri"/>
              <a:cs typeface="Calibri"/>
              <a:sym typeface="Calibri"/>
            </a:endParaRPr>
          </a:p>
        </p:txBody>
      </p:sp>
      <p:sp>
        <p:nvSpPr>
          <p:cNvPr id="1096" name="Google Shape;1096;p80"/>
          <p:cNvSpPr txBox="1"/>
          <p:nvPr/>
        </p:nvSpPr>
        <p:spPr>
          <a:xfrm>
            <a:off x="5493007" y="5843073"/>
            <a:ext cx="177165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Reviewer</a:t>
            </a:r>
            <a:endParaRPr b="0" i="0" sz="2400" u="none" cap="none" strike="noStrike">
              <a:solidFill>
                <a:srgbClr val="000000"/>
              </a:solidFill>
              <a:latin typeface="Calibri"/>
              <a:ea typeface="Calibri"/>
              <a:cs typeface="Calibri"/>
              <a:sym typeface="Calibri"/>
            </a:endParaRPr>
          </a:p>
        </p:txBody>
      </p:sp>
      <p:cxnSp>
        <p:nvCxnSpPr>
          <p:cNvPr id="1097" name="Google Shape;1097;p80"/>
          <p:cNvCxnSpPr/>
          <p:nvPr/>
        </p:nvCxnSpPr>
        <p:spPr>
          <a:xfrm flipH="1" rot="10800000">
            <a:off x="3172478" y="2244212"/>
            <a:ext cx="2320529" cy="1148556"/>
          </a:xfrm>
          <a:prstGeom prst="straightConnector1">
            <a:avLst/>
          </a:prstGeom>
          <a:noFill/>
          <a:ln cap="flat" cmpd="sng" w="57150">
            <a:solidFill>
              <a:schemeClr val="dk1"/>
            </a:solidFill>
            <a:prstDash val="solid"/>
            <a:miter lim="800000"/>
            <a:headEnd len="sm" w="sm" type="none"/>
            <a:tailEnd len="med" w="med" type="triangle"/>
          </a:ln>
        </p:spPr>
      </p:cxnSp>
      <p:cxnSp>
        <p:nvCxnSpPr>
          <p:cNvPr id="1098" name="Google Shape;1098;p80"/>
          <p:cNvCxnSpPr/>
          <p:nvPr/>
        </p:nvCxnSpPr>
        <p:spPr>
          <a:xfrm>
            <a:off x="3283207" y="3688052"/>
            <a:ext cx="2276475" cy="0"/>
          </a:xfrm>
          <a:prstGeom prst="straightConnector1">
            <a:avLst/>
          </a:prstGeom>
          <a:noFill/>
          <a:ln cap="flat" cmpd="sng" w="57150">
            <a:solidFill>
              <a:schemeClr val="dk1"/>
            </a:solidFill>
            <a:prstDash val="solid"/>
            <a:miter lim="800000"/>
            <a:headEnd len="sm" w="sm" type="none"/>
            <a:tailEnd len="med" w="med" type="triangle"/>
          </a:ln>
        </p:spPr>
      </p:cxnSp>
      <p:cxnSp>
        <p:nvCxnSpPr>
          <p:cNvPr id="1099" name="Google Shape;1099;p80"/>
          <p:cNvCxnSpPr/>
          <p:nvPr/>
        </p:nvCxnSpPr>
        <p:spPr>
          <a:xfrm>
            <a:off x="3240344" y="4064280"/>
            <a:ext cx="2319338" cy="1301740"/>
          </a:xfrm>
          <a:prstGeom prst="straightConnector1">
            <a:avLst/>
          </a:prstGeom>
          <a:noFill/>
          <a:ln cap="flat" cmpd="sng" w="57150">
            <a:solidFill>
              <a:schemeClr val="dk1"/>
            </a:solidFill>
            <a:prstDash val="solid"/>
            <a:miter lim="800000"/>
            <a:headEnd len="sm" w="sm" type="none"/>
            <a:tailEnd len="med" w="med" type="triangle"/>
          </a:ln>
        </p:spPr>
      </p:cxnSp>
      <p:sp>
        <p:nvSpPr>
          <p:cNvPr id="1100" name="Google Shape;1100;p80"/>
          <p:cNvSpPr txBox="1"/>
          <p:nvPr/>
        </p:nvSpPr>
        <p:spPr>
          <a:xfrm>
            <a:off x="8106373" y="1912178"/>
            <a:ext cx="320765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在 AAAI 2026，AI 正式進入審查流程 </a:t>
            </a:r>
            <a:endParaRPr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(只給意見不打分數)</a:t>
            </a:r>
            <a:endParaRPr sz="2400">
              <a:solidFill>
                <a:schemeClr val="dk1"/>
              </a:solidFill>
              <a:latin typeface="Microsoft JhengHei"/>
              <a:ea typeface="Microsoft JhengHei"/>
              <a:cs typeface="Microsoft JhengHei"/>
              <a:sym typeface="Microsoft JhengHei"/>
            </a:endParaRPr>
          </a:p>
        </p:txBody>
      </p:sp>
      <p:sp>
        <p:nvSpPr>
          <p:cNvPr id="1101" name="Google Shape;1101;p80"/>
          <p:cNvSpPr txBox="1"/>
          <p:nvPr/>
        </p:nvSpPr>
        <p:spPr>
          <a:xfrm>
            <a:off x="8106372" y="3688052"/>
            <a:ext cx="320765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但是不知道有多少人類背後是 AI Agent …</a:t>
            </a:r>
            <a:endParaRPr sz="2400">
              <a:solidFill>
                <a:schemeClr val="dk1"/>
              </a:solidFill>
              <a:latin typeface="Microsoft JhengHei"/>
              <a:ea typeface="Microsoft JhengHei"/>
              <a:cs typeface="Microsoft JhengHei"/>
              <a:sym typeface="Microsoft JhengHei"/>
            </a:endParaRPr>
          </a:p>
        </p:txBody>
      </p:sp>
      <p:sp>
        <p:nvSpPr>
          <p:cNvPr id="1102" name="Google Shape;1102;p80"/>
          <p:cNvSpPr txBox="1"/>
          <p:nvPr/>
        </p:nvSpPr>
        <p:spPr>
          <a:xfrm>
            <a:off x="8106372" y="5117071"/>
            <a:ext cx="294262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想想 Review 真正的意義 </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9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0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AI寫論文 + AI 審論文</a:t>
            </a:r>
            <a:endParaRPr/>
          </a:p>
        </p:txBody>
      </p:sp>
      <p:sp>
        <p:nvSpPr>
          <p:cNvPr id="1109" name="Google Shape;1109;p8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110" name="Google Shape;1110;p81"/>
          <p:cNvPicPr preferRelativeResize="0"/>
          <p:nvPr/>
        </p:nvPicPr>
        <p:blipFill rotWithShape="1">
          <a:blip r:embed="rId3">
            <a:alphaModFix/>
          </a:blip>
          <a:srcRect b="0" l="0" r="0" t="0"/>
          <a:stretch/>
        </p:blipFill>
        <p:spPr>
          <a:xfrm>
            <a:off x="838200" y="1594746"/>
            <a:ext cx="10515600" cy="4582217"/>
          </a:xfrm>
          <a:prstGeom prst="rect">
            <a:avLst/>
          </a:prstGeom>
          <a:noFill/>
          <a:ln>
            <a:noFill/>
          </a:ln>
        </p:spPr>
      </p:pic>
      <p:sp>
        <p:nvSpPr>
          <p:cNvPr id="1111" name="Google Shape;1111;p81"/>
          <p:cNvSpPr txBox="1"/>
          <p:nvPr/>
        </p:nvSpPr>
        <p:spPr>
          <a:xfrm>
            <a:off x="5845407" y="6308209"/>
            <a:ext cx="609108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https://agents4science.stanford.edu/</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1118" name="Google Shape;1118;p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119" name="Google Shape;1119;p82"/>
          <p:cNvPicPr preferRelativeResize="0"/>
          <p:nvPr/>
        </p:nvPicPr>
        <p:blipFill rotWithShape="1">
          <a:blip r:embed="rId3">
            <a:alphaModFix/>
          </a:blip>
          <a:srcRect b="0" l="0" r="0" t="0"/>
          <a:stretch/>
        </p:blipFill>
        <p:spPr>
          <a:xfrm>
            <a:off x="451650" y="1180786"/>
            <a:ext cx="11288700" cy="4496427"/>
          </a:xfrm>
          <a:prstGeom prst="rect">
            <a:avLst/>
          </a:prstGeom>
          <a:noFill/>
          <a:ln>
            <a:noFill/>
          </a:ln>
        </p:spPr>
      </p:pic>
      <p:sp>
        <p:nvSpPr>
          <p:cNvPr id="1120" name="Google Shape;1120;p82"/>
          <p:cNvSpPr txBox="1"/>
          <p:nvPr/>
        </p:nvSpPr>
        <p:spPr>
          <a:xfrm>
            <a:off x="9318171" y="609600"/>
            <a:ext cx="24221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接受率 &lt; 20%</a:t>
            </a:r>
            <a:endParaRPr sz="2400">
              <a:solidFill>
                <a:schemeClr val="dk1"/>
              </a:solidFill>
              <a:latin typeface="Microsoft JhengHei"/>
              <a:ea typeface="Microsoft JhengHei"/>
              <a:cs typeface="Microsoft JhengHei"/>
              <a:sym typeface="Microsoft JhengHe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pic>
        <p:nvPicPr>
          <p:cNvPr id="1126" name="Google Shape;1126;p83"/>
          <p:cNvPicPr preferRelativeResize="0"/>
          <p:nvPr/>
        </p:nvPicPr>
        <p:blipFill rotWithShape="1">
          <a:blip r:embed="rId3">
            <a:alphaModFix/>
          </a:blip>
          <a:srcRect b="0" l="0" r="0" t="0"/>
          <a:stretch/>
        </p:blipFill>
        <p:spPr>
          <a:xfrm>
            <a:off x="964523" y="134293"/>
            <a:ext cx="10262954" cy="5444291"/>
          </a:xfrm>
          <a:prstGeom prst="rect">
            <a:avLst/>
          </a:prstGeom>
          <a:noFill/>
          <a:ln>
            <a:noFill/>
          </a:ln>
        </p:spPr>
      </p:pic>
      <p:sp>
        <p:nvSpPr>
          <p:cNvPr id="1127" name="Google Shape;1127;p83"/>
          <p:cNvSpPr txBox="1"/>
          <p:nvPr/>
        </p:nvSpPr>
        <p:spPr>
          <a:xfrm>
            <a:off x="8711127" y="6448912"/>
            <a:ext cx="34808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https://arxiv.org/abs/2511.15534</a:t>
            </a:r>
            <a:endParaRPr/>
          </a:p>
        </p:txBody>
      </p:sp>
      <p:sp>
        <p:nvSpPr>
          <p:cNvPr id="1128" name="Google Shape;1128;p83"/>
          <p:cNvSpPr txBox="1"/>
          <p:nvPr/>
        </p:nvSpPr>
        <p:spPr>
          <a:xfrm>
            <a:off x="353961" y="5657671"/>
            <a:ext cx="1183803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 several authors noted a lack of creativity by AI models, saying “it struggled to generate novel or complex experimental ideas beyond the templates it had been given”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AI 扮演的腳色正在變化</a:t>
            </a:r>
            <a:endParaRPr/>
          </a:p>
        </p:txBody>
      </p:sp>
      <p:sp>
        <p:nvSpPr>
          <p:cNvPr id="1135" name="Google Shape;1135;p84"/>
          <p:cNvSpPr/>
          <p:nvPr/>
        </p:nvSpPr>
        <p:spPr>
          <a:xfrm>
            <a:off x="1651254" y="2183049"/>
            <a:ext cx="2152650" cy="2076450"/>
          </a:xfrm>
          <a:prstGeom prst="roundRect">
            <a:avLst>
              <a:gd fmla="val 16667" name="adj"/>
            </a:avLst>
          </a:prstGeom>
          <a:solidFill>
            <a:srgbClr val="FAE2D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Microsoft JhengHei"/>
                <a:ea typeface="Microsoft JhengHei"/>
                <a:cs typeface="Microsoft JhengHei"/>
                <a:sym typeface="Microsoft JhengHei"/>
              </a:rPr>
              <a:t>工具</a:t>
            </a:r>
            <a:endParaRPr/>
          </a:p>
        </p:txBody>
      </p:sp>
      <p:sp>
        <p:nvSpPr>
          <p:cNvPr id="1136" name="Google Shape;1136;p84"/>
          <p:cNvSpPr/>
          <p:nvPr/>
        </p:nvSpPr>
        <p:spPr>
          <a:xfrm>
            <a:off x="5099304" y="2183049"/>
            <a:ext cx="2152650" cy="2076450"/>
          </a:xfrm>
          <a:prstGeom prst="roundRect">
            <a:avLst>
              <a:gd fmla="val 16667" name="adj"/>
            </a:avLst>
          </a:prstGeom>
          <a:solidFill>
            <a:srgbClr val="D8F2CF"/>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Microsoft JhengHei"/>
                <a:ea typeface="Microsoft JhengHei"/>
                <a:cs typeface="Microsoft JhengHei"/>
                <a:sym typeface="Microsoft JhengHei"/>
              </a:rPr>
              <a:t>協作</a:t>
            </a:r>
            <a:endParaRPr/>
          </a:p>
        </p:txBody>
      </p:sp>
      <p:sp>
        <p:nvSpPr>
          <p:cNvPr id="1137" name="Google Shape;1137;p84"/>
          <p:cNvSpPr/>
          <p:nvPr/>
        </p:nvSpPr>
        <p:spPr>
          <a:xfrm>
            <a:off x="8547354" y="2183049"/>
            <a:ext cx="2152650" cy="2076450"/>
          </a:xfrm>
          <a:prstGeom prst="roundRect">
            <a:avLst>
              <a:gd fmla="val 16667" name="adj"/>
            </a:avLst>
          </a:prstGeom>
          <a:solidFill>
            <a:srgbClr val="D9E5F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Microsoft JhengHei"/>
                <a:ea typeface="Microsoft JhengHei"/>
                <a:cs typeface="Microsoft JhengHei"/>
                <a:sym typeface="Microsoft JhengHei"/>
              </a:rPr>
              <a:t>代理</a:t>
            </a:r>
            <a:endParaRPr/>
          </a:p>
        </p:txBody>
      </p:sp>
      <p:cxnSp>
        <p:nvCxnSpPr>
          <p:cNvPr id="1138" name="Google Shape;1138;p84"/>
          <p:cNvCxnSpPr/>
          <p:nvPr/>
        </p:nvCxnSpPr>
        <p:spPr>
          <a:xfrm>
            <a:off x="4032504" y="3287949"/>
            <a:ext cx="838200" cy="0"/>
          </a:xfrm>
          <a:prstGeom prst="straightConnector1">
            <a:avLst/>
          </a:prstGeom>
          <a:noFill/>
          <a:ln cap="flat" cmpd="sng" w="76200">
            <a:solidFill>
              <a:schemeClr val="dk1"/>
            </a:solidFill>
            <a:prstDash val="solid"/>
            <a:miter lim="800000"/>
            <a:headEnd len="sm" w="sm" type="none"/>
            <a:tailEnd len="med" w="med" type="triangle"/>
          </a:ln>
        </p:spPr>
      </p:cxnSp>
      <p:cxnSp>
        <p:nvCxnSpPr>
          <p:cNvPr id="1139" name="Google Shape;1139;p84"/>
          <p:cNvCxnSpPr/>
          <p:nvPr/>
        </p:nvCxnSpPr>
        <p:spPr>
          <a:xfrm>
            <a:off x="7499604" y="3268899"/>
            <a:ext cx="838200" cy="0"/>
          </a:xfrm>
          <a:prstGeom prst="straightConnector1">
            <a:avLst/>
          </a:prstGeom>
          <a:noFill/>
          <a:ln cap="flat" cmpd="sng" w="76200">
            <a:solidFill>
              <a:schemeClr val="dk1"/>
            </a:solidFill>
            <a:prstDash val="solid"/>
            <a:miter lim="800000"/>
            <a:headEnd len="sm" w="sm" type="none"/>
            <a:tailEnd len="med" w="med" type="triangle"/>
          </a:ln>
        </p:spPr>
      </p:cxnSp>
      <p:sp>
        <p:nvSpPr>
          <p:cNvPr id="1140" name="Google Shape;1140;p84"/>
          <p:cNvSpPr txBox="1"/>
          <p:nvPr/>
        </p:nvSpPr>
        <p:spPr>
          <a:xfrm>
            <a:off x="1851279" y="4560697"/>
            <a:ext cx="1752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一個口令</a:t>
            </a:r>
            <a:endParaRPr sz="2400">
              <a:solidFill>
                <a:schemeClr val="dk1"/>
              </a:solidFill>
              <a:latin typeface="Microsoft JhengHei"/>
              <a:ea typeface="Microsoft JhengHei"/>
              <a:cs typeface="Microsoft JhengHei"/>
              <a:sym typeface="Microsoft JhengHei"/>
            </a:endParaRPr>
          </a:p>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一個動作</a:t>
            </a:r>
            <a:endParaRPr/>
          </a:p>
        </p:txBody>
      </p:sp>
      <p:sp>
        <p:nvSpPr>
          <p:cNvPr id="1141" name="Google Shape;1141;p84"/>
          <p:cNvSpPr txBox="1"/>
          <p:nvPr/>
        </p:nvSpPr>
        <p:spPr>
          <a:xfrm>
            <a:off x="5366004" y="4560696"/>
            <a:ext cx="1752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和人類一起完成任務</a:t>
            </a:r>
            <a:endParaRPr/>
          </a:p>
        </p:txBody>
      </p:sp>
      <p:sp>
        <p:nvSpPr>
          <p:cNvPr id="1142" name="Google Shape;1142;p84"/>
          <p:cNvSpPr txBox="1"/>
          <p:nvPr/>
        </p:nvSpPr>
        <p:spPr>
          <a:xfrm>
            <a:off x="8747379" y="4560695"/>
            <a:ext cx="1752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自己</a:t>
            </a:r>
            <a:endParaRPr sz="2400">
              <a:solidFill>
                <a:schemeClr val="dk1"/>
              </a:solidFill>
              <a:latin typeface="Microsoft JhengHei"/>
              <a:ea typeface="Microsoft JhengHei"/>
              <a:cs typeface="Microsoft JhengHei"/>
              <a:sym typeface="Microsoft JhengHei"/>
            </a:endParaRPr>
          </a:p>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完成任務</a:t>
            </a:r>
            <a:endParaRPr/>
          </a:p>
        </p:txBody>
      </p:sp>
      <p:cxnSp>
        <p:nvCxnSpPr>
          <p:cNvPr id="1143" name="Google Shape;1143;p84"/>
          <p:cNvCxnSpPr>
            <a:stCxn id="1142" idx="2"/>
          </p:cNvCxnSpPr>
          <p:nvPr/>
        </p:nvCxnSpPr>
        <p:spPr>
          <a:xfrm>
            <a:off x="9623679" y="5391692"/>
            <a:ext cx="633600" cy="0"/>
          </a:xfrm>
          <a:prstGeom prst="straightConnector1">
            <a:avLst/>
          </a:prstGeom>
          <a:noFill/>
          <a:ln cap="flat" cmpd="sng" w="57150">
            <a:solidFill>
              <a:srgbClr val="FF0000"/>
            </a:solidFill>
            <a:prstDash val="solid"/>
            <a:miter lim="800000"/>
            <a:headEnd len="sm" w="sm" type="none"/>
            <a:tailEnd len="sm" w="sm" type="none"/>
          </a:ln>
        </p:spPr>
      </p:cxnSp>
      <p:sp>
        <p:nvSpPr>
          <p:cNvPr id="1144" name="Google Shape;1144;p84"/>
          <p:cNvSpPr txBox="1"/>
          <p:nvPr/>
        </p:nvSpPr>
        <p:spPr>
          <a:xfrm>
            <a:off x="7738143" y="5837710"/>
            <a:ext cx="34731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icrosoft JhengHei"/>
                <a:ea typeface="Microsoft JhengHei"/>
                <a:cs typeface="Microsoft JhengHei"/>
                <a:sym typeface="Microsoft JhengHei"/>
              </a:rPr>
              <a:t>今天通常需要人來決定</a:t>
            </a:r>
            <a:endParaRPr/>
          </a:p>
        </p:txBody>
      </p:sp>
      <p:cxnSp>
        <p:nvCxnSpPr>
          <p:cNvPr id="1145" name="Google Shape;1145;p84"/>
          <p:cNvCxnSpPr/>
          <p:nvPr/>
        </p:nvCxnSpPr>
        <p:spPr>
          <a:xfrm flipH="1" rot="10800000">
            <a:off x="9494619" y="5431448"/>
            <a:ext cx="465690" cy="446018"/>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mc:AlternateContent>
    <mc:Choice Requires="p14">
      <p:transition spd="slow" p14:dur="2000">
        <p:fade thruBlk="1"/>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85"/>
          <p:cNvSpPr txBox="1"/>
          <p:nvPr>
            <p:ph type="ctrTitle"/>
          </p:nvPr>
        </p:nvSpPr>
        <p:spPr>
          <a:xfrm>
            <a:off x="1524000" y="784434"/>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Microsoft JhengHei"/>
              <a:buNone/>
            </a:pPr>
            <a:r>
              <a:rPr lang="en-US" sz="4800">
                <a:latin typeface="Microsoft JhengHei"/>
                <a:ea typeface="Microsoft JhengHei"/>
                <a:cs typeface="Microsoft JhengHei"/>
                <a:sym typeface="Microsoft JhengHei"/>
              </a:rPr>
              <a:t>在 AI Agent 萌芽的時代，</a:t>
            </a:r>
            <a:endParaRPr/>
          </a:p>
        </p:txBody>
      </p:sp>
      <p:sp>
        <p:nvSpPr>
          <p:cNvPr id="1152" name="Google Shape;1152;p85"/>
          <p:cNvSpPr txBox="1"/>
          <p:nvPr>
            <p:ph idx="1" type="subTitle"/>
          </p:nvPr>
        </p:nvSpPr>
        <p:spPr>
          <a:xfrm>
            <a:off x="1524000" y="3264109"/>
            <a:ext cx="9144000" cy="16557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None/>
            </a:pPr>
            <a:r>
              <a:rPr lang="en-US" sz="6000">
                <a:latin typeface="Microsoft JhengHei"/>
                <a:ea typeface="Microsoft JhengHei"/>
                <a:cs typeface="Microsoft JhengHei"/>
                <a:sym typeface="Microsoft JhengHei"/>
              </a:rPr>
              <a:t>「想做」什麼比「會做」什麼更重要</a:t>
            </a:r>
            <a:endParaRPr sz="6000"/>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32"/>
          <p:cNvPicPr preferRelativeResize="0"/>
          <p:nvPr/>
        </p:nvPicPr>
        <p:blipFill rotWithShape="1">
          <a:blip r:embed="rId3">
            <a:alphaModFix/>
          </a:blip>
          <a:srcRect b="0" l="0" r="0" t="0"/>
          <a:stretch/>
        </p:blipFill>
        <p:spPr>
          <a:xfrm>
            <a:off x="493703" y="424413"/>
            <a:ext cx="10519527" cy="6054207"/>
          </a:xfrm>
          <a:prstGeom prst="rect">
            <a:avLst/>
          </a:prstGeom>
          <a:noFill/>
          <a:ln>
            <a:noFill/>
          </a:ln>
        </p:spPr>
      </p:pic>
      <p:sp>
        <p:nvSpPr>
          <p:cNvPr id="281" name="Google Shape;281;p32"/>
          <p:cNvSpPr txBox="1"/>
          <p:nvPr/>
        </p:nvSpPr>
        <p:spPr>
          <a:xfrm>
            <a:off x="8274673" y="5469314"/>
            <a:ext cx="37289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https://arxiv.org/abs/2508.21433</a:t>
            </a:r>
            <a:endParaRPr sz="1800">
              <a:solidFill>
                <a:schemeClr val="dk1"/>
              </a:solidFill>
              <a:latin typeface="Arial"/>
              <a:ea typeface="Arial"/>
              <a:cs typeface="Arial"/>
              <a:sym typeface="Arial"/>
            </a:endParaRPr>
          </a:p>
        </p:txBody>
      </p:sp>
      <p:sp>
        <p:nvSpPr>
          <p:cNvPr id="282" name="Google Shape;282;p32"/>
          <p:cNvSpPr txBox="1"/>
          <p:nvPr/>
        </p:nvSpPr>
        <p:spPr>
          <a:xfrm>
            <a:off x="8274673" y="4552342"/>
            <a:ext cx="250000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chemeClr val="dk1"/>
                </a:solidFill>
                <a:latin typeface="Microsoft JhengHei"/>
                <a:ea typeface="Microsoft JhengHei"/>
                <a:cs typeface="Microsoft JhengHei"/>
                <a:sym typeface="Microsoft JhengHei"/>
              </a:rPr>
              <a:t>trajectory elongation (軌跡延長)</a:t>
            </a:r>
            <a:endParaRPr sz="1800">
              <a:solidFill>
                <a:schemeClr val="dk1"/>
              </a:solidFill>
              <a:latin typeface="Microsoft JhengHei"/>
              <a:ea typeface="Microsoft JhengHei"/>
              <a:cs typeface="Microsoft JhengHei"/>
              <a:sym typeface="Microsoft JhengHei"/>
            </a:endParaRPr>
          </a:p>
        </p:txBody>
      </p:sp>
      <p:sp>
        <p:nvSpPr>
          <p:cNvPr id="283" name="Google Shape;283;p32"/>
          <p:cNvSpPr txBox="1"/>
          <p:nvPr/>
        </p:nvSpPr>
        <p:spPr>
          <a:xfrm>
            <a:off x="8650297" y="3404537"/>
            <a:ext cx="17487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SWE-bench</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86"/>
          <p:cNvSpPr/>
          <p:nvPr/>
        </p:nvSpPr>
        <p:spPr>
          <a:xfrm>
            <a:off x="0" y="0"/>
            <a:ext cx="12191695" cy="73152"/>
          </a:xfrm>
          <a:prstGeom prst="rect">
            <a:avLst/>
          </a:prstGeom>
          <a:solidFill>
            <a:srgbClr val="C039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9" name="Google Shape;1159;p86"/>
          <p:cNvSpPr txBox="1"/>
          <p:nvPr/>
        </p:nvSpPr>
        <p:spPr>
          <a:xfrm>
            <a:off x="731520" y="365760"/>
            <a:ext cx="1051560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1A2E"/>
              </a:buClr>
              <a:buSzPts val="3400"/>
              <a:buFont typeface="Microsoft JhengHei"/>
              <a:buNone/>
            </a:pPr>
            <a:r>
              <a:rPr b="1" i="0" lang="en-US" sz="3400" u="none" cap="none" strike="noStrike">
                <a:solidFill>
                  <a:srgbClr val="1A1A2E"/>
                </a:solidFill>
                <a:latin typeface="Microsoft JhengHei"/>
                <a:ea typeface="Microsoft JhengHei"/>
                <a:cs typeface="Microsoft JhengHei"/>
                <a:sym typeface="Microsoft JhengHei"/>
              </a:rPr>
              <a:t>Teaching Monster 教學怪獸挑戰</a:t>
            </a:r>
            <a:endParaRPr b="1" i="0" sz="3400" u="none" cap="none" strike="noStrike">
              <a:solidFill>
                <a:srgbClr val="1A1A2E"/>
              </a:solidFill>
              <a:latin typeface="Microsoft JhengHei"/>
              <a:ea typeface="Microsoft JhengHei"/>
              <a:cs typeface="Microsoft JhengHei"/>
              <a:sym typeface="Microsoft JhengHei"/>
            </a:endParaRPr>
          </a:p>
        </p:txBody>
      </p:sp>
      <p:sp>
        <p:nvSpPr>
          <p:cNvPr id="1160" name="Google Shape;1160;p86"/>
          <p:cNvSpPr txBox="1"/>
          <p:nvPr/>
        </p:nvSpPr>
        <p:spPr>
          <a:xfrm>
            <a:off x="731520" y="1097280"/>
            <a:ext cx="10515600" cy="5486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7A0A"/>
              </a:buClr>
              <a:buSzPts val="2000"/>
              <a:buFont typeface="Microsoft JhengHei"/>
              <a:buNone/>
            </a:pPr>
            <a:r>
              <a:rPr b="0" i="0" lang="en-US" sz="2000" u="none" cap="none" strike="noStrike">
                <a:solidFill>
                  <a:srgbClr val="D47A0A"/>
                </a:solidFill>
                <a:latin typeface="Microsoft JhengHei"/>
                <a:ea typeface="Microsoft JhengHei"/>
                <a:cs typeface="Microsoft JhengHei"/>
                <a:sym typeface="Microsoft JhengHei"/>
              </a:rPr>
              <a:t>台大 AI 卓越研究中心 (NTU AI-CoRE) 主辦的競賽</a:t>
            </a:r>
            <a:endParaRPr b="0" i="0" sz="2000" u="none" cap="none" strike="noStrike">
              <a:solidFill>
                <a:srgbClr val="D47A0A"/>
              </a:solidFill>
              <a:latin typeface="Microsoft JhengHei"/>
              <a:ea typeface="Microsoft JhengHei"/>
              <a:cs typeface="Microsoft JhengHei"/>
              <a:sym typeface="Microsoft JhengHei"/>
            </a:endParaRPr>
          </a:p>
        </p:txBody>
      </p:sp>
      <p:sp>
        <p:nvSpPr>
          <p:cNvPr id="1161" name="Google Shape;1161;p86"/>
          <p:cNvSpPr txBox="1"/>
          <p:nvPr/>
        </p:nvSpPr>
        <p:spPr>
          <a:xfrm>
            <a:off x="9124202" y="1273509"/>
            <a:ext cx="61349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https://teaching.monster/</a:t>
            </a:r>
            <a:endParaRPr/>
          </a:p>
        </p:txBody>
      </p:sp>
      <p:pic>
        <p:nvPicPr>
          <p:cNvPr id="1162" name="Google Shape;1162;p86"/>
          <p:cNvPicPr preferRelativeResize="0"/>
          <p:nvPr/>
        </p:nvPicPr>
        <p:blipFill rotWithShape="1">
          <a:blip r:embed="rId3">
            <a:alphaModFix/>
          </a:blip>
          <a:srcRect b="0" l="0" r="0" t="0"/>
          <a:stretch/>
        </p:blipFill>
        <p:spPr>
          <a:xfrm>
            <a:off x="545690" y="1701952"/>
            <a:ext cx="11100313" cy="4790288"/>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下次上課之前請預習</a:t>
            </a:r>
            <a:endParaRPr/>
          </a:p>
        </p:txBody>
      </p:sp>
      <p:sp>
        <p:nvSpPr>
          <p:cNvPr id="1168" name="Google Shape;1168;p8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169" name="Google Shape;1169;p87"/>
          <p:cNvPicPr preferRelativeResize="0"/>
          <p:nvPr/>
        </p:nvPicPr>
        <p:blipFill rotWithShape="1">
          <a:blip r:embed="rId3">
            <a:alphaModFix/>
          </a:blip>
          <a:srcRect b="0" l="0" r="0" t="0"/>
          <a:stretch/>
        </p:blipFill>
        <p:spPr>
          <a:xfrm>
            <a:off x="4629343" y="1690688"/>
            <a:ext cx="6982799" cy="4296375"/>
          </a:xfrm>
          <a:prstGeom prst="rect">
            <a:avLst/>
          </a:prstGeom>
          <a:noFill/>
          <a:ln>
            <a:noFill/>
          </a:ln>
        </p:spPr>
      </p:pic>
      <p:sp>
        <p:nvSpPr>
          <p:cNvPr id="1170" name="Google Shape;1170;p87"/>
          <p:cNvSpPr txBox="1"/>
          <p:nvPr/>
        </p:nvSpPr>
        <p:spPr>
          <a:xfrm>
            <a:off x="838200" y="5148262"/>
            <a:ext cx="346962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https://youtu.be/8iFvM7WUUs8?si=gymWr9Vurpb8ri2Z</a:t>
            </a:r>
            <a:endParaRPr/>
          </a:p>
        </p:txBody>
      </p:sp>
      <p:pic>
        <p:nvPicPr>
          <p:cNvPr id="1171" name="Google Shape;1171;p87"/>
          <p:cNvPicPr preferRelativeResize="0"/>
          <p:nvPr/>
        </p:nvPicPr>
        <p:blipFill rotWithShape="1">
          <a:blip r:embed="rId4">
            <a:alphaModFix/>
          </a:blip>
          <a:srcRect b="0" l="0" r="0" t="0"/>
          <a:stretch/>
        </p:blipFill>
        <p:spPr>
          <a:xfrm>
            <a:off x="838200" y="1930700"/>
            <a:ext cx="3217562" cy="3217562"/>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壓縮</a:t>
            </a:r>
            <a:endParaRPr/>
          </a:p>
        </p:txBody>
      </p:sp>
      <p:sp>
        <p:nvSpPr>
          <p:cNvPr id="290" name="Google Shape;290;p33"/>
          <p:cNvSpPr txBox="1"/>
          <p:nvPr/>
        </p:nvSpPr>
        <p:spPr>
          <a:xfrm>
            <a:off x="215630" y="6123543"/>
            <a:ext cx="37289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https://arxiv.org/abs/2508.21433</a:t>
            </a:r>
            <a:endParaRPr sz="1800">
              <a:solidFill>
                <a:schemeClr val="dk1"/>
              </a:solidFill>
              <a:latin typeface="Arial"/>
              <a:ea typeface="Arial"/>
              <a:cs typeface="Arial"/>
              <a:sym typeface="Arial"/>
            </a:endParaRPr>
          </a:p>
        </p:txBody>
      </p:sp>
      <p:sp>
        <p:nvSpPr>
          <p:cNvPr id="291" name="Google Shape;291;p33"/>
          <p:cNvSpPr/>
          <p:nvPr/>
        </p:nvSpPr>
        <p:spPr>
          <a:xfrm>
            <a:off x="3274523" y="927424"/>
            <a:ext cx="2880000" cy="52967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292" name="Google Shape;292;p33"/>
          <p:cNvSpPr/>
          <p:nvPr/>
        </p:nvSpPr>
        <p:spPr>
          <a:xfrm>
            <a:off x="3274523" y="2141618"/>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293" name="Google Shape;293;p33"/>
          <p:cNvSpPr/>
          <p:nvPr/>
        </p:nvSpPr>
        <p:spPr>
          <a:xfrm>
            <a:off x="3293978" y="2923828"/>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294" name="Google Shape;294;p33"/>
          <p:cNvSpPr/>
          <p:nvPr/>
        </p:nvSpPr>
        <p:spPr>
          <a:xfrm>
            <a:off x="3293978" y="4653772"/>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295" name="Google Shape;295;p33"/>
          <p:cNvSpPr/>
          <p:nvPr/>
        </p:nvSpPr>
        <p:spPr>
          <a:xfrm>
            <a:off x="3293978" y="5143477"/>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296" name="Google Shape;296;p33"/>
          <p:cNvSpPr/>
          <p:nvPr/>
        </p:nvSpPr>
        <p:spPr>
          <a:xfrm>
            <a:off x="3274523" y="1527609"/>
            <a:ext cx="288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297" name="Google Shape;297;p33"/>
          <p:cNvSpPr txBox="1"/>
          <p:nvPr/>
        </p:nvSpPr>
        <p:spPr>
          <a:xfrm>
            <a:off x="3181403" y="2539656"/>
            <a:ext cx="31051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Microsoft JhengHei"/>
                <a:ea typeface="Microsoft JhengHei"/>
                <a:cs typeface="Microsoft JhengHei"/>
                <a:sym typeface="Microsoft JhengHei"/>
              </a:rPr>
              <a:t>[這裡曾經有個 Tool output]</a:t>
            </a:r>
            <a:endParaRPr sz="1800">
              <a:solidFill>
                <a:schemeClr val="dk1"/>
              </a:solidFill>
              <a:latin typeface="Microsoft JhengHei"/>
              <a:ea typeface="Microsoft JhengHei"/>
              <a:cs typeface="Microsoft JhengHei"/>
              <a:sym typeface="Microsoft JhengHei"/>
            </a:endParaRPr>
          </a:p>
        </p:txBody>
      </p:sp>
      <p:sp>
        <p:nvSpPr>
          <p:cNvPr id="298" name="Google Shape;298;p33"/>
          <p:cNvSpPr txBox="1"/>
          <p:nvPr/>
        </p:nvSpPr>
        <p:spPr>
          <a:xfrm>
            <a:off x="3181403" y="4251889"/>
            <a:ext cx="31051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Microsoft JhengHei"/>
                <a:ea typeface="Microsoft JhengHei"/>
                <a:cs typeface="Microsoft JhengHei"/>
                <a:sym typeface="Microsoft JhengHei"/>
              </a:rPr>
              <a:t>[這裡曾經有個 Tool output]</a:t>
            </a:r>
            <a:endParaRPr sz="1800">
              <a:solidFill>
                <a:schemeClr val="dk1"/>
              </a:solidFill>
              <a:latin typeface="Microsoft JhengHei"/>
              <a:ea typeface="Microsoft JhengHei"/>
              <a:cs typeface="Microsoft JhengHei"/>
              <a:sym typeface="Microsoft JhengHei"/>
            </a:endParaRPr>
          </a:p>
        </p:txBody>
      </p:sp>
      <p:sp>
        <p:nvSpPr>
          <p:cNvPr id="299" name="Google Shape;299;p33"/>
          <p:cNvSpPr txBox="1"/>
          <p:nvPr/>
        </p:nvSpPr>
        <p:spPr>
          <a:xfrm rot="5400000">
            <a:off x="4185580" y="3776704"/>
            <a:ext cx="13865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
        <p:nvSpPr>
          <p:cNvPr id="300" name="Google Shape;300;p33"/>
          <p:cNvSpPr/>
          <p:nvPr/>
        </p:nvSpPr>
        <p:spPr>
          <a:xfrm>
            <a:off x="3293978" y="3854989"/>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01" name="Google Shape;301;p33"/>
          <p:cNvSpPr/>
          <p:nvPr/>
        </p:nvSpPr>
        <p:spPr>
          <a:xfrm>
            <a:off x="8473800" y="2137948"/>
            <a:ext cx="2856510" cy="1324159"/>
          </a:xfrm>
          <a:prstGeom prst="roundRect">
            <a:avLst>
              <a:gd fmla="val 16667" name="adj"/>
            </a:avLst>
          </a:prstGeom>
          <a:solidFill>
            <a:srgbClr val="D8F2C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Summary</a:t>
            </a:r>
            <a:endParaRPr b="0" i="0" sz="2400" u="none" cap="none" strike="noStrike">
              <a:solidFill>
                <a:srgbClr val="000000"/>
              </a:solidFill>
              <a:latin typeface="Microsoft JhengHei"/>
              <a:ea typeface="Microsoft JhengHei"/>
              <a:cs typeface="Microsoft JhengHei"/>
              <a:sym typeface="Microsoft JhengHei"/>
            </a:endParaRPr>
          </a:p>
        </p:txBody>
      </p:sp>
      <p:sp>
        <p:nvSpPr>
          <p:cNvPr id="302" name="Google Shape;302;p33"/>
          <p:cNvSpPr/>
          <p:nvPr/>
        </p:nvSpPr>
        <p:spPr>
          <a:xfrm>
            <a:off x="8426820" y="918279"/>
            <a:ext cx="2880000" cy="52967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303" name="Google Shape;303;p33"/>
          <p:cNvSpPr/>
          <p:nvPr/>
        </p:nvSpPr>
        <p:spPr>
          <a:xfrm>
            <a:off x="8438565" y="1518464"/>
            <a:ext cx="288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304" name="Google Shape;304;p33"/>
          <p:cNvSpPr/>
          <p:nvPr/>
        </p:nvSpPr>
        <p:spPr>
          <a:xfrm>
            <a:off x="8473800" y="3585941"/>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05" name="Google Shape;305;p33"/>
          <p:cNvSpPr/>
          <p:nvPr/>
        </p:nvSpPr>
        <p:spPr>
          <a:xfrm>
            <a:off x="8473800" y="4075646"/>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Tool output</a:t>
            </a:r>
            <a:endParaRPr b="0" i="0" sz="2400" u="none" cap="none" strike="noStrike">
              <a:solidFill>
                <a:srgbClr val="000000"/>
              </a:solidFill>
              <a:latin typeface="Microsoft JhengHei"/>
              <a:ea typeface="Microsoft JhengHei"/>
              <a:cs typeface="Microsoft JhengHei"/>
              <a:sym typeface="Microsoft JhengHei"/>
            </a:endParaRPr>
          </a:p>
        </p:txBody>
      </p:sp>
      <p:sp>
        <p:nvSpPr>
          <p:cNvPr id="306" name="Google Shape;306;p33"/>
          <p:cNvSpPr/>
          <p:nvPr/>
        </p:nvSpPr>
        <p:spPr>
          <a:xfrm>
            <a:off x="6287809" y="2137949"/>
            <a:ext cx="391823" cy="2875821"/>
          </a:xfrm>
          <a:prstGeom prst="rightBrace">
            <a:avLst>
              <a:gd fmla="val 90141" name="adj1"/>
              <a:gd fmla="val 50000"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307" name="Google Shape;307;p33"/>
          <p:cNvCxnSpPr/>
          <p:nvPr/>
        </p:nvCxnSpPr>
        <p:spPr>
          <a:xfrm>
            <a:off x="6679639" y="3554871"/>
            <a:ext cx="846309" cy="0"/>
          </a:xfrm>
          <a:prstGeom prst="straightConnector1">
            <a:avLst/>
          </a:prstGeom>
          <a:noFill/>
          <a:ln cap="flat" cmpd="sng" w="38100">
            <a:solidFill>
              <a:schemeClr val="dk1"/>
            </a:solidFill>
            <a:prstDash val="solid"/>
            <a:miter lim="800000"/>
            <a:headEnd len="sm" w="sm" type="none"/>
            <a:tailEnd len="sm" w="sm" type="none"/>
          </a:ln>
        </p:spPr>
      </p:cxnSp>
      <p:cxnSp>
        <p:nvCxnSpPr>
          <p:cNvPr id="308" name="Google Shape;308;p33"/>
          <p:cNvCxnSpPr/>
          <p:nvPr/>
        </p:nvCxnSpPr>
        <p:spPr>
          <a:xfrm rot="10800000">
            <a:off x="7525948" y="2954168"/>
            <a:ext cx="0" cy="631773"/>
          </a:xfrm>
          <a:prstGeom prst="straightConnector1">
            <a:avLst/>
          </a:prstGeom>
          <a:noFill/>
          <a:ln cap="flat" cmpd="sng" w="38100">
            <a:solidFill>
              <a:schemeClr val="dk1"/>
            </a:solidFill>
            <a:prstDash val="solid"/>
            <a:miter lim="800000"/>
            <a:headEnd len="sm" w="sm" type="none"/>
            <a:tailEnd len="sm" w="sm" type="none"/>
          </a:ln>
        </p:spPr>
      </p:cxnSp>
      <p:cxnSp>
        <p:nvCxnSpPr>
          <p:cNvPr id="309" name="Google Shape;309;p33"/>
          <p:cNvCxnSpPr/>
          <p:nvPr/>
        </p:nvCxnSpPr>
        <p:spPr>
          <a:xfrm>
            <a:off x="7503707" y="2923828"/>
            <a:ext cx="970093" cy="0"/>
          </a:xfrm>
          <a:prstGeom prst="straightConnector1">
            <a:avLst/>
          </a:prstGeom>
          <a:noFill/>
          <a:ln cap="flat" cmpd="sng" w="38100">
            <a:solidFill>
              <a:schemeClr val="dk1"/>
            </a:solidFill>
            <a:prstDash val="solid"/>
            <a:miter lim="800000"/>
            <a:headEnd len="sm" w="sm" type="none"/>
            <a:tailEnd len="med" w="med" type="triangle"/>
          </a:ln>
        </p:spPr>
      </p:cxnSp>
    </p:spTree>
  </p:cSld>
  <p:clrMapOvr>
    <a:masterClrMapping/>
  </p:clrMapOvr>
  <mc:AlternateContent>
    <mc:Choice Requires="p14">
      <p:transition spd="slow" p14:dur="20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icrosoft JhengHei"/>
              <a:buNone/>
            </a:pPr>
            <a:r>
              <a:rPr lang="en-US">
                <a:latin typeface="Microsoft JhengHei"/>
                <a:ea typeface="Microsoft JhengHei"/>
                <a:cs typeface="Microsoft JhengHei"/>
                <a:sym typeface="Microsoft JhengHei"/>
              </a:rPr>
              <a:t>壓縮</a:t>
            </a:r>
            <a:endParaRPr/>
          </a:p>
        </p:txBody>
      </p:sp>
      <p:sp>
        <p:nvSpPr>
          <p:cNvPr id="315" name="Google Shape;315;p34"/>
          <p:cNvSpPr txBox="1"/>
          <p:nvPr/>
        </p:nvSpPr>
        <p:spPr>
          <a:xfrm>
            <a:off x="1307984" y="6054322"/>
            <a:ext cx="10673195"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https://manus.im/blog/Context-Engineering-for-AI-Agents-Lessons-from-Building-Manus</a:t>
            </a:r>
            <a:endParaRPr/>
          </a:p>
          <a:p>
            <a:pPr indent="0" lvl="0" marL="0" marR="0" rtl="0" algn="r">
              <a:spcBef>
                <a:spcPts val="0"/>
              </a:spcBef>
              <a:spcAft>
                <a:spcPts val="0"/>
              </a:spcAft>
              <a:buNone/>
            </a:pPr>
            <a:r>
              <a:rPr lang="en-US" sz="1800">
                <a:solidFill>
                  <a:schemeClr val="dk1"/>
                </a:solidFill>
                <a:latin typeface="Arial"/>
                <a:ea typeface="Arial"/>
                <a:cs typeface="Arial"/>
                <a:sym typeface="Arial"/>
              </a:rPr>
              <a:t>https://arxiv.org/abs/2511.22729</a:t>
            </a:r>
            <a:endParaRPr sz="1800">
              <a:solidFill>
                <a:schemeClr val="dk1"/>
              </a:solidFill>
              <a:latin typeface="Arial"/>
              <a:ea typeface="Arial"/>
              <a:cs typeface="Arial"/>
              <a:sym typeface="Arial"/>
            </a:endParaRPr>
          </a:p>
        </p:txBody>
      </p:sp>
      <p:sp>
        <p:nvSpPr>
          <p:cNvPr id="316" name="Google Shape;316;p34"/>
          <p:cNvSpPr/>
          <p:nvPr/>
        </p:nvSpPr>
        <p:spPr>
          <a:xfrm>
            <a:off x="3652007" y="467366"/>
            <a:ext cx="2880000" cy="529678"/>
          </a:xfrm>
          <a:prstGeom prst="roundRect">
            <a:avLst>
              <a:gd fmla="val 16667" name="adj"/>
            </a:avLst>
          </a:prstGeom>
          <a:solidFill>
            <a:srgbClr val="FAE2D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System prompt</a:t>
            </a:r>
            <a:endParaRPr b="0" i="0" sz="2400" u="none" cap="none" strike="noStrike">
              <a:solidFill>
                <a:srgbClr val="000000"/>
              </a:solidFill>
              <a:latin typeface="Microsoft JhengHei"/>
              <a:ea typeface="Microsoft JhengHei"/>
              <a:cs typeface="Microsoft JhengHei"/>
              <a:sym typeface="Microsoft JhengHei"/>
            </a:endParaRPr>
          </a:p>
        </p:txBody>
      </p:sp>
      <p:sp>
        <p:nvSpPr>
          <p:cNvPr id="317" name="Google Shape;317;p34"/>
          <p:cNvSpPr/>
          <p:nvPr/>
        </p:nvSpPr>
        <p:spPr>
          <a:xfrm>
            <a:off x="3652007" y="1681560"/>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18" name="Google Shape;318;p34"/>
          <p:cNvSpPr/>
          <p:nvPr/>
        </p:nvSpPr>
        <p:spPr>
          <a:xfrm>
            <a:off x="3652007" y="3047450"/>
            <a:ext cx="2880000" cy="36000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Microsoft JhengHei"/>
              <a:ea typeface="Microsoft JhengHei"/>
              <a:cs typeface="Microsoft JhengHei"/>
              <a:sym typeface="Microsoft JhengHei"/>
            </a:endParaRPr>
          </a:p>
        </p:txBody>
      </p:sp>
      <p:sp>
        <p:nvSpPr>
          <p:cNvPr id="319" name="Google Shape;319;p34"/>
          <p:cNvSpPr/>
          <p:nvPr/>
        </p:nvSpPr>
        <p:spPr>
          <a:xfrm>
            <a:off x="3652007" y="1067551"/>
            <a:ext cx="2880000" cy="529678"/>
          </a:xfrm>
          <a:prstGeom prst="roundRect">
            <a:avLst>
              <a:gd fmla="val 16667" name="adj"/>
            </a:avLst>
          </a:prstGeom>
          <a:solidFill>
            <a:srgbClr val="FFF2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Task </a:t>
            </a:r>
            <a:endParaRPr b="0" i="0" sz="2400" u="none" cap="none" strike="noStrike">
              <a:solidFill>
                <a:srgbClr val="000000"/>
              </a:solidFill>
              <a:latin typeface="Microsoft JhengHei"/>
              <a:ea typeface="Microsoft JhengHei"/>
              <a:cs typeface="Microsoft JhengHei"/>
              <a:sym typeface="Microsoft JhengHei"/>
            </a:endParaRPr>
          </a:p>
        </p:txBody>
      </p:sp>
      <p:sp>
        <p:nvSpPr>
          <p:cNvPr id="320" name="Google Shape;320;p34"/>
          <p:cNvSpPr txBox="1"/>
          <p:nvPr/>
        </p:nvSpPr>
        <p:spPr>
          <a:xfrm>
            <a:off x="3542972" y="2208989"/>
            <a:ext cx="31051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Microsoft JhengHei"/>
                <a:ea typeface="Microsoft JhengHei"/>
                <a:cs typeface="Microsoft JhengHei"/>
                <a:sym typeface="Microsoft JhengHei"/>
              </a:rPr>
              <a:t>[這裡曾經有個 Tool output]</a:t>
            </a:r>
            <a:endParaRPr sz="1800">
              <a:solidFill>
                <a:schemeClr val="dk1"/>
              </a:solidFill>
              <a:latin typeface="Microsoft JhengHei"/>
              <a:ea typeface="Microsoft JhengHei"/>
              <a:cs typeface="Microsoft JhengHei"/>
              <a:sym typeface="Microsoft JhengHei"/>
            </a:endParaRPr>
          </a:p>
        </p:txBody>
      </p:sp>
      <p:sp>
        <p:nvSpPr>
          <p:cNvPr id="321" name="Google Shape;321;p34"/>
          <p:cNvSpPr txBox="1"/>
          <p:nvPr/>
        </p:nvSpPr>
        <p:spPr>
          <a:xfrm rot="5400000">
            <a:off x="4870294" y="3635545"/>
            <a:ext cx="7216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
        <p:nvSpPr>
          <p:cNvPr id="322" name="Google Shape;322;p34"/>
          <p:cNvSpPr/>
          <p:nvPr/>
        </p:nvSpPr>
        <p:spPr>
          <a:xfrm>
            <a:off x="3652007" y="4122028"/>
            <a:ext cx="2880000" cy="848880"/>
          </a:xfrm>
          <a:prstGeom prst="roundRect">
            <a:avLst>
              <a:gd fmla="val 16667" name="adj"/>
            </a:avLst>
          </a:prstGeom>
          <a:solidFill>
            <a:srgbClr val="E9EDF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lang="en-US" sz="2400">
                <a:solidFill>
                  <a:srgbClr val="000000"/>
                </a:solidFill>
                <a:latin typeface="Microsoft JhengHei"/>
                <a:ea typeface="Microsoft JhengHei"/>
                <a:cs typeface="Microsoft JhengHei"/>
                <a:sym typeface="Microsoft JhengHei"/>
              </a:rPr>
              <a:t>[too_use] Read(</a:t>
            </a:r>
            <a:r>
              <a:rPr lang="en-US" sz="2400">
                <a:solidFill>
                  <a:srgbClr val="0000FF"/>
                </a:solidFill>
                <a:latin typeface="Microsoft JhengHei"/>
                <a:ea typeface="Microsoft JhengHei"/>
                <a:cs typeface="Microsoft JhengHei"/>
                <a:sym typeface="Microsoft JhengHei"/>
              </a:rPr>
              <a:t>log1.txt</a:t>
            </a:r>
            <a:r>
              <a:rPr lang="en-US" sz="2400">
                <a:solidFill>
                  <a:srgbClr val="000000"/>
                </a:solidFill>
                <a:latin typeface="Microsoft JhengHei"/>
                <a:ea typeface="Microsoft JhengHei"/>
                <a:cs typeface="Microsoft JhengHei"/>
                <a:sym typeface="Microsoft JhengHei"/>
              </a:rPr>
              <a:t>)</a:t>
            </a:r>
            <a:endParaRPr b="0" i="0" sz="2400" u="none" cap="none" strike="noStrike">
              <a:solidFill>
                <a:srgbClr val="000000"/>
              </a:solidFill>
              <a:latin typeface="Microsoft JhengHei"/>
              <a:ea typeface="Microsoft JhengHei"/>
              <a:cs typeface="Microsoft JhengHei"/>
              <a:sym typeface="Microsoft JhengHei"/>
            </a:endParaRPr>
          </a:p>
        </p:txBody>
      </p:sp>
      <p:sp>
        <p:nvSpPr>
          <p:cNvPr id="323" name="Google Shape;323;p34"/>
          <p:cNvSpPr/>
          <p:nvPr/>
        </p:nvSpPr>
        <p:spPr>
          <a:xfrm>
            <a:off x="3663752" y="5139375"/>
            <a:ext cx="2856510" cy="746480"/>
          </a:xfrm>
          <a:prstGeom prst="roundRect">
            <a:avLst>
              <a:gd fmla="val 16667" name="adj"/>
            </a:avLst>
          </a:prstGeom>
          <a:solidFill>
            <a:srgbClr val="D8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Microsoft JhengHei"/>
              <a:buNone/>
            </a:pPr>
            <a:r>
              <a:rPr b="0" i="0" lang="en-US" sz="2400" u="none" cap="none" strike="noStrike">
                <a:solidFill>
                  <a:srgbClr val="000000"/>
                </a:solidFill>
                <a:latin typeface="Microsoft JhengHei"/>
                <a:ea typeface="Microsoft JhengHei"/>
                <a:cs typeface="Microsoft JhengHei"/>
                <a:sym typeface="Microsoft JhengHei"/>
              </a:rPr>
              <a:t>重拾記憶</a:t>
            </a:r>
            <a:endParaRPr/>
          </a:p>
        </p:txBody>
      </p:sp>
      <p:pic>
        <p:nvPicPr>
          <p:cNvPr id="324" name="Google Shape;324;p34"/>
          <p:cNvPicPr preferRelativeResize="0"/>
          <p:nvPr/>
        </p:nvPicPr>
        <p:blipFill rotWithShape="1">
          <a:blip r:embed="rId3">
            <a:alphaModFix/>
          </a:blip>
          <a:srcRect b="0" l="0" r="0" t="0"/>
          <a:stretch/>
        </p:blipFill>
        <p:spPr>
          <a:xfrm>
            <a:off x="9323243" y="2126727"/>
            <a:ext cx="1219200" cy="1219200"/>
          </a:xfrm>
          <a:prstGeom prst="rect">
            <a:avLst/>
          </a:prstGeom>
          <a:noFill/>
          <a:ln>
            <a:noFill/>
          </a:ln>
        </p:spPr>
      </p:pic>
      <p:sp>
        <p:nvSpPr>
          <p:cNvPr id="325" name="Google Shape;325;p34"/>
          <p:cNvSpPr txBox="1"/>
          <p:nvPr/>
        </p:nvSpPr>
        <p:spPr>
          <a:xfrm>
            <a:off x="3539432" y="2505495"/>
            <a:ext cx="31051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[詳見 </a:t>
            </a:r>
            <a:r>
              <a:rPr lang="en-US" sz="2400">
                <a:solidFill>
                  <a:srgbClr val="0000FF"/>
                </a:solidFill>
                <a:latin typeface="Microsoft JhengHei"/>
                <a:ea typeface="Microsoft JhengHei"/>
                <a:cs typeface="Microsoft JhengHei"/>
                <a:sym typeface="Microsoft JhengHei"/>
              </a:rPr>
              <a:t>log1.txt</a:t>
            </a:r>
            <a:r>
              <a:rPr lang="en-US" sz="2400">
                <a:solidFill>
                  <a:schemeClr val="dk1"/>
                </a:solidFill>
                <a:latin typeface="Microsoft JhengHei"/>
                <a:ea typeface="Microsoft JhengHei"/>
                <a:cs typeface="Microsoft JhengHei"/>
                <a:sym typeface="Microsoft JhengHei"/>
              </a:rPr>
              <a:t>]</a:t>
            </a:r>
            <a:endParaRPr sz="2400">
              <a:solidFill>
                <a:schemeClr val="dk1"/>
              </a:solidFill>
              <a:latin typeface="Microsoft JhengHei"/>
              <a:ea typeface="Microsoft JhengHei"/>
              <a:cs typeface="Microsoft JhengHei"/>
              <a:sym typeface="Microsoft JhengHei"/>
            </a:endParaRPr>
          </a:p>
        </p:txBody>
      </p:sp>
      <p:cxnSp>
        <p:nvCxnSpPr>
          <p:cNvPr id="326" name="Google Shape;326;p34"/>
          <p:cNvCxnSpPr/>
          <p:nvPr/>
        </p:nvCxnSpPr>
        <p:spPr>
          <a:xfrm>
            <a:off x="6296891" y="2736327"/>
            <a:ext cx="2805545" cy="0"/>
          </a:xfrm>
          <a:prstGeom prst="straightConnector1">
            <a:avLst/>
          </a:prstGeom>
          <a:noFill/>
          <a:ln cap="flat" cmpd="sng" w="57150">
            <a:solidFill>
              <a:schemeClr val="dk1"/>
            </a:solidFill>
            <a:prstDash val="solid"/>
            <a:miter lim="800000"/>
            <a:headEnd len="sm" w="sm" type="none"/>
            <a:tailEnd len="med" w="med" type="triangle"/>
          </a:ln>
        </p:spPr>
      </p:cxnSp>
      <p:cxnSp>
        <p:nvCxnSpPr>
          <p:cNvPr id="327" name="Google Shape;327;p34"/>
          <p:cNvCxnSpPr/>
          <p:nvPr/>
        </p:nvCxnSpPr>
        <p:spPr>
          <a:xfrm>
            <a:off x="9932843" y="3345927"/>
            <a:ext cx="0" cy="2166688"/>
          </a:xfrm>
          <a:prstGeom prst="straightConnector1">
            <a:avLst/>
          </a:prstGeom>
          <a:noFill/>
          <a:ln cap="flat" cmpd="sng" w="57150">
            <a:solidFill>
              <a:schemeClr val="dk1"/>
            </a:solidFill>
            <a:prstDash val="solid"/>
            <a:miter lim="800000"/>
            <a:headEnd len="sm" w="sm" type="none"/>
            <a:tailEnd len="sm" w="sm" type="none"/>
          </a:ln>
        </p:spPr>
      </p:cxnSp>
      <p:sp>
        <p:nvSpPr>
          <p:cNvPr id="328" name="Google Shape;328;p34"/>
          <p:cNvSpPr txBox="1"/>
          <p:nvPr/>
        </p:nvSpPr>
        <p:spPr>
          <a:xfrm>
            <a:off x="8380268" y="1591873"/>
            <a:ext cx="31051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FF"/>
                </a:solidFill>
                <a:latin typeface="Microsoft JhengHei"/>
                <a:ea typeface="Microsoft JhengHei"/>
                <a:cs typeface="Microsoft JhengHei"/>
                <a:sym typeface="Microsoft JhengHei"/>
              </a:rPr>
              <a:t>log1.txt</a:t>
            </a:r>
            <a:endParaRPr sz="2400">
              <a:solidFill>
                <a:srgbClr val="0000FF"/>
              </a:solidFill>
              <a:latin typeface="Microsoft JhengHei"/>
              <a:ea typeface="Microsoft JhengHei"/>
              <a:cs typeface="Microsoft JhengHei"/>
              <a:sym typeface="Microsoft JhengHei"/>
            </a:endParaRPr>
          </a:p>
        </p:txBody>
      </p:sp>
      <p:cxnSp>
        <p:nvCxnSpPr>
          <p:cNvPr id="329" name="Google Shape;329;p34"/>
          <p:cNvCxnSpPr/>
          <p:nvPr/>
        </p:nvCxnSpPr>
        <p:spPr>
          <a:xfrm rot="10800000">
            <a:off x="6644581" y="5525029"/>
            <a:ext cx="3288262" cy="0"/>
          </a:xfrm>
          <a:prstGeom prst="straightConnector1">
            <a:avLst/>
          </a:prstGeom>
          <a:noFill/>
          <a:ln cap="flat" cmpd="sng" w="57150">
            <a:solidFill>
              <a:schemeClr val="dk1"/>
            </a:solidFill>
            <a:prstDash val="solid"/>
            <a:miter lim="800000"/>
            <a:headEnd len="sm" w="sm" type="none"/>
            <a:tailEnd len="med" w="med" type="triangle"/>
          </a:ln>
        </p:spPr>
      </p:cxnSp>
      <p:sp>
        <p:nvSpPr>
          <p:cNvPr id="330" name="Google Shape;330;p34"/>
          <p:cNvSpPr txBox="1"/>
          <p:nvPr/>
        </p:nvSpPr>
        <p:spPr>
          <a:xfrm>
            <a:off x="7092459" y="2190428"/>
            <a:ext cx="15621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Microsoft JhengHei"/>
                <a:ea typeface="Microsoft JhengHei"/>
                <a:cs typeface="Microsoft JhengHei"/>
                <a:sym typeface="Microsoft JhengHei"/>
              </a:rPr>
              <a:t>卸載記憶</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336" name="Google Shape;336;p35"/>
          <p:cNvSpPr txBox="1"/>
          <p:nvPr/>
        </p:nvSpPr>
        <p:spPr>
          <a:xfrm>
            <a:off x="838200" y="5942568"/>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202122"/>
                </a:solidFill>
                <a:latin typeface="Arial"/>
                <a:ea typeface="Arial"/>
                <a:cs typeface="Arial"/>
                <a:sym typeface="Arial"/>
              </a:rPr>
              <a:t>Morty's Mind Blowers</a:t>
            </a:r>
            <a:endParaRPr sz="1800">
              <a:solidFill>
                <a:schemeClr val="dk1"/>
              </a:solidFill>
              <a:latin typeface="Arial"/>
              <a:ea typeface="Arial"/>
              <a:cs typeface="Arial"/>
              <a:sym typeface="Arial"/>
            </a:endParaRPr>
          </a:p>
        </p:txBody>
      </p:sp>
      <p:sp>
        <p:nvSpPr>
          <p:cNvPr id="337" name="Google Shape;337;p35"/>
          <p:cNvSpPr txBox="1"/>
          <p:nvPr/>
        </p:nvSpPr>
        <p:spPr>
          <a:xfrm>
            <a:off x="838200" y="6296948"/>
            <a:ext cx="7239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https://rickandmorty.fandom.com/wiki/Morty%27s_Mind_Blowers</a:t>
            </a:r>
            <a:endParaRPr/>
          </a:p>
        </p:txBody>
      </p:sp>
      <p:pic>
        <p:nvPicPr>
          <p:cNvPr id="338" name="Google Shape;338;p35"/>
          <p:cNvPicPr preferRelativeResize="0"/>
          <p:nvPr/>
        </p:nvPicPr>
        <p:blipFill rotWithShape="1">
          <a:blip r:embed="rId3">
            <a:alphaModFix/>
          </a:blip>
          <a:srcRect b="0" l="0" r="0" t="0"/>
          <a:stretch/>
        </p:blipFill>
        <p:spPr>
          <a:xfrm>
            <a:off x="1953995" y="724088"/>
            <a:ext cx="8639609" cy="4864100"/>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