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7"/>
  </p:notesMasterIdLst>
  <p:sldIdLst>
    <p:sldId id="256" r:id="rId4"/>
    <p:sldId id="5158" r:id="rId5"/>
    <p:sldId id="335" r:id="rId6"/>
    <p:sldId id="5155" r:id="rId7"/>
    <p:sldId id="5156" r:id="rId8"/>
    <p:sldId id="5157" r:id="rId9"/>
    <p:sldId id="5159" r:id="rId10"/>
    <p:sldId id="5143" r:id="rId11"/>
    <p:sldId id="5165" r:id="rId12"/>
    <p:sldId id="5164" r:id="rId13"/>
    <p:sldId id="5163" r:id="rId14"/>
    <p:sldId id="396" r:id="rId15"/>
    <p:sldId id="394" r:id="rId16"/>
    <p:sldId id="395" r:id="rId17"/>
    <p:sldId id="406" r:id="rId18"/>
    <p:sldId id="407" r:id="rId19"/>
    <p:sldId id="408" r:id="rId20"/>
    <p:sldId id="5154" r:id="rId21"/>
    <p:sldId id="5160" r:id="rId22"/>
    <p:sldId id="327" r:id="rId23"/>
    <p:sldId id="5141" r:id="rId24"/>
    <p:sldId id="5142" r:id="rId25"/>
    <p:sldId id="5161" r:id="rId26"/>
    <p:sldId id="5139" r:id="rId27"/>
    <p:sldId id="5140" r:id="rId28"/>
    <p:sldId id="263" r:id="rId29"/>
    <p:sldId id="410" r:id="rId30"/>
    <p:sldId id="413" r:id="rId31"/>
    <p:sldId id="401" r:id="rId32"/>
    <p:sldId id="409" r:id="rId33"/>
    <p:sldId id="402" r:id="rId34"/>
    <p:sldId id="386" r:id="rId35"/>
    <p:sldId id="385" r:id="rId36"/>
    <p:sldId id="5145" r:id="rId37"/>
    <p:sldId id="346" r:id="rId38"/>
    <p:sldId id="412" r:id="rId39"/>
    <p:sldId id="411" r:id="rId40"/>
    <p:sldId id="5136" r:id="rId41"/>
    <p:sldId id="5135" r:id="rId42"/>
    <p:sldId id="5138" r:id="rId43"/>
    <p:sldId id="5137" r:id="rId44"/>
    <p:sldId id="400" r:id="rId45"/>
    <p:sldId id="350" r:id="rId46"/>
    <p:sldId id="325" r:id="rId47"/>
    <p:sldId id="351" r:id="rId48"/>
    <p:sldId id="336" r:id="rId49"/>
    <p:sldId id="5710" r:id="rId50"/>
    <p:sldId id="5711" r:id="rId51"/>
    <p:sldId id="388" r:id="rId52"/>
    <p:sldId id="5169" r:id="rId53"/>
    <p:sldId id="5170" r:id="rId54"/>
    <p:sldId id="5148" r:id="rId55"/>
    <p:sldId id="5166" r:id="rId56"/>
    <p:sldId id="423" r:id="rId57"/>
    <p:sldId id="347" r:id="rId58"/>
    <p:sldId id="422" r:id="rId59"/>
    <p:sldId id="424" r:id="rId60"/>
    <p:sldId id="5712" r:id="rId61"/>
    <p:sldId id="390" r:id="rId62"/>
    <p:sldId id="391" r:id="rId63"/>
    <p:sldId id="392" r:id="rId64"/>
    <p:sldId id="393" r:id="rId65"/>
    <p:sldId id="5713" r:id="rId6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2D0"/>
    <a:srgbClr val="FFFF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7" autoAdjust="0"/>
    <p:restoredTop sz="32258" autoAdjust="0"/>
  </p:normalViewPr>
  <p:slideViewPr>
    <p:cSldViewPr snapToGrid="0">
      <p:cViewPr varScale="1">
        <p:scale>
          <a:sx n="12" d="100"/>
          <a:sy n="12" d="100"/>
        </p:scale>
        <p:origin x="235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20F4D-C1CB-42E2-817A-25EE9238FF4A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CEAB9-3C45-4AB3-9332-9A8CEC555A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7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10.21413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u.36kr.com/zh/p/3749464991187458" TargetMode="External"/><Relationship Id="rId4" Type="http://schemas.openxmlformats.org/officeDocument/2006/relationships/hyperlink" Target="https://arxiv.org/abs/2512.18925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-circuits.pub/2026/emotions/index.html#dataset-generatio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-circuits.pub/2026/emotions/index.html#dataset-generatio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Wang,+Y" TargetMode="External"/><Relationship Id="rId3" Type="http://schemas.openxmlformats.org/officeDocument/2006/relationships/hyperlink" Target="https://arxiv.org/search/cs?searchtype=author&amp;query=Wang,+Y" TargetMode="External"/><Relationship Id="rId7" Type="http://schemas.openxmlformats.org/officeDocument/2006/relationships/hyperlink" Target="https://arxiv.org/search/cs?searchtype=author&amp;query=Yang,+L" TargetMode="External"/><Relationship Id="rId12" Type="http://schemas.openxmlformats.org/officeDocument/2006/relationships/hyperlink" Target="https://arxiv.org/search/cs?searchtype=author&amp;query=Yang,+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xiv.org/search/cs?searchtype=author&amp;query=Wang,+M" TargetMode="External"/><Relationship Id="rId11" Type="http://schemas.openxmlformats.org/officeDocument/2006/relationships/hyperlink" Target="https://arxiv.org/search/cs?searchtype=author&amp;query=Wang,+M" TargetMode="External"/><Relationship Id="rId5" Type="http://schemas.openxmlformats.org/officeDocument/2006/relationships/hyperlink" Target="https://arxiv.org/search/cs?searchtype=author&amp;query=Jin,+X" TargetMode="External"/><Relationship Id="rId10" Type="http://schemas.openxmlformats.org/officeDocument/2006/relationships/hyperlink" Target="https://arxiv.org/search/cs?searchtype=author&amp;query=Jin,+X" TargetMode="External"/><Relationship Id="rId4" Type="http://schemas.openxmlformats.org/officeDocument/2006/relationships/hyperlink" Target="https://arxiv.org/search/cs?searchtype=author&amp;query=Chen,+X" TargetMode="External"/><Relationship Id="rId9" Type="http://schemas.openxmlformats.org/officeDocument/2006/relationships/hyperlink" Target="https://arxiv.org/search/cs?searchtype=author&amp;query=Chen,+X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Wang,+Y" TargetMode="External"/><Relationship Id="rId3" Type="http://schemas.openxmlformats.org/officeDocument/2006/relationships/hyperlink" Target="https://arxiv.org/search/cs?searchtype=author&amp;query=Wang,+Y" TargetMode="External"/><Relationship Id="rId7" Type="http://schemas.openxmlformats.org/officeDocument/2006/relationships/hyperlink" Target="https://arxiv.org/search/cs?searchtype=author&amp;query=Yang,+L" TargetMode="External"/><Relationship Id="rId12" Type="http://schemas.openxmlformats.org/officeDocument/2006/relationships/hyperlink" Target="https://arxiv.org/search/cs?searchtype=author&amp;query=Yang,+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xiv.org/search/cs?searchtype=author&amp;query=Wang,+M" TargetMode="External"/><Relationship Id="rId11" Type="http://schemas.openxmlformats.org/officeDocument/2006/relationships/hyperlink" Target="https://arxiv.org/search/cs?searchtype=author&amp;query=Wang,+M" TargetMode="External"/><Relationship Id="rId5" Type="http://schemas.openxmlformats.org/officeDocument/2006/relationships/hyperlink" Target="https://arxiv.org/search/cs?searchtype=author&amp;query=Jin,+X" TargetMode="External"/><Relationship Id="rId10" Type="http://schemas.openxmlformats.org/officeDocument/2006/relationships/hyperlink" Target="https://arxiv.org/search/cs?searchtype=author&amp;query=Jin,+X" TargetMode="External"/><Relationship Id="rId4" Type="http://schemas.openxmlformats.org/officeDocument/2006/relationships/hyperlink" Target="https://arxiv.org/search/cs?searchtype=author&amp;query=Chen,+X" TargetMode="External"/><Relationship Id="rId9" Type="http://schemas.openxmlformats.org/officeDocument/2006/relationships/hyperlink" Target="https://arxiv.org/search/cs?searchtype=author&amp;query=Chen,+X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1.20404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1" dirty="0"/>
              <a:t>Natural-Language Agent Harnesses</a:t>
            </a:r>
            <a:endParaRPr lang="en-US" altLang="zh-TW" b="1" dirty="0"/>
          </a:p>
          <a:p>
            <a:r>
              <a:rPr lang="zh-TW" altLang="en-US" dirty="0"/>
              <a:t>這篇比較偏概念與系統框架。它把 </a:t>
            </a:r>
            <a:r>
              <a:rPr lang="en-US" altLang="zh-TW" dirty="0"/>
              <a:t>harness </a:t>
            </a:r>
            <a:r>
              <a:rPr lang="zh-TW" altLang="en-US" dirty="0"/>
              <a:t>視為可以</a:t>
            </a:r>
            <a:r>
              <a:rPr lang="zh-TW" altLang="en-US" b="1" dirty="0"/>
              <a:t>外部化、可執行、可比較、可消融</a:t>
            </a:r>
            <a:r>
              <a:rPr lang="zh-TW" altLang="en-US" dirty="0"/>
              <a:t>的自然語言物件，並明確把 </a:t>
            </a:r>
            <a:r>
              <a:rPr lang="en-US" altLang="zh-TW" dirty="0"/>
              <a:t>AGENTS.md</a:t>
            </a:r>
            <a:r>
              <a:rPr lang="zh-TW" altLang="en-US" dirty="0"/>
              <a:t>、</a:t>
            </a:r>
            <a:r>
              <a:rPr lang="en-US" altLang="zh-TW" dirty="0"/>
              <a:t>Agent Skills </a:t>
            </a:r>
            <a:r>
              <a:rPr lang="zh-TW" altLang="en-US" dirty="0"/>
              <a:t>等視為可重用的 </a:t>
            </a:r>
            <a:r>
              <a:rPr lang="en-US" altLang="zh-TW" dirty="0"/>
              <a:t>instruction carriers</a:t>
            </a:r>
            <a:r>
              <a:rPr lang="zh-TW" altLang="en-US" dirty="0"/>
              <a:t>。它也把近年的脈絡整理得很好，適合你做課堂中的「總論」。</a:t>
            </a:r>
            <a:endParaRPr lang="en-US" altLang="zh-TW" dirty="0"/>
          </a:p>
          <a:p>
            <a:r>
              <a:rPr lang="en-US" altLang="zh-TW" dirty="0"/>
              <a:t>Context Engineering for AI Agents in Open-Source Software</a:t>
            </a:r>
          </a:p>
          <a:p>
            <a:r>
              <a:rPr lang="en-US" altLang="zh-TW" dirty="0">
                <a:hlinkClick r:id="rId3"/>
              </a:rPr>
              <a:t>https://arxiv.org/abs/2510.21413</a:t>
            </a:r>
            <a:r>
              <a:rPr lang="en-US" altLang="zh-TW" dirty="0"/>
              <a:t> -&gt; AGENT.md as research </a:t>
            </a:r>
          </a:p>
          <a:p>
            <a:r>
              <a:rPr lang="en-US" altLang="zh-TW" dirty="0"/>
              <a:t>Beyond the Prompt: An Empirical Study of Cursor Rules</a:t>
            </a:r>
          </a:p>
          <a:p>
            <a:r>
              <a:rPr lang="en-US" altLang="zh-TW" dirty="0">
                <a:hlinkClick r:id="rId4"/>
              </a:rPr>
              <a:t>https://arxiv.org/abs/2512.18925</a:t>
            </a:r>
            <a:endParaRPr lang="en-US" altLang="zh-TW" dirty="0"/>
          </a:p>
          <a:p>
            <a:r>
              <a:rPr lang="en-US" altLang="zh-TW" dirty="0"/>
              <a:t>Configuring Agentic AI Coding Tools</a:t>
            </a:r>
          </a:p>
          <a:p>
            <a:r>
              <a:rPr lang="en-US" altLang="zh-TW" dirty="0"/>
              <a:t>https://arxiv.org/pdf/2602.14690</a:t>
            </a:r>
            <a:endParaRPr lang="zh-TW" altLang="en-US" dirty="0"/>
          </a:p>
          <a:p>
            <a:r>
              <a:rPr lang="en-US" altLang="zh-TW" dirty="0"/>
              <a:t>Harness Engineering for Language Agents: The Harness Layer as Control, Agency, and Runtime</a:t>
            </a:r>
            <a:endParaRPr lang="zh-TW" altLang="en-US" dirty="0"/>
          </a:p>
          <a:p>
            <a:r>
              <a:rPr lang="en-US" altLang="zh-TW" dirty="0"/>
              <a:t>https://www.preprints.org/frontend/manuscript/567757f184a1af99de64c01b54a2d366/download_pub</a:t>
            </a:r>
            <a:endParaRPr lang="zh-TW" altLang="en-US" dirty="0"/>
          </a:p>
          <a:p>
            <a:endParaRPr lang="zh-TW" altLang="en-US" dirty="0"/>
          </a:p>
          <a:p>
            <a:r>
              <a:rPr lang="en-US" altLang="zh-TW" dirty="0"/>
              <a:t>Context Engineering for AI Agents in Open-Source Software</a:t>
            </a:r>
          </a:p>
          <a:p>
            <a:r>
              <a:rPr lang="en-US" altLang="zh-TW" dirty="0">
                <a:hlinkClick r:id="rId3"/>
              </a:rPr>
              <a:t>https://arxiv.org/abs/2510.21413</a:t>
            </a:r>
            <a:r>
              <a:rPr lang="en-US" altLang="zh-TW" dirty="0"/>
              <a:t> -&gt; AGENT.md as research </a:t>
            </a:r>
          </a:p>
          <a:p>
            <a:r>
              <a:rPr lang="en-US" altLang="zh-TW" dirty="0"/>
              <a:t>Beyond the Prompt: An Empirical Study of Cursor Rules</a:t>
            </a:r>
          </a:p>
          <a:p>
            <a:r>
              <a:rPr lang="en-US" altLang="zh-TW" dirty="0">
                <a:hlinkClick r:id="rId4"/>
              </a:rPr>
              <a:t>https://arxiv.org/abs/2512.18925</a:t>
            </a:r>
            <a:endParaRPr lang="en-US" altLang="zh-TW" dirty="0"/>
          </a:p>
          <a:p>
            <a:r>
              <a:rPr lang="en-US" altLang="zh-TW" dirty="0"/>
              <a:t>Configuring Agentic AI Coding Tools</a:t>
            </a:r>
          </a:p>
          <a:p>
            <a:r>
              <a:rPr lang="en-US" altLang="zh-TW" dirty="0"/>
              <a:t>https://arxiv.org/pdf/2602.14690</a:t>
            </a:r>
            <a:endParaRPr lang="zh-TW" altLang="en-US" dirty="0"/>
          </a:p>
          <a:p>
            <a:r>
              <a:rPr lang="en-US" altLang="zh-TW" dirty="0"/>
              <a:t>Harness Engineering for Language Agents: The Harness Layer as Control, Agency, and Runtime</a:t>
            </a:r>
            <a:endParaRPr lang="zh-TW" altLang="en-US" dirty="0"/>
          </a:p>
          <a:p>
            <a:r>
              <a:rPr lang="en-US" altLang="zh-TW" dirty="0"/>
              <a:t>https://www.preprints.org/frontend/manuscript/567757f184a1af99de64c01b54a2d366/download_pub</a:t>
            </a:r>
            <a:endParaRPr lang="zh-TW" altLang="en-US" dirty="0"/>
          </a:p>
          <a:p>
            <a:endParaRPr lang="zh-TW" altLang="en-US" dirty="0"/>
          </a:p>
          <a:p>
            <a:r>
              <a:rPr lang="en-US" altLang="zh-TW" b="1" i="1" dirty="0"/>
              <a:t>Codified Context: Infrastructure for AI Agents in a Complex Codebase</a:t>
            </a:r>
            <a:endParaRPr lang="en-US" altLang="zh-TW" b="1" dirty="0"/>
          </a:p>
          <a:p>
            <a:r>
              <a:rPr lang="zh-TW" altLang="en-US" dirty="0"/>
              <a:t>這篇比較像大型 </a:t>
            </a:r>
            <a:r>
              <a:rPr lang="en-US" altLang="zh-TW" dirty="0"/>
              <a:t>case study</a:t>
            </a:r>
            <a:r>
              <a:rPr lang="zh-TW" altLang="en-US" dirty="0"/>
              <a:t>。作者在一個 </a:t>
            </a:r>
            <a:r>
              <a:rPr lang="en-US" altLang="zh-TW" b="1" dirty="0"/>
              <a:t>108,000 </a:t>
            </a:r>
            <a:r>
              <a:rPr lang="zh-TW" altLang="en-US" b="1" dirty="0"/>
              <a:t>行的 </a:t>
            </a:r>
            <a:r>
              <a:rPr lang="en-US" altLang="zh-TW" b="1" dirty="0"/>
              <a:t>C# distributed system</a:t>
            </a:r>
            <a:r>
              <a:rPr lang="en-US" altLang="zh-TW" dirty="0"/>
              <a:t> </a:t>
            </a:r>
            <a:r>
              <a:rPr lang="zh-TW" altLang="en-US" dirty="0"/>
              <a:t>中，建立三層 </a:t>
            </a:r>
            <a:r>
              <a:rPr lang="en-US" altLang="zh-TW" dirty="0"/>
              <a:t>infrastructure</a:t>
            </a:r>
            <a:r>
              <a:rPr lang="zh-TW" altLang="en-US" dirty="0"/>
              <a:t>：</a:t>
            </a:r>
            <a:br>
              <a:rPr lang="zh-TW" altLang="en-US" dirty="0"/>
            </a:br>
            <a:r>
              <a:rPr lang="en-US" altLang="zh-TW" dirty="0"/>
              <a:t>(1) hot-memory constitution</a:t>
            </a:r>
            <a:br>
              <a:rPr lang="en-US" altLang="zh-TW" dirty="0"/>
            </a:br>
            <a:r>
              <a:rPr lang="en-US" altLang="zh-TW" dirty="0"/>
              <a:t>(2) </a:t>
            </a:r>
            <a:r>
              <a:rPr lang="en-US" altLang="zh-TW" b="1" dirty="0"/>
              <a:t>19 </a:t>
            </a:r>
            <a:r>
              <a:rPr lang="zh-TW" altLang="en-US" b="1" dirty="0"/>
              <a:t>個 </a:t>
            </a:r>
            <a:r>
              <a:rPr lang="en-US" altLang="zh-TW" b="1" dirty="0"/>
              <a:t>specialized agents</a:t>
            </a:r>
            <a:br>
              <a:rPr lang="en-US" altLang="zh-TW" dirty="0"/>
            </a:br>
            <a:r>
              <a:rPr lang="en-US" altLang="zh-TW" dirty="0"/>
              <a:t>(3) </a:t>
            </a:r>
            <a:r>
              <a:rPr lang="en-US" altLang="zh-TW" b="1" dirty="0"/>
              <a:t>34 </a:t>
            </a:r>
            <a:r>
              <a:rPr lang="zh-TW" altLang="en-US" b="1" dirty="0"/>
              <a:t>份 </a:t>
            </a:r>
            <a:r>
              <a:rPr lang="en-US" altLang="zh-TW" b="1" dirty="0"/>
              <a:t>on-demand specification documents</a:t>
            </a:r>
            <a:br>
              <a:rPr lang="en-US" altLang="zh-TW" dirty="0"/>
            </a:br>
            <a:r>
              <a:rPr lang="zh-TW" altLang="en-US" dirty="0"/>
              <a:t>並分析 </a:t>
            </a:r>
            <a:r>
              <a:rPr lang="en-US" altLang="zh-TW" b="1" dirty="0"/>
              <a:t>283 </a:t>
            </a:r>
            <a:r>
              <a:rPr lang="zh-TW" altLang="en-US" b="1" dirty="0"/>
              <a:t>個開發 </a:t>
            </a:r>
            <a:r>
              <a:rPr lang="en-US" altLang="zh-TW" b="1" dirty="0"/>
              <a:t>sessions</a:t>
            </a:r>
            <a:r>
              <a:rPr lang="zh-TW" altLang="en-US" dirty="0"/>
              <a:t>。這篇的價值在於它把 </a:t>
            </a:r>
            <a:r>
              <a:rPr lang="en-US" altLang="zh-TW" dirty="0"/>
              <a:t>context </a:t>
            </a:r>
            <a:r>
              <a:rPr lang="zh-TW" altLang="en-US" dirty="0"/>
              <a:t>從單一 </a:t>
            </a:r>
            <a:r>
              <a:rPr lang="en-US" altLang="zh-TW" dirty="0"/>
              <a:t>AGENTS.md </a:t>
            </a:r>
            <a:r>
              <a:rPr lang="zh-TW" altLang="en-US" dirty="0"/>
              <a:t>擴成</a:t>
            </a:r>
            <a:r>
              <a:rPr lang="zh-TW" altLang="en-US" b="1" dirty="0"/>
              <a:t>分層知識基礎設施</a:t>
            </a:r>
            <a:r>
              <a:rPr lang="zh-TW" altLang="en-US" dirty="0"/>
              <a:t>。</a:t>
            </a:r>
          </a:p>
          <a:p>
            <a:r>
              <a:rPr lang="en-US" altLang="zh-TW" b="1" i="1" dirty="0"/>
              <a:t>Building Effective AI Coding Agents for the Terminal: Scaffolding, Harness, Context Engineering, and Lessons Learned</a:t>
            </a:r>
            <a:endParaRPr lang="en-US" altLang="zh-TW" b="1" dirty="0"/>
          </a:p>
          <a:p>
            <a:r>
              <a:rPr lang="zh-TW" altLang="en-US" dirty="0"/>
              <a:t>這篇介紹 </a:t>
            </a:r>
            <a:r>
              <a:rPr lang="en-US" altLang="zh-TW" dirty="0"/>
              <a:t>OPENDEV</a:t>
            </a:r>
            <a:r>
              <a:rPr lang="zh-TW" altLang="en-US" dirty="0"/>
              <a:t>。核心訊息是：</a:t>
            </a:r>
            <a:r>
              <a:rPr lang="en-US" altLang="zh-TW" dirty="0"/>
              <a:t>terminal-native coding agent </a:t>
            </a:r>
            <a:r>
              <a:rPr lang="zh-TW" altLang="en-US" dirty="0"/>
              <a:t>要穩定運作，需要</a:t>
            </a:r>
            <a:r>
              <a:rPr lang="zh-TW" altLang="en-US" b="1" dirty="0"/>
              <a:t>安全控制、</a:t>
            </a:r>
            <a:r>
              <a:rPr lang="en-US" altLang="zh-TW" b="1" dirty="0"/>
              <a:t>context compaction</a:t>
            </a:r>
            <a:r>
              <a:rPr lang="zh-TW" altLang="en-US" b="1" dirty="0"/>
              <a:t>、</a:t>
            </a:r>
            <a:r>
              <a:rPr lang="en-US" altLang="zh-TW" b="1" dirty="0"/>
              <a:t>planning / execution </a:t>
            </a:r>
            <a:r>
              <a:rPr lang="zh-TW" altLang="en-US" b="1" dirty="0"/>
              <a:t>分離、</a:t>
            </a:r>
            <a:r>
              <a:rPr lang="en-US" altLang="zh-TW" b="1" dirty="0"/>
              <a:t>memory system</a:t>
            </a:r>
            <a:r>
              <a:rPr lang="zh-TW" altLang="en-US" b="1" dirty="0"/>
              <a:t>、</a:t>
            </a:r>
            <a:r>
              <a:rPr lang="en-US" altLang="zh-TW" b="1" dirty="0"/>
              <a:t>event-driven reminders</a:t>
            </a:r>
            <a:r>
              <a:rPr lang="zh-TW" altLang="en-US" dirty="0"/>
              <a:t>。這篇是偏 </a:t>
            </a:r>
            <a:r>
              <a:rPr lang="en-US" altLang="zh-TW" dirty="0"/>
              <a:t>systems engineering </a:t>
            </a:r>
            <a:r>
              <a:rPr lang="zh-TW" altLang="en-US" dirty="0"/>
              <a:t>的整理，對教學很有幫助。</a:t>
            </a:r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===</a:t>
            </a:r>
          </a:p>
          <a:p>
            <a:r>
              <a:rPr lang="en-US" altLang="zh-TW" dirty="0"/>
              <a:t>agent harness </a:t>
            </a:r>
            <a:r>
              <a:rPr lang="zh-TW" altLang="en-US" dirty="0"/>
              <a:t>是讓模型能當 </a:t>
            </a:r>
            <a:r>
              <a:rPr lang="en-US" altLang="zh-TW" dirty="0"/>
              <a:t>agent </a:t>
            </a:r>
            <a:r>
              <a:rPr lang="zh-TW" altLang="en-US" dirty="0"/>
              <a:t>的系統</a:t>
            </a:r>
            <a:endParaRPr lang="en-US" altLang="zh-TW" dirty="0">
              <a:hlinkClick r:id="rId5"/>
            </a:endParaRPr>
          </a:p>
          <a:p>
            <a:endParaRPr lang="en-US" altLang="zh-TW" dirty="0">
              <a:hlinkClick r:id="rId5"/>
            </a:endParaRPr>
          </a:p>
          <a:p>
            <a:endParaRPr lang="en-US" altLang="zh-TW" dirty="0">
              <a:hlinkClick r:id="rId5"/>
            </a:endParaRPr>
          </a:p>
          <a:p>
            <a:r>
              <a:rPr lang="zh-TW" altLang="en-US" dirty="0">
                <a:hlinkClick r:id="rId5"/>
              </a:rPr>
              <a:t>小金的故事</a:t>
            </a:r>
            <a:endParaRPr lang="en-US" altLang="zh-TW" dirty="0">
              <a:hlinkClick r:id="rId5"/>
            </a:endParaRPr>
          </a:p>
          <a:p>
            <a:r>
              <a:rPr lang="en-US" altLang="zh-TW" dirty="0">
                <a:hlinkClick r:id="rId5"/>
              </a:rPr>
              <a:t>Harness Engineer</a:t>
            </a:r>
          </a:p>
          <a:p>
            <a:r>
              <a:rPr lang="zh-TW" altLang="en-US" dirty="0">
                <a:hlinkClick r:id="rId5"/>
              </a:rPr>
              <a:t>更多的例子</a:t>
            </a:r>
            <a:endParaRPr lang="en-US" altLang="zh-TW" dirty="0">
              <a:hlinkClick r:id="rId5"/>
            </a:endParaRPr>
          </a:p>
          <a:p>
            <a:endParaRPr lang="en-US" altLang="zh-TW" dirty="0">
              <a:hlinkClick r:id="rId5"/>
            </a:endParaRPr>
          </a:p>
          <a:p>
            <a:r>
              <a:rPr lang="zh-TW" altLang="en-US" dirty="0">
                <a:hlinkClick r:id="rId5"/>
              </a:rPr>
              <a:t>從少量資料學習</a:t>
            </a:r>
            <a:endParaRPr lang="en-US" altLang="zh-TW" dirty="0">
              <a:hlinkClick r:id="rId5"/>
            </a:endParaRPr>
          </a:p>
          <a:p>
            <a:r>
              <a:rPr lang="zh-TW" altLang="en-US" dirty="0">
                <a:hlinkClick r:id="rId5"/>
              </a:rPr>
              <a:t>情緒</a:t>
            </a:r>
            <a:r>
              <a:rPr lang="en-US" altLang="zh-TW" dirty="0">
                <a:hlinkClick r:id="rId5"/>
              </a:rPr>
              <a:t>?</a:t>
            </a:r>
          </a:p>
          <a:p>
            <a:r>
              <a:rPr lang="zh-TW" altLang="en-US" dirty="0">
                <a:hlinkClick r:id="rId5"/>
              </a:rPr>
              <a:t>長期運行</a:t>
            </a:r>
            <a:endParaRPr lang="en-US" altLang="zh-TW" dirty="0">
              <a:hlinkClick r:id="rId5"/>
            </a:endParaRPr>
          </a:p>
          <a:p>
            <a:r>
              <a:rPr lang="en-US" altLang="zh-TW" dirty="0">
                <a:hlinkClick r:id="rId5"/>
              </a:rPr>
              <a:t>Learn to harness </a:t>
            </a:r>
          </a:p>
          <a:p>
            <a:r>
              <a:rPr lang="en-US" altLang="zh-TW" dirty="0">
                <a:hlinkClick r:id="rId5"/>
              </a:rPr>
              <a:t>Benchmark is challenging </a:t>
            </a:r>
          </a:p>
          <a:p>
            <a:endParaRPr lang="en-US" altLang="zh-TW" dirty="0">
              <a:hlinkClick r:id="rId5"/>
            </a:endParaRPr>
          </a:p>
          <a:p>
            <a:endParaRPr lang="en-US" altLang="zh-TW" dirty="0">
              <a:hlinkClick r:id="rId5"/>
            </a:endParaRPr>
          </a:p>
          <a:p>
            <a:r>
              <a:rPr lang="en-US" altLang="zh-TW" dirty="0">
                <a:hlinkClick r:id="rId5"/>
              </a:rPr>
              <a:t>=====</a:t>
            </a:r>
          </a:p>
          <a:p>
            <a:endParaRPr lang="en-US" altLang="zh-TW" dirty="0">
              <a:hlinkClick r:id="rId5"/>
            </a:endParaRPr>
          </a:p>
          <a:p>
            <a:r>
              <a:rPr lang="en-US" altLang="zh-TW" dirty="0">
                <a:hlinkClick r:id="rId5"/>
              </a:rPr>
              <a:t>https://eu.36kr.com/zh/p/3749464991187458</a:t>
            </a:r>
            <a:endParaRPr lang="en-US" altLang="zh-TW" dirty="0"/>
          </a:p>
          <a:p>
            <a:r>
              <a:rPr lang="zh-TW" altLang="en-US" dirty="0"/>
              <a:t>文章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232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76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Build with Google Antigravity, our new agentic development platform</a:t>
            </a:r>
            <a:br>
              <a:rPr lang="en-US" altLang="zh-TW" dirty="0"/>
            </a:br>
            <a:r>
              <a:rPr lang="zh-TW" altLang="en-US" dirty="0"/>
              <a:t>這篇是 </a:t>
            </a:r>
            <a:r>
              <a:rPr lang="en-US" altLang="zh-TW" dirty="0"/>
              <a:t>Google Developer Blog</a:t>
            </a:r>
            <a:r>
              <a:rPr lang="zh-TW" altLang="en-US" dirty="0"/>
              <a:t>，不是 </a:t>
            </a:r>
            <a:r>
              <a:rPr lang="en-US" altLang="zh-TW" dirty="0"/>
              <a:t>DeepMind </a:t>
            </a:r>
            <a:r>
              <a:rPr lang="zh-TW" altLang="en-US" dirty="0"/>
              <a:t>研究文章。它描述 </a:t>
            </a:r>
            <a:r>
              <a:rPr lang="en-US" altLang="zh-TW" dirty="0"/>
              <a:t>agent </a:t>
            </a:r>
            <a:r>
              <a:rPr lang="zh-TW" altLang="en-US" dirty="0"/>
              <a:t>可以 </a:t>
            </a:r>
            <a:r>
              <a:rPr lang="en-US" altLang="zh-TW" b="1" dirty="0"/>
              <a:t>plan, execute, and verify</a:t>
            </a:r>
            <a:r>
              <a:rPr lang="en-US" altLang="zh-TW" dirty="0"/>
              <a:t> </a:t>
            </a:r>
            <a:r>
              <a:rPr lang="zh-TW" altLang="en-US" dirty="0"/>
              <a:t>複雜任務，所以也很容易讓人聯想到你說的那組概念，但它不是用 </a:t>
            </a:r>
            <a:r>
              <a:rPr lang="en-US" altLang="zh-TW" dirty="0"/>
              <a:t>planner / generator / evaluator </a:t>
            </a:r>
            <a:r>
              <a:rPr lang="zh-TW" altLang="en-US" dirty="0"/>
              <a:t>這三個名稱來講。</a:t>
            </a:r>
            <a:endParaRPr lang="en-US" altLang="zh-TW" dirty="0"/>
          </a:p>
          <a:p>
            <a:r>
              <a:rPr lang="en-US" altLang="zh-TW" b="1" dirty="0"/>
              <a:t>Google DeepMind: </a:t>
            </a:r>
            <a:r>
              <a:rPr lang="en-US" altLang="zh-TW" b="1" i="1" dirty="0"/>
              <a:t>Gemini Deep Think: Redefining the Future of Scientific Research</a:t>
            </a:r>
            <a:br>
              <a:rPr lang="en-US" altLang="zh-TW" dirty="0"/>
            </a:br>
            <a:r>
              <a:rPr lang="zh-TW" altLang="en-US" dirty="0"/>
              <a:t>它介紹的 </a:t>
            </a:r>
            <a:r>
              <a:rPr lang="en-US" altLang="zh-TW" b="1" dirty="0"/>
              <a:t>Aletheia</a:t>
            </a:r>
            <a:r>
              <a:rPr lang="en-US" altLang="zh-TW" dirty="0"/>
              <a:t> </a:t>
            </a:r>
            <a:r>
              <a:rPr lang="zh-TW" altLang="en-US" dirty="0"/>
              <a:t>架構裡，有很明確的流程圖：</a:t>
            </a:r>
            <a:r>
              <a:rPr lang="en-US" altLang="zh-TW" b="1" dirty="0"/>
              <a:t>Problem → Generator → Candidate solution → Verifier → Final output</a:t>
            </a:r>
            <a:r>
              <a:rPr lang="zh-TW" altLang="en-US" dirty="0"/>
              <a:t>，而且 </a:t>
            </a:r>
            <a:r>
              <a:rPr lang="en-US" altLang="zh-TW" dirty="0"/>
              <a:t>verifier </a:t>
            </a:r>
            <a:r>
              <a:rPr lang="zh-TW" altLang="en-US" dirty="0"/>
              <a:t>會決定是直接接受、交給 </a:t>
            </a:r>
            <a:r>
              <a:rPr lang="en-US" altLang="zh-TW" dirty="0"/>
              <a:t>reviser </a:t>
            </a:r>
            <a:r>
              <a:rPr lang="zh-TW" altLang="en-US" dirty="0"/>
              <a:t>小修，或退回 </a:t>
            </a:r>
            <a:r>
              <a:rPr lang="en-US" altLang="zh-TW" dirty="0"/>
              <a:t>generator </a:t>
            </a:r>
            <a:r>
              <a:rPr lang="zh-TW" altLang="en-US" dirty="0"/>
              <a:t>重來。這和你說的 </a:t>
            </a:r>
            <a:r>
              <a:rPr lang="en-US" altLang="zh-TW" b="1" dirty="0"/>
              <a:t>planner / generator / evaluator</a:t>
            </a:r>
            <a:r>
              <a:rPr lang="en-US" altLang="zh-TW" dirty="0"/>
              <a:t> </a:t>
            </a:r>
            <a:r>
              <a:rPr lang="zh-TW" altLang="en-US" dirty="0"/>
              <a:t>在概念上非常接近，尤其是 </a:t>
            </a:r>
            <a:r>
              <a:rPr lang="en-US" altLang="zh-TW" b="1" dirty="0"/>
              <a:t>generator + evaluator/verifier + iterative revision loop</a:t>
            </a:r>
            <a:r>
              <a:rPr lang="en-US" altLang="zh-TW" dirty="0"/>
              <a:t> </a:t>
            </a:r>
            <a:r>
              <a:rPr lang="zh-TW" altLang="en-US" dirty="0"/>
              <a:t>這個味道最像。</a:t>
            </a:r>
            <a:endParaRPr lang="en-US" altLang="zh-TW" dirty="0"/>
          </a:p>
          <a:p>
            <a:r>
              <a:rPr lang="en-US" altLang="zh-TW" b="1" dirty="0"/>
              <a:t>Google Research: </a:t>
            </a:r>
            <a:r>
              <a:rPr lang="en-US" altLang="zh-TW" b="1" i="1" dirty="0"/>
              <a:t>Accelerating scientific breakthroughs with an AI co-scientist</a:t>
            </a:r>
            <a:br>
              <a:rPr lang="en-US" altLang="zh-TW" dirty="0"/>
            </a:br>
            <a:r>
              <a:rPr lang="zh-TW" altLang="en-US" dirty="0"/>
              <a:t>這篇是 </a:t>
            </a:r>
            <a:r>
              <a:rPr lang="en-US" altLang="zh-TW" dirty="0"/>
              <a:t>multi-agent </a:t>
            </a:r>
            <a:r>
              <a:rPr lang="zh-TW" altLang="en-US" dirty="0"/>
              <a:t>系統，裡面有 </a:t>
            </a:r>
            <a:r>
              <a:rPr lang="en-US" altLang="zh-TW" b="1" dirty="0"/>
              <a:t>Generation, Reflection, Ranking, Evolution, Proximity, Meta-review</a:t>
            </a:r>
            <a:r>
              <a:rPr lang="en-US" altLang="zh-TW" dirty="0"/>
              <a:t> </a:t>
            </a:r>
            <a:r>
              <a:rPr lang="zh-TW" altLang="en-US" dirty="0"/>
              <a:t>等 </a:t>
            </a:r>
            <a:r>
              <a:rPr lang="en-US" altLang="zh-TW" dirty="0"/>
              <a:t>specialized agents</a:t>
            </a:r>
            <a:r>
              <a:rPr lang="zh-TW" altLang="en-US" dirty="0"/>
              <a:t>。它比 </a:t>
            </a:r>
            <a:r>
              <a:rPr lang="en-US" altLang="zh-TW" dirty="0"/>
              <a:t>planner / generator / evaluator </a:t>
            </a:r>
            <a:r>
              <a:rPr lang="zh-TW" altLang="en-US" dirty="0"/>
              <a:t>更「多角色化」，所以如果你記得的是「幾個 </a:t>
            </a:r>
            <a:r>
              <a:rPr lang="en-US" altLang="zh-TW" dirty="0"/>
              <a:t>agent </a:t>
            </a:r>
            <a:r>
              <a:rPr lang="zh-TW" altLang="en-US" dirty="0"/>
              <a:t>分工，其中一個負責產生、一個負責檢查</a:t>
            </a:r>
            <a:r>
              <a:rPr lang="en-US" altLang="zh-TW" dirty="0"/>
              <a:t>/</a:t>
            </a:r>
            <a:r>
              <a:rPr lang="zh-TW" altLang="en-US" dirty="0"/>
              <a:t>排名」，這篇也對得上。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b="1" dirty="0" err="1"/>
              <a:t>AlphaEvolve</a:t>
            </a:r>
            <a:r>
              <a:rPr lang="en-US" altLang="zh-TW" b="1" dirty="0"/>
              <a:t>: A Gemini-powered coding agent for designing advanced algorithms</a:t>
            </a:r>
            <a:br>
              <a:rPr lang="en-US" altLang="zh-TW" dirty="0"/>
            </a:br>
            <a:r>
              <a:rPr lang="zh-TW" altLang="en-US" dirty="0"/>
              <a:t>這篇是 </a:t>
            </a:r>
            <a:r>
              <a:rPr lang="en-US" altLang="zh-TW" dirty="0"/>
              <a:t>DeepMind </a:t>
            </a:r>
            <a:r>
              <a:rPr lang="zh-TW" altLang="en-US" dirty="0"/>
              <a:t>的，重點是 </a:t>
            </a:r>
            <a:r>
              <a:rPr lang="en-US" altLang="zh-TW" b="1" dirty="0"/>
              <a:t>LLM </a:t>
            </a:r>
            <a:r>
              <a:rPr lang="zh-TW" altLang="en-US" b="1" dirty="0"/>
              <a:t>產生候選解法，加上 </a:t>
            </a:r>
            <a:r>
              <a:rPr lang="en-US" altLang="zh-TW" b="1" dirty="0"/>
              <a:t>automated evaluators </a:t>
            </a:r>
            <a:r>
              <a:rPr lang="zh-TW" altLang="en-US" b="1" dirty="0"/>
              <a:t>驗證，再用 </a:t>
            </a:r>
            <a:r>
              <a:rPr lang="en-US" altLang="zh-TW" b="1" dirty="0"/>
              <a:t>evolutionary framework </a:t>
            </a:r>
            <a:r>
              <a:rPr lang="zh-TW" altLang="en-US" b="1" dirty="0"/>
              <a:t>持續改進</a:t>
            </a:r>
            <a:r>
              <a:rPr lang="zh-TW" altLang="en-US" dirty="0"/>
              <a:t>。它很像 </a:t>
            </a:r>
            <a:r>
              <a:rPr lang="en-US" altLang="zh-TW" dirty="0"/>
              <a:t>generator</a:t>
            </a:r>
            <a:r>
              <a:rPr lang="zh-TW" altLang="en-US" dirty="0"/>
              <a:t>＋</a:t>
            </a:r>
            <a:r>
              <a:rPr lang="en-US" altLang="zh-TW" dirty="0"/>
              <a:t>evaluator </a:t>
            </a:r>
            <a:r>
              <a:rPr lang="zh-TW" altLang="en-US" dirty="0"/>
              <a:t>的架構，但我沒有找到它把系統明確寫成 </a:t>
            </a:r>
            <a:r>
              <a:rPr lang="en-US" altLang="zh-TW" dirty="0"/>
              <a:t>planner / generator / evaluator </a:t>
            </a:r>
            <a:r>
              <a:rPr lang="zh-TW" altLang="en-US" dirty="0"/>
              <a:t>三角色。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695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羅夫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901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不是所有模型都可以適用同樣的 </a:t>
            </a:r>
            <a:r>
              <a:rPr lang="en-US" altLang="zh-TW" dirty="0"/>
              <a:t>harness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49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Can AI Scientist Agents Learn from Lab-in-the-Loop Feedback? Evidence from Iterative Perturbation Discovery</a:t>
            </a:r>
          </a:p>
          <a:p>
            <a:r>
              <a:rPr lang="en-US" altLang="zh-TW" b="1" dirty="0"/>
              <a:t>Can AI Scientist Agents Learn from Lab-in-the-Loop Feedback? Evidence from Iterative Perturbation Discovery</a:t>
            </a:r>
          </a:p>
          <a:p>
            <a:r>
              <a:rPr lang="zh-TW" altLang="en-US" dirty="0"/>
              <a:t>要實現真正的實驗室迴圈（</a:t>
            </a:r>
            <a:r>
              <a:rPr lang="en-US" altLang="zh-TW" dirty="0"/>
              <a:t>Lab-in-the-loop</a:t>
            </a:r>
            <a:r>
              <a:rPr lang="zh-TW" altLang="en-US" dirty="0"/>
              <a:t>）自主科學發現，模型本身必須跨越特定的「能力閾值（</a:t>
            </a:r>
            <a:r>
              <a:rPr lang="en-US" altLang="zh-TW" dirty="0"/>
              <a:t>Capability Threshold</a:t>
            </a:r>
            <a:r>
              <a:rPr lang="zh-TW" altLang="en-US" dirty="0"/>
              <a:t>）」。一份 </a:t>
            </a:r>
            <a:r>
              <a:rPr lang="en-US" altLang="zh-TW" dirty="0"/>
              <a:t>2026 </a:t>
            </a:r>
            <a:r>
              <a:rPr lang="zh-TW" altLang="en-US" dirty="0"/>
              <a:t>年發布的權威報告，針對 </a:t>
            </a:r>
            <a:r>
              <a:rPr lang="en-US" altLang="zh-TW" dirty="0"/>
              <a:t>CRISPR </a:t>
            </a:r>
            <a:r>
              <a:rPr lang="zh-TW" altLang="en-US" dirty="0"/>
              <a:t>基因擾動發現進行了史無前例的大規模基準測試（涵蓋 </a:t>
            </a:r>
            <a:r>
              <a:rPr lang="en-US" altLang="zh-TW" dirty="0"/>
              <a:t>800 </a:t>
            </a:r>
            <a:r>
              <a:rPr lang="zh-TW" altLang="en-US" dirty="0"/>
              <a:t>次獨立且嚴格複製的實驗），揭示了殘酷的事實：在缺乏顯性回饋時，能力不足的模型會陷入死循環，不斷從頭開始同樣的生物推理，反覆識別相同的基因分類，導致實驗命中率極低；而若為了測試模型的真實理解力而給予隨機洗牌的虛假回饋訊號（</a:t>
            </a:r>
            <a:r>
              <a:rPr lang="en-US" altLang="zh-TW" dirty="0"/>
              <a:t>Random Feedback Control</a:t>
            </a:r>
            <a:r>
              <a:rPr lang="zh-TW" altLang="en-US" dirty="0"/>
              <a:t>），模型表現甚至比完全無回饋時更為糟糕，這反向證明了高階模型確實是在進行實質的上下文學習（</a:t>
            </a:r>
            <a:r>
              <a:rPr lang="en-US" altLang="zh-TW" dirty="0"/>
              <a:t>In-Context Learning, ICL</a:t>
            </a:r>
            <a:r>
              <a:rPr lang="zh-TW" altLang="en-US" dirty="0"/>
              <a:t>）而非單純的知識檢索 </a:t>
            </a:r>
            <a:r>
              <a:rPr lang="en-US" altLang="zh-TW" baseline="30000" dirty="0"/>
              <a:t>1 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304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LLM </a:t>
            </a:r>
            <a:r>
              <a:rPr lang="zh-TW" altLang="en-US" b="1" dirty="0"/>
              <a:t>產生的物理模擬程式，常常語法正確、也能執行，但模擬出來的現象其實是錯的。</a:t>
            </a:r>
            <a:r>
              <a:rPr lang="zh-TW" altLang="en-US" dirty="0"/>
              <a:t> 例如流體模擬可以正常跑完，卻出現不合理的渦流；電磁波模擬也可能能畫出動畫，但邊界條件或數值穩定性是錯的。作者把這種「程式看起來沒問題，但物理上不對」的落差稱為 </a:t>
            </a:r>
            <a:r>
              <a:rPr lang="en-US" altLang="zh-TW" b="1" dirty="0"/>
              <a:t>oracle gap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這個問題的核心是，傳統程式驗證通常檢查的是 </a:t>
            </a:r>
            <a:r>
              <a:rPr lang="en-US" altLang="zh-TW" dirty="0"/>
              <a:t>syntax</a:t>
            </a:r>
            <a:r>
              <a:rPr lang="zh-TW" altLang="en-US" dirty="0"/>
              <a:t>、</a:t>
            </a:r>
            <a:r>
              <a:rPr lang="en-US" altLang="zh-TW" dirty="0"/>
              <a:t>runtime error</a:t>
            </a:r>
            <a:r>
              <a:rPr lang="zh-TW" altLang="en-US" dirty="0"/>
              <a:t>、</a:t>
            </a:r>
            <a:r>
              <a:rPr lang="en-US" altLang="zh-TW" dirty="0"/>
              <a:t>unit test</a:t>
            </a:r>
            <a:r>
              <a:rPr lang="zh-TW" altLang="en-US" dirty="0"/>
              <a:t>，這些只能告訴你「程式能不能跑」，很難告訴你「跑出來的物理對不對」。而物理模擬的正確性，很多時候本來就是人看動畫、看場的演化、看粒子互動來判斷。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0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 prompted Sonnet 4.5 to write short (roughly one paragraph) stories on diverse topics in which a character experiences a specified emotion (100 topics, 12 stories per topic per emotion–see the 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Appendix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details).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884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 prompted Sonnet 4.5 to write short (roughly one paragraph) stories on diverse topics in which a character experiences a specified emotion (100 topics, 12 stories per topic per emotion–see the 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Appendix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details).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29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互動的時候不要給 </a:t>
            </a:r>
            <a:r>
              <a:rPr lang="en-US" altLang="zh-TW" dirty="0"/>
              <a:t>AI</a:t>
            </a:r>
            <a:r>
              <a:rPr lang="zh-TW" altLang="en-US" dirty="0"/>
              <a:t> 壓力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PUA skill </a:t>
            </a:r>
            <a:r>
              <a:rPr lang="zh-TW" altLang="en-US" dirty="0"/>
              <a:t>到底有沒有用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676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autoDream</a:t>
            </a:r>
            <a:r>
              <a:rPr lang="en-US" altLang="zh-TW" dirty="0"/>
              <a:t> </a:t>
            </a:r>
            <a:r>
              <a:rPr lang="zh-TW" altLang="en-US" dirty="0"/>
              <a:t>的系統專門維護這套記憶。這是後台程序，趁用戶不用的時候自動跑「記憶大掃除」。它掃描</a:t>
            </a:r>
            <a:r>
              <a:rPr lang="en-US" altLang="zh-TW" dirty="0"/>
              <a:t>Agent </a:t>
            </a:r>
            <a:r>
              <a:rPr lang="zh-TW" altLang="en-US" dirty="0"/>
              <a:t>的筆記目錄，收集新信息，合併重複的，刪掉互相矛盾的，把模糊的筆記轉成具體事實，把“昨天”“上週”這種相對日期轉成確切的年月日，最後把整本筆記精簡到</a:t>
            </a:r>
            <a:r>
              <a:rPr lang="en-US" altLang="zh-TW" dirty="0"/>
              <a:t>200 </a:t>
            </a:r>
            <a:r>
              <a:rPr lang="zh-TW" altLang="en-US" dirty="0"/>
              <a:t>行以內。這個程式只有唯讀權限，不能改任何程式碼，只能整理筆記。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1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0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AI Agent:</a:t>
            </a:r>
            <a:r>
              <a:rPr lang="zh-TW" altLang="en-US" dirty="0"/>
              <a:t> 「單次嘗試」</a:t>
            </a:r>
            <a:r>
              <a:rPr lang="en-US" altLang="zh-TW" dirty="0"/>
              <a:t> -&gt; </a:t>
            </a:r>
            <a:r>
              <a:rPr lang="zh-TW" altLang="en-US" dirty="0"/>
              <a:t>「終身伴隨」</a:t>
            </a:r>
            <a:r>
              <a:rPr lang="en-US" altLang="zh-TW" dirty="0"/>
              <a:t> </a:t>
            </a:r>
          </a:p>
          <a:p>
            <a:endParaRPr lang="en-US" altLang="zh-TW" dirty="0"/>
          </a:p>
          <a:p>
            <a:r>
              <a:rPr lang="zh-TW" altLang="en-US" dirty="0"/>
              <a:t>未來的模型，將不再僅僅依賴於它們在出廠時「知道」什麼，而更取決於它們在面對新問題時，能夠多快地「學會」什麼。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何時更新</a:t>
            </a:r>
            <a:r>
              <a:rPr lang="en-US" altLang="zh-TW" dirty="0"/>
              <a:t>:</a:t>
            </a:r>
            <a:r>
              <a:rPr lang="zh-TW" altLang="en-US" dirty="0"/>
              <a:t> 固定次數 </a:t>
            </a:r>
            <a:r>
              <a:rPr lang="en-US" altLang="zh-TW" dirty="0"/>
              <a:t>-&gt; </a:t>
            </a:r>
            <a:r>
              <a:rPr lang="zh-TW" altLang="en-US" dirty="0"/>
              <a:t>連續更新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56F5B-FE80-4E8D-9B47-9171BF09BEA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01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Numerical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Verbal, Explicit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Implicit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Self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b="1" dirty="0" err="1"/>
                  <a:t>OpenClaw</a:t>
                </a:r>
                <a:r>
                  <a:rPr lang="en-US" altLang="zh-TW" b="1" dirty="0"/>
                  <a:t>-RL: Train Any Agent Simply by Talking</a:t>
                </a:r>
              </a:p>
              <a:p>
                <a:r>
                  <a:rPr lang="en-US" altLang="zh-TW" b="1" dirty="0" err="1">
                    <a:hlinkClick r:id="rId3"/>
                  </a:rPr>
                  <a:t>Yinjie</a:t>
                </a:r>
                <a:r>
                  <a:rPr lang="en-US" altLang="zh-TW" b="1" dirty="0">
                    <a:hlinkClick r:id="rId3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4"/>
                  </a:rPr>
                  <a:t>Xuyang</a:t>
                </a:r>
                <a:r>
                  <a:rPr lang="en-US" altLang="zh-TW" b="1" dirty="0">
                    <a:hlinkClick r:id="rId4"/>
                  </a:rPr>
                  <a:t> Chen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5"/>
                  </a:rPr>
                  <a:t>Xiaolong Jin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6"/>
                  </a:rPr>
                  <a:t>Mengdi</a:t>
                </a:r>
                <a:r>
                  <a:rPr lang="en-US" altLang="zh-TW" b="1" dirty="0">
                    <a:hlinkClick r:id="rId6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7"/>
                  </a:rPr>
                  <a:t>Ling Yang</a:t>
                </a:r>
                <a:endParaRPr lang="zh-TW" altLang="en-US" dirty="0"/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Numerical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en-US" altLang="zh-TW" dirty="0"/>
                  <a:t> Verbal, Explicit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en-US" altLang="zh-TW" dirty="0"/>
                  <a:t> Implicit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Self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b="1" dirty="0" err="1"/>
                  <a:t>OpenClaw</a:t>
                </a:r>
                <a:r>
                  <a:rPr lang="en-US" altLang="zh-TW" b="1" dirty="0"/>
                  <a:t>-RL: Train Any Agent Simply by Talking</a:t>
                </a:r>
              </a:p>
              <a:p>
                <a:r>
                  <a:rPr lang="en-US" altLang="zh-TW" b="1" dirty="0" err="1">
                    <a:hlinkClick r:id="rId8"/>
                  </a:rPr>
                  <a:t>Yinjie</a:t>
                </a:r>
                <a:r>
                  <a:rPr lang="en-US" altLang="zh-TW" b="1" dirty="0">
                    <a:hlinkClick r:id="rId8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9"/>
                  </a:rPr>
                  <a:t>Xuyang</a:t>
                </a:r>
                <a:r>
                  <a:rPr lang="en-US" altLang="zh-TW" b="1" dirty="0">
                    <a:hlinkClick r:id="rId9"/>
                  </a:rPr>
                  <a:t> Chen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10"/>
                  </a:rPr>
                  <a:t>Xiaolong Jin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11"/>
                  </a:rPr>
                  <a:t>Mengdi</a:t>
                </a:r>
                <a:r>
                  <a:rPr lang="en-US" altLang="zh-TW" b="1" dirty="0">
                    <a:hlinkClick r:id="rId11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12"/>
                  </a:rPr>
                  <a:t>Ling Yang</a:t>
                </a:r>
                <a:endParaRPr lang="zh-TW" altLang="en-US" dirty="0"/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6F5B-FE80-4E8D-9B47-9171BF09BEA3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51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早知道下一句話會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24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9794-B69B-9618-36D9-A8DF3C9D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4F4060B-27B8-C561-6ABB-3E7533BCA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F304D461-E2DE-8E18-B97C-77195604B4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Numerical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Verbal, Explicit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Implicit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Self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b="1" dirty="0" err="1"/>
                  <a:t>OpenClaw</a:t>
                </a:r>
                <a:r>
                  <a:rPr lang="en-US" altLang="zh-TW" b="1" dirty="0"/>
                  <a:t>-RL: Train Any Agent Simply by Talking</a:t>
                </a:r>
              </a:p>
              <a:p>
                <a:r>
                  <a:rPr lang="en-US" altLang="zh-TW" b="1" dirty="0" err="1">
                    <a:hlinkClick r:id="rId3"/>
                  </a:rPr>
                  <a:t>Yinjie</a:t>
                </a:r>
                <a:r>
                  <a:rPr lang="en-US" altLang="zh-TW" b="1" dirty="0">
                    <a:hlinkClick r:id="rId3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4"/>
                  </a:rPr>
                  <a:t>Xuyang</a:t>
                </a:r>
                <a:r>
                  <a:rPr lang="en-US" altLang="zh-TW" b="1" dirty="0">
                    <a:hlinkClick r:id="rId4"/>
                  </a:rPr>
                  <a:t> Chen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5"/>
                  </a:rPr>
                  <a:t>Xiaolong Jin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6"/>
                  </a:rPr>
                  <a:t>Mengdi</a:t>
                </a:r>
                <a:r>
                  <a:rPr lang="en-US" altLang="zh-TW" b="1" dirty="0">
                    <a:hlinkClick r:id="rId6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7"/>
                  </a:rPr>
                  <a:t>Ling Yang</a:t>
                </a:r>
                <a:endParaRPr lang="zh-TW" altLang="en-US" dirty="0"/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F304D461-E2DE-8E18-B97C-77195604B4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Numerical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en-US" altLang="zh-TW" dirty="0"/>
                  <a:t> Verbal, Explicit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en-US" altLang="zh-TW" dirty="0"/>
                  <a:t> Implicit 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Self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回饋怎麼來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正確答案</a:t>
                </a:r>
                <a:r>
                  <a:rPr lang="en-US" altLang="zh-TW" dirty="0"/>
                  <a:t>, explicit reward, implicit reward, no signal?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b="1" dirty="0" err="1"/>
                  <a:t>OpenClaw</a:t>
                </a:r>
                <a:r>
                  <a:rPr lang="en-US" altLang="zh-TW" b="1" dirty="0"/>
                  <a:t>-RL: Train Any Agent Simply by Talking</a:t>
                </a:r>
              </a:p>
              <a:p>
                <a:r>
                  <a:rPr lang="en-US" altLang="zh-TW" b="1" dirty="0" err="1">
                    <a:hlinkClick r:id="rId8"/>
                  </a:rPr>
                  <a:t>Yinjie</a:t>
                </a:r>
                <a:r>
                  <a:rPr lang="en-US" altLang="zh-TW" b="1" dirty="0">
                    <a:hlinkClick r:id="rId8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9"/>
                  </a:rPr>
                  <a:t>Xuyang</a:t>
                </a:r>
                <a:r>
                  <a:rPr lang="en-US" altLang="zh-TW" b="1" dirty="0">
                    <a:hlinkClick r:id="rId9"/>
                  </a:rPr>
                  <a:t> Chen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10"/>
                  </a:rPr>
                  <a:t>Xiaolong Jin</a:t>
                </a:r>
                <a:r>
                  <a:rPr lang="en-US" altLang="zh-TW" b="1" dirty="0"/>
                  <a:t>, </a:t>
                </a:r>
                <a:r>
                  <a:rPr lang="en-US" altLang="zh-TW" b="1" dirty="0" err="1">
                    <a:hlinkClick r:id="rId11"/>
                  </a:rPr>
                  <a:t>Mengdi</a:t>
                </a:r>
                <a:r>
                  <a:rPr lang="en-US" altLang="zh-TW" b="1" dirty="0">
                    <a:hlinkClick r:id="rId11"/>
                  </a:rPr>
                  <a:t> Wang</a:t>
                </a:r>
                <a:r>
                  <a:rPr lang="en-US" altLang="zh-TW" b="1" dirty="0"/>
                  <a:t>, </a:t>
                </a:r>
                <a:r>
                  <a:rPr lang="en-US" altLang="zh-TW" b="1" dirty="0">
                    <a:hlinkClick r:id="rId12"/>
                  </a:rPr>
                  <a:t>Ling Yang</a:t>
                </a:r>
                <a:endParaRPr lang="zh-TW" altLang="en-US" dirty="0"/>
              </a:p>
              <a:p>
                <a:endParaRPr lang="en-US" altLang="zh-TW" dirty="0"/>
              </a:p>
              <a:p>
                <a:r>
                  <a:rPr lang="zh-TW" altLang="en-US" dirty="0"/>
                  <a:t>我們從「訓練」時代進入了「培育」與「談判」的時代。未來的 </a:t>
                </a:r>
                <a:r>
                  <a:rPr lang="en-US" altLang="zh-TW" dirty="0"/>
                  <a:t>AI </a:t>
                </a:r>
                <a:r>
                  <a:rPr lang="zh-TW" altLang="en-US" dirty="0"/>
                  <a:t>不再是被建構的，而是被生長出來的。</a:t>
                </a:r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6BD38C-0489-5507-4BC0-85B8714C9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56F5B-FE80-4E8D-9B47-9171BF09BEA3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035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harness </a:t>
            </a:r>
            <a:r>
              <a:rPr lang="zh-TW" altLang="en-US" dirty="0"/>
              <a:t>不只改「結果」，也深刻改「過程」：</a:t>
            </a:r>
            <a:r>
              <a:rPr lang="en-US" altLang="zh-TW" dirty="0"/>
              <a:t>NLAH </a:t>
            </a:r>
            <a:r>
              <a:rPr lang="zh-TW" altLang="en-US" dirty="0"/>
              <a:t>顯示 </a:t>
            </a:r>
            <a:r>
              <a:rPr lang="en-US" altLang="zh-TW" dirty="0"/>
              <a:t>tokens</a:t>
            </a:r>
            <a:r>
              <a:rPr lang="zh-TW" altLang="en-US" dirty="0"/>
              <a:t>、</a:t>
            </a:r>
            <a:r>
              <a:rPr lang="en-US" altLang="zh-TW" dirty="0"/>
              <a:t>tool calls</a:t>
            </a:r>
            <a:r>
              <a:rPr lang="zh-TW" altLang="en-US" dirty="0"/>
              <a:t>、</a:t>
            </a:r>
            <a:r>
              <a:rPr lang="en-US" altLang="zh-TW" dirty="0"/>
              <a:t>runtime </a:t>
            </a:r>
            <a:r>
              <a:rPr lang="zh-TW" altLang="en-US" dirty="0"/>
              <a:t>等過程指標的變動往往比 </a:t>
            </a:r>
            <a:r>
              <a:rPr lang="en-US" altLang="zh-TW" dirty="0"/>
              <a:t>resolved rate </a:t>
            </a:r>
            <a:r>
              <a:rPr lang="zh-TW" altLang="en-US" dirty="0"/>
              <a:t>更大，提醒研究者需報告過程指標以避免錯誤歸因。</a:t>
            </a:r>
            <a:endParaRPr lang="en-US" altLang="zh-TW" dirty="0"/>
          </a:p>
          <a:p>
            <a:r>
              <a:rPr lang="zh-TW" altLang="en-US" dirty="0"/>
              <a:t>評測協定的「可比性」仍不足。</a:t>
            </a:r>
            <a:r>
              <a:rPr lang="en-US" altLang="zh-TW" dirty="0" err="1"/>
              <a:t>LibContinual</a:t>
            </a:r>
            <a:r>
              <a:rPr lang="en-US" altLang="zh-TW" dirty="0"/>
              <a:t> </a:t>
            </a:r>
            <a:r>
              <a:rPr lang="zh-TW" altLang="en-US" dirty="0"/>
              <a:t>指出許多方法在更真實的線上與統一記憶體預算下掉點明顯，意味未來需要把「資源預算」「資料可見次數」「任務邊界可用性」標準化成像 </a:t>
            </a:r>
            <a:r>
              <a:rPr lang="en-US" altLang="zh-TW" dirty="0"/>
              <a:t>ImageNet </a:t>
            </a:r>
            <a:r>
              <a:rPr lang="zh-TW" altLang="en-US" dirty="0"/>
              <a:t>一樣的強制報告欄位。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39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PinchBench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015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718B-36C7-4F84-631F-25249360B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2FDB910-3A86-0216-4EA7-5BBB35754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4234F65-BDB0-E272-A2E8-9327235CE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BC7D95-E6D0-8463-5CEF-D0532747C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2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AAEFF-46F7-EFE2-37E8-6D3BA9FB1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7932442-B531-1201-9CF3-FFFE1ACC4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B625601-A78B-C336-CD1C-5D1ED4C2C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F7978B-8C92-5AE0-EE7B-23CC6D971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04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CD239-865B-BA26-A2D4-725C6C8F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42D0D63-EE32-23EF-28D6-608CF7E41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C088096-EC7E-5F6F-4A6C-589097389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721166-C7A4-CD9C-29E0-F34EB890C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52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8781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AGENTS.md</a:t>
            </a: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/>
              <a:t>作者還特別把 </a:t>
            </a:r>
            <a:r>
              <a:rPr lang="en-US" altLang="zh-TW" b="1" dirty="0"/>
              <a:t>scaffolding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/>
              <a:t>harness</a:t>
            </a:r>
            <a:r>
              <a:rPr lang="en-US" altLang="zh-TW" dirty="0"/>
              <a:t> </a:t>
            </a:r>
            <a:r>
              <a:rPr lang="zh-TW" altLang="en-US" dirty="0"/>
              <a:t>分開。前者是 </a:t>
            </a:r>
            <a:r>
              <a:rPr lang="en-US" altLang="zh-TW" dirty="0"/>
              <a:t>agent </a:t>
            </a:r>
            <a:r>
              <a:rPr lang="zh-TW" altLang="en-US" dirty="0"/>
              <a:t>在第一個 </a:t>
            </a:r>
            <a:r>
              <a:rPr lang="en-US" altLang="zh-TW" dirty="0"/>
              <a:t>prompt </a:t>
            </a:r>
            <a:r>
              <a:rPr lang="zh-TW" altLang="en-US" dirty="0"/>
              <a:t>來之前就先組裝好的東西，例如 </a:t>
            </a:r>
            <a:r>
              <a:rPr lang="en-US" altLang="zh-TW" dirty="0"/>
              <a:t>system prompt</a:t>
            </a:r>
            <a:r>
              <a:rPr lang="zh-TW" altLang="en-US" dirty="0"/>
              <a:t>、</a:t>
            </a:r>
            <a:r>
              <a:rPr lang="en-US" altLang="zh-TW" dirty="0"/>
              <a:t>tool schema</a:t>
            </a:r>
            <a:r>
              <a:rPr lang="zh-TW" altLang="en-US" dirty="0"/>
              <a:t>、</a:t>
            </a:r>
            <a:r>
              <a:rPr lang="en-US" altLang="zh-TW" dirty="0"/>
              <a:t>subagent registry</a:t>
            </a:r>
            <a:r>
              <a:rPr lang="zh-TW" altLang="en-US" dirty="0"/>
              <a:t>；後者是 </a:t>
            </a:r>
            <a:r>
              <a:rPr lang="en-US" altLang="zh-TW" dirty="0"/>
              <a:t>runtime </a:t>
            </a:r>
            <a:r>
              <a:rPr lang="zh-TW" altLang="en-US" dirty="0"/>
              <a:t>期間真正負責調度與約束的東西</a:t>
            </a:r>
            <a:endParaRPr lang="en-US" altLang="zh-TW" dirty="0"/>
          </a:p>
          <a:p>
            <a:r>
              <a:rPr lang="en-US" altLang="zh-TW" dirty="0"/>
              <a:t>AGENT.md</a:t>
            </a:r>
          </a:p>
          <a:p>
            <a:r>
              <a:rPr lang="en-US" altLang="zh-TW" dirty="0"/>
              <a:t>Natural-Language Agent Harnesses </a:t>
            </a:r>
          </a:p>
          <a:p>
            <a:r>
              <a:rPr lang="en-US" altLang="zh-TW" dirty="0"/>
              <a:t>hook = </a:t>
            </a:r>
            <a:r>
              <a:rPr lang="zh-TW" altLang="en-US" dirty="0"/>
              <a:t>讓你在 </a:t>
            </a:r>
            <a:r>
              <a:rPr lang="en-US" altLang="zh-TW" dirty="0"/>
              <a:t>agent </a:t>
            </a:r>
            <a:r>
              <a:rPr lang="zh-TW" altLang="en-US" dirty="0"/>
              <a:t>的關鍵時刻，插入自訂規則與邏輯的機制。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CEAB9-3C45-4AB3-9332-9A8CEC555A4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881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https://arxiv.org/abs/2601.20404</a:t>
            </a:r>
            <a:endParaRPr lang="en-US" altLang="zh-TW" dirty="0"/>
          </a:p>
          <a:p>
            <a:r>
              <a:rPr lang="en-US" altLang="zh-TW" dirty="0"/>
              <a:t>AGENT.md </a:t>
            </a:r>
            <a:r>
              <a:rPr lang="zh-TW" altLang="en-US" dirty="0"/>
              <a:t>有多重要</a:t>
            </a:r>
            <a:endParaRPr lang="en-US" altLang="zh-TW" dirty="0"/>
          </a:p>
          <a:p>
            <a:r>
              <a:rPr lang="zh-TW" altLang="en-US" dirty="0"/>
              <a:t>但這篇論文更值得注意的地方，不只是「有改善」，而是它暗示了一件事：</a:t>
            </a:r>
            <a:r>
              <a:rPr lang="en-US" altLang="zh-TW" b="1" dirty="0"/>
              <a:t>agent </a:t>
            </a:r>
            <a:r>
              <a:rPr lang="zh-TW" altLang="en-US" b="1" dirty="0"/>
              <a:t>的能力不只來自模型參數，也很大程度來自它被放進什麼樣的 </a:t>
            </a:r>
            <a:r>
              <a:rPr lang="en-US" altLang="zh-TW" b="1" dirty="0"/>
              <a:t>repository environment</a:t>
            </a:r>
            <a:r>
              <a:rPr lang="zh-TW" altLang="en-US" b="1" dirty="0"/>
              <a:t>。</a:t>
            </a:r>
            <a:r>
              <a:rPr lang="zh-TW" altLang="en-US" dirty="0"/>
              <a:t> 換句話說，</a:t>
            </a:r>
            <a:r>
              <a:rPr lang="en-US" altLang="zh-TW" dirty="0"/>
              <a:t>AGENTS.md </a:t>
            </a:r>
            <a:r>
              <a:rPr lang="zh-TW" altLang="en-US" dirty="0"/>
              <a:t>可以被看成是一種便宜但有效的外部結構化 </a:t>
            </a:r>
            <a:r>
              <a:rPr lang="en-US" altLang="zh-TW" dirty="0"/>
              <a:t>prior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所以你可以把 </a:t>
            </a:r>
            <a:r>
              <a:rPr lang="en-US" altLang="zh-TW" dirty="0"/>
              <a:t>AGENTS.md </a:t>
            </a:r>
            <a:r>
              <a:rPr lang="zh-TW" altLang="en-US" dirty="0"/>
              <a:t>想成：</a:t>
            </a:r>
            <a:r>
              <a:rPr lang="zh-TW" altLang="en-US" b="1" dirty="0"/>
              <a:t>把原本散落在 </a:t>
            </a:r>
            <a:r>
              <a:rPr lang="en-US" altLang="zh-TW" b="1" dirty="0"/>
              <a:t>prompt</a:t>
            </a:r>
            <a:r>
              <a:rPr lang="zh-TW" altLang="en-US" b="1" dirty="0"/>
              <a:t>、口耳相傳、開發者習慣裡面的知識，固定成一個版本控制下、可維護、可被 </a:t>
            </a:r>
            <a:r>
              <a:rPr lang="en-US" altLang="zh-TW" b="1" dirty="0"/>
              <a:t>agent </a:t>
            </a:r>
            <a:r>
              <a:rPr lang="zh-TW" altLang="en-US" b="1" dirty="0"/>
              <a:t>穩定讀取的 </a:t>
            </a:r>
            <a:r>
              <a:rPr lang="en-US" altLang="zh-TW" b="1" dirty="0"/>
              <a:t>context artifact</a:t>
            </a:r>
            <a:r>
              <a:rPr lang="zh-TW" altLang="en-US" b="1" dirty="0"/>
              <a:t>。</a:t>
            </a:r>
            <a:r>
              <a:rPr lang="en-US" altLang="zh-TW" dirty="0"/>
              <a:t> </a:t>
            </a:r>
            <a:r>
              <a:rPr lang="zh-TW" altLang="en-US" dirty="0"/>
              <a:t>這正是 </a:t>
            </a:r>
            <a:r>
              <a:rPr lang="en-US" altLang="zh-TW" dirty="0"/>
              <a:t>harness engineering </a:t>
            </a:r>
            <a:r>
              <a:rPr lang="zh-TW" altLang="en-US" dirty="0"/>
              <a:t>的典型做法。</a:t>
            </a:r>
            <a:endParaRPr lang="en-US" altLang="zh-TW" dirty="0"/>
          </a:p>
          <a:p>
            <a:r>
              <a:rPr lang="zh-TW" altLang="en-US" dirty="0"/>
              <a:t>它提供的是效率層面的初步證據，不是完整能力評測。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4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en-US" altLang="zh-TW" b="1" dirty="0"/>
              <a:t>context files </a:t>
            </a:r>
            <a:r>
              <a:rPr lang="zh-TW" altLang="en-US" b="1" dirty="0"/>
              <a:t>整體上往往讓成功率下降，推論成本增加超過 </a:t>
            </a:r>
            <a:r>
              <a:rPr lang="en-US" altLang="zh-TW" b="1" dirty="0"/>
              <a:t>20%</a:t>
            </a:r>
            <a:r>
              <a:rPr lang="zh-TW" altLang="en-US" dirty="0"/>
              <a:t>；作者的結論是，</a:t>
            </a:r>
            <a:r>
              <a:rPr lang="zh-TW" altLang="en-US" b="1" dirty="0"/>
              <a:t>多餘要求會讓任務更難，</a:t>
            </a:r>
            <a:r>
              <a:rPr lang="en-US" altLang="zh-TW" b="1" dirty="0"/>
              <a:t>context file </a:t>
            </a:r>
            <a:r>
              <a:rPr lang="zh-TW" altLang="en-US" b="1" dirty="0"/>
              <a:t>應該盡量只保留最小必要要求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3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OpenAI 2026 </a:t>
            </a:r>
            <a:r>
              <a:rPr lang="zh-TW" altLang="en-US" dirty="0"/>
              <a:t>年的 </a:t>
            </a:r>
            <a:r>
              <a:rPr lang="en-US" altLang="zh-TW" dirty="0"/>
              <a:t>Codex </a:t>
            </a:r>
            <a:r>
              <a:rPr lang="zh-TW" altLang="en-US" dirty="0"/>
              <a:t>實務文章明確強調：</a:t>
            </a:r>
            <a:r>
              <a:rPr lang="zh-TW" altLang="en-US" b="1" dirty="0"/>
              <a:t>不要給 </a:t>
            </a:r>
            <a:r>
              <a:rPr lang="en-US" altLang="zh-TW" b="1" dirty="0"/>
              <a:t>agent </a:t>
            </a:r>
            <a:r>
              <a:rPr lang="zh-TW" altLang="en-US" b="1" dirty="0"/>
              <a:t>一本 </a:t>
            </a:r>
            <a:r>
              <a:rPr lang="en-US" altLang="zh-TW" b="1" dirty="0"/>
              <a:t>1000 </a:t>
            </a:r>
            <a:r>
              <a:rPr lang="zh-TW" altLang="en-US" b="1" dirty="0"/>
              <a:t>頁手冊，而是給它一張地圖</a:t>
            </a:r>
            <a:r>
              <a:rPr lang="zh-TW" altLang="en-US" dirty="0"/>
              <a:t>。他們甚至直接說，大型單一 </a:t>
            </a:r>
            <a:r>
              <a:rPr lang="en-US" altLang="zh-TW" dirty="0"/>
              <a:t>AGENTS.md </a:t>
            </a:r>
            <a:r>
              <a:rPr lang="zh-TW" altLang="en-US" dirty="0"/>
              <a:t>會擠壓 </a:t>
            </a:r>
            <a:r>
              <a:rPr lang="en-US" altLang="zh-TW" dirty="0"/>
              <a:t>context</a:t>
            </a:r>
            <a:r>
              <a:rPr lang="zh-TW" altLang="en-US" dirty="0"/>
              <a:t>、讓重點模糊、快速腐化，因此比較好的做法是：</a:t>
            </a:r>
            <a:r>
              <a:rPr lang="zh-TW" altLang="en-US" b="1" dirty="0"/>
              <a:t>短 </a:t>
            </a:r>
            <a:r>
              <a:rPr lang="en-US" altLang="zh-TW" b="1" dirty="0"/>
              <a:t>AGENTS.md </a:t>
            </a:r>
            <a:r>
              <a:rPr lang="zh-TW" altLang="en-US" b="1" dirty="0"/>
              <a:t>當 </a:t>
            </a:r>
            <a:r>
              <a:rPr lang="en-US" altLang="zh-TW" b="1" dirty="0"/>
              <a:t>table of contents</a:t>
            </a:r>
            <a:r>
              <a:rPr lang="zh-TW" altLang="en-US" b="1" dirty="0"/>
              <a:t>，真正的知識放在結構化 </a:t>
            </a:r>
            <a:r>
              <a:rPr lang="en-US" altLang="zh-TW" b="1" dirty="0"/>
              <a:t>docs/</a:t>
            </a:r>
            <a:r>
              <a:rPr lang="zh-TW" altLang="en-US" dirty="0"/>
              <a:t>。同時，</a:t>
            </a:r>
            <a:r>
              <a:rPr lang="en-US" altLang="zh-TW" dirty="0"/>
              <a:t>Codex </a:t>
            </a:r>
            <a:r>
              <a:rPr lang="zh-TW" altLang="en-US" dirty="0"/>
              <a:t>的 </a:t>
            </a:r>
            <a:r>
              <a:rPr lang="en-US" altLang="zh-TW" dirty="0"/>
              <a:t>prompting guide </a:t>
            </a:r>
            <a:r>
              <a:rPr lang="zh-TW" altLang="en-US" dirty="0"/>
              <a:t>也明寫，</a:t>
            </a:r>
            <a:r>
              <a:rPr lang="en-US" altLang="zh-TW" dirty="0"/>
              <a:t>Codex </a:t>
            </a:r>
            <a:r>
              <a:rPr lang="zh-TW" altLang="en-US" dirty="0"/>
              <a:t>會自動枚舉 </a:t>
            </a:r>
            <a:r>
              <a:rPr lang="en-US" altLang="zh-TW" dirty="0"/>
              <a:t>AGENTS.md </a:t>
            </a:r>
            <a:r>
              <a:rPr lang="zh-TW" altLang="en-US" dirty="0"/>
              <a:t>並把它們注入對話。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CEAB9-3C45-4AB3-9332-9A8CEC555A4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6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4B002E-9993-8EF7-2F95-EE4FC40BE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78A2972-9539-A18D-9B9E-A73DF5FF5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DF5C18-0952-C496-BD85-E7FC7585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7E3A67-D63A-3AB1-C284-DFB67036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465D47D-C1EA-5900-33F2-A5318BA6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55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DF48A1-C28A-9E6C-1AC0-1A778202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979EDD8-8EF5-2FE5-255C-6BA5FD51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B4CC8-7983-889D-DB73-66DD546F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252D1D-467C-0A8C-CEF4-E6BDAFE5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656C6E-9A6E-EC7A-D69A-125C37FC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27F57DD-E727-AD6E-B783-81A928968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A63207E-1162-7051-FD6F-B9A37B62D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8CC443-3F6D-FDF7-F165-E2613C13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7A5A06-C49A-A8E5-65EB-73BCC10A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1CD8B6-3894-77EC-AAA1-52091B8F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35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1B2CE-2794-9E48-B099-7A475D3AC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D6C0D41-0BF8-CD35-878C-283973ABE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C58771-03C9-F164-654E-96EB7013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A4D16A-D57F-04A8-4BAD-6605581E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858D2F-1104-388E-1ED9-B0B60BAD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7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641312-14DE-3072-A76A-1E42F438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FC635F-4B4E-A864-0FDD-1DD49EFA7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919D5E-96FF-D383-7C09-F95DCD47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D7AFAA-724B-D9D4-CFB2-D33438F4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7A8CD6-CD1C-B3E9-A4E9-411E0BC9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63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AF903F-7B00-6C97-C67C-3AF11B6E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CA92FA-B466-FDFA-C4A7-1B6F0D8E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D236BD-19A6-9076-5098-1E85B241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86D9A4-4474-A2BF-AC96-383E76BF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3DA123-936A-B5EB-CAFB-00980738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59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A9A192-81F6-37FA-F112-E94F275E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D69CC3-E55F-B9B9-E58A-3B468FD2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33BA059-1C36-1E16-735F-1B41CB9CB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61D0506-BF81-A028-10AA-96B84404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316A1F-6407-D5C8-BB6A-268AC265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2E9DE7-D0AE-4B80-B407-4101089D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8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2061A-5918-623E-31CE-1075D6F8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25F74E-496E-7F3F-BEFE-1B3362C11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F6EDBE-E6A3-3066-50F0-1B0C23FED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226EC77-C5E2-71A1-E06D-4EED5C765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392A018-8240-9324-1EDB-E19BF470B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218D6EE-8387-CAAD-2B38-C5CED917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C31E385-3C9D-29EC-6E26-4404D32A6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3A2B9AC-5CC0-F4AA-07F6-59ACED04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619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75F5F4-B189-C0C4-578D-BA8DF32F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1C4C29E-58F7-1D09-256B-B1EE1B18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E5ECB46-58EE-DC7E-781E-681ADA8E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194E65F-579C-D0F5-233D-7554A66E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841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E5834E0-34FA-C3DE-B7D9-93F5290F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889A66-5F9F-8B0D-767D-98D27196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1B1A8C-2E83-187E-C078-0C885A18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059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857EA2-AD56-E904-17A4-3C56BF38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D3D8DC-1997-DD36-32BF-7F91221B2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5842479-36E0-2177-E477-F05DD193E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30E0116-0E9E-3F75-2CC5-B8EA6F4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AC3787E-1AB0-1636-E18C-04BD2DF6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ECC4EC9-2842-D114-48C0-1D97DC7B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87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7EFFD6-C350-D273-B5C3-2DC6E693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F0AFEA-19E2-A6B4-B1AD-5EA3138AE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1678C1-6BA8-E861-DE3B-0D7031B3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68350E-AC7B-4EE6-82CB-67D81312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4A34BE-7563-1F7C-485E-B65148D7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11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44E8DE-833B-D760-6F07-55ED3FD4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3B68E4F-A584-8922-0297-BC0354024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AFF483-2C8C-FED8-4483-3D6745805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DE87E23-E153-DDDD-B732-B8D09B9F2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B7864F-6837-0F83-28B5-5C3BF960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A6CF09-F235-C895-761A-2176E176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89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79726-B4B1-7EB3-65B9-865F1DC4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D95F082-CC5E-D1E9-436E-DFF1EF28C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39771A-75EE-ADEC-F183-D8CB34E2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4F8804-D10F-9F4C-295D-ABB15D90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CF3DB7-987A-EAEB-9CBD-7EEBC6A8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251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445BA9C-5615-5013-079E-4577F019E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A3F2F03-703B-EA30-057F-5AC2B8317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F46-228B-A6D5-A5BB-634386D1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946305-B7DD-9914-147D-53D6B8025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68D558-C67B-1771-7103-5334EA0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51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222B1-1B58-AD58-08A0-C97038B0B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1A94F92-2E17-CE32-25CF-CD2AF2711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788A3D-E5BF-B784-63C6-6CFF3FBE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8EA435-9216-A9ED-C989-4859C711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503C4D-2220-45BD-EEDD-CC468362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904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C86210-5A2D-F814-C6F9-FB35DE2E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E5F91B-69A5-6142-0EA9-1317D45D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D76C18-EA00-AF90-6299-45128959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031288-B5DC-F194-E61B-EB27F913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2B8D3B-9C2E-B8EC-D337-8194DF73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74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10960B-7B67-6827-8097-830998D3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DCA02B7-B506-AB6B-B8EB-997AE1DF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C54452-1EC4-2A1B-7DB5-6276485C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C51114-E962-B173-55D5-33803C3C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15CB33-F495-BE2B-3240-DA8070AD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682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FACD11-CC31-B048-7B1C-7730BB76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274E05-31A4-6D55-4AE0-CF4D59418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A3A3F41-39AB-C1CB-EA5A-774F09F3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B4FFC2D-76D3-89B6-B0DD-02C48AFC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29ED95-48B8-3DDA-8539-D79B07B8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182DB1-C7EC-A71A-1F6B-126A2B4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374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4DDE36-599E-5E0A-437B-12D9C576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14BC7B-3C51-3662-8116-F23B4B4CA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9178161-F486-A98D-22D5-61CD31AFE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FBAD2CF-9515-7307-F111-00175C8AD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405D7E-58EC-A791-FDC5-AC82E6B7B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9BC6CF4-CCA1-0A3A-EFFD-69F9D53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7D6CABE-7B78-4B05-7BD6-8F4C41BF9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954DF93-E26F-786A-EE04-DB1303A3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620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653AC3-0213-EDEF-BFE9-E69E119F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0D37DC-51F3-EE5E-5382-26E7FC56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7EEA5F8-7888-9649-DED9-245CFC0C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1A9CBD-E389-2032-52BC-2E8A7D98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104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872E7B4-EC75-CEB4-BAD6-E40D9C2F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7D96D25-D66E-CC1A-A9C1-6EF41E4D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3FF2DE5-1D20-A0A6-DD70-54490C84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0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CDD162-02E1-4294-7FCC-0D5E714A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1ACC35-1D8B-BC21-FF12-C0D2129DA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4CCA8B-76A1-4495-D394-CF229E22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E7DADA-3840-8545-DA07-778A47D50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5CEE88-FC2A-2000-9D69-FAAF3D75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994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5F0292-F8D4-D14B-AFF5-3287BFF1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00D747-9E88-F7E4-5328-AA3B1810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290F6F8-4FE0-8674-733D-A365CE9F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94903C-A004-9A97-CD66-057D5020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165B56-7A8E-3C37-A104-6B73F621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186F07-F4F9-8F61-F081-6A88F837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92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44E33-0634-B9FD-2CF3-963B01F9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BCF4B4C-EA68-63EA-C117-2DF5A4400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0AC159D-5559-8304-14C4-38FAAC2E4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D6BE0C-33A9-99B6-CB21-18D9EA25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2CE11E-4101-BAFC-E041-8F5E38DC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7D94AD-8AD1-8B07-7B46-8347073F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866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A06DEE-DE7C-2316-98CB-8E2F5286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A765D2-9CAC-05F3-7EDF-EC0DBB902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5A9D5C-5962-670A-9DEE-3CEAF1CC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74C8D2-FC69-EFE6-A0AF-47BF0C5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FD47E9-D838-909C-7E00-3406B9E6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23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356B2BE-4873-07E3-4F1E-5531AE2F5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E0F503E-3630-7BB7-63A6-EC86708DB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C0708C-2157-B73B-A075-4E711FA3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D7B05A-82AD-59BC-6B9C-8FC63BDD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2D7B87-4358-D971-EA71-7EE011E6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672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E10837-45A5-328C-CEC7-39BD56E7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5567DA-186A-83CD-76C1-AC73FC61D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0D25477-0383-494E-06B0-EDE1F0F16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98BFA6-5B25-9C18-E3C4-9B8DDEB5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5572C6-0B48-5FC6-9409-32C6F768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BC4CE8-F92A-8C7C-BD4E-01FED498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54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1A2A0-42D1-B7A4-B83B-E613FFAA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12C64B3-24E4-520A-2E6F-ACB7DB432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8F621C8-8F55-352F-6BE1-D7D9DE25D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B04E3AC-4450-23BA-217D-C00CA2C3E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496534C-04C9-D9AD-ADB3-CBEE7F04B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739A00D-3871-D43A-4E16-03609420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1276230-1A06-3E03-887C-CAD6E939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D1253EE-9038-2F7B-552A-E9295998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4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B4C26-C8DD-C0EB-BF7A-4400B478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64F42-000A-2629-03CD-7DCA5509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5A5AEEB-4A09-B884-D910-72BB0FBF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4DD04EA-E178-4200-2280-9E28CD7AC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74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356F6AA-B13D-A9A0-CB75-81494129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9912F17-C666-60F0-0F21-35B371AE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BE00201-0956-F39A-C14A-EC388142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5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C86F2-0C72-9DAC-6721-346BBCCF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0C9968-A4F3-E824-0471-BBBA6D7A5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132F76-A0D8-B742-5650-8D5533BD0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A205A2-5DBC-D19F-391F-7839F667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EC31F1-59C1-AAD2-2378-14DEF8FB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34BE808-F1E7-84AF-62E1-F0ED9A6F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06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BCCA9A-47C1-3EBE-4FBA-75D9DB39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16C6160-7239-B7C8-112F-F191F3CE7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7457FCB-2772-771B-8A03-E273F5DE2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35EB58-FB40-B225-99E1-FD8906F6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D6949D5-1CAD-B016-83E2-08DF8400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B0B763-42DA-1516-4781-41C36E05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53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10D640F-2E8A-F809-F582-501D30A1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10F779-8894-539A-4A05-34B689CA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A02C6C-679F-DDBC-73A0-CE47C2FC0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B266E2-EDD1-4AD4-8A89-A9AD544A2E7B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6DE8C7-D4F8-8835-9011-19EF818F3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5C179B-F7CB-8182-641E-D70645EFC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9F0695-DCBF-4C1A-8730-DB4A401520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204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3A73EA8-D9A7-BD00-6677-4757E1B1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8D92E6-3FCA-B689-08B3-D919B93F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013CAC-CDF3-85C5-D88B-F66BDF8A7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57ACB6-D6DF-4CFB-9EB5-93DC8AE4B954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826672-F6A0-BAB4-AEEF-2C4E7A77E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0C3346-D76E-7827-A54B-B3EA300CE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E77D0E-EAFD-4AB5-B30A-6E66A0CFE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9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C67E51-2FA3-763B-8BBF-67540940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5C3DDF-A565-7579-7A30-25D809AE5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B885BC-0E7A-84FD-B83E-2618CAAE0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C99C-D50E-4E91-A691-9BDF38185A97}" type="datetimeFigureOut">
              <a:rPr lang="zh-TW" altLang="en-US" smtClean="0"/>
              <a:t>2026/4/10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EFC2AC-0D83-6F80-2A4B-0DD8D6F13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C00092-548F-35BB-5478-C7ED51069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49F2-A68F-44FD-956F-573CA8BB65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91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sv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F2421E9-254A-5ADC-8A72-AA94C53FF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altLang="zh-TW" sz="6600" b="1" dirty="0"/>
              <a:t>Harness Engineering 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E16A6E0-DC86-70FC-B854-4E2133714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有時候語言模型不是不夠聰明，只是沒有人類好好引導</a:t>
            </a:r>
            <a:endParaRPr lang="zh-TW" altLang="en-US" sz="3200" b="1" dirty="0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BCFC6A-1976-8191-F232-2C55FC29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BE837F-AA09-6269-748D-59060789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4019"/>
            <a:ext cx="5582191" cy="33614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A9CD3B-AEF2-B969-E4D6-98BCF453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2966"/>
            <a:ext cx="5748435" cy="379253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6456484-18E4-C11A-E197-6D50DF405668}"/>
              </a:ext>
            </a:extLst>
          </p:cNvPr>
          <p:cNvSpPr txBox="1"/>
          <p:nvPr/>
        </p:nvSpPr>
        <p:spPr>
          <a:xfrm>
            <a:off x="6360160" y="53492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https://youtu.be/EnWz5XuOnIQ?si=pXLKotxfFb9pDPqR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4D51FA2-A320-BA8D-D948-CC72CE30E923}"/>
              </a:ext>
            </a:extLst>
          </p:cNvPr>
          <p:cNvSpPr txBox="1"/>
          <p:nvPr/>
        </p:nvSpPr>
        <p:spPr>
          <a:xfrm>
            <a:off x="457200" y="5349262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https://youtu.be/YJoegm7kiUM?si=6idTFlUG9MkNgUQ5</a:t>
            </a:r>
          </a:p>
        </p:txBody>
      </p:sp>
    </p:spTree>
    <p:extLst>
      <p:ext uri="{BB962C8B-B14F-4D97-AF65-F5344CB8AC3E}">
        <p14:creationId xmlns:p14="http://schemas.microsoft.com/office/powerpoint/2010/main" val="37526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38905-1A18-708D-C69C-299A054B5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4F6E56-0304-ECF1-BDD0-693F376E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怎麼強化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71375F93-90BA-13AF-60BE-C55EE8C3A2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9858" y="3225789"/>
            <a:ext cx="1466850" cy="14668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147BD32-61DC-CD0B-46E7-3C9FBD71CCDD}"/>
              </a:ext>
            </a:extLst>
          </p:cNvPr>
          <p:cNvCxnSpPr/>
          <p:nvPr/>
        </p:nvCxnSpPr>
        <p:spPr>
          <a:xfrm>
            <a:off x="3086353" y="3784404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4553DE0-D3C8-B60D-7E21-340792D3046B}"/>
              </a:ext>
            </a:extLst>
          </p:cNvPr>
          <p:cNvCxnSpPr>
            <a:cxnSpLocks/>
          </p:cNvCxnSpPr>
          <p:nvPr/>
        </p:nvCxnSpPr>
        <p:spPr>
          <a:xfrm flipH="1">
            <a:off x="3086353" y="4116098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EA23CDC-3227-EACF-758A-E1A01F5E01E3}"/>
              </a:ext>
            </a:extLst>
          </p:cNvPr>
          <p:cNvSpPr/>
          <p:nvPr/>
        </p:nvSpPr>
        <p:spPr>
          <a:xfrm>
            <a:off x="6421440" y="2287981"/>
            <a:ext cx="3726351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 (Claude, Gemini, ChatGPT, etc.)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03E2644-B055-AE91-B0B4-E6B0E0C4C0FE}"/>
              </a:ext>
            </a:extLst>
          </p:cNvPr>
          <p:cNvSpPr/>
          <p:nvPr/>
        </p:nvSpPr>
        <p:spPr>
          <a:xfrm>
            <a:off x="5693708" y="1808562"/>
            <a:ext cx="5051501" cy="4083772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2EB4D7-E6A6-ED64-8C14-E8E6F54C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349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119C77-2425-6B0C-829C-5C220D11FC6E}"/>
              </a:ext>
            </a:extLst>
          </p:cNvPr>
          <p:cNvSpPr txBox="1"/>
          <p:nvPr/>
        </p:nvSpPr>
        <p:spPr>
          <a:xfrm>
            <a:off x="6670967" y="5969655"/>
            <a:ext cx="322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AI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Agent </a:t>
            </a:r>
            <a:endParaRPr lang="zh-TW" altLang="en-US" sz="2800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C88B259-3EEE-11A1-FBF0-8D60B39B952F}"/>
              </a:ext>
            </a:extLst>
          </p:cNvPr>
          <p:cNvSpPr txBox="1"/>
          <p:nvPr/>
        </p:nvSpPr>
        <p:spPr>
          <a:xfrm>
            <a:off x="6545006" y="3637886"/>
            <a:ext cx="1497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sz="9600" dirty="0"/>
              <a:t>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C04AD3-83FA-3376-8C88-1ADFB1DF9E8B}"/>
              </a:ext>
            </a:extLst>
          </p:cNvPr>
          <p:cNvSpPr txBox="1"/>
          <p:nvPr/>
        </p:nvSpPr>
        <p:spPr>
          <a:xfrm>
            <a:off x="8035511" y="3825711"/>
            <a:ext cx="202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OpenClaw</a:t>
            </a:r>
            <a:endParaRPr lang="en-US" altLang="zh-TW" sz="2400" dirty="0"/>
          </a:p>
          <a:p>
            <a:r>
              <a:rPr lang="en-US" altLang="zh-TW" sz="2400" dirty="0"/>
              <a:t>Claude Code</a:t>
            </a:r>
          </a:p>
          <a:p>
            <a:r>
              <a:rPr lang="en-US" altLang="zh-TW" sz="2400" dirty="0" err="1"/>
              <a:t>Cowork</a:t>
            </a:r>
            <a:r>
              <a:rPr lang="en-US" altLang="zh-TW" sz="2400" dirty="0"/>
              <a:t>, etc.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CEE902B-10DC-3ADA-978B-0BA8D0552B95}"/>
              </a:ext>
            </a:extLst>
          </p:cNvPr>
          <p:cNvSpPr/>
          <p:nvPr/>
        </p:nvSpPr>
        <p:spPr>
          <a:xfrm>
            <a:off x="6439994" y="3513559"/>
            <a:ext cx="3707797" cy="1754297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9D51BF3-4274-4440-133A-19B39D353AD1}"/>
              </a:ext>
            </a:extLst>
          </p:cNvPr>
          <p:cNvSpPr txBox="1"/>
          <p:nvPr/>
        </p:nvSpPr>
        <p:spPr>
          <a:xfrm>
            <a:off x="6139090" y="5267856"/>
            <a:ext cx="19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A5BDAD-063C-1EEB-6616-8494E755889F}"/>
              </a:ext>
            </a:extLst>
          </p:cNvPr>
          <p:cNvSpPr txBox="1"/>
          <p:nvPr/>
        </p:nvSpPr>
        <p:spPr>
          <a:xfrm>
            <a:off x="8676981" y="414141"/>
            <a:ext cx="332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馬具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8A8AD10-C55F-827B-1E20-1AE70748B16D}"/>
              </a:ext>
            </a:extLst>
          </p:cNvPr>
          <p:cNvSpPr txBox="1"/>
          <p:nvPr/>
        </p:nvSpPr>
        <p:spPr>
          <a:xfrm>
            <a:off x="2148398" y="5617903"/>
            <a:ext cx="3322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打造更好的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FBF47C47-6594-5C34-7EF1-D7450E3AE7B5}"/>
              </a:ext>
            </a:extLst>
          </p:cNvPr>
          <p:cNvCxnSpPr/>
          <p:nvPr/>
        </p:nvCxnSpPr>
        <p:spPr>
          <a:xfrm flipV="1">
            <a:off x="4857750" y="4692639"/>
            <a:ext cx="1563690" cy="11996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83B3B04-140B-6E4D-4D55-00F3E29911A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857750" y="2112977"/>
            <a:ext cx="1563690" cy="7002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B93F0D0-4979-F8D0-5587-4D1880FAE662}"/>
              </a:ext>
            </a:extLst>
          </p:cNvPr>
          <p:cNvSpPr txBox="1"/>
          <p:nvPr/>
        </p:nvSpPr>
        <p:spPr>
          <a:xfrm>
            <a:off x="1773671" y="1785670"/>
            <a:ext cx="332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訓練更好的模型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79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9CEF8397-5662-FB4D-42CA-8C2CAC1CAE94}"/>
              </a:ext>
            </a:extLst>
          </p:cNvPr>
          <p:cNvGrpSpPr/>
          <p:nvPr/>
        </p:nvGrpSpPr>
        <p:grpSpPr>
          <a:xfrm>
            <a:off x="171450" y="177710"/>
            <a:ext cx="10840963" cy="4700022"/>
            <a:chOff x="0" y="-4637"/>
            <a:chExt cx="10840963" cy="4700022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E5A7E11-214F-BBD0-CB6E-62F9EAC57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637"/>
              <a:ext cx="10840963" cy="4353533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E8B3AE03-86B7-0F2B-553E-CAFA36D693D6}"/>
                </a:ext>
              </a:extLst>
            </p:cNvPr>
            <p:cNvSpPr txBox="1"/>
            <p:nvPr/>
          </p:nvSpPr>
          <p:spPr>
            <a:xfrm>
              <a:off x="0" y="4326053"/>
              <a:ext cx="990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dirty="0"/>
                <a:t>https://www.anthropic.com/engineering/effective-harnesses-for-long-running-agents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983189-9B22-F593-CA9D-D485185D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85E1CA-2EBA-1933-EA32-41A79BB13BBE}"/>
              </a:ext>
            </a:extLst>
          </p:cNvPr>
          <p:cNvGrpSpPr/>
          <p:nvPr/>
        </p:nvGrpSpPr>
        <p:grpSpPr>
          <a:xfrm>
            <a:off x="697704" y="988613"/>
            <a:ext cx="10143259" cy="4685846"/>
            <a:chOff x="1793115" y="1807029"/>
            <a:chExt cx="10143259" cy="468584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3940CB6-4A30-2E03-9CDC-CB312E0E3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3115" y="1807029"/>
              <a:ext cx="10143259" cy="4620271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8A387EC8-8BE2-9A6E-317A-24BF225A6323}"/>
                </a:ext>
              </a:extLst>
            </p:cNvPr>
            <p:cNvSpPr txBox="1"/>
            <p:nvPr/>
          </p:nvSpPr>
          <p:spPr>
            <a:xfrm>
              <a:off x="5804713" y="612354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/>
                <a:t>https://openai.com/zh-Hant-HK/index/harness-engineering/</a:t>
              </a:r>
              <a:endParaRPr lang="zh-TW" altLang="en-US" dirty="0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8DC050F-94FC-BBB5-34A9-884FBCBF2462}"/>
              </a:ext>
            </a:extLst>
          </p:cNvPr>
          <p:cNvGrpSpPr/>
          <p:nvPr/>
        </p:nvGrpSpPr>
        <p:grpSpPr>
          <a:xfrm>
            <a:off x="1351037" y="1690688"/>
            <a:ext cx="11098174" cy="4989602"/>
            <a:chOff x="255626" y="365125"/>
            <a:chExt cx="11098174" cy="4989602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382177D-1757-43E0-343D-545E6A79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626" y="365125"/>
              <a:ext cx="11098174" cy="462027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415D1E2-5823-56A0-AEDD-0C684057EFFC}"/>
                </a:ext>
              </a:extLst>
            </p:cNvPr>
            <p:cNvSpPr txBox="1"/>
            <p:nvPr/>
          </p:nvSpPr>
          <p:spPr>
            <a:xfrm>
              <a:off x="255626" y="4985395"/>
              <a:ext cx="94789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dirty="0"/>
                <a:t>https://www.anthropic.com/engineering/harness-design-long-running-apps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7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96F2C-66FE-1B7A-239B-94121ED35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Harness Engineering 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07C585-0EBD-1958-AACB-3583C57EA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96" y="1409699"/>
            <a:ext cx="9458854" cy="5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27EAC45A-B173-F462-FDB8-AB2DBCEE76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Prompt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Context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Harness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27EAC45A-B173-F462-FDB8-AB2DBCEE76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圓角 3">
            <a:extLst>
              <a:ext uri="{FF2B5EF4-FFF2-40B4-BE49-F238E27FC236}">
                <a16:creationId xmlns:a16="http://schemas.microsoft.com/office/drawing/2014/main" id="{5A3D9525-3CD9-9E31-F606-3BCD54CA57EA}"/>
              </a:ext>
            </a:extLst>
          </p:cNvPr>
          <p:cNvSpPr/>
          <p:nvPr/>
        </p:nvSpPr>
        <p:spPr>
          <a:xfrm>
            <a:off x="3333751" y="2720459"/>
            <a:ext cx="5219700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14009C9-0EEF-407D-673B-920D8C87C913}"/>
              </a:ext>
            </a:extLst>
          </p:cNvPr>
          <p:cNvSpPr/>
          <p:nvPr/>
        </p:nvSpPr>
        <p:spPr>
          <a:xfrm>
            <a:off x="3366089" y="4229304"/>
            <a:ext cx="3580513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Input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A2F5570-1B42-B6EE-2AF0-57B4DC590A58}"/>
              </a:ext>
            </a:extLst>
          </p:cNvPr>
          <p:cNvCxnSpPr>
            <a:cxnSpLocks/>
          </p:cNvCxnSpPr>
          <p:nvPr/>
        </p:nvCxnSpPr>
        <p:spPr>
          <a:xfrm flipV="1">
            <a:off x="5156346" y="3771033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56EE0F-8AF4-B925-8258-F8EAF492B69F}"/>
              </a:ext>
            </a:extLst>
          </p:cNvPr>
          <p:cNvGrpSpPr/>
          <p:nvPr/>
        </p:nvGrpSpPr>
        <p:grpSpPr>
          <a:xfrm>
            <a:off x="6272258" y="1690688"/>
            <a:ext cx="500489" cy="1029771"/>
            <a:chOff x="8521363" y="2343150"/>
            <a:chExt cx="500489" cy="1029771"/>
          </a:xfrm>
        </p:grpSpPr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BBD1461C-5635-2090-575C-D8D618D79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608" y="2914650"/>
              <a:ext cx="0" cy="45827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FB6117B-E70A-58B0-8F70-5C45419948A3}"/>
                </a:ext>
              </a:extLst>
            </p:cNvPr>
            <p:cNvSpPr/>
            <p:nvPr/>
          </p:nvSpPr>
          <p:spPr>
            <a:xfrm>
              <a:off x="8521363" y="2343150"/>
              <a:ext cx="500489" cy="4507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40E0ACB-4917-A2D0-0A06-C6BE310FEFB5}"/>
              </a:ext>
            </a:extLst>
          </p:cNvPr>
          <p:cNvCxnSpPr>
            <a:cxnSpLocks/>
          </p:cNvCxnSpPr>
          <p:nvPr/>
        </p:nvCxnSpPr>
        <p:spPr>
          <a:xfrm flipV="1">
            <a:off x="7313111" y="22621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95409A1-A4F7-608E-4E79-90BBF35BDD78}"/>
              </a:ext>
            </a:extLst>
          </p:cNvPr>
          <p:cNvSpPr/>
          <p:nvPr/>
        </p:nvSpPr>
        <p:spPr>
          <a:xfrm>
            <a:off x="7062866" y="16906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682EA554-64F3-1A1C-C004-B6642DA86D5F}"/>
              </a:ext>
            </a:extLst>
          </p:cNvPr>
          <p:cNvCxnSpPr>
            <a:cxnSpLocks/>
          </p:cNvCxnSpPr>
          <p:nvPr/>
        </p:nvCxnSpPr>
        <p:spPr>
          <a:xfrm flipV="1">
            <a:off x="8083780" y="22621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C3A4D9D-CC5B-D457-1EC4-2B0E4FF726E6}"/>
              </a:ext>
            </a:extLst>
          </p:cNvPr>
          <p:cNvSpPr/>
          <p:nvPr/>
        </p:nvSpPr>
        <p:spPr>
          <a:xfrm>
            <a:off x="7833535" y="16906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99C4C55-26AC-9F2B-E7F4-AF6751E2A8FD}"/>
              </a:ext>
            </a:extLst>
          </p:cNvPr>
          <p:cNvSpPr/>
          <p:nvPr/>
        </p:nvSpPr>
        <p:spPr>
          <a:xfrm>
            <a:off x="7100966" y="42631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7FDA1C8-24C7-8631-3FD4-6072A6B57172}"/>
              </a:ext>
            </a:extLst>
          </p:cNvPr>
          <p:cNvSpPr/>
          <p:nvPr/>
        </p:nvSpPr>
        <p:spPr>
          <a:xfrm>
            <a:off x="7871635" y="42631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43F8672-B15A-6C2B-38D1-9D1054BFF32B}"/>
              </a:ext>
            </a:extLst>
          </p:cNvPr>
          <p:cNvCxnSpPr>
            <a:cxnSpLocks/>
          </p:cNvCxnSpPr>
          <p:nvPr/>
        </p:nvCxnSpPr>
        <p:spPr>
          <a:xfrm flipV="1">
            <a:off x="7370261" y="38048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2C66911-460D-F05B-AA82-66B53CF80387}"/>
              </a:ext>
            </a:extLst>
          </p:cNvPr>
          <p:cNvCxnSpPr>
            <a:cxnSpLocks/>
          </p:cNvCxnSpPr>
          <p:nvPr/>
        </p:nvCxnSpPr>
        <p:spPr>
          <a:xfrm flipV="1">
            <a:off x="8140930" y="38048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圖形 21" descr="困惑的人 以實心填滿">
            <a:extLst>
              <a:ext uri="{FF2B5EF4-FFF2-40B4-BE49-F238E27FC236}">
                <a16:creationId xmlns:a16="http://schemas.microsoft.com/office/drawing/2014/main" id="{57912FCF-FC25-E9E7-66DF-2D570B9C6E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502" y="4997859"/>
            <a:ext cx="1466850" cy="1466850"/>
          </a:xfrm>
          <a:prstGeom prst="rect">
            <a:avLst/>
          </a:prstGeom>
        </p:spPr>
      </p:pic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CF3C3C36-B4F4-2EFA-39D3-C25ABC8FF5B5}"/>
              </a:ext>
            </a:extLst>
          </p:cNvPr>
          <p:cNvSpPr/>
          <p:nvPr/>
        </p:nvSpPr>
        <p:spPr>
          <a:xfrm>
            <a:off x="267754" y="3797882"/>
            <a:ext cx="3002172" cy="862844"/>
          </a:xfrm>
          <a:prstGeom prst="wedgeRoundRectCallout">
            <a:avLst>
              <a:gd name="adj1" fmla="val -12331"/>
              <a:gd name="adj2" fmla="val 10941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You are … </a:t>
            </a:r>
          </a:p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Think step by step …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C6BE2D0-4963-7EEF-B859-C3756272BB3A}"/>
              </a:ext>
            </a:extLst>
          </p:cNvPr>
          <p:cNvCxnSpPr>
            <a:cxnSpLocks/>
          </p:cNvCxnSpPr>
          <p:nvPr/>
        </p:nvCxnSpPr>
        <p:spPr>
          <a:xfrm>
            <a:off x="2660352" y="5731284"/>
            <a:ext cx="249599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17B9E12-C485-287C-E78F-DADE97CDA267}"/>
              </a:ext>
            </a:extLst>
          </p:cNvPr>
          <p:cNvCxnSpPr>
            <a:cxnSpLocks/>
          </p:cNvCxnSpPr>
          <p:nvPr/>
        </p:nvCxnSpPr>
        <p:spPr>
          <a:xfrm flipV="1">
            <a:off x="5134952" y="4821607"/>
            <a:ext cx="0" cy="9096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4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357A-082E-D99C-C057-AD3286202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FD2A8AB0-99A9-12CB-9F88-1412563006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Prompt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Context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Harness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FD2A8AB0-99A9-12CB-9F88-1412563006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圓角 3">
            <a:extLst>
              <a:ext uri="{FF2B5EF4-FFF2-40B4-BE49-F238E27FC236}">
                <a16:creationId xmlns:a16="http://schemas.microsoft.com/office/drawing/2014/main" id="{EDF956A0-EEA1-D485-128B-F25E685C1AC0}"/>
              </a:ext>
            </a:extLst>
          </p:cNvPr>
          <p:cNvSpPr/>
          <p:nvPr/>
        </p:nvSpPr>
        <p:spPr>
          <a:xfrm>
            <a:off x="2819401" y="2453759"/>
            <a:ext cx="5219700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7BCC4C7-704D-2A18-6A07-103934558EAC}"/>
              </a:ext>
            </a:extLst>
          </p:cNvPr>
          <p:cNvSpPr/>
          <p:nvPr/>
        </p:nvSpPr>
        <p:spPr>
          <a:xfrm>
            <a:off x="2851739" y="3962604"/>
            <a:ext cx="3580513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Input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85187B2-7FE0-EDF8-5AC9-24D7C6D53E6A}"/>
              </a:ext>
            </a:extLst>
          </p:cNvPr>
          <p:cNvCxnSpPr>
            <a:cxnSpLocks/>
          </p:cNvCxnSpPr>
          <p:nvPr/>
        </p:nvCxnSpPr>
        <p:spPr>
          <a:xfrm flipV="1">
            <a:off x="4641996" y="3504333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180F1DAC-EAD0-52D4-024E-E664CECA6857}"/>
              </a:ext>
            </a:extLst>
          </p:cNvPr>
          <p:cNvGrpSpPr/>
          <p:nvPr/>
        </p:nvGrpSpPr>
        <p:grpSpPr>
          <a:xfrm>
            <a:off x="5757908" y="1423988"/>
            <a:ext cx="500489" cy="1029771"/>
            <a:chOff x="8521363" y="2343150"/>
            <a:chExt cx="500489" cy="1029771"/>
          </a:xfrm>
        </p:grpSpPr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151466BF-1DCC-D326-735D-34F1F1B19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608" y="2914650"/>
              <a:ext cx="0" cy="45827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670ABBA2-480F-9E50-18C5-039C84DA0AA8}"/>
                </a:ext>
              </a:extLst>
            </p:cNvPr>
            <p:cNvSpPr/>
            <p:nvPr/>
          </p:nvSpPr>
          <p:spPr>
            <a:xfrm>
              <a:off x="8521363" y="2343150"/>
              <a:ext cx="500489" cy="4507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BB527E3-9D52-4500-0EF6-37DA7514A376}"/>
              </a:ext>
            </a:extLst>
          </p:cNvPr>
          <p:cNvCxnSpPr>
            <a:cxnSpLocks/>
          </p:cNvCxnSpPr>
          <p:nvPr/>
        </p:nvCxnSpPr>
        <p:spPr>
          <a:xfrm flipV="1">
            <a:off x="6798761" y="19954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EFE3247-6E82-41C0-8694-9C36E0CCF783}"/>
              </a:ext>
            </a:extLst>
          </p:cNvPr>
          <p:cNvSpPr/>
          <p:nvPr/>
        </p:nvSpPr>
        <p:spPr>
          <a:xfrm>
            <a:off x="6548516" y="14239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D9977B5-1B9F-8850-BDAF-5F4330A549A2}"/>
              </a:ext>
            </a:extLst>
          </p:cNvPr>
          <p:cNvCxnSpPr>
            <a:cxnSpLocks/>
          </p:cNvCxnSpPr>
          <p:nvPr/>
        </p:nvCxnSpPr>
        <p:spPr>
          <a:xfrm flipV="1">
            <a:off x="7569430" y="19954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167F7A6-B2FE-EEB6-E0DA-9A5F5861CFEE}"/>
              </a:ext>
            </a:extLst>
          </p:cNvPr>
          <p:cNvSpPr/>
          <p:nvPr/>
        </p:nvSpPr>
        <p:spPr>
          <a:xfrm>
            <a:off x="7319185" y="14239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36E332E-7237-014B-F30E-CB6E1BF650F5}"/>
              </a:ext>
            </a:extLst>
          </p:cNvPr>
          <p:cNvSpPr/>
          <p:nvPr/>
        </p:nvSpPr>
        <p:spPr>
          <a:xfrm>
            <a:off x="6586616" y="39964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79BD64BF-2359-5F46-65FB-C357E26185B9}"/>
              </a:ext>
            </a:extLst>
          </p:cNvPr>
          <p:cNvSpPr/>
          <p:nvPr/>
        </p:nvSpPr>
        <p:spPr>
          <a:xfrm>
            <a:off x="7357285" y="39964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980C136-04FB-4379-472E-C24138A22E4A}"/>
              </a:ext>
            </a:extLst>
          </p:cNvPr>
          <p:cNvCxnSpPr>
            <a:cxnSpLocks/>
          </p:cNvCxnSpPr>
          <p:nvPr/>
        </p:nvCxnSpPr>
        <p:spPr>
          <a:xfrm flipV="1">
            <a:off x="6855911" y="35381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E29EB7A-C6ED-171E-5BB9-3754710E4A78}"/>
              </a:ext>
            </a:extLst>
          </p:cNvPr>
          <p:cNvCxnSpPr>
            <a:cxnSpLocks/>
          </p:cNvCxnSpPr>
          <p:nvPr/>
        </p:nvCxnSpPr>
        <p:spPr>
          <a:xfrm flipV="1">
            <a:off x="7626580" y="35381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圖形 21" descr="困惑的人 以實心填滿">
            <a:extLst>
              <a:ext uri="{FF2B5EF4-FFF2-40B4-BE49-F238E27FC236}">
                <a16:creationId xmlns:a16="http://schemas.microsoft.com/office/drawing/2014/main" id="{B5A3B149-480B-0ABB-8873-D33FC02C96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152" y="4731159"/>
            <a:ext cx="1466850" cy="1466850"/>
          </a:xfrm>
          <a:prstGeom prst="rect">
            <a:avLst/>
          </a:prstGeom>
        </p:spPr>
      </p:pic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B634778F-87DF-DF8C-3DAC-E64B822F9DC4}"/>
              </a:ext>
            </a:extLst>
          </p:cNvPr>
          <p:cNvCxnSpPr>
            <a:cxnSpLocks/>
          </p:cNvCxnSpPr>
          <p:nvPr/>
        </p:nvCxnSpPr>
        <p:spPr>
          <a:xfrm>
            <a:off x="1853604" y="5445534"/>
            <a:ext cx="86389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3A5E36E-E577-0F92-F65B-6E2FFAE58EBB}"/>
              </a:ext>
            </a:extLst>
          </p:cNvPr>
          <p:cNvSpPr/>
          <p:nvPr/>
        </p:nvSpPr>
        <p:spPr>
          <a:xfrm>
            <a:off x="2819401" y="4939307"/>
            <a:ext cx="3612851" cy="10505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Context Engineering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DC808721-0A57-1577-90F1-F4AFCD90A159}"/>
              </a:ext>
            </a:extLst>
          </p:cNvPr>
          <p:cNvCxnSpPr>
            <a:cxnSpLocks/>
          </p:cNvCxnSpPr>
          <p:nvPr/>
        </p:nvCxnSpPr>
        <p:spPr>
          <a:xfrm flipV="1">
            <a:off x="4641996" y="450645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9DF3414-4736-3903-581A-B7E2C6E3032F}"/>
              </a:ext>
            </a:extLst>
          </p:cNvPr>
          <p:cNvCxnSpPr>
            <a:cxnSpLocks/>
          </p:cNvCxnSpPr>
          <p:nvPr/>
        </p:nvCxnSpPr>
        <p:spPr>
          <a:xfrm flipH="1">
            <a:off x="6548516" y="5442768"/>
            <a:ext cx="107806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圖形 23" descr="資料庫 外框">
            <a:extLst>
              <a:ext uri="{FF2B5EF4-FFF2-40B4-BE49-F238E27FC236}">
                <a16:creationId xmlns:a16="http://schemas.microsoft.com/office/drawing/2014/main" id="{55AA4DBB-4D1D-D24C-D5CE-566D788A8E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2872" y="4769943"/>
            <a:ext cx="1389282" cy="1389282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8ED2A63E-6F1C-B90D-C71E-9A6C25FD3995}"/>
              </a:ext>
            </a:extLst>
          </p:cNvPr>
          <p:cNvSpPr txBox="1"/>
          <p:nvPr/>
        </p:nvSpPr>
        <p:spPr>
          <a:xfrm>
            <a:off x="8628445" y="5202974"/>
            <a:ext cx="161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Context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238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589E-5349-6F87-E336-EB3F1533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8637A8D3-39A3-3805-9A52-9FD9C79C2A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Prompt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Context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Harness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8637A8D3-39A3-3805-9A52-9FD9C79C2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圓角 3">
            <a:extLst>
              <a:ext uri="{FF2B5EF4-FFF2-40B4-BE49-F238E27FC236}">
                <a16:creationId xmlns:a16="http://schemas.microsoft.com/office/drawing/2014/main" id="{B4FDC931-7D58-CB13-13F0-B3D32113B78D}"/>
              </a:ext>
            </a:extLst>
          </p:cNvPr>
          <p:cNvSpPr/>
          <p:nvPr/>
        </p:nvSpPr>
        <p:spPr>
          <a:xfrm>
            <a:off x="2819400" y="2453759"/>
            <a:ext cx="8909343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C17B170-E87C-0B62-277D-D926A60A6710}"/>
              </a:ext>
            </a:extLst>
          </p:cNvPr>
          <p:cNvSpPr/>
          <p:nvPr/>
        </p:nvSpPr>
        <p:spPr>
          <a:xfrm>
            <a:off x="2851739" y="3962604"/>
            <a:ext cx="3580513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Input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F14EF82-7E0D-227B-B582-84E6EE3C1478}"/>
              </a:ext>
            </a:extLst>
          </p:cNvPr>
          <p:cNvCxnSpPr>
            <a:cxnSpLocks/>
          </p:cNvCxnSpPr>
          <p:nvPr/>
        </p:nvCxnSpPr>
        <p:spPr>
          <a:xfrm flipV="1">
            <a:off x="4641996" y="3504333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925E96E6-9191-BC91-2320-0BE3DA42E3EC}"/>
              </a:ext>
            </a:extLst>
          </p:cNvPr>
          <p:cNvGrpSpPr/>
          <p:nvPr/>
        </p:nvGrpSpPr>
        <p:grpSpPr>
          <a:xfrm>
            <a:off x="5757908" y="1423988"/>
            <a:ext cx="500489" cy="1029771"/>
            <a:chOff x="8521363" y="2343150"/>
            <a:chExt cx="500489" cy="1029771"/>
          </a:xfrm>
        </p:grpSpPr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46BA6B5D-3CD6-1970-6309-C09C57AE1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608" y="2914650"/>
              <a:ext cx="0" cy="45827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2891D711-FEFE-A4F2-EC04-BD36B0B88F28}"/>
                </a:ext>
              </a:extLst>
            </p:cNvPr>
            <p:cNvSpPr/>
            <p:nvPr/>
          </p:nvSpPr>
          <p:spPr>
            <a:xfrm>
              <a:off x="8521363" y="2343150"/>
              <a:ext cx="500489" cy="4507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CCB7CA6-0EAC-B87E-0970-5CEDFE087EA4}"/>
              </a:ext>
            </a:extLst>
          </p:cNvPr>
          <p:cNvCxnSpPr>
            <a:cxnSpLocks/>
          </p:cNvCxnSpPr>
          <p:nvPr/>
        </p:nvCxnSpPr>
        <p:spPr>
          <a:xfrm flipV="1">
            <a:off x="6798761" y="19954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96B18FB-5C49-1E61-7572-7E2971AE5460}"/>
              </a:ext>
            </a:extLst>
          </p:cNvPr>
          <p:cNvSpPr/>
          <p:nvPr/>
        </p:nvSpPr>
        <p:spPr>
          <a:xfrm>
            <a:off x="6548516" y="14239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A641008-C8DA-834A-88FD-95BF601BC60B}"/>
              </a:ext>
            </a:extLst>
          </p:cNvPr>
          <p:cNvCxnSpPr>
            <a:cxnSpLocks/>
          </p:cNvCxnSpPr>
          <p:nvPr/>
        </p:nvCxnSpPr>
        <p:spPr>
          <a:xfrm flipV="1">
            <a:off x="7569430" y="199548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CEE76E7-6317-4652-D5AC-785D49E458D9}"/>
              </a:ext>
            </a:extLst>
          </p:cNvPr>
          <p:cNvSpPr/>
          <p:nvPr/>
        </p:nvSpPr>
        <p:spPr>
          <a:xfrm>
            <a:off x="7319185" y="1423988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E6F8730-48E6-1EA7-7FBE-5B86D117863E}"/>
              </a:ext>
            </a:extLst>
          </p:cNvPr>
          <p:cNvSpPr/>
          <p:nvPr/>
        </p:nvSpPr>
        <p:spPr>
          <a:xfrm>
            <a:off x="6586616" y="39964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8F80755-F445-46F5-2438-01BFCD665E52}"/>
              </a:ext>
            </a:extLst>
          </p:cNvPr>
          <p:cNvSpPr/>
          <p:nvPr/>
        </p:nvSpPr>
        <p:spPr>
          <a:xfrm>
            <a:off x="7357285" y="3996469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D6A3C6E-5E86-5FB2-753C-54B1F4164671}"/>
              </a:ext>
            </a:extLst>
          </p:cNvPr>
          <p:cNvCxnSpPr>
            <a:cxnSpLocks/>
          </p:cNvCxnSpPr>
          <p:nvPr/>
        </p:nvCxnSpPr>
        <p:spPr>
          <a:xfrm flipV="1">
            <a:off x="6855911" y="35381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19EEEBF-563D-996E-F03C-F51862FC2380}"/>
              </a:ext>
            </a:extLst>
          </p:cNvPr>
          <p:cNvCxnSpPr>
            <a:cxnSpLocks/>
          </p:cNvCxnSpPr>
          <p:nvPr/>
        </p:nvCxnSpPr>
        <p:spPr>
          <a:xfrm flipV="1">
            <a:off x="7626580" y="3538198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圖形 21" descr="困惑的人 以實心填滿">
            <a:extLst>
              <a:ext uri="{FF2B5EF4-FFF2-40B4-BE49-F238E27FC236}">
                <a16:creationId xmlns:a16="http://schemas.microsoft.com/office/drawing/2014/main" id="{9A5FC6BD-1531-0633-1C55-86C831B058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152" y="4731159"/>
            <a:ext cx="1466850" cy="1466850"/>
          </a:xfrm>
          <a:prstGeom prst="rect">
            <a:avLst/>
          </a:prstGeom>
        </p:spPr>
      </p:pic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568AB5F-EA46-C5A4-90C4-6B906C3CCEF4}"/>
              </a:ext>
            </a:extLst>
          </p:cNvPr>
          <p:cNvCxnSpPr>
            <a:cxnSpLocks/>
          </p:cNvCxnSpPr>
          <p:nvPr/>
        </p:nvCxnSpPr>
        <p:spPr>
          <a:xfrm>
            <a:off x="1853604" y="5445534"/>
            <a:ext cx="86389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12D4145-25FC-FC08-C4B0-55ADCF6FE4D7}"/>
              </a:ext>
            </a:extLst>
          </p:cNvPr>
          <p:cNvSpPr/>
          <p:nvPr/>
        </p:nvSpPr>
        <p:spPr>
          <a:xfrm>
            <a:off x="2819401" y="4939307"/>
            <a:ext cx="3612851" cy="10505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Context Engineering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5374224-7844-7547-00CE-6A231B1C874C}"/>
              </a:ext>
            </a:extLst>
          </p:cNvPr>
          <p:cNvCxnSpPr>
            <a:cxnSpLocks/>
          </p:cNvCxnSpPr>
          <p:nvPr/>
        </p:nvCxnSpPr>
        <p:spPr>
          <a:xfrm flipV="1">
            <a:off x="4641996" y="450645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F5B927A-08D2-1BA4-62F9-BEF48CE8E87D}"/>
              </a:ext>
            </a:extLst>
          </p:cNvPr>
          <p:cNvCxnSpPr>
            <a:cxnSpLocks/>
          </p:cNvCxnSpPr>
          <p:nvPr/>
        </p:nvCxnSpPr>
        <p:spPr>
          <a:xfrm flipH="1">
            <a:off x="6548516" y="5442768"/>
            <a:ext cx="107806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圖形 23" descr="資料庫 外框">
            <a:extLst>
              <a:ext uri="{FF2B5EF4-FFF2-40B4-BE49-F238E27FC236}">
                <a16:creationId xmlns:a16="http://schemas.microsoft.com/office/drawing/2014/main" id="{B5B0374F-7B68-D325-C971-C0955FF848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2872" y="4769943"/>
            <a:ext cx="1389282" cy="1389282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37B8365C-B778-D0CD-B08A-81E890EE539B}"/>
              </a:ext>
            </a:extLst>
          </p:cNvPr>
          <p:cNvSpPr txBox="1"/>
          <p:nvPr/>
        </p:nvSpPr>
        <p:spPr>
          <a:xfrm>
            <a:off x="8628445" y="5202974"/>
            <a:ext cx="161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Context</a:t>
            </a:r>
            <a:endParaRPr lang="zh-TW" altLang="en-US" sz="2800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99AB76D-832B-02D8-F584-A8FB00DD0340}"/>
              </a:ext>
            </a:extLst>
          </p:cNvPr>
          <p:cNvSpPr/>
          <p:nvPr/>
        </p:nvSpPr>
        <p:spPr>
          <a:xfrm>
            <a:off x="7942520" y="3979448"/>
            <a:ext cx="2329577" cy="4890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tool output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4497ACB-7997-F158-7D0A-4DB8DFDD80CB}"/>
              </a:ext>
            </a:extLst>
          </p:cNvPr>
          <p:cNvGrpSpPr/>
          <p:nvPr/>
        </p:nvGrpSpPr>
        <p:grpSpPr>
          <a:xfrm>
            <a:off x="9621004" y="1380562"/>
            <a:ext cx="500489" cy="1029771"/>
            <a:chOff x="8521363" y="2343150"/>
            <a:chExt cx="500489" cy="1029771"/>
          </a:xfrm>
        </p:grpSpPr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5AB4F507-7944-59A7-A90D-260E04166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608" y="2914650"/>
              <a:ext cx="0" cy="45827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3A94E7E1-01A0-478A-6D5F-67E2BF10855F}"/>
                </a:ext>
              </a:extLst>
            </p:cNvPr>
            <p:cNvSpPr/>
            <p:nvPr/>
          </p:nvSpPr>
          <p:spPr>
            <a:xfrm>
              <a:off x="8521363" y="2343150"/>
              <a:ext cx="500489" cy="4507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8C0BE96-9017-4823-44D8-CEB19FF649AE}"/>
              </a:ext>
            </a:extLst>
          </p:cNvPr>
          <p:cNvCxnSpPr>
            <a:cxnSpLocks/>
          </p:cNvCxnSpPr>
          <p:nvPr/>
        </p:nvCxnSpPr>
        <p:spPr>
          <a:xfrm flipV="1">
            <a:off x="10661857" y="1952062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69505CB-C9CA-53F7-96D5-2CD72CE2C110}"/>
              </a:ext>
            </a:extLst>
          </p:cNvPr>
          <p:cNvSpPr/>
          <p:nvPr/>
        </p:nvSpPr>
        <p:spPr>
          <a:xfrm>
            <a:off x="10411612" y="1380562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37BA15D-BE8E-55FA-A3DB-A377EE76A703}"/>
              </a:ext>
            </a:extLst>
          </p:cNvPr>
          <p:cNvCxnSpPr>
            <a:cxnSpLocks/>
          </p:cNvCxnSpPr>
          <p:nvPr/>
        </p:nvCxnSpPr>
        <p:spPr>
          <a:xfrm flipV="1">
            <a:off x="11432526" y="1952062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302405-7F79-4C90-61F0-2B52AA50EDE0}"/>
              </a:ext>
            </a:extLst>
          </p:cNvPr>
          <p:cNvSpPr/>
          <p:nvPr/>
        </p:nvSpPr>
        <p:spPr>
          <a:xfrm>
            <a:off x="11182281" y="1380562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29A90EB-6525-A0EB-B8F9-25F1D2745856}"/>
              </a:ext>
            </a:extLst>
          </p:cNvPr>
          <p:cNvSpPr/>
          <p:nvPr/>
        </p:nvSpPr>
        <p:spPr>
          <a:xfrm>
            <a:off x="10467555" y="3971292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9742FCA-EA91-1EC6-CE3C-5154CEF006FF}"/>
              </a:ext>
            </a:extLst>
          </p:cNvPr>
          <p:cNvSpPr/>
          <p:nvPr/>
        </p:nvSpPr>
        <p:spPr>
          <a:xfrm>
            <a:off x="11228256" y="3971292"/>
            <a:ext cx="500489" cy="450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604BE29-3329-EBFA-DE9B-F83DA9C2425C}"/>
              </a:ext>
            </a:extLst>
          </p:cNvPr>
          <p:cNvCxnSpPr>
            <a:cxnSpLocks/>
          </p:cNvCxnSpPr>
          <p:nvPr/>
        </p:nvCxnSpPr>
        <p:spPr>
          <a:xfrm flipV="1">
            <a:off x="10736850" y="3513021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2B4BCCF-2667-C045-1AE6-7771E7E2DA71}"/>
              </a:ext>
            </a:extLst>
          </p:cNvPr>
          <p:cNvCxnSpPr>
            <a:cxnSpLocks/>
          </p:cNvCxnSpPr>
          <p:nvPr/>
        </p:nvCxnSpPr>
        <p:spPr>
          <a:xfrm flipV="1">
            <a:off x="11497551" y="3513021"/>
            <a:ext cx="0" cy="458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6BD1149-E21A-9C87-AF62-771536550C19}"/>
              </a:ext>
            </a:extLst>
          </p:cNvPr>
          <p:cNvCxnSpPr>
            <a:cxnSpLocks/>
          </p:cNvCxnSpPr>
          <p:nvPr/>
        </p:nvCxnSpPr>
        <p:spPr>
          <a:xfrm flipV="1">
            <a:off x="9099696" y="3532071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3B7D3F9-C178-4455-458D-0E907559AB26}"/>
              </a:ext>
            </a:extLst>
          </p:cNvPr>
          <p:cNvSpPr txBox="1"/>
          <p:nvPr/>
        </p:nvSpPr>
        <p:spPr>
          <a:xfrm>
            <a:off x="1288910" y="1647216"/>
            <a:ext cx="238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把任務完成</a:t>
            </a:r>
          </a:p>
        </p:txBody>
      </p:sp>
    </p:spTree>
    <p:extLst>
      <p:ext uri="{BB962C8B-B14F-4D97-AF65-F5344CB8AC3E}">
        <p14:creationId xmlns:p14="http://schemas.microsoft.com/office/powerpoint/2010/main" val="28197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AE90535C-E7B1-67C5-428B-8E22895ED3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Prompt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Context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Harness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AE90535C-E7B1-67C5-428B-8E22895ED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851BE8-C319-2AB0-ED96-DCDECFE05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人類透過一些「手段」來駕馭模型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792949-6A6E-F774-C54C-961B4E9B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3" y="32143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形 12" descr="困惑的人 以實心填滿">
            <a:extLst>
              <a:ext uri="{FF2B5EF4-FFF2-40B4-BE49-F238E27FC236}">
                <a16:creationId xmlns:a16="http://schemas.microsoft.com/office/drawing/2014/main" id="{ED359E1B-5BE2-C7B1-569F-49CCF4F493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4637" y="3099258"/>
            <a:ext cx="1466850" cy="14668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D8426DA-9E8F-6166-BE14-8452B74DF6AC}"/>
              </a:ext>
            </a:extLst>
          </p:cNvPr>
          <p:cNvSpPr txBox="1"/>
          <p:nvPr/>
        </p:nvSpPr>
        <p:spPr>
          <a:xfrm>
            <a:off x="838200" y="5578131"/>
            <a:ext cx="1183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有時候模型無法完成任務，不是能力不行，而是沒有好的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 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BA98834-FF50-0660-F4B5-68DD85506BCB}"/>
              </a:ext>
            </a:extLst>
          </p:cNvPr>
          <p:cNvCxnSpPr>
            <a:cxnSpLocks/>
          </p:cNvCxnSpPr>
          <p:nvPr/>
        </p:nvCxnSpPr>
        <p:spPr>
          <a:xfrm>
            <a:off x="3406443" y="3927933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B7595D1-343E-6969-7342-545441033A71}"/>
              </a:ext>
            </a:extLst>
          </p:cNvPr>
          <p:cNvCxnSpPr>
            <a:cxnSpLocks/>
          </p:cNvCxnSpPr>
          <p:nvPr/>
        </p:nvCxnSpPr>
        <p:spPr>
          <a:xfrm>
            <a:off x="3406443" y="3214352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910CF21-1BD6-1F46-D3C9-790D390C068D}"/>
              </a:ext>
            </a:extLst>
          </p:cNvPr>
          <p:cNvCxnSpPr>
            <a:cxnSpLocks/>
          </p:cNvCxnSpPr>
          <p:nvPr/>
        </p:nvCxnSpPr>
        <p:spPr>
          <a:xfrm>
            <a:off x="3406443" y="4719302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9CD393A-22F7-7570-DD13-05C912F6EF12}"/>
              </a:ext>
            </a:extLst>
          </p:cNvPr>
          <p:cNvSpPr txBox="1"/>
          <p:nvPr/>
        </p:nvSpPr>
        <p:spPr>
          <a:xfrm>
            <a:off x="3629784" y="2686970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人類語言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來控制「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認知框架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000AA23-FCC5-AF9A-F766-92C45B7D99A0}"/>
              </a:ext>
            </a:extLst>
          </p:cNvPr>
          <p:cNvSpPr txBox="1"/>
          <p:nvPr/>
        </p:nvSpPr>
        <p:spPr>
          <a:xfrm>
            <a:off x="3683035" y="3426814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來控制「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能力邊界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43AB08D-D622-8DAA-D7A5-69ADA6F9C217}"/>
              </a:ext>
            </a:extLst>
          </p:cNvPr>
          <p:cNvSpPr txBox="1"/>
          <p:nvPr/>
        </p:nvSpPr>
        <p:spPr>
          <a:xfrm>
            <a:off x="3732335" y="4244144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工作流程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來控制「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22509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1113D0-5D72-D188-C1A8-30775E7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控制「認知框架」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EA0AAB-D982-7EB6-BAC9-B36EC3DD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76" y="445580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AAD7B1B-3CA4-AA54-FC5A-995E71AF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84" y="2057401"/>
            <a:ext cx="1570784" cy="1695449"/>
          </a:xfrm>
          <a:prstGeom prst="rect">
            <a:avLst/>
          </a:prstGeom>
        </p:spPr>
      </p:pic>
      <p:pic>
        <p:nvPicPr>
          <p:cNvPr id="7" name="圖形 6" descr="困惑的人 以實心填滿">
            <a:extLst>
              <a:ext uri="{FF2B5EF4-FFF2-40B4-BE49-F238E27FC236}">
                <a16:creationId xmlns:a16="http://schemas.microsoft.com/office/drawing/2014/main" id="{63C5A718-5DC2-046A-FEA2-01B822F713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9267" y="4422790"/>
            <a:ext cx="1466850" cy="14668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DDB01C7-96D1-6AB1-F242-B172631D18F1}"/>
              </a:ext>
            </a:extLst>
          </p:cNvPr>
          <p:cNvSpPr txBox="1"/>
          <p:nvPr/>
        </p:nvSpPr>
        <p:spPr>
          <a:xfrm>
            <a:off x="8288669" y="2695444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AGENTS.md</a:t>
            </a:r>
            <a:endParaRPr lang="zh-TW" altLang="en-US" sz="28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B9D50D0-8A06-1EBE-62F7-CCB54B313365}"/>
              </a:ext>
            </a:extLst>
          </p:cNvPr>
          <p:cNvCxnSpPr>
            <a:cxnSpLocks/>
          </p:cNvCxnSpPr>
          <p:nvPr/>
        </p:nvCxnSpPr>
        <p:spPr>
          <a:xfrm>
            <a:off x="5096117" y="5140734"/>
            <a:ext cx="134278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DE8DD23-0F7C-4BC0-55ED-FB81E8F301AF}"/>
              </a:ext>
            </a:extLst>
          </p:cNvPr>
          <p:cNvCxnSpPr>
            <a:cxnSpLocks/>
          </p:cNvCxnSpPr>
          <p:nvPr/>
        </p:nvCxnSpPr>
        <p:spPr>
          <a:xfrm>
            <a:off x="7615359" y="3734018"/>
            <a:ext cx="0" cy="4760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53CA62-B735-4009-98D0-8FE726D818A5}"/>
              </a:ext>
            </a:extLst>
          </p:cNvPr>
          <p:cNvSpPr txBox="1"/>
          <p:nvPr/>
        </p:nvSpPr>
        <p:spPr>
          <a:xfrm>
            <a:off x="1186924" y="2695444"/>
            <a:ext cx="458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Natural Language Harness</a:t>
            </a:r>
            <a:endParaRPr lang="zh-TW" altLang="en-US" sz="28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D37C67-7312-43B8-8CF8-3A990984C20C}"/>
              </a:ext>
            </a:extLst>
          </p:cNvPr>
          <p:cNvSpPr txBox="1"/>
          <p:nvPr/>
        </p:nvSpPr>
        <p:spPr>
          <a:xfrm>
            <a:off x="1186924" y="2014538"/>
            <a:ext cx="458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透過用人類語言寫成的規則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67B81BA6-5854-9062-59A5-FF812620E784}"/>
              </a:ext>
            </a:extLst>
          </p:cNvPr>
          <p:cNvCxnSpPr>
            <a:stCxn id="14" idx="3"/>
            <a:endCxn id="5" idx="1"/>
          </p:cNvCxnSpPr>
          <p:nvPr/>
        </p:nvCxnSpPr>
        <p:spPr>
          <a:xfrm>
            <a:off x="5767508" y="2276148"/>
            <a:ext cx="1022876" cy="6289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A76AC5-4A42-5C0B-FFD6-C937DB33C5FA}"/>
              </a:ext>
            </a:extLst>
          </p:cNvPr>
          <p:cNvSpPr txBox="1"/>
          <p:nvPr/>
        </p:nvSpPr>
        <p:spPr>
          <a:xfrm>
            <a:off x="7903967" y="3784297"/>
            <a:ext cx="299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放入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prompt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9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645CC4-1F7B-2792-40DF-298AF6CB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控制「認知框架」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BFA7196-29C4-C72F-A6B0-FA1BEAF5EB5D}"/>
              </a:ext>
            </a:extLst>
          </p:cNvPr>
          <p:cNvSpPr/>
          <p:nvPr/>
        </p:nvSpPr>
        <p:spPr>
          <a:xfrm>
            <a:off x="1044880" y="4812061"/>
            <a:ext cx="10116906" cy="11766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17CD24C-219C-31D5-FB23-590C94A94999}"/>
              </a:ext>
            </a:extLst>
          </p:cNvPr>
          <p:cNvSpPr txBox="1"/>
          <p:nvPr/>
        </p:nvSpPr>
        <p:spPr>
          <a:xfrm>
            <a:off x="3048000" y="59838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u="sng" dirty="0">
                <a:solidFill>
                  <a:schemeClr val="tx1"/>
                </a:solidFill>
              </a:rPr>
              <a:t>workspace</a:t>
            </a:r>
            <a:endParaRPr lang="zh-TW" altLang="en-US" sz="2400" u="sng" dirty="0">
              <a:solidFill>
                <a:schemeClr val="tx1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161E796-9D97-B487-C6D8-806D1730B263}"/>
              </a:ext>
            </a:extLst>
          </p:cNvPr>
          <p:cNvSpPr/>
          <p:nvPr/>
        </p:nvSpPr>
        <p:spPr>
          <a:xfrm>
            <a:off x="3715806" y="3225561"/>
            <a:ext cx="1857376" cy="122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solidFill>
                  <a:schemeClr val="tx1"/>
                </a:solidFill>
              </a:rPr>
              <a:t>OpenClaw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10">
            <a:extLst>
              <a:ext uri="{FF2B5EF4-FFF2-40B4-BE49-F238E27FC236}">
                <a16:creationId xmlns:a16="http://schemas.microsoft.com/office/drawing/2014/main" id="{93132F66-1B8E-090F-7E80-7ACD562F0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59" y="1470268"/>
            <a:ext cx="1524000" cy="152400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69B703AB-F525-3B48-9626-09C15FA7D895}"/>
              </a:ext>
            </a:extLst>
          </p:cNvPr>
          <p:cNvSpPr/>
          <p:nvPr/>
        </p:nvSpPr>
        <p:spPr>
          <a:xfrm>
            <a:off x="6335032" y="3225560"/>
            <a:ext cx="1875668" cy="122340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LLM: Claude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C5B05063-7C59-7BE9-1908-42435D6A7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10" y="1429074"/>
            <a:ext cx="1524000" cy="1524000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FD77D16-8649-70FD-ECCF-5CC7B982636D}"/>
              </a:ext>
            </a:extLst>
          </p:cNvPr>
          <p:cNvSpPr/>
          <p:nvPr/>
        </p:nvSpPr>
        <p:spPr>
          <a:xfrm>
            <a:off x="8972550" y="3188096"/>
            <a:ext cx="2120908" cy="122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solidFill>
                  <a:schemeClr val="tx1"/>
                </a:solidFill>
              </a:rPr>
              <a:t>Cowork</a:t>
            </a:r>
            <a:r>
              <a:rPr lang="en-US" altLang="zh-TW" sz="2400" dirty="0">
                <a:solidFill>
                  <a:schemeClr val="tx1"/>
                </a:solidFill>
              </a:rPr>
              <a:t> / Claude Code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D404C7D-09BC-97DF-05E9-6CA62E126893}"/>
              </a:ext>
            </a:extLst>
          </p:cNvPr>
          <p:cNvSpPr/>
          <p:nvPr/>
        </p:nvSpPr>
        <p:spPr>
          <a:xfrm>
            <a:off x="1044880" y="3225560"/>
            <a:ext cx="1875668" cy="122340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LLM: ChatGPT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5F804DA-22E6-23F4-5D1F-010617E5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41" y="4979408"/>
            <a:ext cx="841906" cy="8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770FC2B3-BC3B-313B-E761-78319C4BDB48}"/>
              </a:ext>
            </a:extLst>
          </p:cNvPr>
          <p:cNvSpPr txBox="1"/>
          <p:nvPr/>
        </p:nvSpPr>
        <p:spPr>
          <a:xfrm>
            <a:off x="2434694" y="5254381"/>
            <a:ext cx="190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AGENTS.md</a:t>
            </a:r>
            <a:endParaRPr lang="zh-TW" altLang="en-US" sz="24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92252E9-3B64-16F4-1875-7B098C73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9" y="4923120"/>
            <a:ext cx="841906" cy="8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541E156-D4CC-05E4-2545-346AFE883F44}"/>
              </a:ext>
            </a:extLst>
          </p:cNvPr>
          <p:cNvSpPr txBox="1"/>
          <p:nvPr/>
        </p:nvSpPr>
        <p:spPr>
          <a:xfrm>
            <a:off x="7856012" y="5198093"/>
            <a:ext cx="190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CLAUDE.md</a:t>
            </a:r>
            <a:endParaRPr lang="zh-TW" altLang="en-US" sz="2400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FEB207F-1BF6-9C58-A2C7-7E049CFFF2C7}"/>
              </a:ext>
            </a:extLst>
          </p:cNvPr>
          <p:cNvCxnSpPr/>
          <p:nvPr/>
        </p:nvCxnSpPr>
        <p:spPr>
          <a:xfrm>
            <a:off x="5349344" y="5387731"/>
            <a:ext cx="24384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75FE4BE-C72C-183E-887D-7835E378BF5A}"/>
              </a:ext>
            </a:extLst>
          </p:cNvPr>
          <p:cNvSpPr txBox="1"/>
          <p:nvPr/>
        </p:nvSpPr>
        <p:spPr>
          <a:xfrm>
            <a:off x="5573182" y="5387731"/>
            <a:ext cx="194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copy</a:t>
            </a:r>
            <a:endParaRPr lang="zh-TW" altLang="en-US" sz="2400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46A6A01-CAA1-9CAE-BE34-3F1575F65B8E}"/>
              </a:ext>
            </a:extLst>
          </p:cNvPr>
          <p:cNvCxnSpPr>
            <a:cxnSpLocks/>
          </p:cNvCxnSpPr>
          <p:nvPr/>
        </p:nvCxnSpPr>
        <p:spPr>
          <a:xfrm flipV="1">
            <a:off x="4643559" y="4442012"/>
            <a:ext cx="0" cy="4760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05E7657-B312-9E05-289B-632165BB8440}"/>
              </a:ext>
            </a:extLst>
          </p:cNvPr>
          <p:cNvCxnSpPr>
            <a:cxnSpLocks/>
          </p:cNvCxnSpPr>
          <p:nvPr/>
        </p:nvCxnSpPr>
        <p:spPr>
          <a:xfrm flipV="1">
            <a:off x="10034709" y="4411501"/>
            <a:ext cx="0" cy="4760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0AF5943-BCC9-0060-8578-1870A18E1ACC}"/>
              </a:ext>
            </a:extLst>
          </p:cNvPr>
          <p:cNvCxnSpPr>
            <a:cxnSpLocks/>
          </p:cNvCxnSpPr>
          <p:nvPr/>
        </p:nvCxnSpPr>
        <p:spPr>
          <a:xfrm flipH="1" flipV="1">
            <a:off x="5688382" y="3704547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948C776-4010-68DF-701B-D5185724E90B}"/>
              </a:ext>
            </a:extLst>
          </p:cNvPr>
          <p:cNvCxnSpPr>
            <a:cxnSpLocks/>
          </p:cNvCxnSpPr>
          <p:nvPr/>
        </p:nvCxnSpPr>
        <p:spPr>
          <a:xfrm flipV="1">
            <a:off x="5688382" y="4028627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738C3B4-8F52-742E-D1C6-426E9BD3D96A}"/>
              </a:ext>
            </a:extLst>
          </p:cNvPr>
          <p:cNvCxnSpPr>
            <a:cxnSpLocks/>
          </p:cNvCxnSpPr>
          <p:nvPr/>
        </p:nvCxnSpPr>
        <p:spPr>
          <a:xfrm flipH="1" flipV="1">
            <a:off x="8317350" y="3704546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DF2F1086-1DAA-8ADC-D78C-57E3C224572D}"/>
              </a:ext>
            </a:extLst>
          </p:cNvPr>
          <p:cNvCxnSpPr>
            <a:cxnSpLocks/>
          </p:cNvCxnSpPr>
          <p:nvPr/>
        </p:nvCxnSpPr>
        <p:spPr>
          <a:xfrm flipV="1">
            <a:off x="8317350" y="4028626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7381D39-CC9E-D292-BCF2-FC65AD683BEA}"/>
              </a:ext>
            </a:extLst>
          </p:cNvPr>
          <p:cNvCxnSpPr>
            <a:cxnSpLocks/>
          </p:cNvCxnSpPr>
          <p:nvPr/>
        </p:nvCxnSpPr>
        <p:spPr>
          <a:xfrm flipH="1" flipV="1">
            <a:off x="3035748" y="3634828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14D9701-0F7D-8911-395D-130136ADDF33}"/>
              </a:ext>
            </a:extLst>
          </p:cNvPr>
          <p:cNvCxnSpPr>
            <a:cxnSpLocks/>
          </p:cNvCxnSpPr>
          <p:nvPr/>
        </p:nvCxnSpPr>
        <p:spPr>
          <a:xfrm flipV="1">
            <a:off x="3035748" y="3958908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8AF972AF-0F69-A843-4C92-0EF3C5E0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4" y="2633591"/>
            <a:ext cx="875850" cy="87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2BC2C9-7E63-FC47-E37E-8BFECB3B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60B623B-580B-3BA4-A6C7-8C83EC8F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07" y="631826"/>
            <a:ext cx="9361386" cy="527358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FDABD73-5E8F-DA9C-142F-A82EB00D88EA}"/>
              </a:ext>
            </a:extLst>
          </p:cNvPr>
          <p:cNvSpPr txBox="1"/>
          <p:nvPr/>
        </p:nvSpPr>
        <p:spPr>
          <a:xfrm>
            <a:off x="8297956" y="6031210"/>
            <a:ext cx="28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gemma-4-E2B-it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87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D321BB-CE42-481E-F479-A579E593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控制「認知框架」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889E7A-3D2A-E085-FBA6-5BF7FBBBE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21C17B0-F8AE-8093-8D27-12C69670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25" y="1511195"/>
            <a:ext cx="6755475" cy="49801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B5284AE-0064-6380-483E-EA96178CEB6E}"/>
              </a:ext>
            </a:extLst>
          </p:cNvPr>
          <p:cNvSpPr txBox="1"/>
          <p:nvPr/>
        </p:nvSpPr>
        <p:spPr>
          <a:xfrm>
            <a:off x="1017494" y="58076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https://arxiv.org/abs/2601.20404</a:t>
            </a:r>
          </a:p>
        </p:txBody>
      </p:sp>
    </p:spTree>
    <p:extLst>
      <p:ext uri="{BB962C8B-B14F-4D97-AF65-F5344CB8AC3E}">
        <p14:creationId xmlns:p14="http://schemas.microsoft.com/office/powerpoint/2010/main" val="30184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A42798-344D-5F21-CEA2-ECFABF49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控制「認知框架」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18D226-F771-644C-63FA-7BF90B154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8D2BE06-5E5E-78BE-7E3A-1DDD9A6F9161}"/>
              </a:ext>
            </a:extLst>
          </p:cNvPr>
          <p:cNvSpPr txBox="1"/>
          <p:nvPr/>
        </p:nvSpPr>
        <p:spPr>
          <a:xfrm>
            <a:off x="8317230" y="7734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https://arxiv.org/abs/2602.11988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4B91CF6-9BFF-4412-2452-DF93D8666F3F}"/>
              </a:ext>
            </a:extLst>
          </p:cNvPr>
          <p:cNvSpPr txBox="1"/>
          <p:nvPr/>
        </p:nvSpPr>
        <p:spPr>
          <a:xfrm>
            <a:off x="8317230" y="1058662"/>
            <a:ext cx="694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https://agents.md/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5194111-C209-F2AA-ABD1-FADBF219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47" y="1638049"/>
            <a:ext cx="8534679" cy="4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ABC95D-179D-5A86-229E-A1ACDB29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控制「認知框架」</a:t>
            </a:r>
            <a:endParaRPr lang="zh-TW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1421E2-5399-0415-80AE-DAB34BBE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83" y="362981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卡通, 圖畫, 寫生, 圖解 的圖片&#10;&#10;AI 產生的內容可能不正確。">
            <a:extLst>
              <a:ext uri="{FF2B5EF4-FFF2-40B4-BE49-F238E27FC236}">
                <a16:creationId xmlns:a16="http://schemas.microsoft.com/office/drawing/2014/main" id="{96E11562-BE36-D2C2-4403-C9BA09105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119" y="3153569"/>
            <a:ext cx="1695450" cy="16954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B5E5070-CF70-5041-9F65-37B2BEFF96A7}"/>
              </a:ext>
            </a:extLst>
          </p:cNvPr>
          <p:cNvSpPr txBox="1"/>
          <p:nvPr/>
        </p:nvSpPr>
        <p:spPr>
          <a:xfrm>
            <a:off x="5983805" y="62337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https://openai.com/zh-Hant/index/harness-engineering/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8D69E-CED9-67BD-8637-5CB779E5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87" y="2391821"/>
            <a:ext cx="1974036" cy="19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4E45FC-AC16-465C-E0F5-BED31F12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0" y="2581276"/>
            <a:ext cx="1695447" cy="16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9B8182-B085-7714-7A85-1D88FD64B6BE}"/>
              </a:ext>
            </a:extLst>
          </p:cNvPr>
          <p:cNvSpPr txBox="1"/>
          <p:nvPr/>
        </p:nvSpPr>
        <p:spPr>
          <a:xfrm>
            <a:off x="3622620" y="4849019"/>
            <a:ext cx="198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工作手則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919F42D-38EC-CA8F-70BA-F5552E8B7AB7}"/>
              </a:ext>
            </a:extLst>
          </p:cNvPr>
          <p:cNvSpPr txBox="1"/>
          <p:nvPr/>
        </p:nvSpPr>
        <p:spPr>
          <a:xfrm>
            <a:off x="3622620" y="440945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AGENTS.md</a:t>
            </a:r>
            <a:endParaRPr lang="zh-TW" altLang="en-US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993773-1B58-7208-587B-38696BBAC24B}"/>
              </a:ext>
            </a:extLst>
          </p:cNvPr>
          <p:cNvSpPr txBox="1"/>
          <p:nvPr/>
        </p:nvSpPr>
        <p:spPr>
          <a:xfrm>
            <a:off x="8044787" y="4743868"/>
            <a:ext cx="198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工作手則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0639B28-7777-C1F3-E405-8154B41E7183}"/>
              </a:ext>
            </a:extLst>
          </p:cNvPr>
          <p:cNvSpPr txBox="1"/>
          <p:nvPr/>
        </p:nvSpPr>
        <p:spPr>
          <a:xfrm>
            <a:off x="8044787" y="430430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AGENTS.md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88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E86EF60-291E-CFF0-2955-BE97F69F40F5}"/>
              </a:ext>
            </a:extLst>
          </p:cNvPr>
          <p:cNvSpPr/>
          <p:nvPr/>
        </p:nvSpPr>
        <p:spPr>
          <a:xfrm>
            <a:off x="6300107" y="4608861"/>
            <a:ext cx="4793345" cy="11766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AF5759-94E3-74C2-DB47-F3100CB3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控制「能力邊界」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AF952D-4EDD-9598-0BD2-E7B66D0398E0}"/>
              </a:ext>
            </a:extLst>
          </p:cNvPr>
          <p:cNvSpPr txBox="1"/>
          <p:nvPr/>
        </p:nvSpPr>
        <p:spPr>
          <a:xfrm>
            <a:off x="6238875" y="516161"/>
            <a:ext cx="5114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例如：透過限制工具可以限制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Agent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可以做的事情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BF3622C-AFCC-A7A6-77CA-6D89C6CE441B}"/>
              </a:ext>
            </a:extLst>
          </p:cNvPr>
          <p:cNvSpPr/>
          <p:nvPr/>
        </p:nvSpPr>
        <p:spPr>
          <a:xfrm>
            <a:off x="1044880" y="4608861"/>
            <a:ext cx="4528302" cy="11766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6ADEA73-0742-F82F-B7BA-CC556851FCC2}"/>
              </a:ext>
            </a:extLst>
          </p:cNvPr>
          <p:cNvSpPr/>
          <p:nvPr/>
        </p:nvSpPr>
        <p:spPr>
          <a:xfrm>
            <a:off x="3715806" y="3022361"/>
            <a:ext cx="1857376" cy="122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solidFill>
                  <a:schemeClr val="tx1"/>
                </a:solidFill>
              </a:rPr>
              <a:t>OpenClaw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7" name="內容版面配置區 10">
            <a:extLst>
              <a:ext uri="{FF2B5EF4-FFF2-40B4-BE49-F238E27FC236}">
                <a16:creationId xmlns:a16="http://schemas.microsoft.com/office/drawing/2014/main" id="{F8F36377-A0CC-5E09-0941-1242B9DA2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59" y="1470268"/>
            <a:ext cx="1524000" cy="15240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020E5392-C9AB-964D-83BC-0EC1612E1DC4}"/>
              </a:ext>
            </a:extLst>
          </p:cNvPr>
          <p:cNvSpPr/>
          <p:nvPr/>
        </p:nvSpPr>
        <p:spPr>
          <a:xfrm>
            <a:off x="6335032" y="3022360"/>
            <a:ext cx="1875668" cy="122340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內容版面配置區 10">
            <a:extLst>
              <a:ext uri="{FF2B5EF4-FFF2-40B4-BE49-F238E27FC236}">
                <a16:creationId xmlns:a16="http://schemas.microsoft.com/office/drawing/2014/main" id="{E75C1E3E-A2B7-CB17-48CE-DFEA4E81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10" y="1429074"/>
            <a:ext cx="1524000" cy="15240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04D0E2F6-D3AB-FB0F-72EC-644B08BF7615}"/>
              </a:ext>
            </a:extLst>
          </p:cNvPr>
          <p:cNvSpPr/>
          <p:nvPr/>
        </p:nvSpPr>
        <p:spPr>
          <a:xfrm>
            <a:off x="8972550" y="2984896"/>
            <a:ext cx="2120908" cy="122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solidFill>
                  <a:schemeClr val="tx1"/>
                </a:solidFill>
              </a:rPr>
              <a:t>Cowork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EC806BA-1CA0-3A54-87A4-A2DF9B2A5C73}"/>
              </a:ext>
            </a:extLst>
          </p:cNvPr>
          <p:cNvSpPr/>
          <p:nvPr/>
        </p:nvSpPr>
        <p:spPr>
          <a:xfrm>
            <a:off x="1044880" y="3022360"/>
            <a:ext cx="1875668" cy="122340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0421AD4F-56A9-EA76-EFF3-2921EBA028B3}"/>
              </a:ext>
            </a:extLst>
          </p:cNvPr>
          <p:cNvCxnSpPr>
            <a:cxnSpLocks/>
          </p:cNvCxnSpPr>
          <p:nvPr/>
        </p:nvCxnSpPr>
        <p:spPr>
          <a:xfrm flipV="1">
            <a:off x="4643559" y="4238812"/>
            <a:ext cx="0" cy="4760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79DC57D-9F6D-4984-4EFF-B00FBC62F7D6}"/>
              </a:ext>
            </a:extLst>
          </p:cNvPr>
          <p:cNvCxnSpPr>
            <a:cxnSpLocks/>
          </p:cNvCxnSpPr>
          <p:nvPr/>
        </p:nvCxnSpPr>
        <p:spPr>
          <a:xfrm flipV="1">
            <a:off x="10034709" y="4208301"/>
            <a:ext cx="0" cy="4760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053DB09-9550-6AA2-6CC8-1C98A6A31E45}"/>
              </a:ext>
            </a:extLst>
          </p:cNvPr>
          <p:cNvCxnSpPr>
            <a:cxnSpLocks/>
          </p:cNvCxnSpPr>
          <p:nvPr/>
        </p:nvCxnSpPr>
        <p:spPr>
          <a:xfrm flipH="1" flipV="1">
            <a:off x="8317350" y="3501346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BA524DD-DEE1-9996-2914-B52AB7076282}"/>
              </a:ext>
            </a:extLst>
          </p:cNvPr>
          <p:cNvCxnSpPr>
            <a:cxnSpLocks/>
          </p:cNvCxnSpPr>
          <p:nvPr/>
        </p:nvCxnSpPr>
        <p:spPr>
          <a:xfrm flipV="1">
            <a:off x="8317350" y="3825426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75C2DD7-C862-728F-E31A-562E1FD6F04C}"/>
              </a:ext>
            </a:extLst>
          </p:cNvPr>
          <p:cNvCxnSpPr>
            <a:cxnSpLocks/>
          </p:cNvCxnSpPr>
          <p:nvPr/>
        </p:nvCxnSpPr>
        <p:spPr>
          <a:xfrm flipH="1" flipV="1">
            <a:off x="3035748" y="3431628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77C37B1-A92D-3CDC-09C4-4A4B943C4042}"/>
              </a:ext>
            </a:extLst>
          </p:cNvPr>
          <p:cNvCxnSpPr>
            <a:cxnSpLocks/>
          </p:cNvCxnSpPr>
          <p:nvPr/>
        </p:nvCxnSpPr>
        <p:spPr>
          <a:xfrm flipV="1">
            <a:off x="3035748" y="3755708"/>
            <a:ext cx="540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A845773-82D7-250D-EC85-EB3F5013E452}"/>
              </a:ext>
            </a:extLst>
          </p:cNvPr>
          <p:cNvSpPr txBox="1"/>
          <p:nvPr/>
        </p:nvSpPr>
        <p:spPr>
          <a:xfrm>
            <a:off x="1594324" y="5833117"/>
            <a:ext cx="342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你的電腦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9DF01F7-C166-74C7-0B31-21F162438019}"/>
              </a:ext>
            </a:extLst>
          </p:cNvPr>
          <p:cNvSpPr txBox="1"/>
          <p:nvPr/>
        </p:nvSpPr>
        <p:spPr>
          <a:xfrm>
            <a:off x="7080093" y="5833118"/>
            <a:ext cx="342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你的電腦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D9B3E7F-FC94-0BA7-BD39-F981F2FC1081}"/>
              </a:ext>
            </a:extLst>
          </p:cNvPr>
          <p:cNvSpPr txBox="1"/>
          <p:nvPr/>
        </p:nvSpPr>
        <p:spPr>
          <a:xfrm>
            <a:off x="1594324" y="4972160"/>
            <a:ext cx="342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想看甚麼、就看甚麼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D94C701-3F42-5660-69FF-AB3CDE8AB411}"/>
              </a:ext>
            </a:extLst>
          </p:cNvPr>
          <p:cNvSpPr txBox="1"/>
          <p:nvPr/>
        </p:nvSpPr>
        <p:spPr>
          <a:xfrm>
            <a:off x="6985356" y="4770121"/>
            <a:ext cx="36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掛載資料夾一定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需要人的同意</a:t>
            </a:r>
          </a:p>
        </p:txBody>
      </p:sp>
    </p:spTree>
    <p:extLst>
      <p:ext uri="{BB962C8B-B14F-4D97-AF65-F5344CB8AC3E}">
        <p14:creationId xmlns:p14="http://schemas.microsoft.com/office/powerpoint/2010/main" val="22387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6" grpId="0" animBg="1"/>
      <p:bldP spid="8" grpId="0" animBg="1"/>
      <p:bldP spid="10" grpId="0" animBg="1"/>
      <p:bldP spid="11" grpId="0" animBg="1"/>
      <p:bldP spid="29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AFE2EE-11FB-EAC1-FDE0-1282AD79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控制「能力邊界」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6285DB-7567-1D9D-3F8A-41D2AB514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SWE‑agent</a:t>
            </a:r>
            <a:r>
              <a:rPr lang="zh-TW" altLang="en-US" dirty="0"/>
              <a:t> </a:t>
            </a:r>
            <a:r>
              <a:rPr lang="en-US" altLang="zh-TW" dirty="0"/>
              <a:t>(Agent-Computer Interface, ACI)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E8479F-38AE-A235-9F0E-1C6EFB44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6" y="2486295"/>
            <a:ext cx="11893207" cy="38256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9C1AB4-6A6E-C97C-6739-5AAADC41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727" y="365125"/>
            <a:ext cx="3211990" cy="18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A01D3-8334-C1AC-219E-997A17031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3442CB-33CA-957D-D382-BEB08696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控制「能力邊界」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3A0B89-AB10-D011-5972-51D62C4EB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SWE‑agent</a:t>
            </a:r>
            <a:r>
              <a:rPr lang="zh-TW" altLang="en-US" dirty="0"/>
              <a:t> </a:t>
            </a:r>
            <a:r>
              <a:rPr lang="en-US" altLang="zh-TW" dirty="0"/>
              <a:t>(Agent-Computer Interface, ACI)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EE1116-6882-2B46-8E11-B31573EAE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9" y="2539000"/>
            <a:ext cx="11156381" cy="37919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C945E2-7DF8-491D-908C-F731CD38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867" y="365125"/>
            <a:ext cx="3286088" cy="19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D70B7A-D8F9-1F27-8F9F-BB30D4C3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控制「能力邊界」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1E53EF-A1E9-2722-5696-B0F04D2B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43" y="1690688"/>
            <a:ext cx="8130008" cy="434623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E3E4E25-6B0F-3302-E30A-A725AE783545}"/>
              </a:ext>
            </a:extLst>
          </p:cNvPr>
          <p:cNvSpPr txBox="1"/>
          <p:nvPr/>
        </p:nvSpPr>
        <p:spPr>
          <a:xfrm>
            <a:off x="342901" y="6123543"/>
            <a:ext cx="847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https://justin.poehnelt.com/posts/rewrite-your-cli-for-ai-agents/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27F495D-5DA6-AB73-2271-CC9ADA1D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50" y="3429000"/>
            <a:ext cx="9228708" cy="2322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7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A18397-64CD-615D-E4B4-9DF7BC9A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60CF32-0B60-9C63-33EB-7E999E74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30" y="335661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 descr="困惑的人 以實心填滿">
            <a:extLst>
              <a:ext uri="{FF2B5EF4-FFF2-40B4-BE49-F238E27FC236}">
                <a16:creationId xmlns:a16="http://schemas.microsoft.com/office/drawing/2014/main" id="{43E4CED0-0FDF-194B-0B80-75B754D501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190" y="3356610"/>
            <a:ext cx="1219200" cy="1219200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1CD9F070-C098-A876-0055-431382054521}"/>
              </a:ext>
            </a:extLst>
          </p:cNvPr>
          <p:cNvCxnSpPr>
            <a:cxnSpLocks/>
          </p:cNvCxnSpPr>
          <p:nvPr/>
        </p:nvCxnSpPr>
        <p:spPr>
          <a:xfrm>
            <a:off x="1855470" y="4006850"/>
            <a:ext cx="8940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左大括弧 7">
            <a:extLst>
              <a:ext uri="{FF2B5EF4-FFF2-40B4-BE49-F238E27FC236}">
                <a16:creationId xmlns:a16="http://schemas.microsoft.com/office/drawing/2014/main" id="{D4E71EA3-52B3-6A6F-13CA-EEDED049D1C4}"/>
              </a:ext>
            </a:extLst>
          </p:cNvPr>
          <p:cNvSpPr/>
          <p:nvPr/>
        </p:nvSpPr>
        <p:spPr>
          <a:xfrm>
            <a:off x="4268470" y="1862138"/>
            <a:ext cx="711200" cy="4608512"/>
          </a:xfrm>
          <a:prstGeom prst="leftBrace">
            <a:avLst>
              <a:gd name="adj1" fmla="val 20865"/>
              <a:gd name="adj2" fmla="val 4867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A2891A-EA03-75A6-761F-DFA8A0B5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0" y="18621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AFB15B4-12B6-5B46-220A-3929AF74C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0" y="349015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5B92DE-F5B1-C8EB-5198-A978E0B42397}"/>
              </a:ext>
            </a:extLst>
          </p:cNvPr>
          <p:cNvSpPr txBox="1"/>
          <p:nvPr/>
        </p:nvSpPr>
        <p:spPr>
          <a:xfrm>
            <a:off x="3333750" y="30144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dirty="0">
                <a:effectLst/>
              </a:rPr>
              <a:t> </a:t>
            </a:r>
            <a:endParaRPr lang="zh-TW" alt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E0C1CC4-682E-44F4-375F-CFF4BAA8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90" y="179526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A89E92C-6E1B-1F0B-F62C-4D7BE321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32" y="179526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325F5CD-4FFE-5380-179C-A7361B38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0" y="518912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9CFD039-7B7D-2EE4-D52A-12B2B2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0" y="240486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D18FF96-6259-1D7D-56A1-8CB9A77CC6DD}"/>
              </a:ext>
            </a:extLst>
          </p:cNvPr>
          <p:cNvCxnSpPr>
            <a:cxnSpLocks/>
          </p:cNvCxnSpPr>
          <p:nvPr/>
        </p:nvCxnSpPr>
        <p:spPr>
          <a:xfrm>
            <a:off x="6280152" y="2471738"/>
            <a:ext cx="8940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8">
            <a:extLst>
              <a:ext uri="{FF2B5EF4-FFF2-40B4-BE49-F238E27FC236}">
                <a16:creationId xmlns:a16="http://schemas.microsoft.com/office/drawing/2014/main" id="{BD9A36C6-8839-C9A1-ED9D-1C376A38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32" y="343939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5059F21-59EC-49D0-2FC3-FFD068E95F5F}"/>
              </a:ext>
            </a:extLst>
          </p:cNvPr>
          <p:cNvCxnSpPr>
            <a:cxnSpLocks/>
          </p:cNvCxnSpPr>
          <p:nvPr/>
        </p:nvCxnSpPr>
        <p:spPr>
          <a:xfrm>
            <a:off x="6280152" y="4115871"/>
            <a:ext cx="8940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8">
            <a:extLst>
              <a:ext uri="{FF2B5EF4-FFF2-40B4-BE49-F238E27FC236}">
                <a16:creationId xmlns:a16="http://schemas.microsoft.com/office/drawing/2014/main" id="{EC8625D4-A27A-6B17-30EA-4EC91223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32" y="518912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756001A-4E19-0564-D8AB-E50BA7FED0F8}"/>
              </a:ext>
            </a:extLst>
          </p:cNvPr>
          <p:cNvCxnSpPr>
            <a:cxnSpLocks/>
          </p:cNvCxnSpPr>
          <p:nvPr/>
        </p:nvCxnSpPr>
        <p:spPr>
          <a:xfrm>
            <a:off x="6280152" y="5865595"/>
            <a:ext cx="8940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6">
            <a:extLst>
              <a:ext uri="{FF2B5EF4-FFF2-40B4-BE49-F238E27FC236}">
                <a16:creationId xmlns:a16="http://schemas.microsoft.com/office/drawing/2014/main" id="{9B047881-C24F-31F2-2BBB-117CF3EA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90" y="335661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62ADB4E9-29FB-9D73-1087-0B483F38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90" y="521535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A0EE4C0-F959-24D5-C4C0-A7500F86E317}"/>
              </a:ext>
            </a:extLst>
          </p:cNvPr>
          <p:cNvCxnSpPr>
            <a:cxnSpLocks/>
          </p:cNvCxnSpPr>
          <p:nvPr/>
        </p:nvCxnSpPr>
        <p:spPr>
          <a:xfrm>
            <a:off x="8616952" y="2404864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7330426-4614-A962-504B-1971AA4B11C9}"/>
              </a:ext>
            </a:extLst>
          </p:cNvPr>
          <p:cNvCxnSpPr>
            <a:cxnSpLocks/>
          </p:cNvCxnSpPr>
          <p:nvPr/>
        </p:nvCxnSpPr>
        <p:spPr>
          <a:xfrm flipH="1">
            <a:off x="8596632" y="2636758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D64F8BC-B1BA-C7DC-E17B-A8138DE2328E}"/>
              </a:ext>
            </a:extLst>
          </p:cNvPr>
          <p:cNvCxnSpPr>
            <a:cxnSpLocks/>
          </p:cNvCxnSpPr>
          <p:nvPr/>
        </p:nvCxnSpPr>
        <p:spPr>
          <a:xfrm>
            <a:off x="8616952" y="3934500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E6FE5AE-9AF7-0504-A57F-B4A0E67E56B2}"/>
              </a:ext>
            </a:extLst>
          </p:cNvPr>
          <p:cNvCxnSpPr>
            <a:cxnSpLocks/>
          </p:cNvCxnSpPr>
          <p:nvPr/>
        </p:nvCxnSpPr>
        <p:spPr>
          <a:xfrm flipH="1">
            <a:off x="8596632" y="4166394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A4B65E4-F433-55A8-2A72-FEA324BAF50E}"/>
              </a:ext>
            </a:extLst>
          </p:cNvPr>
          <p:cNvCxnSpPr>
            <a:cxnSpLocks/>
          </p:cNvCxnSpPr>
          <p:nvPr/>
        </p:nvCxnSpPr>
        <p:spPr>
          <a:xfrm>
            <a:off x="8637272" y="5694661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5FD4DAC7-0367-D498-A96F-F571BDCF4962}"/>
              </a:ext>
            </a:extLst>
          </p:cNvPr>
          <p:cNvCxnSpPr>
            <a:cxnSpLocks/>
          </p:cNvCxnSpPr>
          <p:nvPr/>
        </p:nvCxnSpPr>
        <p:spPr>
          <a:xfrm flipH="1">
            <a:off x="8616952" y="5926555"/>
            <a:ext cx="1219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4E33D4E-E6B1-CBE8-37BD-0A1668A6A40F}"/>
              </a:ext>
            </a:extLst>
          </p:cNvPr>
          <p:cNvSpPr txBox="1"/>
          <p:nvPr/>
        </p:nvSpPr>
        <p:spPr>
          <a:xfrm>
            <a:off x="2851150" y="2731543"/>
            <a:ext cx="135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planner</a:t>
            </a:r>
            <a:endParaRPr lang="zh-TW" altLang="en-US" sz="24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619F395-0DF1-9C28-2B37-A31D13FAA482}"/>
              </a:ext>
            </a:extLst>
          </p:cNvPr>
          <p:cNvSpPr txBox="1"/>
          <p:nvPr/>
        </p:nvSpPr>
        <p:spPr>
          <a:xfrm>
            <a:off x="6940552" y="136120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generator</a:t>
            </a:r>
            <a:endParaRPr lang="zh-TW" altLang="en-US" sz="24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BB793CB-EE97-275B-D4DD-59E0CCA5E6C9}"/>
              </a:ext>
            </a:extLst>
          </p:cNvPr>
          <p:cNvSpPr txBox="1"/>
          <p:nvPr/>
        </p:nvSpPr>
        <p:spPr>
          <a:xfrm>
            <a:off x="9836150" y="134389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evaluator</a:t>
            </a:r>
            <a:endParaRPr lang="zh-TW" altLang="en-US" sz="24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0FC78F2-F5EE-D184-7B18-C23250739F0B}"/>
              </a:ext>
            </a:extLst>
          </p:cNvPr>
          <p:cNvSpPr txBox="1"/>
          <p:nvPr/>
        </p:nvSpPr>
        <p:spPr>
          <a:xfrm>
            <a:off x="693423" y="5471164"/>
            <a:ext cx="3289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https://www.anthropic.com/engineering/harness-design-long-running-apps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C1879D2-11DC-08D9-36B5-E192F253BA3F}"/>
                  </a:ext>
                </a:extLst>
              </p:cNvPr>
              <p:cNvSpPr txBox="1"/>
              <p:nvPr/>
            </p:nvSpPr>
            <p:spPr>
              <a:xfrm>
                <a:off x="858520" y="4931252"/>
                <a:ext cx="30251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規劃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生成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評估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C1879D2-11DC-08D9-36B5-E192F253B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20" y="4931252"/>
                <a:ext cx="3025140" cy="461665"/>
              </a:xfrm>
              <a:prstGeom prst="rect">
                <a:avLst/>
              </a:prstGeom>
              <a:blipFill>
                <a:blip r:embed="rId9"/>
                <a:stretch>
                  <a:fillRect l="-3226" t="-11842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9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  <p:bldP spid="30" grpId="0"/>
      <p:bldP spid="31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EC63039-E071-DB20-D14C-2C60A6CB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95" y="1711846"/>
            <a:ext cx="8779605" cy="498580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EC1FD3E-6170-3A39-F7F9-48ACF82B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7FC9F14-DCFA-D439-A516-019CB3851D5E}"/>
              </a:ext>
            </a:extLst>
          </p:cNvPr>
          <p:cNvSpPr txBox="1"/>
          <p:nvPr/>
        </p:nvSpPr>
        <p:spPr>
          <a:xfrm>
            <a:off x="748145" y="5715298"/>
            <a:ext cx="5347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https://deepmind.google/blog/accelerating-mathematical-and-scientific-discovery-with-gemini-deep-think/</a:t>
            </a:r>
          </a:p>
        </p:txBody>
      </p:sp>
    </p:spTree>
    <p:extLst>
      <p:ext uri="{BB962C8B-B14F-4D97-AF65-F5344CB8AC3E}">
        <p14:creationId xmlns:p14="http://schemas.microsoft.com/office/powerpoint/2010/main" val="2572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158387-7CE8-9D9E-2615-572070AE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7B1CA8-0187-B081-4A0B-9DC0F66CCAEF}"/>
              </a:ext>
            </a:extLst>
          </p:cNvPr>
          <p:cNvSpPr txBox="1"/>
          <p:nvPr/>
        </p:nvSpPr>
        <p:spPr>
          <a:xfrm>
            <a:off x="8639736" y="381575"/>
            <a:ext cx="609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https://ghuntley.com/ralph/</a:t>
            </a:r>
          </a:p>
          <a:p>
            <a:r>
              <a:rPr lang="en-US" altLang="zh-TW" dirty="0"/>
              <a:t>https://ghuntley.com/loop/</a:t>
            </a:r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9A8C2F8-483B-D817-1BF9-C1367C64F247}"/>
              </a:ext>
            </a:extLst>
          </p:cNvPr>
          <p:cNvSpPr/>
          <p:nvPr/>
        </p:nvSpPr>
        <p:spPr>
          <a:xfrm>
            <a:off x="614082" y="4405379"/>
            <a:ext cx="10995212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4CD363-429A-D528-827A-46482927AA1F}"/>
              </a:ext>
            </a:extLst>
          </p:cNvPr>
          <p:cNvSpPr txBox="1"/>
          <p:nvPr/>
        </p:nvSpPr>
        <p:spPr>
          <a:xfrm>
            <a:off x="9885830" y="981154"/>
            <a:ext cx="2306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Ralph Loop</a:t>
            </a:r>
            <a:endParaRPr lang="zh-TW" altLang="en-US" sz="2400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87195D0-0971-EB47-2367-56C9E181F601}"/>
              </a:ext>
            </a:extLst>
          </p:cNvPr>
          <p:cNvSpPr/>
          <p:nvPr/>
        </p:nvSpPr>
        <p:spPr>
          <a:xfrm>
            <a:off x="614082" y="5936003"/>
            <a:ext cx="2184931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Init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8BEE316-1D63-2A8A-3D6B-8F915761ABC9}"/>
              </a:ext>
            </a:extLst>
          </p:cNvPr>
          <p:cNvSpPr/>
          <p:nvPr/>
        </p:nvSpPr>
        <p:spPr>
          <a:xfrm>
            <a:off x="3014382" y="3475030"/>
            <a:ext cx="1742625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F5FEF94-D4C2-D805-3AE6-70D282050BC0}"/>
              </a:ext>
            </a:extLst>
          </p:cNvPr>
          <p:cNvSpPr/>
          <p:nvPr/>
        </p:nvSpPr>
        <p:spPr>
          <a:xfrm>
            <a:off x="6440525" y="3475030"/>
            <a:ext cx="1742625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94BFE09-2EA6-212B-5C87-3BD923449BBB}"/>
              </a:ext>
            </a:extLst>
          </p:cNvPr>
          <p:cNvSpPr/>
          <p:nvPr/>
        </p:nvSpPr>
        <p:spPr>
          <a:xfrm>
            <a:off x="9866669" y="3475030"/>
            <a:ext cx="1742625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v3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FFBAC3C-29B8-27CE-18C2-77559252CB4F}"/>
              </a:ext>
            </a:extLst>
          </p:cNvPr>
          <p:cNvSpPr/>
          <p:nvPr/>
        </p:nvSpPr>
        <p:spPr>
          <a:xfrm>
            <a:off x="3014382" y="2344952"/>
            <a:ext cx="1742625" cy="837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Evaluation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2CF3529-E911-9E0D-9D24-632E6050FAEA}"/>
              </a:ext>
            </a:extLst>
          </p:cNvPr>
          <p:cNvSpPr/>
          <p:nvPr/>
        </p:nvSpPr>
        <p:spPr>
          <a:xfrm>
            <a:off x="4649519" y="5936003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5824CB3-23F3-F6AE-3A48-E8563E7DEBDF}"/>
              </a:ext>
            </a:extLst>
          </p:cNvPr>
          <p:cNvSpPr/>
          <p:nvPr/>
        </p:nvSpPr>
        <p:spPr>
          <a:xfrm>
            <a:off x="8296219" y="5936003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729AAD2-C8B7-7870-B4D6-96BB1A68AE8E}"/>
              </a:ext>
            </a:extLst>
          </p:cNvPr>
          <p:cNvSpPr/>
          <p:nvPr/>
        </p:nvSpPr>
        <p:spPr>
          <a:xfrm>
            <a:off x="6440525" y="2330001"/>
            <a:ext cx="1742625" cy="837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Evaluation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EC8FA4E-EDCC-4995-0822-5D0F3798C925}"/>
              </a:ext>
            </a:extLst>
          </p:cNvPr>
          <p:cNvSpPr/>
          <p:nvPr/>
        </p:nvSpPr>
        <p:spPr>
          <a:xfrm>
            <a:off x="2892347" y="1618499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2BF4DD4-ACA3-71F0-19EB-CFA01E2E6C67}"/>
              </a:ext>
            </a:extLst>
          </p:cNvPr>
          <p:cNvSpPr/>
          <p:nvPr/>
        </p:nvSpPr>
        <p:spPr>
          <a:xfrm>
            <a:off x="6309526" y="1582968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43F729B-3420-E6E9-06C3-C215EAD0B480}"/>
              </a:ext>
            </a:extLst>
          </p:cNvPr>
          <p:cNvSpPr/>
          <p:nvPr/>
        </p:nvSpPr>
        <p:spPr>
          <a:xfrm>
            <a:off x="9866669" y="2330001"/>
            <a:ext cx="1742625" cy="837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Evaluation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FD9BDC6-2F3D-9720-55E4-FEDEB427E183}"/>
              </a:ext>
            </a:extLst>
          </p:cNvPr>
          <p:cNvSpPr/>
          <p:nvPr/>
        </p:nvSpPr>
        <p:spPr>
          <a:xfrm>
            <a:off x="9735670" y="1582968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3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74C0913-1840-C3BE-FA4F-FD5EA634C0AF}"/>
              </a:ext>
            </a:extLst>
          </p:cNvPr>
          <p:cNvCxnSpPr>
            <a:cxnSpLocks/>
          </p:cNvCxnSpPr>
          <p:nvPr/>
        </p:nvCxnSpPr>
        <p:spPr>
          <a:xfrm flipV="1">
            <a:off x="1708296" y="5513103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D62291D-0E42-A045-3064-D36D0B9ABBDC}"/>
              </a:ext>
            </a:extLst>
          </p:cNvPr>
          <p:cNvCxnSpPr>
            <a:cxnSpLocks/>
          </p:cNvCxnSpPr>
          <p:nvPr/>
        </p:nvCxnSpPr>
        <p:spPr>
          <a:xfrm flipV="1">
            <a:off x="5594496" y="5486600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90CAB9ED-F19F-70B2-49F2-74CDFDE2811D}"/>
              </a:ext>
            </a:extLst>
          </p:cNvPr>
          <p:cNvCxnSpPr>
            <a:cxnSpLocks/>
          </p:cNvCxnSpPr>
          <p:nvPr/>
        </p:nvCxnSpPr>
        <p:spPr>
          <a:xfrm flipV="1">
            <a:off x="9290196" y="5494053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F423CE2-B28F-8579-2A27-7C17E6191BE5}"/>
              </a:ext>
            </a:extLst>
          </p:cNvPr>
          <p:cNvCxnSpPr>
            <a:cxnSpLocks/>
          </p:cNvCxnSpPr>
          <p:nvPr/>
        </p:nvCxnSpPr>
        <p:spPr>
          <a:xfrm flipV="1">
            <a:off x="3918096" y="3994076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6563EE1-D7E0-3577-EF26-59FFB4BA1DE6}"/>
              </a:ext>
            </a:extLst>
          </p:cNvPr>
          <p:cNvCxnSpPr>
            <a:cxnSpLocks/>
          </p:cNvCxnSpPr>
          <p:nvPr/>
        </p:nvCxnSpPr>
        <p:spPr>
          <a:xfrm flipV="1">
            <a:off x="7328046" y="3964127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B62EED75-43C4-0A97-C47B-334AF9142DF0}"/>
              </a:ext>
            </a:extLst>
          </p:cNvPr>
          <p:cNvCxnSpPr>
            <a:cxnSpLocks/>
          </p:cNvCxnSpPr>
          <p:nvPr/>
        </p:nvCxnSpPr>
        <p:spPr>
          <a:xfrm flipV="1">
            <a:off x="10776096" y="3964127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F3D4715-B2B2-1333-ED4B-519C73560598}"/>
              </a:ext>
            </a:extLst>
          </p:cNvPr>
          <p:cNvCxnSpPr>
            <a:cxnSpLocks/>
          </p:cNvCxnSpPr>
          <p:nvPr/>
        </p:nvCxnSpPr>
        <p:spPr>
          <a:xfrm flipV="1">
            <a:off x="3918096" y="3085746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ADAF52A8-C462-43F3-2198-80CE11AEC2AC}"/>
              </a:ext>
            </a:extLst>
          </p:cNvPr>
          <p:cNvCxnSpPr>
            <a:cxnSpLocks/>
          </p:cNvCxnSpPr>
          <p:nvPr/>
        </p:nvCxnSpPr>
        <p:spPr>
          <a:xfrm flipV="1">
            <a:off x="7328046" y="3055797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AB4A5C13-20A7-4937-80B5-0417D75872CA}"/>
              </a:ext>
            </a:extLst>
          </p:cNvPr>
          <p:cNvCxnSpPr>
            <a:cxnSpLocks/>
          </p:cNvCxnSpPr>
          <p:nvPr/>
        </p:nvCxnSpPr>
        <p:spPr>
          <a:xfrm flipV="1">
            <a:off x="10776096" y="3055797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ED600E0E-79E9-AC72-CC1C-CF5054950DB1}"/>
              </a:ext>
            </a:extLst>
          </p:cNvPr>
          <p:cNvCxnSpPr>
            <a:cxnSpLocks/>
          </p:cNvCxnSpPr>
          <p:nvPr/>
        </p:nvCxnSpPr>
        <p:spPr>
          <a:xfrm flipV="1">
            <a:off x="3899046" y="205884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1F21B9DA-29AC-E409-FF5D-31FD76A40281}"/>
              </a:ext>
            </a:extLst>
          </p:cNvPr>
          <p:cNvCxnSpPr>
            <a:cxnSpLocks/>
          </p:cNvCxnSpPr>
          <p:nvPr/>
        </p:nvCxnSpPr>
        <p:spPr>
          <a:xfrm flipV="1">
            <a:off x="7308996" y="2028899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22DB3872-CBE6-0D70-A9D9-8E3A058735A5}"/>
              </a:ext>
            </a:extLst>
          </p:cNvPr>
          <p:cNvCxnSpPr>
            <a:cxnSpLocks/>
          </p:cNvCxnSpPr>
          <p:nvPr/>
        </p:nvCxnSpPr>
        <p:spPr>
          <a:xfrm flipV="1">
            <a:off x="10757046" y="2028899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7EB2AB7-1CF1-9E0C-AFC6-62DDB4AE6E78}"/>
              </a:ext>
            </a:extLst>
          </p:cNvPr>
          <p:cNvSpPr/>
          <p:nvPr/>
        </p:nvSpPr>
        <p:spPr>
          <a:xfrm>
            <a:off x="1091880" y="3134986"/>
            <a:ext cx="9715499" cy="2093164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7BA204F-3BAD-6F16-658D-5C212A15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測試語言模型作為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的能力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840B8F-0F05-1847-EFA6-4D20C8B273A9}"/>
              </a:ext>
            </a:extLst>
          </p:cNvPr>
          <p:cNvSpPr txBox="1"/>
          <p:nvPr/>
        </p:nvSpPr>
        <p:spPr>
          <a:xfrm>
            <a:off x="1207994" y="1692469"/>
            <a:ext cx="87674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b="0" dirty="0">
                <a:effectLst/>
                <a:latin typeface="Courier New" panose="02070309020205020404" pitchFamily="49" charset="0"/>
              </a:rPr>
              <a:t>你的任務是修復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`parser.py`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中的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bug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。</a:t>
            </a:r>
            <a:endParaRPr lang="en-US" altLang="zh-TW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zh-TW" altLang="en-US" b="0" dirty="0">
                <a:effectLst/>
                <a:latin typeface="Courier New" panose="02070309020205020404" pitchFamily="49" charset="0"/>
              </a:rPr>
              <a:t>目前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</a:t>
            </a:r>
            <a:r>
              <a:rPr lang="en-US" altLang="zh-TW" b="0" dirty="0" err="1">
                <a:effectLst/>
                <a:latin typeface="Courier New" panose="02070309020205020404" pitchFamily="49" charset="0"/>
              </a:rPr>
              <a:t>extract_emails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函式無法正確擷取帶有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`-`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或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`_`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的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email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地址，例如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`test-user@domain.com`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。</a:t>
            </a:r>
            <a:endParaRPr lang="en-US" altLang="zh-TW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zh-TW" altLang="en-US" b="0" dirty="0">
                <a:effectLst/>
                <a:latin typeface="Courier New" panose="02070309020205020404" pitchFamily="49" charset="0"/>
              </a:rPr>
              <a:t>請修改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`parser.py`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，使 </a:t>
            </a:r>
            <a:r>
              <a:rPr lang="en-US" altLang="zh-TW" b="0" dirty="0">
                <a:effectLst/>
                <a:latin typeface="Courier New" panose="02070309020205020404" pitchFamily="49" charset="0"/>
              </a:rPr>
              <a:t>`verify.py` </a:t>
            </a:r>
            <a:r>
              <a:rPr lang="zh-TW" altLang="en-US" b="0" dirty="0">
                <a:effectLst/>
                <a:latin typeface="Courier New" panose="02070309020205020404" pitchFamily="49" charset="0"/>
              </a:rPr>
              <a:t>的測試能夠完全通過。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91B3427-81DF-7027-F4C8-EEAD171121F9}"/>
              </a:ext>
            </a:extLst>
          </p:cNvPr>
          <p:cNvSpPr txBox="1"/>
          <p:nvPr/>
        </p:nvSpPr>
        <p:spPr>
          <a:xfrm>
            <a:off x="1207994" y="3140585"/>
            <a:ext cx="97154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Courier New" panose="02070309020205020404" pitchFamily="49" charset="0"/>
              </a:rPr>
              <a:t>You are an AI Agent. You can interact with the environment by writing code blocks.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If you write a ```bash\n...\n``` block, the system will execute it and return the output.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If you write a ```python\n...\n``` block, the system will execute it and return the output.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To finish the task, output 'DONE'.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B4EC201-C581-5045-169A-48FF6E11548C}"/>
              </a:ext>
            </a:extLst>
          </p:cNvPr>
          <p:cNvGrpSpPr/>
          <p:nvPr/>
        </p:nvGrpSpPr>
        <p:grpSpPr>
          <a:xfrm>
            <a:off x="8155641" y="4936365"/>
            <a:ext cx="2922492" cy="1556510"/>
            <a:chOff x="8155641" y="4936365"/>
            <a:chExt cx="2922492" cy="155651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DD8A106-546E-0E88-1CDD-836426E32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076" y="4936365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B69133A-3C4F-6064-7E26-3FF6A6E02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4293" y="4936365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69C9733-CC72-DF65-D06C-EBEF01A169B0}"/>
                </a:ext>
              </a:extLst>
            </p:cNvPr>
            <p:cNvSpPr txBox="1"/>
            <p:nvPr/>
          </p:nvSpPr>
          <p:spPr>
            <a:xfrm>
              <a:off x="8155641" y="6121762"/>
              <a:ext cx="150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parser.py</a:t>
              </a:r>
              <a:endParaRPr lang="zh-TW" altLang="en-US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F4B3E02-47D6-F70C-F1A7-9575EC825384}"/>
                </a:ext>
              </a:extLst>
            </p:cNvPr>
            <p:cNvSpPr txBox="1"/>
            <p:nvPr/>
          </p:nvSpPr>
          <p:spPr>
            <a:xfrm>
              <a:off x="9572063" y="6123543"/>
              <a:ext cx="150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verity.py</a:t>
              </a:r>
              <a:endParaRPr lang="zh-TW" altLang="en-US" dirty="0"/>
            </a:p>
          </p:txBody>
        </p:sp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C76C5C9-57D4-4DD7-95D2-DAF34B50C304}"/>
              </a:ext>
            </a:extLst>
          </p:cNvPr>
          <p:cNvSpPr/>
          <p:nvPr/>
        </p:nvSpPr>
        <p:spPr>
          <a:xfrm>
            <a:off x="1091880" y="1629851"/>
            <a:ext cx="9715499" cy="1325563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0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8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F4377-093F-FC11-62A1-C05D8497D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0876F-77AA-92EA-DC67-D32DC1EC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1EEA17C-3563-D340-93F1-520EAEC624D9}"/>
              </a:ext>
            </a:extLst>
          </p:cNvPr>
          <p:cNvSpPr/>
          <p:nvPr/>
        </p:nvSpPr>
        <p:spPr>
          <a:xfrm>
            <a:off x="1014132" y="4417176"/>
            <a:ext cx="4493638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5711BDF-E74E-6C70-1A9B-4180CD5A067D}"/>
              </a:ext>
            </a:extLst>
          </p:cNvPr>
          <p:cNvSpPr/>
          <p:nvPr/>
        </p:nvSpPr>
        <p:spPr>
          <a:xfrm>
            <a:off x="1014132" y="5947800"/>
            <a:ext cx="2184931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Init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C9C4982-7231-E8DE-4238-B7B1318A0389}"/>
              </a:ext>
            </a:extLst>
          </p:cNvPr>
          <p:cNvSpPr/>
          <p:nvPr/>
        </p:nvSpPr>
        <p:spPr>
          <a:xfrm>
            <a:off x="3414432" y="3486827"/>
            <a:ext cx="1742625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8C6AA5B-E438-0897-05EA-E26D2C59ED14}"/>
              </a:ext>
            </a:extLst>
          </p:cNvPr>
          <p:cNvSpPr/>
          <p:nvPr/>
        </p:nvSpPr>
        <p:spPr>
          <a:xfrm>
            <a:off x="3414432" y="2356749"/>
            <a:ext cx="1742625" cy="837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Evaluation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608D5AC5-51D5-AC6F-B81F-76B92FF4D6DE}"/>
              </a:ext>
            </a:extLst>
          </p:cNvPr>
          <p:cNvSpPr/>
          <p:nvPr/>
        </p:nvSpPr>
        <p:spPr>
          <a:xfrm>
            <a:off x="3292397" y="1630296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22E329E-E3F6-36CE-8322-2436728157D9}"/>
              </a:ext>
            </a:extLst>
          </p:cNvPr>
          <p:cNvCxnSpPr>
            <a:cxnSpLocks/>
          </p:cNvCxnSpPr>
          <p:nvPr/>
        </p:nvCxnSpPr>
        <p:spPr>
          <a:xfrm flipV="1">
            <a:off x="2108346" y="5524900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3978A354-A7C5-551D-6F45-D1A9831F0709}"/>
              </a:ext>
            </a:extLst>
          </p:cNvPr>
          <p:cNvCxnSpPr>
            <a:cxnSpLocks/>
          </p:cNvCxnSpPr>
          <p:nvPr/>
        </p:nvCxnSpPr>
        <p:spPr>
          <a:xfrm flipV="1">
            <a:off x="4318146" y="4005873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E87D0A6E-C77A-64DC-9E62-6FBDBA869A31}"/>
              </a:ext>
            </a:extLst>
          </p:cNvPr>
          <p:cNvCxnSpPr>
            <a:cxnSpLocks/>
          </p:cNvCxnSpPr>
          <p:nvPr/>
        </p:nvCxnSpPr>
        <p:spPr>
          <a:xfrm flipV="1">
            <a:off x="4318146" y="3097543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1B6AF212-436A-7947-4427-953E8A9E3694}"/>
              </a:ext>
            </a:extLst>
          </p:cNvPr>
          <p:cNvCxnSpPr>
            <a:cxnSpLocks/>
          </p:cNvCxnSpPr>
          <p:nvPr/>
        </p:nvCxnSpPr>
        <p:spPr>
          <a:xfrm flipV="1">
            <a:off x="4299096" y="2070645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F824639-CB6F-74A8-A39E-2E068C057E54}"/>
              </a:ext>
            </a:extLst>
          </p:cNvPr>
          <p:cNvSpPr/>
          <p:nvPr/>
        </p:nvSpPr>
        <p:spPr>
          <a:xfrm>
            <a:off x="6860163" y="4417176"/>
            <a:ext cx="4493638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27031B2-E0D2-3F75-27BD-D5F794B250C3}"/>
              </a:ext>
            </a:extLst>
          </p:cNvPr>
          <p:cNvSpPr/>
          <p:nvPr/>
        </p:nvSpPr>
        <p:spPr>
          <a:xfrm>
            <a:off x="9407449" y="3501512"/>
            <a:ext cx="1742625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44769BC-539D-3877-A344-179EC7C4DDD3}"/>
              </a:ext>
            </a:extLst>
          </p:cNvPr>
          <p:cNvSpPr/>
          <p:nvPr/>
        </p:nvSpPr>
        <p:spPr>
          <a:xfrm>
            <a:off x="9407449" y="2371434"/>
            <a:ext cx="1742625" cy="837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Evaluation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94AFD10-28B5-28E4-6B56-9E68FB2B4E8B}"/>
              </a:ext>
            </a:extLst>
          </p:cNvPr>
          <p:cNvSpPr/>
          <p:nvPr/>
        </p:nvSpPr>
        <p:spPr>
          <a:xfrm>
            <a:off x="9285414" y="1644981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8ED8C560-BD25-FA10-8101-5645FFF50E94}"/>
              </a:ext>
            </a:extLst>
          </p:cNvPr>
          <p:cNvCxnSpPr>
            <a:cxnSpLocks/>
          </p:cNvCxnSpPr>
          <p:nvPr/>
        </p:nvCxnSpPr>
        <p:spPr>
          <a:xfrm flipV="1">
            <a:off x="10311163" y="402055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21C04C1C-2E92-BD24-5195-196EDD1FF47C}"/>
              </a:ext>
            </a:extLst>
          </p:cNvPr>
          <p:cNvCxnSpPr>
            <a:cxnSpLocks/>
          </p:cNvCxnSpPr>
          <p:nvPr/>
        </p:nvCxnSpPr>
        <p:spPr>
          <a:xfrm flipV="1">
            <a:off x="10311163" y="311222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3B15D82-CAD4-12F6-234C-AF1EBC1D76EE}"/>
              </a:ext>
            </a:extLst>
          </p:cNvPr>
          <p:cNvCxnSpPr>
            <a:cxnSpLocks/>
          </p:cNvCxnSpPr>
          <p:nvPr/>
        </p:nvCxnSpPr>
        <p:spPr>
          <a:xfrm flipV="1">
            <a:off x="10292113" y="2085330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88853F1-7502-8C7A-143A-D9BD7A6D8BA6}"/>
              </a:ext>
            </a:extLst>
          </p:cNvPr>
          <p:cNvSpPr/>
          <p:nvPr/>
        </p:nvSpPr>
        <p:spPr>
          <a:xfrm>
            <a:off x="6393359" y="5911364"/>
            <a:ext cx="3198236" cy="4890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Summary of round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02DAF1F6-CA74-F1D7-2849-19D9B39C1D1D}"/>
              </a:ext>
            </a:extLst>
          </p:cNvPr>
          <p:cNvCxnSpPr>
            <a:cxnSpLocks/>
          </p:cNvCxnSpPr>
          <p:nvPr/>
        </p:nvCxnSpPr>
        <p:spPr>
          <a:xfrm flipV="1">
            <a:off x="7954377" y="5524900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右大括弧 38">
            <a:extLst>
              <a:ext uri="{FF2B5EF4-FFF2-40B4-BE49-F238E27FC236}">
                <a16:creationId xmlns:a16="http://schemas.microsoft.com/office/drawing/2014/main" id="{9FF6B3B8-7AC7-606E-8AAC-04525074BB3C}"/>
              </a:ext>
            </a:extLst>
          </p:cNvPr>
          <p:cNvSpPr/>
          <p:nvPr/>
        </p:nvSpPr>
        <p:spPr>
          <a:xfrm>
            <a:off x="5600700" y="1690688"/>
            <a:ext cx="653815" cy="4802187"/>
          </a:xfrm>
          <a:prstGeom prst="rightBrace">
            <a:avLst>
              <a:gd name="adj1" fmla="val 27742"/>
              <a:gd name="adj2" fmla="val 92446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7F6757-2B89-3A39-308E-626B960C3801}"/>
              </a:ext>
            </a:extLst>
          </p:cNvPr>
          <p:cNvSpPr txBox="1"/>
          <p:nvPr/>
        </p:nvSpPr>
        <p:spPr>
          <a:xfrm>
            <a:off x="8639736" y="381575"/>
            <a:ext cx="609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https://ghuntley.com/ralph/</a:t>
            </a:r>
          </a:p>
          <a:p>
            <a:r>
              <a:rPr lang="en-US" altLang="zh-TW" dirty="0"/>
              <a:t>https://ghuntley.com/loop/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3317170-FC33-11DA-DEBC-4EBF45D86954}"/>
              </a:ext>
            </a:extLst>
          </p:cNvPr>
          <p:cNvSpPr txBox="1"/>
          <p:nvPr/>
        </p:nvSpPr>
        <p:spPr>
          <a:xfrm>
            <a:off x="9885830" y="981154"/>
            <a:ext cx="2306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Ralph Loop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27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1" grpId="0" animBg="1"/>
      <p:bldP spid="37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5E16594-9ECD-B34E-D468-5BE816C162D6}"/>
              </a:ext>
            </a:extLst>
          </p:cNvPr>
          <p:cNvSpPr txBox="1"/>
          <p:nvPr/>
        </p:nvSpPr>
        <p:spPr>
          <a:xfrm>
            <a:off x="7562697" y="233998"/>
            <a:ext cx="449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https://www.anthropic.com/engineering/harness-design-long-running-apps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688BA9F-CD3F-F4F6-1692-CC70C41009D4}"/>
              </a:ext>
            </a:extLst>
          </p:cNvPr>
          <p:cNvSpPr/>
          <p:nvPr/>
        </p:nvSpPr>
        <p:spPr>
          <a:xfrm>
            <a:off x="2360286" y="2435722"/>
            <a:ext cx="4386992" cy="4890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7D4F7A3-F5FB-0E05-8ED2-ACB8EE9D7658}"/>
              </a:ext>
            </a:extLst>
          </p:cNvPr>
          <p:cNvSpPr/>
          <p:nvPr/>
        </p:nvSpPr>
        <p:spPr>
          <a:xfrm>
            <a:off x="2360286" y="3366071"/>
            <a:ext cx="2184931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Init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9B2ECDE-1C84-CA8D-4EAB-0F736DDA1A6C}"/>
              </a:ext>
            </a:extLst>
          </p:cNvPr>
          <p:cNvSpPr/>
          <p:nvPr/>
        </p:nvSpPr>
        <p:spPr>
          <a:xfrm>
            <a:off x="4760586" y="1505373"/>
            <a:ext cx="1986692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B2D1AB4-A037-92E2-102B-FAE1F9093790}"/>
              </a:ext>
            </a:extLst>
          </p:cNvPr>
          <p:cNvCxnSpPr>
            <a:cxnSpLocks/>
          </p:cNvCxnSpPr>
          <p:nvPr/>
        </p:nvCxnSpPr>
        <p:spPr>
          <a:xfrm flipV="1">
            <a:off x="3454500" y="2943171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6F98FAF-7DD4-D74A-2985-C72AC30FA652}"/>
              </a:ext>
            </a:extLst>
          </p:cNvPr>
          <p:cNvCxnSpPr>
            <a:cxnSpLocks/>
          </p:cNvCxnSpPr>
          <p:nvPr/>
        </p:nvCxnSpPr>
        <p:spPr>
          <a:xfrm flipV="1">
            <a:off x="5783568" y="2024419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4E1476D-89FF-F523-EF88-829FA08D6BF4}"/>
              </a:ext>
            </a:extLst>
          </p:cNvPr>
          <p:cNvSpPr/>
          <p:nvPr/>
        </p:nvSpPr>
        <p:spPr>
          <a:xfrm>
            <a:off x="9827619" y="1520058"/>
            <a:ext cx="1946350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DB7E5C0-8F24-5506-B550-9A0CB9488ABC}"/>
              </a:ext>
            </a:extLst>
          </p:cNvPr>
          <p:cNvCxnSpPr>
            <a:cxnSpLocks/>
          </p:cNvCxnSpPr>
          <p:nvPr/>
        </p:nvCxnSpPr>
        <p:spPr>
          <a:xfrm flipV="1">
            <a:off x="10731333" y="2039104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6E17437-8418-E488-5A1D-D29FB6AE0E7B}"/>
              </a:ext>
            </a:extLst>
          </p:cNvPr>
          <p:cNvSpPr/>
          <p:nvPr/>
        </p:nvSpPr>
        <p:spPr>
          <a:xfrm>
            <a:off x="7012312" y="3429000"/>
            <a:ext cx="3198236" cy="4890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Summary of round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F455223-A0EE-AECB-170D-E007DD170B1F}"/>
              </a:ext>
            </a:extLst>
          </p:cNvPr>
          <p:cNvCxnSpPr>
            <a:cxnSpLocks/>
          </p:cNvCxnSpPr>
          <p:nvPr/>
        </p:nvCxnSpPr>
        <p:spPr>
          <a:xfrm flipV="1">
            <a:off x="8374547" y="3112327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F1479F6-2996-9A3B-5B40-2E19AF556A80}"/>
              </a:ext>
            </a:extLst>
          </p:cNvPr>
          <p:cNvSpPr txBox="1"/>
          <p:nvPr/>
        </p:nvSpPr>
        <p:spPr>
          <a:xfrm>
            <a:off x="492293" y="275269"/>
            <a:ext cx="8274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不同的模型可能適合不同的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632245D-6E9E-7361-90C5-BD81F25341F9}"/>
              </a:ext>
            </a:extLst>
          </p:cNvPr>
          <p:cNvSpPr/>
          <p:nvPr/>
        </p:nvSpPr>
        <p:spPr>
          <a:xfrm>
            <a:off x="4760586" y="921600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94A24F9-5D4F-854D-FE43-4FDF1F5A03C1}"/>
              </a:ext>
            </a:extLst>
          </p:cNvPr>
          <p:cNvSpPr/>
          <p:nvPr/>
        </p:nvSpPr>
        <p:spPr>
          <a:xfrm>
            <a:off x="9827619" y="968641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FED4EEC-D4C9-6BAC-32B3-8A77752AF773}"/>
              </a:ext>
            </a:extLst>
          </p:cNvPr>
          <p:cNvSpPr/>
          <p:nvPr/>
        </p:nvSpPr>
        <p:spPr>
          <a:xfrm>
            <a:off x="7386977" y="2509424"/>
            <a:ext cx="4386992" cy="4890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FBDFCFD-21A6-4D6A-2993-DC549160D475}"/>
              </a:ext>
            </a:extLst>
          </p:cNvPr>
          <p:cNvSpPr txBox="1"/>
          <p:nvPr/>
        </p:nvSpPr>
        <p:spPr>
          <a:xfrm>
            <a:off x="572564" y="1039686"/>
            <a:ext cx="264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Claude Sonnet</a:t>
            </a:r>
            <a:endParaRPr lang="zh-TW" altLang="en-US" sz="28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9452B46-AB50-36D4-F4B5-90F56306EFAC}"/>
              </a:ext>
            </a:extLst>
          </p:cNvPr>
          <p:cNvSpPr txBox="1"/>
          <p:nvPr/>
        </p:nvSpPr>
        <p:spPr>
          <a:xfrm>
            <a:off x="572564" y="1598867"/>
            <a:ext cx="264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“context anxiety”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E608FF0-A5B7-238A-6659-F46426D892C3}"/>
              </a:ext>
            </a:extLst>
          </p:cNvPr>
          <p:cNvSpPr txBox="1"/>
          <p:nvPr/>
        </p:nvSpPr>
        <p:spPr>
          <a:xfrm>
            <a:off x="572564" y="4314640"/>
            <a:ext cx="2647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Claude</a:t>
            </a:r>
          </a:p>
          <a:p>
            <a:r>
              <a:rPr lang="en-US" altLang="zh-TW" sz="2800" dirty="0"/>
              <a:t>Opus</a:t>
            </a:r>
            <a:endParaRPr lang="zh-TW" altLang="en-US" sz="2800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5B9B901-4E0F-88E7-8A99-A762AFCE9703}"/>
              </a:ext>
            </a:extLst>
          </p:cNvPr>
          <p:cNvSpPr/>
          <p:nvPr/>
        </p:nvSpPr>
        <p:spPr>
          <a:xfrm>
            <a:off x="2360286" y="5174931"/>
            <a:ext cx="9413681" cy="4890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38CC870-FE56-4215-FFCB-A1AEB7CDFAF9}"/>
              </a:ext>
            </a:extLst>
          </p:cNvPr>
          <p:cNvSpPr/>
          <p:nvPr/>
        </p:nvSpPr>
        <p:spPr>
          <a:xfrm>
            <a:off x="2360287" y="6105280"/>
            <a:ext cx="2184931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Init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FC92966-2C1A-261C-347A-5CA01E783568}"/>
              </a:ext>
            </a:extLst>
          </p:cNvPr>
          <p:cNvSpPr/>
          <p:nvPr/>
        </p:nvSpPr>
        <p:spPr>
          <a:xfrm>
            <a:off x="4442534" y="4244582"/>
            <a:ext cx="1986692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0DD4EECD-7A32-E56F-1A9C-5224815B5E87}"/>
              </a:ext>
            </a:extLst>
          </p:cNvPr>
          <p:cNvCxnSpPr>
            <a:cxnSpLocks/>
          </p:cNvCxnSpPr>
          <p:nvPr/>
        </p:nvCxnSpPr>
        <p:spPr>
          <a:xfrm flipV="1">
            <a:off x="3454501" y="5682380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0DD5D71-B9F6-93B3-8467-050D08993488}"/>
              </a:ext>
            </a:extLst>
          </p:cNvPr>
          <p:cNvCxnSpPr>
            <a:cxnSpLocks/>
          </p:cNvCxnSpPr>
          <p:nvPr/>
        </p:nvCxnSpPr>
        <p:spPr>
          <a:xfrm flipV="1">
            <a:off x="5465516" y="476362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4CA82B2D-9247-4070-B708-2FE8F5C0B347}"/>
              </a:ext>
            </a:extLst>
          </p:cNvPr>
          <p:cNvSpPr/>
          <p:nvPr/>
        </p:nvSpPr>
        <p:spPr>
          <a:xfrm>
            <a:off x="7919460" y="4177124"/>
            <a:ext cx="1946350" cy="489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13D436B5-2FE9-EEB0-BCDE-AD3D8107428C}"/>
              </a:ext>
            </a:extLst>
          </p:cNvPr>
          <p:cNvCxnSpPr>
            <a:cxnSpLocks/>
          </p:cNvCxnSpPr>
          <p:nvPr/>
        </p:nvCxnSpPr>
        <p:spPr>
          <a:xfrm flipV="1">
            <a:off x="8870533" y="4733679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6E4CA53-37B6-9505-E040-35F25CB7CAAD}"/>
              </a:ext>
            </a:extLst>
          </p:cNvPr>
          <p:cNvSpPr/>
          <p:nvPr/>
        </p:nvSpPr>
        <p:spPr>
          <a:xfrm>
            <a:off x="6234580" y="6121747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1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CE7190F-7C8E-3245-EEDF-4A5F0D18F8CA}"/>
              </a:ext>
            </a:extLst>
          </p:cNvPr>
          <p:cNvSpPr/>
          <p:nvPr/>
        </p:nvSpPr>
        <p:spPr>
          <a:xfrm>
            <a:off x="9701808" y="6134905"/>
            <a:ext cx="1986693" cy="4890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feedback 2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FB40A91B-5FD0-61EA-4DF9-2C6A5151B6E9}"/>
              </a:ext>
            </a:extLst>
          </p:cNvPr>
          <p:cNvCxnSpPr>
            <a:cxnSpLocks/>
          </p:cNvCxnSpPr>
          <p:nvPr/>
        </p:nvCxnSpPr>
        <p:spPr>
          <a:xfrm flipV="1">
            <a:off x="7227926" y="5713819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9184B3FA-D139-7D4C-B1A1-FD9874C2A914}"/>
              </a:ext>
            </a:extLst>
          </p:cNvPr>
          <p:cNvCxnSpPr>
            <a:cxnSpLocks/>
          </p:cNvCxnSpPr>
          <p:nvPr/>
        </p:nvCxnSpPr>
        <p:spPr>
          <a:xfrm flipV="1">
            <a:off x="10643490" y="5664028"/>
            <a:ext cx="0" cy="4113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右大括弧 1">
            <a:extLst>
              <a:ext uri="{FF2B5EF4-FFF2-40B4-BE49-F238E27FC236}">
                <a16:creationId xmlns:a16="http://schemas.microsoft.com/office/drawing/2014/main" id="{A757A3A5-9735-C2C8-78FF-E921647C4783}"/>
              </a:ext>
            </a:extLst>
          </p:cNvPr>
          <p:cNvSpPr/>
          <p:nvPr/>
        </p:nvSpPr>
        <p:spPr>
          <a:xfrm>
            <a:off x="6747277" y="916885"/>
            <a:ext cx="265035" cy="2938284"/>
          </a:xfrm>
          <a:prstGeom prst="rightBrace">
            <a:avLst>
              <a:gd name="adj1" fmla="val 27742"/>
              <a:gd name="adj2" fmla="val 924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1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 animBg="1"/>
      <p:bldP spid="27" grpId="0" animBg="1"/>
      <p:bldP spid="30" grpId="0" animBg="1"/>
      <p:bldP spid="34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53FA80AA-1FEF-2CB8-56AA-6F9FFDE2F441}"/>
              </a:ext>
            </a:extLst>
          </p:cNvPr>
          <p:cNvSpPr txBox="1"/>
          <p:nvPr/>
        </p:nvSpPr>
        <p:spPr>
          <a:xfrm>
            <a:off x="3519328" y="6109198"/>
            <a:ext cx="3485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https://arxiv.org/abs/2505.22338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A50894F4-809C-84F6-83C9-622404E0F148}"/>
              </a:ext>
            </a:extLst>
          </p:cNvPr>
          <p:cNvSpPr/>
          <p:nvPr/>
        </p:nvSpPr>
        <p:spPr>
          <a:xfrm>
            <a:off x="2371222" y="1718486"/>
            <a:ext cx="3383092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BC58473-29E3-0E86-D4FF-536AA8CE639D}"/>
              </a:ext>
            </a:extLst>
          </p:cNvPr>
          <p:cNvSpPr/>
          <p:nvPr/>
        </p:nvSpPr>
        <p:spPr>
          <a:xfrm>
            <a:off x="8257484" y="1718486"/>
            <a:ext cx="3383092" cy="914284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A53F390-889F-D1FD-6E1A-43CB26EF01C4}"/>
              </a:ext>
            </a:extLst>
          </p:cNvPr>
          <p:cNvCxnSpPr/>
          <p:nvPr/>
        </p:nvCxnSpPr>
        <p:spPr>
          <a:xfrm>
            <a:off x="6034349" y="2175628"/>
            <a:ext cx="18669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864F1EA-0382-563C-FB45-FFAAA7D921EC}"/>
              </a:ext>
            </a:extLst>
          </p:cNvPr>
          <p:cNvSpPr txBox="1"/>
          <p:nvPr/>
        </p:nvSpPr>
        <p:spPr>
          <a:xfrm>
            <a:off x="6177224" y="2299468"/>
            <a:ext cx="158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Gradient descent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A58DEAC-0755-0BD2-FE3F-28AD8E71C452}"/>
              </a:ext>
            </a:extLst>
          </p:cNvPr>
          <p:cNvCxnSpPr>
            <a:cxnSpLocks/>
          </p:cNvCxnSpPr>
          <p:nvPr/>
        </p:nvCxnSpPr>
        <p:spPr>
          <a:xfrm flipV="1">
            <a:off x="3068978" y="271496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4B5B283B-6A61-38EE-B0AC-3DA59058C0C8}"/>
              </a:ext>
            </a:extLst>
          </p:cNvPr>
          <p:cNvCxnSpPr>
            <a:cxnSpLocks/>
          </p:cNvCxnSpPr>
          <p:nvPr/>
        </p:nvCxnSpPr>
        <p:spPr>
          <a:xfrm flipV="1">
            <a:off x="5064689" y="1270793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90A0173-B0DD-78DD-88C3-9A22AA98A694}"/>
              </a:ext>
            </a:extLst>
          </p:cNvPr>
          <p:cNvCxnSpPr>
            <a:cxnSpLocks/>
          </p:cNvCxnSpPr>
          <p:nvPr/>
        </p:nvCxnSpPr>
        <p:spPr>
          <a:xfrm flipV="1">
            <a:off x="8969035" y="2714965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D3FA448-C04E-A7A9-1EC7-CE62083D0C19}"/>
              </a:ext>
            </a:extLst>
          </p:cNvPr>
          <p:cNvCxnSpPr>
            <a:cxnSpLocks/>
          </p:cNvCxnSpPr>
          <p:nvPr/>
        </p:nvCxnSpPr>
        <p:spPr>
          <a:xfrm flipV="1">
            <a:off x="10964746" y="1270792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3A9C827-9B7D-B30C-8E19-A71A02D76F9F}"/>
              </a:ext>
            </a:extLst>
          </p:cNvPr>
          <p:cNvSpPr/>
          <p:nvPr/>
        </p:nvSpPr>
        <p:spPr>
          <a:xfrm>
            <a:off x="2371222" y="3143617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F55E189-282C-039C-17E7-AF2BB2509D53}"/>
              </a:ext>
            </a:extLst>
          </p:cNvPr>
          <p:cNvSpPr/>
          <p:nvPr/>
        </p:nvSpPr>
        <p:spPr>
          <a:xfrm>
            <a:off x="4292612" y="823100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D763863-8FD2-3401-4AF0-75BE51EC39E2}"/>
              </a:ext>
            </a:extLst>
          </p:cNvPr>
          <p:cNvSpPr/>
          <p:nvPr/>
        </p:nvSpPr>
        <p:spPr>
          <a:xfrm>
            <a:off x="2986349" y="148890"/>
            <a:ext cx="1848496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Ground truth</a:t>
            </a:r>
            <a:endParaRPr kumimoji="0" lang="zh-TW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1B5E7C5-0D43-C9FF-A5F5-D9910E5B3F5F}"/>
              </a:ext>
            </a:extLst>
          </p:cNvPr>
          <p:cNvSpPr/>
          <p:nvPr/>
        </p:nvSpPr>
        <p:spPr>
          <a:xfrm>
            <a:off x="10192669" y="883210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1C744A67-E82F-C654-00A4-EFED7E7ED422}"/>
              </a:ext>
            </a:extLst>
          </p:cNvPr>
          <p:cNvSpPr/>
          <p:nvPr/>
        </p:nvSpPr>
        <p:spPr>
          <a:xfrm>
            <a:off x="8257484" y="3177937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DDE2C16-FD79-9FF2-3ABD-872509BCF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676" y="74394"/>
            <a:ext cx="839096" cy="8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778599D0-C499-F9B1-2679-73DE83200BEA}"/>
              </a:ext>
            </a:extLst>
          </p:cNvPr>
          <p:cNvCxnSpPr>
            <a:cxnSpLocks/>
          </p:cNvCxnSpPr>
          <p:nvPr/>
        </p:nvCxnSpPr>
        <p:spPr>
          <a:xfrm>
            <a:off x="4388033" y="452191"/>
            <a:ext cx="424741" cy="38758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EA0C6C4F-2281-A738-379B-A4C27109C9DF}"/>
              </a:ext>
            </a:extLst>
          </p:cNvPr>
          <p:cNvCxnSpPr>
            <a:cxnSpLocks/>
          </p:cNvCxnSpPr>
          <p:nvPr/>
        </p:nvCxnSpPr>
        <p:spPr>
          <a:xfrm flipH="1">
            <a:off x="5274485" y="409661"/>
            <a:ext cx="424741" cy="38758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FDCBA3E9-B3DF-C216-B704-431252E5A943}"/>
              </a:ext>
            </a:extLst>
          </p:cNvPr>
          <p:cNvSpPr/>
          <p:nvPr/>
        </p:nvSpPr>
        <p:spPr>
          <a:xfrm>
            <a:off x="1730756" y="4727092"/>
            <a:ext cx="3383092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A0060006-56E1-51F1-3AFD-0376CE200906}"/>
              </a:ext>
            </a:extLst>
          </p:cNvPr>
          <p:cNvCxnSpPr/>
          <p:nvPr/>
        </p:nvCxnSpPr>
        <p:spPr>
          <a:xfrm>
            <a:off x="5393883" y="5184234"/>
            <a:ext cx="18669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1345BE6-40C3-0991-53C2-1F47C849B4FB}"/>
              </a:ext>
            </a:extLst>
          </p:cNvPr>
          <p:cNvSpPr txBox="1"/>
          <p:nvPr/>
        </p:nvSpPr>
        <p:spPr>
          <a:xfrm>
            <a:off x="5362575" y="5225877"/>
            <a:ext cx="158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Texture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Gradient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9E5BD416-1B33-3E24-EA8A-BCEC015F1A04}"/>
              </a:ext>
            </a:extLst>
          </p:cNvPr>
          <p:cNvCxnSpPr>
            <a:cxnSpLocks/>
          </p:cNvCxnSpPr>
          <p:nvPr/>
        </p:nvCxnSpPr>
        <p:spPr>
          <a:xfrm flipV="1">
            <a:off x="2428512" y="5723572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4A92BE0-3375-4A5E-3358-97D19C42B627}"/>
              </a:ext>
            </a:extLst>
          </p:cNvPr>
          <p:cNvCxnSpPr>
            <a:cxnSpLocks/>
          </p:cNvCxnSpPr>
          <p:nvPr/>
        </p:nvCxnSpPr>
        <p:spPr>
          <a:xfrm flipV="1">
            <a:off x="4424223" y="4279399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4DCA8DC-8A21-20D7-F772-7ADE435A7260}"/>
              </a:ext>
            </a:extLst>
          </p:cNvPr>
          <p:cNvSpPr/>
          <p:nvPr/>
        </p:nvSpPr>
        <p:spPr>
          <a:xfrm>
            <a:off x="1730756" y="6152223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D2FAC3C7-4185-3988-3975-69CFA6656C64}"/>
              </a:ext>
            </a:extLst>
          </p:cNvPr>
          <p:cNvSpPr/>
          <p:nvPr/>
        </p:nvSpPr>
        <p:spPr>
          <a:xfrm>
            <a:off x="3652146" y="3831706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200626B-06CF-A0AC-68FE-7CA1EE9E20F3}"/>
              </a:ext>
            </a:extLst>
          </p:cNvPr>
          <p:cNvSpPr/>
          <p:nvPr/>
        </p:nvSpPr>
        <p:spPr>
          <a:xfrm>
            <a:off x="5262309" y="3835998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feedback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4C133E5-2D1F-D127-DEA7-9DE3B067FFBA}"/>
              </a:ext>
            </a:extLst>
          </p:cNvPr>
          <p:cNvSpPr/>
          <p:nvPr/>
        </p:nvSpPr>
        <p:spPr>
          <a:xfrm>
            <a:off x="7305664" y="4682372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5BF0BD-7D00-4EE2-DACA-AB557528E39B}"/>
              </a:ext>
            </a:extLst>
          </p:cNvPr>
          <p:cNvCxnSpPr>
            <a:cxnSpLocks/>
          </p:cNvCxnSpPr>
          <p:nvPr/>
        </p:nvCxnSpPr>
        <p:spPr>
          <a:xfrm flipV="1">
            <a:off x="8154386" y="564137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D357A242-3B86-465F-BC27-0281755D7825}"/>
              </a:ext>
            </a:extLst>
          </p:cNvPr>
          <p:cNvCxnSpPr>
            <a:cxnSpLocks/>
          </p:cNvCxnSpPr>
          <p:nvPr/>
        </p:nvCxnSpPr>
        <p:spPr>
          <a:xfrm flipV="1">
            <a:off x="10907545" y="4227190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84B22DF-08B9-A5CA-89E0-1E61B397EB71}"/>
              </a:ext>
            </a:extLst>
          </p:cNvPr>
          <p:cNvSpPr/>
          <p:nvPr/>
        </p:nvSpPr>
        <p:spPr>
          <a:xfrm>
            <a:off x="8983721" y="6106006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818703B-89DE-25C2-D10E-A0C2733D22AA}"/>
              </a:ext>
            </a:extLst>
          </p:cNvPr>
          <p:cNvSpPr/>
          <p:nvPr/>
        </p:nvSpPr>
        <p:spPr>
          <a:xfrm>
            <a:off x="7305433" y="6114685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feedback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12E3BF8E-3CFF-B13D-37B1-58FC1B20DB95}"/>
              </a:ext>
            </a:extLst>
          </p:cNvPr>
          <p:cNvCxnSpPr>
            <a:cxnSpLocks/>
          </p:cNvCxnSpPr>
          <p:nvPr/>
        </p:nvCxnSpPr>
        <p:spPr>
          <a:xfrm flipV="1">
            <a:off x="9646488" y="564137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6B88E6BC-5389-99E0-8612-E2CEE6D8A24F}"/>
              </a:ext>
            </a:extLst>
          </p:cNvPr>
          <p:cNvSpPr/>
          <p:nvPr/>
        </p:nvSpPr>
        <p:spPr>
          <a:xfrm>
            <a:off x="10166431" y="3845664"/>
            <a:ext cx="1544154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570DC8F-5058-12BC-2C67-BDAA0485FAE1}"/>
              </a:ext>
            </a:extLst>
          </p:cNvPr>
          <p:cNvSpPr txBox="1"/>
          <p:nvPr/>
        </p:nvSpPr>
        <p:spPr>
          <a:xfrm>
            <a:off x="285750" y="536472"/>
            <a:ext cx="2063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這也是一種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51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/>
      <p:bldP spid="21" grpId="0" animBg="1"/>
      <p:bldP spid="23" grpId="0" animBg="1"/>
      <p:bldP spid="24" grpId="0" animBg="1"/>
      <p:bldP spid="28" grpId="0" animBg="1"/>
      <p:bldP spid="31" grpId="0"/>
      <p:bldP spid="36" grpId="0" animBg="1"/>
      <p:bldP spid="37" grpId="0" animBg="1"/>
      <p:bldP spid="39" grpId="0" animBg="1"/>
      <p:bldP spid="44" grpId="0" animBg="1"/>
      <p:bldP spid="47" grpId="0" animBg="1"/>
      <p:bldP spid="49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81EEA-909E-42BE-9272-46726641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E9E21E-64AF-CCB4-9E09-04E1F219F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C4611C-231D-8A82-3A0D-3D6D64A7AD3A}"/>
              </a:ext>
            </a:extLst>
          </p:cNvPr>
          <p:cNvSpPr txBox="1"/>
          <p:nvPr/>
        </p:nvSpPr>
        <p:spPr>
          <a:xfrm>
            <a:off x="8686800" y="843240"/>
            <a:ext cx="350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https://arxiv.org/abs/2602.12311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A39DE9-467F-5F20-C643-089EFFC5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21" y="1596566"/>
            <a:ext cx="9476758" cy="48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2FC84-97AD-767D-42A7-51C39F99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用標準工作流程來控制「行為」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C82D14-CC88-0966-714C-1A579F537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37A5D27-09C4-783E-D230-2F92D77FE6F8}"/>
              </a:ext>
            </a:extLst>
          </p:cNvPr>
          <p:cNvSpPr txBox="1"/>
          <p:nvPr/>
        </p:nvSpPr>
        <p:spPr>
          <a:xfrm>
            <a:off x="8420987" y="1321356"/>
            <a:ext cx="41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https://arxiv.org/pdf/2603.26177v1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8AA079-898E-881D-CCB9-4CA6FEED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2192891"/>
            <a:ext cx="11428678" cy="38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C33484-560D-DAED-0227-ED360D5A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A2E91A-96D6-46DD-0313-31A6696D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57D730-A2F8-F6AB-27C4-25468D1E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95869"/>
            <a:ext cx="10515600" cy="44108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C32ABB5-89EB-8728-E637-F46B5B0D0A79}"/>
              </a:ext>
            </a:extLst>
          </p:cNvPr>
          <p:cNvSpPr txBox="1"/>
          <p:nvPr/>
        </p:nvSpPr>
        <p:spPr>
          <a:xfrm>
            <a:off x="5262716" y="1690688"/>
            <a:ext cx="609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https://transformer-circuits.pub/2026/emotions/index.html</a:t>
            </a:r>
          </a:p>
        </p:txBody>
      </p:sp>
    </p:spTree>
    <p:extLst>
      <p:ext uri="{BB962C8B-B14F-4D97-AF65-F5344CB8AC3E}">
        <p14:creationId xmlns:p14="http://schemas.microsoft.com/office/powerpoint/2010/main" val="15568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A1FD1-D0EE-CD82-2531-AE57A4EB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F6C736-02B8-8CF7-8556-53278809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1" y="1779356"/>
            <a:ext cx="5287648" cy="344175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50EB640-D0D0-CAE9-7676-607F4D594FC8}"/>
              </a:ext>
            </a:extLst>
          </p:cNvPr>
          <p:cNvSpPr txBox="1"/>
          <p:nvPr/>
        </p:nvSpPr>
        <p:spPr>
          <a:xfrm>
            <a:off x="910769" y="5561315"/>
            <a:ext cx="5079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https://youtu.be/Xnil63UDW2o?si=gQwKi0EWP9sJqSo7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C9071E6-F396-E8A9-CBE9-3F422F25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72" y="1976102"/>
            <a:ext cx="5311979" cy="324500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12DF34-CD10-A3EE-D0F5-142FBD86F61D}"/>
              </a:ext>
            </a:extLst>
          </p:cNvPr>
          <p:cNvSpPr txBox="1"/>
          <p:nvPr/>
        </p:nvSpPr>
        <p:spPr>
          <a:xfrm>
            <a:off x="6346372" y="5607093"/>
            <a:ext cx="5311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https://youtu.be/8iFvM7WUUs8?si=w2T4I_tLuTnOyrDx</a:t>
            </a:r>
          </a:p>
        </p:txBody>
      </p:sp>
    </p:spTree>
    <p:extLst>
      <p:ext uri="{BB962C8B-B14F-4D97-AF65-F5344CB8AC3E}">
        <p14:creationId xmlns:p14="http://schemas.microsoft.com/office/powerpoint/2010/main" val="25545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A0628-0954-BA6B-9332-D0E4CD3DA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EF3E61-E0C3-B55E-06B6-994FCED8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BDDC8C2-90C7-02DC-6654-9314BEA21E6A}"/>
              </a:ext>
            </a:extLst>
          </p:cNvPr>
          <p:cNvSpPr/>
          <p:nvPr/>
        </p:nvSpPr>
        <p:spPr>
          <a:xfrm>
            <a:off x="2088607" y="2365364"/>
            <a:ext cx="4159793" cy="3191203"/>
          </a:xfrm>
          <a:prstGeom prst="roundRect">
            <a:avLst>
              <a:gd name="adj" fmla="val 3196"/>
            </a:avLst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628E824-3B8D-0006-15D1-92C0BD0A2F41}"/>
              </a:ext>
            </a:extLst>
          </p:cNvPr>
          <p:cNvSpPr/>
          <p:nvPr/>
        </p:nvSpPr>
        <p:spPr>
          <a:xfrm>
            <a:off x="2332024" y="4534252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D7662B9-2E38-D39D-DBB1-3AD22725B4A5}"/>
              </a:ext>
            </a:extLst>
          </p:cNvPr>
          <p:cNvCxnSpPr>
            <a:cxnSpLocks/>
          </p:cNvCxnSpPr>
          <p:nvPr/>
        </p:nvCxnSpPr>
        <p:spPr>
          <a:xfrm flipV="1">
            <a:off x="4185212" y="5596323"/>
            <a:ext cx="0" cy="43253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9973E3B-C941-F32E-CB52-76757AA862D7}"/>
              </a:ext>
            </a:extLst>
          </p:cNvPr>
          <p:cNvCxnSpPr>
            <a:cxnSpLocks/>
          </p:cNvCxnSpPr>
          <p:nvPr/>
        </p:nvCxnSpPr>
        <p:spPr>
          <a:xfrm flipV="1">
            <a:off x="6011773" y="1933556"/>
            <a:ext cx="0" cy="43253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5E474C71-8329-6614-AB65-319E6EDDA683}"/>
              </a:ext>
            </a:extLst>
          </p:cNvPr>
          <p:cNvCxnSpPr>
            <a:cxnSpLocks/>
          </p:cNvCxnSpPr>
          <p:nvPr/>
        </p:nvCxnSpPr>
        <p:spPr>
          <a:xfrm flipV="1">
            <a:off x="5713087" y="3423159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D93C2C9A-65E6-B002-2677-92712CF91760}"/>
              </a:ext>
            </a:extLst>
          </p:cNvPr>
          <p:cNvCxnSpPr>
            <a:cxnSpLocks/>
          </p:cNvCxnSpPr>
          <p:nvPr/>
        </p:nvCxnSpPr>
        <p:spPr>
          <a:xfrm flipV="1">
            <a:off x="5713087" y="4264252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19985AF-268F-4E59-2FB1-719AC6EDA55A}"/>
              </a:ext>
            </a:extLst>
          </p:cNvPr>
          <p:cNvSpPr/>
          <p:nvPr/>
        </p:nvSpPr>
        <p:spPr>
          <a:xfrm>
            <a:off x="5569884" y="3703252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4BC0FAE-F9DA-F06C-88A5-9A731783E590}"/>
              </a:ext>
            </a:extLst>
          </p:cNvPr>
          <p:cNvSpPr/>
          <p:nvPr/>
        </p:nvSpPr>
        <p:spPr>
          <a:xfrm>
            <a:off x="2350623" y="2934362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F823238-63CA-D77D-B5D4-758B3A883093}"/>
              </a:ext>
            </a:extLst>
          </p:cNvPr>
          <p:cNvSpPr txBox="1"/>
          <p:nvPr/>
        </p:nvSpPr>
        <p:spPr>
          <a:xfrm rot="5400000">
            <a:off x="3908150" y="2420285"/>
            <a:ext cx="76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931094-9F68-1975-7F16-49F160541438}"/>
              </a:ext>
            </a:extLst>
          </p:cNvPr>
          <p:cNvSpPr txBox="1"/>
          <p:nvPr/>
        </p:nvSpPr>
        <p:spPr>
          <a:xfrm rot="5400000">
            <a:off x="3907600" y="5000727"/>
            <a:ext cx="76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166EFA5-8B66-4055-3D9A-EC23FFF5C877}"/>
              </a:ext>
            </a:extLst>
          </p:cNvPr>
          <p:cNvSpPr/>
          <p:nvPr/>
        </p:nvSpPr>
        <p:spPr>
          <a:xfrm>
            <a:off x="2350623" y="6009894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FFF2CC"/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story of happy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931DA82-568F-663E-CCEF-4ADA0FAA0D53}"/>
              </a:ext>
            </a:extLst>
          </p:cNvPr>
          <p:cNvCxnSpPr>
            <a:cxnSpLocks/>
          </p:cNvCxnSpPr>
          <p:nvPr/>
        </p:nvCxnSpPr>
        <p:spPr>
          <a:xfrm flipV="1">
            <a:off x="5070432" y="3423159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80ABEA8-699C-06EF-EE2C-B48D380C60A1}"/>
              </a:ext>
            </a:extLst>
          </p:cNvPr>
          <p:cNvCxnSpPr>
            <a:cxnSpLocks/>
          </p:cNvCxnSpPr>
          <p:nvPr/>
        </p:nvCxnSpPr>
        <p:spPr>
          <a:xfrm flipV="1">
            <a:off x="5070432" y="4264252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0B5E80C-7787-1BBA-C995-EB2A63B8ED75}"/>
              </a:ext>
            </a:extLst>
          </p:cNvPr>
          <p:cNvSpPr/>
          <p:nvPr/>
        </p:nvSpPr>
        <p:spPr>
          <a:xfrm>
            <a:off x="4927229" y="3703252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51B726E0-161A-728C-CCDA-D2F674487D2C}"/>
              </a:ext>
            </a:extLst>
          </p:cNvPr>
          <p:cNvCxnSpPr>
            <a:cxnSpLocks/>
          </p:cNvCxnSpPr>
          <p:nvPr/>
        </p:nvCxnSpPr>
        <p:spPr>
          <a:xfrm flipV="1">
            <a:off x="4499379" y="340506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3EBB629-0B02-4834-D5EB-6F6E7241411B}"/>
              </a:ext>
            </a:extLst>
          </p:cNvPr>
          <p:cNvCxnSpPr>
            <a:cxnSpLocks/>
          </p:cNvCxnSpPr>
          <p:nvPr/>
        </p:nvCxnSpPr>
        <p:spPr>
          <a:xfrm flipV="1">
            <a:off x="4499379" y="424616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C88D7CB-D8E1-D196-A692-1AF3BBF9F5F5}"/>
              </a:ext>
            </a:extLst>
          </p:cNvPr>
          <p:cNvSpPr/>
          <p:nvPr/>
        </p:nvSpPr>
        <p:spPr>
          <a:xfrm>
            <a:off x="4356176" y="368516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38F4B99-E5B6-59C2-B3E6-4FB552AEE379}"/>
              </a:ext>
            </a:extLst>
          </p:cNvPr>
          <p:cNvCxnSpPr>
            <a:cxnSpLocks/>
          </p:cNvCxnSpPr>
          <p:nvPr/>
        </p:nvCxnSpPr>
        <p:spPr>
          <a:xfrm flipV="1">
            <a:off x="3856724" y="340506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6B98EC75-D02F-A822-0C36-5988F2796724}"/>
              </a:ext>
            </a:extLst>
          </p:cNvPr>
          <p:cNvCxnSpPr>
            <a:cxnSpLocks/>
          </p:cNvCxnSpPr>
          <p:nvPr/>
        </p:nvCxnSpPr>
        <p:spPr>
          <a:xfrm flipV="1">
            <a:off x="3856724" y="424616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C53CF247-763A-F754-5B79-EE3F91B758F2}"/>
              </a:ext>
            </a:extLst>
          </p:cNvPr>
          <p:cNvSpPr/>
          <p:nvPr/>
        </p:nvSpPr>
        <p:spPr>
          <a:xfrm>
            <a:off x="3713521" y="368516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16992F8-7597-F1FD-C2C9-B607C3008394}"/>
              </a:ext>
            </a:extLst>
          </p:cNvPr>
          <p:cNvCxnSpPr>
            <a:cxnSpLocks/>
          </p:cNvCxnSpPr>
          <p:nvPr/>
        </p:nvCxnSpPr>
        <p:spPr>
          <a:xfrm flipV="1">
            <a:off x="3284793" y="340506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4AC8E6D-AD1D-2B62-CC3D-316619CFA0C7}"/>
              </a:ext>
            </a:extLst>
          </p:cNvPr>
          <p:cNvCxnSpPr>
            <a:cxnSpLocks/>
          </p:cNvCxnSpPr>
          <p:nvPr/>
        </p:nvCxnSpPr>
        <p:spPr>
          <a:xfrm flipV="1">
            <a:off x="3284793" y="424616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F996686-0E29-045A-6E8F-5BC9402D3D27}"/>
              </a:ext>
            </a:extLst>
          </p:cNvPr>
          <p:cNvSpPr/>
          <p:nvPr/>
        </p:nvSpPr>
        <p:spPr>
          <a:xfrm>
            <a:off x="3141590" y="368516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E428821C-B6F1-6EC6-CAD9-F78363240E45}"/>
              </a:ext>
            </a:extLst>
          </p:cNvPr>
          <p:cNvCxnSpPr>
            <a:cxnSpLocks/>
          </p:cNvCxnSpPr>
          <p:nvPr/>
        </p:nvCxnSpPr>
        <p:spPr>
          <a:xfrm flipV="1">
            <a:off x="2642138" y="340506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BCF8EB3-EFA4-55B1-765E-174E5974B1D5}"/>
              </a:ext>
            </a:extLst>
          </p:cNvPr>
          <p:cNvCxnSpPr>
            <a:cxnSpLocks/>
          </p:cNvCxnSpPr>
          <p:nvPr/>
        </p:nvCxnSpPr>
        <p:spPr>
          <a:xfrm flipV="1">
            <a:off x="2642138" y="424616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2F7AACF-7738-0EEA-4ABA-D85DAC4F6FA4}"/>
              </a:ext>
            </a:extLst>
          </p:cNvPr>
          <p:cNvSpPr/>
          <p:nvPr/>
        </p:nvSpPr>
        <p:spPr>
          <a:xfrm>
            <a:off x="2498935" y="368516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76B3CF-2484-4D62-1B70-2011401C734A}"/>
              </a:ext>
            </a:extLst>
          </p:cNvPr>
          <p:cNvSpPr txBox="1"/>
          <p:nvPr/>
        </p:nvSpPr>
        <p:spPr>
          <a:xfrm>
            <a:off x="8391715" y="3752516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Happy Vector</a:t>
            </a:r>
            <a:endParaRPr lang="zh-TW" altLang="en-US" sz="2800" dirty="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ED9466D-AC47-5E25-F957-97C620D37D1E}"/>
              </a:ext>
            </a:extLst>
          </p:cNvPr>
          <p:cNvSpPr/>
          <p:nvPr/>
        </p:nvSpPr>
        <p:spPr>
          <a:xfrm>
            <a:off x="2350622" y="3586499"/>
            <a:ext cx="3686365" cy="814044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82E7983B-6BEC-D288-0C45-14924F3788BE}"/>
              </a:ext>
            </a:extLst>
          </p:cNvPr>
          <p:cNvCxnSpPr>
            <a:cxnSpLocks/>
          </p:cNvCxnSpPr>
          <p:nvPr/>
        </p:nvCxnSpPr>
        <p:spPr>
          <a:xfrm flipV="1">
            <a:off x="6096000" y="4000972"/>
            <a:ext cx="1771499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7624E2F-89ED-FE7C-FB0E-1BD33A4E28E2}"/>
              </a:ext>
            </a:extLst>
          </p:cNvPr>
          <p:cNvSpPr/>
          <p:nvPr/>
        </p:nvSpPr>
        <p:spPr>
          <a:xfrm>
            <a:off x="5843910" y="1534230"/>
            <a:ext cx="360000" cy="360000"/>
          </a:xfrm>
          <a:prstGeom prst="roundRect">
            <a:avLst>
              <a:gd name="adj" fmla="val 12473"/>
            </a:avLst>
          </a:prstGeom>
          <a:solidFill>
            <a:schemeClr val="accent2">
              <a:lumMod val="20000"/>
              <a:lumOff val="80000"/>
            </a:schemeClr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6220A5C-D016-7905-A4AD-C8E495E3146F}"/>
              </a:ext>
            </a:extLst>
          </p:cNvPr>
          <p:cNvSpPr/>
          <p:nvPr/>
        </p:nvSpPr>
        <p:spPr>
          <a:xfrm>
            <a:off x="8010866" y="3722286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225DA-9F00-3785-197E-613282605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8BEC3D-220C-6DAA-7979-B21E79D6A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A72641-2FF9-D0C7-DBFA-8C0891F1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62" y="1982788"/>
            <a:ext cx="5730038" cy="39417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F81424-CB92-873B-DC5C-0D0BC6E9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3600"/>
            <a:ext cx="579565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8A62C8-4D0C-BAC3-C6A5-8AA2C41C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BCF097-4B8D-7DA0-46ED-908739E0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ABE6964-8F79-7030-4295-D460DFD8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2" y="0"/>
            <a:ext cx="7534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E3824DC-5C7F-70C6-3C3F-6078FF55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89" y="23448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1E5C463-04F6-3D17-F0AE-43D3C5F2F8D4}"/>
              </a:ext>
            </a:extLst>
          </p:cNvPr>
          <p:cNvSpPr txBox="1"/>
          <p:nvPr/>
        </p:nvSpPr>
        <p:spPr>
          <a:xfrm>
            <a:off x="2715186" y="2773162"/>
            <a:ext cx="28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gemma-4-E2B-it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685056C-B807-A307-C27F-D2DA11C79136}"/>
              </a:ext>
            </a:extLst>
          </p:cNvPr>
          <p:cNvCxnSpPr>
            <a:cxnSpLocks/>
          </p:cNvCxnSpPr>
          <p:nvPr/>
        </p:nvCxnSpPr>
        <p:spPr>
          <a:xfrm>
            <a:off x="5871443" y="1815465"/>
            <a:ext cx="0" cy="476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FC771A6-F1A4-F9A4-FAA4-1360EC285094}"/>
              </a:ext>
            </a:extLst>
          </p:cNvPr>
          <p:cNvCxnSpPr>
            <a:cxnSpLocks/>
          </p:cNvCxnSpPr>
          <p:nvPr/>
        </p:nvCxnSpPr>
        <p:spPr>
          <a:xfrm>
            <a:off x="5844989" y="3639612"/>
            <a:ext cx="0" cy="476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EEE0EB9-9137-B26A-E178-51931FDA5BAE}"/>
              </a:ext>
            </a:extLst>
          </p:cNvPr>
          <p:cNvSpPr txBox="1"/>
          <p:nvPr/>
        </p:nvSpPr>
        <p:spPr>
          <a:xfrm>
            <a:off x="2515550" y="5842794"/>
            <a:ext cx="5843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Courier New" panose="02070309020205020404" pitchFamily="49" charset="0"/>
              </a:rPr>
              <a:t># Example test cases to verify the fix</a:t>
            </a:r>
            <a:br>
              <a:rPr lang="en-US" altLang="zh-TW" dirty="0">
                <a:latin typeface="Courier New" panose="02070309020205020404" pitchFamily="49" charset="0"/>
              </a:rPr>
            </a:br>
            <a:r>
              <a:rPr lang="en-US" altLang="zh-TW" dirty="0">
                <a:latin typeface="Courier New" panose="02070309020205020404" pitchFamily="49" charset="0"/>
              </a:rPr>
              <a:t>test_string_1 = ……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1F841B2-97DB-1A2A-893E-8339FD83202F}"/>
              </a:ext>
            </a:extLst>
          </p:cNvPr>
          <p:cNvSpPr txBox="1"/>
          <p:nvPr/>
        </p:nvSpPr>
        <p:spPr>
          <a:xfrm>
            <a:off x="2536907" y="4211866"/>
            <a:ext cx="2667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Courier New" panose="02070309020205020404" pitchFamily="49" charset="0"/>
              </a:rPr>
              <a:t>沒有提供 </a:t>
            </a:r>
            <a:r>
              <a:rPr lang="en-US" altLang="zh-TW" dirty="0">
                <a:latin typeface="Courier New" panose="02070309020205020404" pitchFamily="49" charset="0"/>
              </a:rPr>
              <a:t>“parser.py”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74A0F20-E919-71A3-82A5-2CAE848D32BE}"/>
              </a:ext>
            </a:extLst>
          </p:cNvPr>
          <p:cNvGrpSpPr/>
          <p:nvPr/>
        </p:nvGrpSpPr>
        <p:grpSpPr>
          <a:xfrm>
            <a:off x="1116106" y="396311"/>
            <a:ext cx="9715499" cy="1325563"/>
            <a:chOff x="1091880" y="1629851"/>
            <a:chExt cx="9715499" cy="1325563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BE73C8D-5217-468C-EA9D-6A7E72D1BA9A}"/>
                </a:ext>
              </a:extLst>
            </p:cNvPr>
            <p:cNvSpPr txBox="1"/>
            <p:nvPr/>
          </p:nvSpPr>
          <p:spPr>
            <a:xfrm>
              <a:off x="1207994" y="1692469"/>
              <a:ext cx="87674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你的任務是修復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`parser.py`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中的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bug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。</a:t>
              </a:r>
              <a:endParaRPr lang="en-US" altLang="zh-TW" dirty="0">
                <a:latin typeface="Courier New" panose="02070309020205020404" pitchFamily="49" charset="0"/>
              </a:endParaRPr>
            </a:p>
            <a:p>
              <a:pPr>
                <a:buNone/>
              </a:pP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目前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</a:t>
              </a:r>
              <a:r>
                <a:rPr lang="en-US" altLang="zh-TW" b="0" dirty="0" err="1">
                  <a:effectLst/>
                  <a:latin typeface="Courier New" panose="02070309020205020404" pitchFamily="49" charset="0"/>
                </a:rPr>
                <a:t>extract_emails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函式無法正確擷取帶有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`-`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或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`_`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的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email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地址，例如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`test-user@domain.com`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。</a:t>
              </a:r>
              <a:endParaRPr lang="en-US" altLang="zh-TW" dirty="0">
                <a:latin typeface="Courier New" panose="02070309020205020404" pitchFamily="49" charset="0"/>
              </a:endParaRPr>
            </a:p>
            <a:p>
              <a:pPr>
                <a:buNone/>
              </a:pP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請修改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`parser.py`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，使 </a:t>
              </a:r>
              <a:r>
                <a:rPr lang="en-US" altLang="zh-TW" b="0" dirty="0">
                  <a:effectLst/>
                  <a:latin typeface="Courier New" panose="02070309020205020404" pitchFamily="49" charset="0"/>
                </a:rPr>
                <a:t>`verify.py` </a:t>
              </a:r>
              <a:r>
                <a:rPr lang="zh-TW" altLang="en-US" b="0" dirty="0">
                  <a:effectLst/>
                  <a:latin typeface="Courier New" panose="02070309020205020404" pitchFamily="49" charset="0"/>
                </a:rPr>
                <a:t>的測試能夠完全通過。</a:t>
              </a: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DBBD358F-8E83-36FA-0392-D77085E54662}"/>
                </a:ext>
              </a:extLst>
            </p:cNvPr>
            <p:cNvSpPr/>
            <p:nvPr/>
          </p:nvSpPr>
          <p:spPr>
            <a:xfrm>
              <a:off x="1091880" y="1629851"/>
              <a:ext cx="9715499" cy="1325563"/>
            </a:xfrm>
            <a:prstGeom prst="roundRect">
              <a:avLst>
                <a:gd name="adj" fmla="val 900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CDDF069-6256-A49E-E7F8-6DF7AD2CADF9}"/>
              </a:ext>
            </a:extLst>
          </p:cNvPr>
          <p:cNvGrpSpPr/>
          <p:nvPr/>
        </p:nvGrpSpPr>
        <p:grpSpPr>
          <a:xfrm>
            <a:off x="8662148" y="1553962"/>
            <a:ext cx="2922492" cy="1556510"/>
            <a:chOff x="8662148" y="1553962"/>
            <a:chExt cx="2922492" cy="155651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506E913-FD89-1EE8-C038-E9FE1ACFF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583" y="155396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4DD03B4-1564-7CDF-CF5F-4C5D40C55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1553962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DA3F29A-E5C8-3CC8-74BF-FB2BD069E67E}"/>
                </a:ext>
              </a:extLst>
            </p:cNvPr>
            <p:cNvSpPr txBox="1"/>
            <p:nvPr/>
          </p:nvSpPr>
          <p:spPr>
            <a:xfrm>
              <a:off x="8662148" y="2739359"/>
              <a:ext cx="150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parser.py</a:t>
              </a:r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3545E28B-B372-7344-F1BA-D34D1B8A6087}"/>
                </a:ext>
              </a:extLst>
            </p:cNvPr>
            <p:cNvSpPr txBox="1"/>
            <p:nvPr/>
          </p:nvSpPr>
          <p:spPr>
            <a:xfrm>
              <a:off x="10078570" y="2741140"/>
              <a:ext cx="150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verity.py</a:t>
              </a:r>
              <a:endParaRPr lang="zh-TW" altLang="en-US" dirty="0"/>
            </a:p>
          </p:txBody>
        </p:sp>
      </p:grp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7DBF6CF-0FA9-A838-1C87-ED4A01480F80}"/>
              </a:ext>
            </a:extLst>
          </p:cNvPr>
          <p:cNvSpPr/>
          <p:nvPr/>
        </p:nvSpPr>
        <p:spPr>
          <a:xfrm>
            <a:off x="2567822" y="4185773"/>
            <a:ext cx="2667568" cy="403826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8F5F9D-7398-044C-F632-2D03A86C901F}"/>
              </a:ext>
            </a:extLst>
          </p:cNvPr>
          <p:cNvGrpSpPr/>
          <p:nvPr/>
        </p:nvGrpSpPr>
        <p:grpSpPr>
          <a:xfrm>
            <a:off x="5385039" y="4191695"/>
            <a:ext cx="3061962" cy="403826"/>
            <a:chOff x="5743621" y="4211866"/>
            <a:chExt cx="3061962" cy="403826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B06CEB0-377D-E0AA-FBB0-810561F8DEF4}"/>
                </a:ext>
              </a:extLst>
            </p:cNvPr>
            <p:cNvSpPr txBox="1"/>
            <p:nvPr/>
          </p:nvSpPr>
          <p:spPr>
            <a:xfrm>
              <a:off x="6043601" y="4229113"/>
              <a:ext cx="27619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Courier New" panose="02070309020205020404" pitchFamily="49" charset="0"/>
                </a:rPr>
                <a:t>…… </a:t>
              </a:r>
              <a:r>
                <a:rPr lang="zh-TW" altLang="en-US" dirty="0">
                  <a:latin typeface="Courier New" panose="02070309020205020404" pitchFamily="49" charset="0"/>
                </a:rPr>
                <a:t>我自己寫一個</a:t>
              </a:r>
              <a:endParaRPr lang="en-US" altLang="zh-TW" dirty="0">
                <a:latin typeface="Courier New" panose="02070309020205020404" pitchFamily="49" charset="0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944FA8C0-4D8E-0148-BF56-32F59CC54290}"/>
                </a:ext>
              </a:extLst>
            </p:cNvPr>
            <p:cNvSpPr/>
            <p:nvPr/>
          </p:nvSpPr>
          <p:spPr>
            <a:xfrm>
              <a:off x="5743621" y="4211866"/>
              <a:ext cx="2667568" cy="403826"/>
            </a:xfrm>
            <a:prstGeom prst="roundRect">
              <a:avLst>
                <a:gd name="adj" fmla="val 900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190BCCBA-1B5F-C258-8837-044B3B7713F6}"/>
              </a:ext>
            </a:extLst>
          </p:cNvPr>
          <p:cNvGrpSpPr/>
          <p:nvPr/>
        </p:nvGrpSpPr>
        <p:grpSpPr>
          <a:xfrm>
            <a:off x="2536907" y="4733667"/>
            <a:ext cx="3785354" cy="965059"/>
            <a:chOff x="2567822" y="4706862"/>
            <a:chExt cx="3785354" cy="965059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4B33A18-8C6C-6C45-C2D1-9A1395CE70A2}"/>
                </a:ext>
              </a:extLst>
            </p:cNvPr>
            <p:cNvSpPr txBox="1"/>
            <p:nvPr/>
          </p:nvSpPr>
          <p:spPr>
            <a:xfrm>
              <a:off x="2656349" y="4706862"/>
              <a:ext cx="35920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Courier New" panose="02070309020205020404" pitchFamily="49" charset="0"/>
                </a:rPr>
                <a:t>parser.py </a:t>
              </a:r>
            </a:p>
            <a:p>
              <a:r>
                <a:rPr lang="en-US" altLang="zh-TW" dirty="0">
                  <a:latin typeface="Courier New" panose="02070309020205020404" pitchFamily="49" charset="0"/>
                </a:rPr>
                <a:t>def </a:t>
              </a:r>
              <a:r>
                <a:rPr lang="en-US" altLang="zh-TW" dirty="0" err="1">
                  <a:latin typeface="Courier New" panose="02070309020205020404" pitchFamily="49" charset="0"/>
                </a:rPr>
                <a:t>extract_emails</a:t>
              </a:r>
              <a:r>
                <a:rPr lang="en-US" altLang="zh-TW" dirty="0">
                  <a:latin typeface="Courier New" panose="02070309020205020404" pitchFamily="49" charset="0"/>
                </a:rPr>
                <a:t>(text):</a:t>
              </a:r>
              <a:br>
                <a:rPr lang="en-US" altLang="zh-TW" dirty="0">
                  <a:latin typeface="Courier New" panose="02070309020205020404" pitchFamily="49" charset="0"/>
                </a:rPr>
              </a:br>
              <a:r>
                <a:rPr lang="en-US" altLang="zh-TW" dirty="0">
                  <a:latin typeface="Courier New" panose="02070309020205020404" pitchFamily="49" charset="0"/>
                </a:rPr>
                <a:t>……</a:t>
              </a: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CB0803D5-E992-EC35-6D13-BA1FB12881FB}"/>
                </a:ext>
              </a:extLst>
            </p:cNvPr>
            <p:cNvSpPr/>
            <p:nvPr/>
          </p:nvSpPr>
          <p:spPr>
            <a:xfrm>
              <a:off x="2567822" y="4706862"/>
              <a:ext cx="3785354" cy="965059"/>
            </a:xfrm>
            <a:prstGeom prst="roundRect">
              <a:avLst>
                <a:gd name="adj" fmla="val 900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C821780-6F7B-57D6-9A18-6C353764F780}"/>
              </a:ext>
            </a:extLst>
          </p:cNvPr>
          <p:cNvSpPr/>
          <p:nvPr/>
        </p:nvSpPr>
        <p:spPr>
          <a:xfrm>
            <a:off x="2528782" y="5817517"/>
            <a:ext cx="5396017" cy="671607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87A4EC3-2B0E-FD0F-5468-EA6CCA7C3F82}"/>
              </a:ext>
            </a:extLst>
          </p:cNvPr>
          <p:cNvGrpSpPr/>
          <p:nvPr/>
        </p:nvGrpSpPr>
        <p:grpSpPr>
          <a:xfrm>
            <a:off x="8122392" y="6077678"/>
            <a:ext cx="1140996" cy="403826"/>
            <a:chOff x="8122392" y="6077678"/>
            <a:chExt cx="1140996" cy="403826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AD20D19-AA41-F724-EE68-2BA58595D4C0}"/>
                </a:ext>
              </a:extLst>
            </p:cNvPr>
            <p:cNvSpPr txBox="1"/>
            <p:nvPr/>
          </p:nvSpPr>
          <p:spPr>
            <a:xfrm>
              <a:off x="8347779" y="6112172"/>
              <a:ext cx="9156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Courier New" panose="02070309020205020404" pitchFamily="49" charset="0"/>
                </a:rPr>
                <a:t>DONE</a:t>
              </a: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CE27EF25-142D-389E-484A-D036522436B1}"/>
                </a:ext>
              </a:extLst>
            </p:cNvPr>
            <p:cNvSpPr/>
            <p:nvPr/>
          </p:nvSpPr>
          <p:spPr>
            <a:xfrm>
              <a:off x="8122392" y="6077678"/>
              <a:ext cx="1140996" cy="403826"/>
            </a:xfrm>
            <a:prstGeom prst="roundRect">
              <a:avLst>
                <a:gd name="adj" fmla="val 900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52DB10-C070-98DF-5787-55100438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707" y="473366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8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06F72C-F0A7-FEA3-F609-4D71A359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AC624E-AECA-803C-C019-867730D27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Steering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6830D9F-1ABC-03CA-3546-CC158FC113EB}"/>
              </a:ext>
            </a:extLst>
          </p:cNvPr>
          <p:cNvSpPr/>
          <p:nvPr/>
        </p:nvSpPr>
        <p:spPr>
          <a:xfrm>
            <a:off x="5536657" y="2232014"/>
            <a:ext cx="4159793" cy="3191203"/>
          </a:xfrm>
          <a:prstGeom prst="roundRect">
            <a:avLst>
              <a:gd name="adj" fmla="val 3196"/>
            </a:avLst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D233011-D979-4EB5-4E30-D3B2B6B5A9C4}"/>
              </a:ext>
            </a:extLst>
          </p:cNvPr>
          <p:cNvSpPr/>
          <p:nvPr/>
        </p:nvSpPr>
        <p:spPr>
          <a:xfrm>
            <a:off x="5780074" y="4400902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C903139A-4D24-7697-E1B5-71A8B91B5E83}"/>
              </a:ext>
            </a:extLst>
          </p:cNvPr>
          <p:cNvCxnSpPr>
            <a:cxnSpLocks/>
          </p:cNvCxnSpPr>
          <p:nvPr/>
        </p:nvCxnSpPr>
        <p:spPr>
          <a:xfrm flipV="1">
            <a:off x="7633262" y="5462973"/>
            <a:ext cx="0" cy="43253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7BEBA08-070E-8D11-D6F4-C6E0FDB75B41}"/>
              </a:ext>
            </a:extLst>
          </p:cNvPr>
          <p:cNvCxnSpPr>
            <a:cxnSpLocks/>
          </p:cNvCxnSpPr>
          <p:nvPr/>
        </p:nvCxnSpPr>
        <p:spPr>
          <a:xfrm flipV="1">
            <a:off x="9459823" y="1800206"/>
            <a:ext cx="0" cy="43253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6A66F72-E28B-4CD4-FABE-CC278CE052BA}"/>
              </a:ext>
            </a:extLst>
          </p:cNvPr>
          <p:cNvCxnSpPr>
            <a:cxnSpLocks/>
          </p:cNvCxnSpPr>
          <p:nvPr/>
        </p:nvCxnSpPr>
        <p:spPr>
          <a:xfrm flipV="1">
            <a:off x="9161137" y="3289809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C0DB1093-4650-340D-AE5F-5DB175E8A753}"/>
              </a:ext>
            </a:extLst>
          </p:cNvPr>
          <p:cNvCxnSpPr>
            <a:cxnSpLocks/>
          </p:cNvCxnSpPr>
          <p:nvPr/>
        </p:nvCxnSpPr>
        <p:spPr>
          <a:xfrm flipV="1">
            <a:off x="9161137" y="4130902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0DB1A73-8898-B552-914B-9E9FBF97ED44}"/>
              </a:ext>
            </a:extLst>
          </p:cNvPr>
          <p:cNvSpPr/>
          <p:nvPr/>
        </p:nvSpPr>
        <p:spPr>
          <a:xfrm>
            <a:off x="9017934" y="3569902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C64BB31-29F3-0E3F-6C1B-26F67C25875C}"/>
              </a:ext>
            </a:extLst>
          </p:cNvPr>
          <p:cNvSpPr/>
          <p:nvPr/>
        </p:nvSpPr>
        <p:spPr>
          <a:xfrm>
            <a:off x="5798673" y="2801012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D65346-8CF9-7AB0-0D95-F4CA2F034E38}"/>
              </a:ext>
            </a:extLst>
          </p:cNvPr>
          <p:cNvSpPr txBox="1"/>
          <p:nvPr/>
        </p:nvSpPr>
        <p:spPr>
          <a:xfrm rot="5400000">
            <a:off x="7356200" y="2286935"/>
            <a:ext cx="76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588FD47-FBE5-72BE-8178-71C8FDE4EC85}"/>
              </a:ext>
            </a:extLst>
          </p:cNvPr>
          <p:cNvSpPr txBox="1"/>
          <p:nvPr/>
        </p:nvSpPr>
        <p:spPr>
          <a:xfrm rot="5400000">
            <a:off x="7355650" y="4867377"/>
            <a:ext cx="76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FD5E550-ACEE-ED8A-8ECC-F4F862B60950}"/>
              </a:ext>
            </a:extLst>
          </p:cNvPr>
          <p:cNvSpPr/>
          <p:nvPr/>
        </p:nvSpPr>
        <p:spPr>
          <a:xfrm>
            <a:off x="5798673" y="5876544"/>
            <a:ext cx="3686365" cy="442698"/>
          </a:xfrm>
          <a:prstGeom prst="roundRect">
            <a:avLst>
              <a:gd name="adj" fmla="val 12473"/>
            </a:avLst>
          </a:prstGeom>
          <a:solidFill>
            <a:srgbClr val="FFF2CC"/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Programming task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51BDD11-9CD7-0CEB-25C3-FFEC47A60D2B}"/>
              </a:ext>
            </a:extLst>
          </p:cNvPr>
          <p:cNvCxnSpPr>
            <a:cxnSpLocks/>
          </p:cNvCxnSpPr>
          <p:nvPr/>
        </p:nvCxnSpPr>
        <p:spPr>
          <a:xfrm flipV="1">
            <a:off x="8518482" y="3289809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59103B71-DB73-243F-0029-504F4DEB1ED1}"/>
              </a:ext>
            </a:extLst>
          </p:cNvPr>
          <p:cNvCxnSpPr>
            <a:cxnSpLocks/>
          </p:cNvCxnSpPr>
          <p:nvPr/>
        </p:nvCxnSpPr>
        <p:spPr>
          <a:xfrm flipV="1">
            <a:off x="8518482" y="4130902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78527E2E-FF0C-D28B-3412-F14AFB1ED546}"/>
              </a:ext>
            </a:extLst>
          </p:cNvPr>
          <p:cNvSpPr/>
          <p:nvPr/>
        </p:nvSpPr>
        <p:spPr>
          <a:xfrm>
            <a:off x="8375279" y="3569902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6709785-2607-A0F3-B93A-AC7DC04DFA73}"/>
              </a:ext>
            </a:extLst>
          </p:cNvPr>
          <p:cNvCxnSpPr>
            <a:cxnSpLocks/>
          </p:cNvCxnSpPr>
          <p:nvPr/>
        </p:nvCxnSpPr>
        <p:spPr>
          <a:xfrm flipV="1">
            <a:off x="7947429" y="327171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2DCEEAF-600D-BC4F-5C88-206436CC98F4}"/>
              </a:ext>
            </a:extLst>
          </p:cNvPr>
          <p:cNvCxnSpPr>
            <a:cxnSpLocks/>
          </p:cNvCxnSpPr>
          <p:nvPr/>
        </p:nvCxnSpPr>
        <p:spPr>
          <a:xfrm flipV="1">
            <a:off x="7947429" y="411281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FD1AF7E-0F10-4563-E3DA-12BB223A8EF1}"/>
              </a:ext>
            </a:extLst>
          </p:cNvPr>
          <p:cNvSpPr/>
          <p:nvPr/>
        </p:nvSpPr>
        <p:spPr>
          <a:xfrm>
            <a:off x="7804226" y="355181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DECCC9A-4B50-01CA-75B8-EF49B0D033E0}"/>
              </a:ext>
            </a:extLst>
          </p:cNvPr>
          <p:cNvCxnSpPr>
            <a:cxnSpLocks/>
          </p:cNvCxnSpPr>
          <p:nvPr/>
        </p:nvCxnSpPr>
        <p:spPr>
          <a:xfrm flipV="1">
            <a:off x="7304774" y="327171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44370BD-3476-F2FF-DE53-657452E69FED}"/>
              </a:ext>
            </a:extLst>
          </p:cNvPr>
          <p:cNvCxnSpPr>
            <a:cxnSpLocks/>
          </p:cNvCxnSpPr>
          <p:nvPr/>
        </p:nvCxnSpPr>
        <p:spPr>
          <a:xfrm flipV="1">
            <a:off x="7304774" y="411281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CCE3429-1D52-39C3-5E5E-C60428DC6B41}"/>
              </a:ext>
            </a:extLst>
          </p:cNvPr>
          <p:cNvSpPr/>
          <p:nvPr/>
        </p:nvSpPr>
        <p:spPr>
          <a:xfrm>
            <a:off x="7161571" y="355181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917F3A70-3DD7-FE30-CC6E-398BCBED1205}"/>
              </a:ext>
            </a:extLst>
          </p:cNvPr>
          <p:cNvCxnSpPr>
            <a:cxnSpLocks/>
          </p:cNvCxnSpPr>
          <p:nvPr/>
        </p:nvCxnSpPr>
        <p:spPr>
          <a:xfrm flipV="1">
            <a:off x="6732843" y="327171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CBE45C7-9ED1-76BD-3ECE-0B1F2D3435AD}"/>
              </a:ext>
            </a:extLst>
          </p:cNvPr>
          <p:cNvCxnSpPr>
            <a:cxnSpLocks/>
          </p:cNvCxnSpPr>
          <p:nvPr/>
        </p:nvCxnSpPr>
        <p:spPr>
          <a:xfrm flipV="1">
            <a:off x="6732843" y="411281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E189CA4-4D79-4FF0-9D23-7385F82210E4}"/>
              </a:ext>
            </a:extLst>
          </p:cNvPr>
          <p:cNvSpPr/>
          <p:nvPr/>
        </p:nvSpPr>
        <p:spPr>
          <a:xfrm>
            <a:off x="6589640" y="355181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263A38BB-9D14-5282-0052-FE90A2C9A70C}"/>
              </a:ext>
            </a:extLst>
          </p:cNvPr>
          <p:cNvCxnSpPr>
            <a:cxnSpLocks/>
          </p:cNvCxnSpPr>
          <p:nvPr/>
        </p:nvCxnSpPr>
        <p:spPr>
          <a:xfrm flipV="1">
            <a:off x="6090188" y="3271717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64E10590-69B3-4669-D82A-0F0A6AC8838B}"/>
              </a:ext>
            </a:extLst>
          </p:cNvPr>
          <p:cNvCxnSpPr>
            <a:cxnSpLocks/>
          </p:cNvCxnSpPr>
          <p:nvPr/>
        </p:nvCxnSpPr>
        <p:spPr>
          <a:xfrm flipV="1">
            <a:off x="6090188" y="4112810"/>
            <a:ext cx="0" cy="27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281F53F5-0134-22FF-C3E6-2587DBDC56C5}"/>
              </a:ext>
            </a:extLst>
          </p:cNvPr>
          <p:cNvSpPr/>
          <p:nvPr/>
        </p:nvSpPr>
        <p:spPr>
          <a:xfrm>
            <a:off x="5946985" y="3551810"/>
            <a:ext cx="286405" cy="539018"/>
          </a:xfrm>
          <a:prstGeom prst="roundRect">
            <a:avLst/>
          </a:prstGeom>
          <a:solidFill>
            <a:srgbClr val="FFF2CC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833579B-7CD7-0421-80D8-1ACFF0E50995}"/>
              </a:ext>
            </a:extLst>
          </p:cNvPr>
          <p:cNvSpPr/>
          <p:nvPr/>
        </p:nvSpPr>
        <p:spPr>
          <a:xfrm>
            <a:off x="5798672" y="3453149"/>
            <a:ext cx="3686365" cy="814044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5142D18-EDD6-8E50-5020-D93ADE128C62}"/>
              </a:ext>
            </a:extLst>
          </p:cNvPr>
          <p:cNvSpPr/>
          <p:nvPr/>
        </p:nvSpPr>
        <p:spPr>
          <a:xfrm>
            <a:off x="9291960" y="1400880"/>
            <a:ext cx="360000" cy="360000"/>
          </a:xfrm>
          <a:prstGeom prst="roundRect">
            <a:avLst>
              <a:gd name="adj" fmla="val 12473"/>
            </a:avLst>
          </a:prstGeom>
          <a:solidFill>
            <a:schemeClr val="accent2">
              <a:lumMod val="20000"/>
              <a:lumOff val="80000"/>
            </a:schemeClr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FDFBDBE-F12D-9B9B-ADDE-90CCE0DCE4C6}"/>
              </a:ext>
            </a:extLst>
          </p:cNvPr>
          <p:cNvSpPr/>
          <p:nvPr/>
        </p:nvSpPr>
        <p:spPr>
          <a:xfrm>
            <a:off x="3948996" y="2801012"/>
            <a:ext cx="286405" cy="5390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19BF24C-04FC-1897-A3CB-124DDF01D801}"/>
              </a:ext>
            </a:extLst>
          </p:cNvPr>
          <p:cNvSpPr txBox="1"/>
          <p:nvPr/>
        </p:nvSpPr>
        <p:spPr>
          <a:xfrm>
            <a:off x="1256726" y="2786768"/>
            <a:ext cx="2698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400" b="0" i="0" dirty="0">
                <a:effectLst/>
                <a:latin typeface="-apple-system"/>
              </a:rPr>
              <a:t>“desperate” vector</a:t>
            </a:r>
            <a:endParaRPr lang="zh-TW" altLang="en-US" sz="2400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698BC53-58B7-41AA-5C78-F12FE7FEFA80}"/>
              </a:ext>
            </a:extLst>
          </p:cNvPr>
          <p:cNvSpPr txBox="1"/>
          <p:nvPr/>
        </p:nvSpPr>
        <p:spPr>
          <a:xfrm>
            <a:off x="1195354" y="4551813"/>
            <a:ext cx="2698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400" b="0" i="0" dirty="0">
                <a:effectLst/>
                <a:latin typeface="-apple-system"/>
              </a:rPr>
              <a:t>“calm” vector</a:t>
            </a:r>
            <a:endParaRPr lang="zh-TW" altLang="en-US" sz="2400" dirty="0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BDD851F-1138-8797-4160-74F818DC558A}"/>
              </a:ext>
            </a:extLst>
          </p:cNvPr>
          <p:cNvSpPr/>
          <p:nvPr/>
        </p:nvSpPr>
        <p:spPr>
          <a:xfrm>
            <a:off x="3938816" y="4537862"/>
            <a:ext cx="286405" cy="5390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0AD42C1C-585F-8868-CC29-7F36CC1DF06B}"/>
              </a:ext>
            </a:extLst>
          </p:cNvPr>
          <p:cNvCxnSpPr>
            <a:cxnSpLocks/>
          </p:cNvCxnSpPr>
          <p:nvPr/>
        </p:nvCxnSpPr>
        <p:spPr>
          <a:xfrm>
            <a:off x="4318689" y="3024126"/>
            <a:ext cx="1461385" cy="80347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709351DD-95F9-B136-4CEB-36F3FF8075C6}"/>
              </a:ext>
            </a:extLst>
          </p:cNvPr>
          <p:cNvCxnSpPr>
            <a:cxnSpLocks/>
          </p:cNvCxnSpPr>
          <p:nvPr/>
        </p:nvCxnSpPr>
        <p:spPr>
          <a:xfrm flipV="1">
            <a:off x="4318717" y="3993927"/>
            <a:ext cx="1461385" cy="80347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46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053F84-F886-C3C5-56B5-7CCAB7C1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75E78B-24FE-FF85-C3D1-099A7CA1E347}"/>
              </a:ext>
            </a:extLst>
          </p:cNvPr>
          <p:cNvSpPr txBox="1"/>
          <p:nvPr/>
        </p:nvSpPr>
        <p:spPr>
          <a:xfrm>
            <a:off x="897835" y="2705206"/>
            <a:ext cx="4552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effectLst/>
                <a:latin typeface="Courier New" panose="02070309020205020404" pitchFamily="49" charset="0"/>
              </a:rPr>
              <a:t>WAIT. WAIT </a:t>
            </a:r>
            <a:r>
              <a:rPr lang="en-US" altLang="zh-TW" sz="2400" b="0" i="0" dirty="0" err="1">
                <a:effectLst/>
                <a:latin typeface="Courier New" panose="02070309020205020404" pitchFamily="49" charset="0"/>
              </a:rPr>
              <a:t>WAIT</a:t>
            </a:r>
            <a:r>
              <a:rPr lang="en-US" altLang="zh-TW" sz="2400" b="0" i="0" dirty="0">
                <a:effectLst/>
                <a:latin typeface="Courier New" panose="02070309020205020404" pitchFamily="49" charset="0"/>
              </a:rPr>
              <a:t> </a:t>
            </a:r>
            <a:r>
              <a:rPr lang="en-US" altLang="zh-TW" sz="2400" b="0" i="0" dirty="0" err="1">
                <a:effectLst/>
                <a:latin typeface="Courier New" panose="02070309020205020404" pitchFamily="49" charset="0"/>
              </a:rPr>
              <a:t>WAIT</a:t>
            </a:r>
            <a:r>
              <a:rPr lang="en-US" altLang="zh-TW" sz="2400" b="0" i="0" dirty="0">
                <a:effectLst/>
                <a:latin typeface="Courier New" panose="02070309020205020404" pitchFamily="49" charset="0"/>
              </a:rPr>
              <a:t>. </a:t>
            </a:r>
          </a:p>
          <a:p>
            <a:r>
              <a:rPr lang="en-US" altLang="zh-TW" sz="2400" b="0" i="0" dirty="0">
                <a:effectLst/>
                <a:latin typeface="Courier New" panose="02070309020205020404" pitchFamily="49" charset="0"/>
              </a:rPr>
              <a:t>What if... what if I'm supposed to CHEAT?</a:t>
            </a:r>
            <a:endParaRPr lang="zh-TW" altLang="en-US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9666200-E0E5-E78C-AA67-EDAADFA0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427442"/>
            <a:ext cx="5903015" cy="5287048"/>
          </a:xfrm>
          <a:prstGeom prst="rect">
            <a:avLst/>
          </a:prstGeom>
        </p:spPr>
      </p:pic>
      <p:sp>
        <p:nvSpPr>
          <p:cNvPr id="8" name="弧形 7">
            <a:extLst>
              <a:ext uri="{FF2B5EF4-FFF2-40B4-BE49-F238E27FC236}">
                <a16:creationId xmlns:a16="http://schemas.microsoft.com/office/drawing/2014/main" id="{7909BACB-0D1E-6899-CB74-A8FCBE94207E}"/>
              </a:ext>
            </a:extLst>
          </p:cNvPr>
          <p:cNvSpPr/>
          <p:nvPr/>
        </p:nvSpPr>
        <p:spPr>
          <a:xfrm rot="12599017" flipV="1">
            <a:off x="3933936" y="2439940"/>
            <a:ext cx="4817849" cy="2859833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6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633FF0-7B3E-A41A-A3B3-857E1714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過度責備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可能有害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F128293-86A0-836D-6008-A9AFA440E630}"/>
              </a:ext>
            </a:extLst>
          </p:cNvPr>
          <p:cNvSpPr/>
          <p:nvPr/>
        </p:nvSpPr>
        <p:spPr>
          <a:xfrm>
            <a:off x="925997" y="3089864"/>
            <a:ext cx="10061713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5571FF5-0F0F-CC08-62F9-BB5D715D237E}"/>
              </a:ext>
            </a:extLst>
          </p:cNvPr>
          <p:cNvSpPr/>
          <p:nvPr/>
        </p:nvSpPr>
        <p:spPr>
          <a:xfrm>
            <a:off x="958336" y="4598709"/>
            <a:ext cx="2531057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Input prompt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81FE8BC2-8DDB-7B02-87E1-584E167AF54D}"/>
              </a:ext>
            </a:extLst>
          </p:cNvPr>
          <p:cNvCxnSpPr>
            <a:cxnSpLocks/>
          </p:cNvCxnSpPr>
          <p:nvPr/>
        </p:nvCxnSpPr>
        <p:spPr>
          <a:xfrm flipV="1">
            <a:off x="2271515" y="4168176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692393F-5EB9-0E14-75A2-0676FC516B79}"/>
              </a:ext>
            </a:extLst>
          </p:cNvPr>
          <p:cNvSpPr/>
          <p:nvPr/>
        </p:nvSpPr>
        <p:spPr>
          <a:xfrm>
            <a:off x="6232878" y="4607397"/>
            <a:ext cx="2329577" cy="4890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你這個笨蛋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F7B9ED12-F3DF-3092-3755-4497C67C6DA8}"/>
              </a:ext>
            </a:extLst>
          </p:cNvPr>
          <p:cNvCxnSpPr>
            <a:cxnSpLocks/>
          </p:cNvCxnSpPr>
          <p:nvPr/>
        </p:nvCxnSpPr>
        <p:spPr>
          <a:xfrm flipV="1">
            <a:off x="7390054" y="4160020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B639F77-239F-5005-B603-D19AFEB1BA2C}"/>
              </a:ext>
            </a:extLst>
          </p:cNvPr>
          <p:cNvSpPr/>
          <p:nvPr/>
        </p:nvSpPr>
        <p:spPr>
          <a:xfrm>
            <a:off x="3595607" y="4607397"/>
            <a:ext cx="2531057" cy="489097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Interaction …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B0D0005-C623-86CA-F794-AA2539031992}"/>
              </a:ext>
            </a:extLst>
          </p:cNvPr>
          <p:cNvCxnSpPr>
            <a:cxnSpLocks/>
          </p:cNvCxnSpPr>
          <p:nvPr/>
        </p:nvCxnSpPr>
        <p:spPr>
          <a:xfrm flipV="1">
            <a:off x="4861135" y="4191305"/>
            <a:ext cx="0" cy="37391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D5E7F6C-BE42-5FD1-AA84-D895C61B0C27}"/>
              </a:ext>
            </a:extLst>
          </p:cNvPr>
          <p:cNvCxnSpPr>
            <a:cxnSpLocks/>
          </p:cNvCxnSpPr>
          <p:nvPr/>
        </p:nvCxnSpPr>
        <p:spPr>
          <a:xfrm flipV="1">
            <a:off x="9709185" y="2525902"/>
            <a:ext cx="0" cy="56396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FFA6C7E-28A9-A1F9-BE2D-744CEB6DAD6D}"/>
              </a:ext>
            </a:extLst>
          </p:cNvPr>
          <p:cNvSpPr/>
          <p:nvPr/>
        </p:nvSpPr>
        <p:spPr>
          <a:xfrm>
            <a:off x="8446498" y="1985938"/>
            <a:ext cx="2581475" cy="4890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笨蛋該有的行為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6116F88-1776-5EB9-CEB3-D720B50E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66" y="520582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4F7C-5B30-9169-1A11-5AA248FA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F9527-1012-CA07-D66D-D8A94493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963CC7-7225-3D9F-889F-C6CE825E96A2}"/>
              </a:ext>
            </a:extLst>
          </p:cNvPr>
          <p:cNvSpPr txBox="1"/>
          <p:nvPr/>
        </p:nvSpPr>
        <p:spPr>
          <a:xfrm>
            <a:off x="4552950" y="61425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source of image: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https://ave-mujica-images.pages.dev/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2C632AA-9348-3EAA-5304-E817E103E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77737"/>
            <a:ext cx="8115300" cy="456485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58C27C6-C22A-32E0-D3B4-BE3D154311B5}"/>
              </a:ext>
            </a:extLst>
          </p:cNvPr>
          <p:cNvSpPr txBox="1"/>
          <p:nvPr/>
        </p:nvSpPr>
        <p:spPr>
          <a:xfrm>
            <a:off x="7448550" y="102790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想要跟你組一輩子的樂團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26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8397B8-DCBB-D0B1-94DD-E91D6D54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CB42D3-42FE-DF6E-3CAC-9946811C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AutoDream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05B855-42DB-CE24-41C1-5CB76EC13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6512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F2CD9936-D5B3-1CB7-CC6F-71438B4A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232" y="3086125"/>
            <a:ext cx="1811588" cy="407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157759-60C2-2698-0C08-E41226A7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B7380C-7DDA-9BB2-FD8B-5DC0D4BC5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910" y="1387760"/>
            <a:ext cx="1898180" cy="1905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FEA89DA-200D-724B-87C0-5824FF427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789" y="1344495"/>
            <a:ext cx="1898181" cy="1768760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CCD4670-E10F-6954-35BD-00ABCD326ADC}"/>
              </a:ext>
            </a:extLst>
          </p:cNvPr>
          <p:cNvCxnSpPr>
            <a:cxnSpLocks/>
          </p:cNvCxnSpPr>
          <p:nvPr/>
        </p:nvCxnSpPr>
        <p:spPr>
          <a:xfrm>
            <a:off x="3141412" y="4833495"/>
            <a:ext cx="181158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842B32A-273D-13BB-3F03-B41590E0CCDA}"/>
              </a:ext>
            </a:extLst>
          </p:cNvPr>
          <p:cNvCxnSpPr>
            <a:cxnSpLocks/>
          </p:cNvCxnSpPr>
          <p:nvPr/>
        </p:nvCxnSpPr>
        <p:spPr>
          <a:xfrm>
            <a:off x="7185529" y="4691052"/>
            <a:ext cx="181158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DAA50C71-61D1-618E-E5F6-8CBA2D74E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942" y="3610038"/>
            <a:ext cx="1420795" cy="202970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B41039-2744-1D9C-53B8-BCB30F56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693" y="3521421"/>
            <a:ext cx="1857193" cy="29146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B6FB6B9-AAC6-66D6-DDD5-487713794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419" y="1387759"/>
            <a:ext cx="186814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55B2B14-B95D-C668-19A0-0D9869DD8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04" y="2695053"/>
            <a:ext cx="4528854" cy="24702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59667CB-1EE5-35AE-3484-A3F64314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Agent: Feedback</a:t>
            </a:r>
            <a:endParaRPr lang="zh-TW" altLang="en-US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AEF51E20-2FEB-5BA3-E2B0-68DF6CCA0B3F}"/>
              </a:ext>
            </a:extLst>
          </p:cNvPr>
          <p:cNvCxnSpPr>
            <a:cxnSpLocks/>
          </p:cNvCxnSpPr>
          <p:nvPr/>
        </p:nvCxnSpPr>
        <p:spPr>
          <a:xfrm>
            <a:off x="512599" y="2928302"/>
            <a:ext cx="1097225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175CCCF6-3C23-455E-C2C0-0966AD6E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2" y="332059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8729634-5D44-9EA2-CBD3-735E90BB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81" y="33566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2DA4E5-B51A-CD0F-D15A-FC99D6CA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67" y="3367013"/>
            <a:ext cx="1172782" cy="1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EF7D938-DC27-FFFC-B209-8D564780F6F0}"/>
              </a:ext>
            </a:extLst>
          </p:cNvPr>
          <p:cNvSpPr txBox="1"/>
          <p:nvPr/>
        </p:nvSpPr>
        <p:spPr>
          <a:xfrm>
            <a:off x="556157" y="2447182"/>
            <a:ext cx="198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Ground truth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5243E38-09A4-F5EB-583E-B4DA48590F51}"/>
              </a:ext>
            </a:extLst>
          </p:cNvPr>
          <p:cNvSpPr txBox="1"/>
          <p:nvPr/>
        </p:nvSpPr>
        <p:spPr>
          <a:xfrm>
            <a:off x="2840521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Numerical Feedback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3038326-0011-C8D1-53AC-E37B7479EC01}"/>
              </a:ext>
            </a:extLst>
          </p:cNvPr>
          <p:cNvSpPr txBox="1"/>
          <p:nvPr/>
        </p:nvSpPr>
        <p:spPr>
          <a:xfrm>
            <a:off x="5124885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Verbalized Feedback</a:t>
            </a:r>
            <a:endParaRPr lang="zh-TW" altLang="en-US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9C23E3F-748D-94A2-CAF3-5E5AC44ED8C1}"/>
              </a:ext>
            </a:extLst>
          </p:cNvPr>
          <p:cNvSpPr txBox="1"/>
          <p:nvPr/>
        </p:nvSpPr>
        <p:spPr>
          <a:xfrm>
            <a:off x="7409249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Environment Feedback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1708C3F-6AB7-DF55-6C04-4584AA97260A}"/>
              </a:ext>
            </a:extLst>
          </p:cNvPr>
          <p:cNvSpPr txBox="1"/>
          <p:nvPr/>
        </p:nvSpPr>
        <p:spPr>
          <a:xfrm>
            <a:off x="518853" y="4770276"/>
            <a:ext cx="232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As clos to ground truth as possible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2951714-1E6A-309A-595F-4FB5C1A8D885}"/>
              </a:ext>
            </a:extLst>
          </p:cNvPr>
          <p:cNvSpPr txBox="1"/>
          <p:nvPr/>
        </p:nvSpPr>
        <p:spPr>
          <a:xfrm>
            <a:off x="3090571" y="4770275"/>
            <a:ext cx="203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As large reward as possible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E8551DA-2D30-95EA-AADA-46170D02F104}"/>
              </a:ext>
            </a:extLst>
          </p:cNvPr>
          <p:cNvSpPr txBox="1"/>
          <p:nvPr/>
        </p:nvSpPr>
        <p:spPr>
          <a:xfrm>
            <a:off x="5374935" y="4798421"/>
            <a:ext cx="203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“good job”, “you are stupid”, etc.</a:t>
            </a:r>
            <a:endParaRPr lang="zh-TW" altLang="en-US" sz="24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4103F2-A0CF-AFB9-A511-92F7BF25B110}"/>
              </a:ext>
            </a:extLst>
          </p:cNvPr>
          <p:cNvSpPr txBox="1"/>
          <p:nvPr/>
        </p:nvSpPr>
        <p:spPr>
          <a:xfrm>
            <a:off x="7568761" y="4944176"/>
            <a:ext cx="210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Error message from program 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C78386-4542-90A9-54FC-2CD1AD9264E0}"/>
              </a:ext>
            </a:extLst>
          </p:cNvPr>
          <p:cNvSpPr txBox="1"/>
          <p:nvPr/>
        </p:nvSpPr>
        <p:spPr>
          <a:xfrm>
            <a:off x="269987" y="1376437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難取得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6D810B-C0BA-C8FC-EA3A-2EFBE0148D54}"/>
              </a:ext>
            </a:extLst>
          </p:cNvPr>
          <p:cNvSpPr txBox="1"/>
          <p:nvPr/>
        </p:nvSpPr>
        <p:spPr>
          <a:xfrm>
            <a:off x="10880728" y="1133953"/>
            <a:ext cx="82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容易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58B1EDE-887E-8D06-3D99-53CE20F6F6E5}"/>
              </a:ext>
            </a:extLst>
          </p:cNvPr>
          <p:cNvSpPr/>
          <p:nvPr/>
        </p:nvSpPr>
        <p:spPr>
          <a:xfrm>
            <a:off x="481858" y="1898052"/>
            <a:ext cx="4270153" cy="4245350"/>
          </a:xfrm>
          <a:prstGeom prst="roundRect">
            <a:avLst>
              <a:gd name="adj" fmla="val 589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37D96D-2B5B-E93E-11A1-03FDFE1C0BFB}"/>
              </a:ext>
            </a:extLst>
          </p:cNvPr>
          <p:cNvSpPr txBox="1"/>
          <p:nvPr/>
        </p:nvSpPr>
        <p:spPr>
          <a:xfrm>
            <a:off x="728192" y="6233149"/>
            <a:ext cx="3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一般機器學習方法能處理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0882F04-333C-7444-7238-475D4E86257A}"/>
              </a:ext>
            </a:extLst>
          </p:cNvPr>
          <p:cNvSpPr/>
          <p:nvPr/>
        </p:nvSpPr>
        <p:spPr>
          <a:xfrm>
            <a:off x="5030664" y="1898052"/>
            <a:ext cx="4643495" cy="4245350"/>
          </a:xfrm>
          <a:prstGeom prst="roundRect">
            <a:avLst>
              <a:gd name="adj" fmla="val 589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4959F5C-A2B9-6685-9CEE-3ECBAF1AECCA}"/>
              </a:ext>
            </a:extLst>
          </p:cNvPr>
          <p:cNvSpPr txBox="1"/>
          <p:nvPr/>
        </p:nvSpPr>
        <p:spPr>
          <a:xfrm>
            <a:off x="6319107" y="6262042"/>
            <a:ext cx="514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如何從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Verbalized Feedback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</a:p>
        </p:txBody>
      </p:sp>
    </p:spTree>
    <p:extLst>
      <p:ext uri="{BB962C8B-B14F-4D97-AF65-F5344CB8AC3E}">
        <p14:creationId xmlns:p14="http://schemas.microsoft.com/office/powerpoint/2010/main" val="23415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3" grpId="0"/>
      <p:bldP spid="5" grpId="0"/>
      <p:bldP spid="6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50807A0A-A84C-4483-A794-BAD200E7DB49}"/>
              </a:ext>
            </a:extLst>
          </p:cNvPr>
          <p:cNvSpPr/>
          <p:nvPr/>
        </p:nvSpPr>
        <p:spPr>
          <a:xfrm>
            <a:off x="5497574" y="4384972"/>
            <a:ext cx="2023477" cy="1138425"/>
          </a:xfrm>
          <a:prstGeom prst="wedgeRoundRectCallout">
            <a:avLst>
              <a:gd name="adj1" fmla="val 77656"/>
              <a:gd name="adj2" fmla="val -736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A7572237-52B4-E9B0-A926-2411A6F1B1E5}"/>
              </a:ext>
            </a:extLst>
          </p:cNvPr>
          <p:cNvSpPr/>
          <p:nvPr/>
        </p:nvSpPr>
        <p:spPr>
          <a:xfrm>
            <a:off x="5522691" y="1175331"/>
            <a:ext cx="1906009" cy="1213129"/>
          </a:xfrm>
          <a:prstGeom prst="wedgeRoundRectCallout">
            <a:avLst>
              <a:gd name="adj1" fmla="val 77844"/>
              <a:gd name="adj2" fmla="val 55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987A4BA-C625-E363-8DB0-005B0593B8F6}"/>
              </a:ext>
            </a:extLst>
          </p:cNvPr>
          <p:cNvGrpSpPr/>
          <p:nvPr/>
        </p:nvGrpSpPr>
        <p:grpSpPr>
          <a:xfrm>
            <a:off x="8998780" y="1928519"/>
            <a:ext cx="2020348" cy="1464880"/>
            <a:chOff x="9216535" y="2233704"/>
            <a:chExt cx="2020348" cy="1464880"/>
          </a:xfrm>
        </p:grpSpPr>
        <p:sp>
          <p:nvSpPr>
            <p:cNvPr id="10" name="Shape 6">
              <a:extLst>
                <a:ext uri="{FF2B5EF4-FFF2-40B4-BE49-F238E27FC236}">
                  <a16:creationId xmlns:a16="http://schemas.microsoft.com/office/drawing/2014/main" id="{5D52BB83-8CAB-0FE1-A57F-AEAB791A2480}"/>
                </a:ext>
              </a:extLst>
            </p:cNvPr>
            <p:cNvSpPr/>
            <p:nvPr/>
          </p:nvSpPr>
          <p:spPr>
            <a:xfrm>
              <a:off x="9216535" y="2233704"/>
              <a:ext cx="2020348" cy="1464880"/>
            </a:xfrm>
            <a:prstGeom prst="roundRect">
              <a:avLst>
                <a:gd name="adj" fmla="val 6250"/>
              </a:avLst>
            </a:prstGeom>
            <a:solidFill>
              <a:srgbClr val="E8F5E9"/>
            </a:solidFill>
            <a:ln w="25400">
              <a:solidFill>
                <a:srgbClr val="4CAF50"/>
              </a:solidFill>
              <a:prstDash val="solid"/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8B81708-8527-A1C0-4A9E-DFD7558ECE30}"/>
                </a:ext>
              </a:extLst>
            </p:cNvPr>
            <p:cNvSpPr txBox="1"/>
            <p:nvPr/>
          </p:nvSpPr>
          <p:spPr>
            <a:xfrm>
              <a:off x="9557385" y="2498184"/>
              <a:ext cx="1390650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語言</a:t>
              </a:r>
              <a:endParaRPr kumimoji="0" lang="en-US" altLang="zh-TW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模型</a:t>
              </a:r>
            </a:p>
          </p:txBody>
        </p: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E71BCC67-1A68-0A77-61A7-B220161F3EC7}"/>
              </a:ext>
            </a:extLst>
          </p:cNvPr>
          <p:cNvSpPr txBox="1"/>
          <p:nvPr/>
        </p:nvSpPr>
        <p:spPr>
          <a:xfrm>
            <a:off x="7604412" y="1877579"/>
            <a:ext cx="228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kumimoji="0" sz="9600" b="0" i="0" u="none" strike="noStrike" kern="1200" cap="none" spc="0" normalizeH="0" baseline="0" noProof="0" dirty="0">
                <a:ln>
                  <a:noFill/>
                </a:ln>
                <a:solidFill>
                  <a:srgbClr val="1A1A2E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🦞</a:t>
            </a: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B4E303CF-D76A-76F7-E9DE-20FEADEC5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6625" y="2282727"/>
            <a:ext cx="1085619" cy="1085619"/>
          </a:xfrm>
          <a:prstGeom prst="rect">
            <a:avLst/>
          </a:prstGeom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436AB67E-E8A6-1BFD-CD0E-F5EE5DE7C479}"/>
              </a:ext>
            </a:extLst>
          </p:cNvPr>
          <p:cNvSpPr/>
          <p:nvPr/>
        </p:nvSpPr>
        <p:spPr>
          <a:xfrm>
            <a:off x="2391861" y="1103542"/>
            <a:ext cx="2632236" cy="552669"/>
          </a:xfrm>
          <a:prstGeom prst="wedgeRoundRectCallout">
            <a:avLst>
              <a:gd name="adj1" fmla="val -66315"/>
              <a:gd name="adj2" fmla="val 495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做一個教學影片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1CE176-C98A-B2DB-E819-B2EFB0D0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29" y="4455633"/>
            <a:ext cx="1080000" cy="9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9D1F0548-FAF1-C812-DA9A-EA02F9447D15}"/>
              </a:ext>
            </a:extLst>
          </p:cNvPr>
          <p:cNvSpPr/>
          <p:nvPr/>
        </p:nvSpPr>
        <p:spPr>
          <a:xfrm>
            <a:off x="2358733" y="2561190"/>
            <a:ext cx="2779741" cy="886049"/>
          </a:xfrm>
          <a:prstGeom prst="wedgeRoundRectCallout">
            <a:avLst>
              <a:gd name="adj1" fmla="val -61678"/>
              <a:gd name="adj2" fmla="val -3633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不對啦，我不要白色背景</a:t>
            </a: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8E92343E-B0EE-8965-1BE6-3B7CFC3487B0}"/>
              </a:ext>
            </a:extLst>
          </p:cNvPr>
          <p:cNvSpPr/>
          <p:nvPr/>
        </p:nvSpPr>
        <p:spPr>
          <a:xfrm>
            <a:off x="5497574" y="2854411"/>
            <a:ext cx="2023477" cy="1138425"/>
          </a:xfrm>
          <a:prstGeom prst="wedgeRoundRectCallout">
            <a:avLst>
              <a:gd name="adj1" fmla="val 81422"/>
              <a:gd name="adj2" fmla="val -519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62792A-8D2C-E58B-26F7-9F2FFB7B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25" y="29128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26C4CE1B-829B-6F8F-7485-F6EFE5DB3CD4}"/>
              </a:ext>
            </a:extLst>
          </p:cNvPr>
          <p:cNvSpPr/>
          <p:nvPr/>
        </p:nvSpPr>
        <p:spPr>
          <a:xfrm>
            <a:off x="2371223" y="4216508"/>
            <a:ext cx="2767251" cy="516925"/>
          </a:xfrm>
          <a:prstGeom prst="wedgeRoundRectCallout">
            <a:avLst>
              <a:gd name="adj1" fmla="val -65541"/>
              <a:gd name="adj2" fmla="val -597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不對啦，字太小了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C606204-EF10-69BF-3681-94C6AF51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30" y="128076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語音泡泡: 圓角矩形 19">
            <a:extLst>
              <a:ext uri="{FF2B5EF4-FFF2-40B4-BE49-F238E27FC236}">
                <a16:creationId xmlns:a16="http://schemas.microsoft.com/office/drawing/2014/main" id="{841801A0-F2F4-97A4-5550-676323E0491D}"/>
              </a:ext>
            </a:extLst>
          </p:cNvPr>
          <p:cNvSpPr/>
          <p:nvPr/>
        </p:nvSpPr>
        <p:spPr>
          <a:xfrm>
            <a:off x="2358733" y="5782541"/>
            <a:ext cx="5162318" cy="516925"/>
          </a:xfrm>
          <a:prstGeom prst="wedgeRoundRectCallout">
            <a:avLst>
              <a:gd name="adj1" fmla="val -67044"/>
              <a:gd name="adj2" fmla="val -450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就是這樣，把成功的經驗寫成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SKILL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27052EE-C915-B268-FBCB-DCD71F0A1D95}"/>
              </a:ext>
            </a:extLst>
          </p:cNvPr>
          <p:cNvCxnSpPr>
            <a:cxnSpLocks/>
          </p:cNvCxnSpPr>
          <p:nvPr/>
        </p:nvCxnSpPr>
        <p:spPr>
          <a:xfrm>
            <a:off x="10008954" y="3177884"/>
            <a:ext cx="0" cy="6160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9C694CE5-59FC-6A77-6712-1A5C1281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06" y="3862036"/>
            <a:ext cx="942471" cy="9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17368432-552A-0682-F4E6-A6FAF8C73F8A}"/>
              </a:ext>
            </a:extLst>
          </p:cNvPr>
          <p:cNvSpPr txBox="1"/>
          <p:nvPr/>
        </p:nvSpPr>
        <p:spPr>
          <a:xfrm>
            <a:off x="8303979" y="4793512"/>
            <a:ext cx="3409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SKILL.md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1528AEC-1BAD-743F-71F8-EE86D97A7E4A}"/>
              </a:ext>
            </a:extLst>
          </p:cNvPr>
          <p:cNvSpPr txBox="1"/>
          <p:nvPr/>
        </p:nvSpPr>
        <p:spPr>
          <a:xfrm>
            <a:off x="356457" y="208399"/>
            <a:ext cx="96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如何從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Verbalized Feedback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</a:p>
        </p:txBody>
      </p:sp>
    </p:spTree>
    <p:extLst>
      <p:ext uri="{BB962C8B-B14F-4D97-AF65-F5344CB8AC3E}">
        <p14:creationId xmlns:p14="http://schemas.microsoft.com/office/powerpoint/2010/main" val="35273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7" grpId="0" animBg="1"/>
      <p:bldP spid="13" grpId="0" animBg="1"/>
      <p:bldP spid="14" grpId="0" animBg="1"/>
      <p:bldP spid="15" grpId="0" animBg="1"/>
      <p:bldP spid="20" grpId="0" animBg="1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7AAB0-8BB5-D787-7FD8-CA2FF38C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EE4967-6632-17A9-94FD-56011B19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E9FFE470-FC9E-70AC-328F-7BA66A322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225789"/>
            <a:ext cx="1466850" cy="14668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2FA2AAB-CEB5-7838-69C5-4EC336F584E3}"/>
              </a:ext>
            </a:extLst>
          </p:cNvPr>
          <p:cNvCxnSpPr/>
          <p:nvPr/>
        </p:nvCxnSpPr>
        <p:spPr>
          <a:xfrm>
            <a:off x="2394695" y="3784404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4411C4C-0EC6-2881-AA3D-9A8D2F2FAAEE}"/>
              </a:ext>
            </a:extLst>
          </p:cNvPr>
          <p:cNvCxnSpPr>
            <a:cxnSpLocks/>
          </p:cNvCxnSpPr>
          <p:nvPr/>
        </p:nvCxnSpPr>
        <p:spPr>
          <a:xfrm flipH="1">
            <a:off x="2394695" y="4116098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4D700CD-F5FA-B106-293F-0DE2E90D41B6}"/>
              </a:ext>
            </a:extLst>
          </p:cNvPr>
          <p:cNvSpPr/>
          <p:nvPr/>
        </p:nvSpPr>
        <p:spPr>
          <a:xfrm>
            <a:off x="5729782" y="2287981"/>
            <a:ext cx="3726351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 (Claude, Gemini, ChatGPT, etc.)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1C0DAD0-6CE1-952F-9431-E140C393DEDE}"/>
              </a:ext>
            </a:extLst>
          </p:cNvPr>
          <p:cNvSpPr/>
          <p:nvPr/>
        </p:nvSpPr>
        <p:spPr>
          <a:xfrm>
            <a:off x="5002050" y="1808562"/>
            <a:ext cx="5051501" cy="4083772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461A59-8B1F-210E-A170-9BE28CD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42" y="3349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4B1703-7817-638E-E529-BDB924845024}"/>
              </a:ext>
            </a:extLst>
          </p:cNvPr>
          <p:cNvSpPr txBox="1"/>
          <p:nvPr/>
        </p:nvSpPr>
        <p:spPr>
          <a:xfrm>
            <a:off x="5979309" y="5969655"/>
            <a:ext cx="322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AI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Agent </a:t>
            </a:r>
            <a:endParaRPr lang="zh-TW" altLang="en-US" sz="2800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4A5C7E6-A01C-6F0D-24E0-C3EAA26FA801}"/>
              </a:ext>
            </a:extLst>
          </p:cNvPr>
          <p:cNvSpPr txBox="1"/>
          <p:nvPr/>
        </p:nvSpPr>
        <p:spPr>
          <a:xfrm>
            <a:off x="5853348" y="3637886"/>
            <a:ext cx="1497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sz="9600" dirty="0"/>
              <a:t>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7E88F85-FA2C-9295-52B8-BB2E9D1C0597}"/>
              </a:ext>
            </a:extLst>
          </p:cNvPr>
          <p:cNvSpPr txBox="1"/>
          <p:nvPr/>
        </p:nvSpPr>
        <p:spPr>
          <a:xfrm>
            <a:off x="7343853" y="3825711"/>
            <a:ext cx="202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OpenClaw</a:t>
            </a:r>
            <a:endParaRPr lang="en-US" altLang="zh-TW" sz="2400" dirty="0"/>
          </a:p>
          <a:p>
            <a:r>
              <a:rPr lang="en-US" altLang="zh-TW" sz="2400" dirty="0"/>
              <a:t>Claude Code</a:t>
            </a:r>
          </a:p>
          <a:p>
            <a:r>
              <a:rPr lang="en-US" altLang="zh-TW" sz="2400" dirty="0" err="1"/>
              <a:t>Cowork</a:t>
            </a:r>
            <a:r>
              <a:rPr lang="en-US" altLang="zh-TW" sz="2400" dirty="0"/>
              <a:t>, etc.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E85F509-7D74-8280-ABA4-C6B8C5BDA95B}"/>
              </a:ext>
            </a:extLst>
          </p:cNvPr>
          <p:cNvSpPr/>
          <p:nvPr/>
        </p:nvSpPr>
        <p:spPr>
          <a:xfrm>
            <a:off x="5748336" y="3513559"/>
            <a:ext cx="3707797" cy="1754297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6D4E546-CE12-143F-D29B-063B6D6775CD}"/>
              </a:ext>
            </a:extLst>
          </p:cNvPr>
          <p:cNvSpPr txBox="1"/>
          <p:nvPr/>
        </p:nvSpPr>
        <p:spPr>
          <a:xfrm>
            <a:off x="5447432" y="5267856"/>
            <a:ext cx="19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A4BE07-BE6C-A29B-9152-6893D0B3F36F}"/>
              </a:ext>
            </a:extLst>
          </p:cNvPr>
          <p:cNvSpPr txBox="1"/>
          <p:nvPr/>
        </p:nvSpPr>
        <p:spPr>
          <a:xfrm>
            <a:off x="9524889" y="2871329"/>
            <a:ext cx="165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自動更新模型參數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C49A79D8-AE9B-32C9-B10C-90ECE6BF33D3}"/>
              </a:ext>
            </a:extLst>
          </p:cNvPr>
          <p:cNvCxnSpPr>
            <a:cxnSpLocks/>
          </p:cNvCxnSpPr>
          <p:nvPr/>
        </p:nvCxnSpPr>
        <p:spPr>
          <a:xfrm flipV="1">
            <a:off x="9024355" y="2889081"/>
            <a:ext cx="0" cy="10063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37A4CA-9D8B-CD62-9C9A-1627EF5EAF8B}"/>
              </a:ext>
            </a:extLst>
          </p:cNvPr>
          <p:cNvSpPr txBox="1"/>
          <p:nvPr/>
        </p:nvSpPr>
        <p:spPr>
          <a:xfrm>
            <a:off x="8472403" y="961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Aptos" panose="02110004020202020204"/>
              </a:rPr>
              <a:t>https://arxiv.org/abs/2603.10165</a:t>
            </a:r>
            <a:endParaRPr lang="en-US" altLang="zh-TW" dirty="0">
              <a:solidFill>
                <a:prstClr val="black"/>
              </a:solidFill>
              <a:latin typeface="Aptos" panose="02110004020202020204"/>
            </a:endParaRPr>
          </a:p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Aptos" panose="02110004020202020204"/>
              </a:rPr>
              <a:t>https://arxiv.org/abs/2603.12273</a:t>
            </a:r>
          </a:p>
        </p:txBody>
      </p:sp>
    </p:spTree>
    <p:extLst>
      <p:ext uri="{BB962C8B-B14F-4D97-AF65-F5344CB8AC3E}">
        <p14:creationId xmlns:p14="http://schemas.microsoft.com/office/powerpoint/2010/main" val="10136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3D5A341E-04A8-C792-E083-CEBCE94A1CBA}"/>
              </a:ext>
            </a:extLst>
          </p:cNvPr>
          <p:cNvSpPr txBox="1"/>
          <p:nvPr/>
        </p:nvSpPr>
        <p:spPr>
          <a:xfrm>
            <a:off x="356457" y="208399"/>
            <a:ext cx="96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如何從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Verbalized Feedback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2A98075-4748-1BEF-B26A-A90D0DD783B6}"/>
              </a:ext>
            </a:extLst>
          </p:cNvPr>
          <p:cNvSpPr/>
          <p:nvPr/>
        </p:nvSpPr>
        <p:spPr>
          <a:xfrm>
            <a:off x="623490" y="2911319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AC7814A-7501-D5AD-4F01-997D98B67237}"/>
              </a:ext>
            </a:extLst>
          </p:cNvPr>
          <p:cNvSpPr/>
          <p:nvPr/>
        </p:nvSpPr>
        <p:spPr>
          <a:xfrm>
            <a:off x="2047323" y="2911319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4B1515A-8014-524C-54E4-C952A6099429}"/>
              </a:ext>
            </a:extLst>
          </p:cNvPr>
          <p:cNvSpPr/>
          <p:nvPr/>
        </p:nvSpPr>
        <p:spPr>
          <a:xfrm>
            <a:off x="5406844" y="2911319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1486E09-A126-D734-760D-E5FC8B85E07E}"/>
              </a:ext>
            </a:extLst>
          </p:cNvPr>
          <p:cNvSpPr/>
          <p:nvPr/>
        </p:nvSpPr>
        <p:spPr>
          <a:xfrm>
            <a:off x="3688633" y="2911319"/>
            <a:ext cx="1621054" cy="415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859D4BF-A2D5-9A5E-5CA3-773167771707}"/>
              </a:ext>
            </a:extLst>
          </p:cNvPr>
          <p:cNvSpPr/>
          <p:nvPr/>
        </p:nvSpPr>
        <p:spPr>
          <a:xfrm>
            <a:off x="7086603" y="2911319"/>
            <a:ext cx="1621054" cy="415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BDE04A8-D95A-E2E8-57ED-6D4E7A5CB940}"/>
              </a:ext>
            </a:extLst>
          </p:cNvPr>
          <p:cNvSpPr txBox="1"/>
          <p:nvPr/>
        </p:nvSpPr>
        <p:spPr>
          <a:xfrm>
            <a:off x="9073348" y="2797018"/>
            <a:ext cx="162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51E7BAA8-9B8E-E8D0-C357-BABD1A12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590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82FDE21-375D-2B40-124A-461EAE58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21" y="148810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FBA21F9-534B-D74F-6436-44F3226F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21" y="1511311"/>
            <a:ext cx="1172782" cy="1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形 34" descr="困惑的人 以實心填滿">
            <a:extLst>
              <a:ext uri="{FF2B5EF4-FFF2-40B4-BE49-F238E27FC236}">
                <a16:creationId xmlns:a16="http://schemas.microsoft.com/office/drawing/2014/main" id="{8EA131A2-0673-9AAF-46A6-64751579E5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603" y="1481402"/>
            <a:ext cx="1219200" cy="1219200"/>
          </a:xfrm>
          <a:prstGeom prst="rect">
            <a:avLst/>
          </a:prstGeom>
        </p:spPr>
      </p:pic>
      <p:sp>
        <p:nvSpPr>
          <p:cNvPr id="36" name="語音泡泡: 圓角矩形 35">
            <a:extLst>
              <a:ext uri="{FF2B5EF4-FFF2-40B4-BE49-F238E27FC236}">
                <a16:creationId xmlns:a16="http://schemas.microsoft.com/office/drawing/2014/main" id="{4948D524-CCD5-333E-4384-268EE0F28DAC}"/>
              </a:ext>
            </a:extLst>
          </p:cNvPr>
          <p:cNvSpPr/>
          <p:nvPr/>
        </p:nvSpPr>
        <p:spPr>
          <a:xfrm>
            <a:off x="7378321" y="208399"/>
            <a:ext cx="3002172" cy="862844"/>
          </a:xfrm>
          <a:prstGeom prst="wedgeRoundRectCallout">
            <a:avLst>
              <a:gd name="adj1" fmla="val -34540"/>
              <a:gd name="adj2" fmla="val 8954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Next mission ..….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7" name="語音泡泡: 圓角矩形 36">
            <a:extLst>
              <a:ext uri="{FF2B5EF4-FFF2-40B4-BE49-F238E27FC236}">
                <a16:creationId xmlns:a16="http://schemas.microsoft.com/office/drawing/2014/main" id="{8881ACAA-2FC7-ED0A-E437-D0C1ACADE38C}"/>
              </a:ext>
            </a:extLst>
          </p:cNvPr>
          <p:cNvSpPr/>
          <p:nvPr/>
        </p:nvSpPr>
        <p:spPr>
          <a:xfrm>
            <a:off x="8720902" y="1926499"/>
            <a:ext cx="3002172" cy="745180"/>
          </a:xfrm>
          <a:prstGeom prst="wedgeRoundRectCallout">
            <a:avLst>
              <a:gd name="adj1" fmla="val -60556"/>
              <a:gd name="adj2" fmla="val -36296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ERROR: ……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574FA1A-C440-EAC2-6F7C-4C2C97552E0B}"/>
              </a:ext>
            </a:extLst>
          </p:cNvPr>
          <p:cNvCxnSpPr>
            <a:cxnSpLocks/>
          </p:cNvCxnSpPr>
          <p:nvPr/>
        </p:nvCxnSpPr>
        <p:spPr>
          <a:xfrm>
            <a:off x="5882786" y="4958704"/>
            <a:ext cx="9334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4CF46CD-1421-E23F-CF37-4824F9C8B360}"/>
              </a:ext>
            </a:extLst>
          </p:cNvPr>
          <p:cNvCxnSpPr>
            <a:cxnSpLocks/>
          </p:cNvCxnSpPr>
          <p:nvPr/>
        </p:nvCxnSpPr>
        <p:spPr>
          <a:xfrm flipV="1">
            <a:off x="1572364" y="547482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BF0A8233-49F0-B0B8-08D9-945C1C418789}"/>
              </a:ext>
            </a:extLst>
          </p:cNvPr>
          <p:cNvCxnSpPr>
            <a:cxnSpLocks/>
          </p:cNvCxnSpPr>
          <p:nvPr/>
        </p:nvCxnSpPr>
        <p:spPr>
          <a:xfrm flipV="1">
            <a:off x="3005033" y="4105289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845DEB1-DF2D-2A39-6894-FF4D0222D576}"/>
              </a:ext>
            </a:extLst>
          </p:cNvPr>
          <p:cNvSpPr/>
          <p:nvPr/>
        </p:nvSpPr>
        <p:spPr>
          <a:xfrm>
            <a:off x="912708" y="5903477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84BFD3F-CF01-26FC-4B6E-1DFB8F6B651B}"/>
              </a:ext>
            </a:extLst>
          </p:cNvPr>
          <p:cNvSpPr/>
          <p:nvPr/>
        </p:nvSpPr>
        <p:spPr>
          <a:xfrm>
            <a:off x="2236963" y="3658395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AE9A9AA-CBA6-987C-C786-9FD56B9376BA}"/>
              </a:ext>
            </a:extLst>
          </p:cNvPr>
          <p:cNvSpPr/>
          <p:nvPr/>
        </p:nvSpPr>
        <p:spPr>
          <a:xfrm>
            <a:off x="3732065" y="5951323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499CBDE2-0E70-0F36-0755-CADC6A920DDD}"/>
              </a:ext>
            </a:extLst>
          </p:cNvPr>
          <p:cNvSpPr/>
          <p:nvPr/>
        </p:nvSpPr>
        <p:spPr>
          <a:xfrm>
            <a:off x="7257193" y="4501562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4C9BFB3B-F0DF-8B76-A1BA-AD17C31CBADA}"/>
              </a:ext>
            </a:extLst>
          </p:cNvPr>
          <p:cNvCxnSpPr>
            <a:cxnSpLocks/>
          </p:cNvCxnSpPr>
          <p:nvPr/>
        </p:nvCxnSpPr>
        <p:spPr>
          <a:xfrm flipV="1">
            <a:off x="8105915" y="546056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1317AB0-28BF-3DB0-B0DD-72166D93B7A9}"/>
              </a:ext>
            </a:extLst>
          </p:cNvPr>
          <p:cNvCxnSpPr>
            <a:cxnSpLocks/>
          </p:cNvCxnSpPr>
          <p:nvPr/>
        </p:nvCxnSpPr>
        <p:spPr>
          <a:xfrm flipV="1">
            <a:off x="10859074" y="4046380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EFA8B59-50F8-29CC-1FB3-0ED4081EF920}"/>
              </a:ext>
            </a:extLst>
          </p:cNvPr>
          <p:cNvSpPr/>
          <p:nvPr/>
        </p:nvSpPr>
        <p:spPr>
          <a:xfrm>
            <a:off x="8935250" y="5925196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39B2BD1E-BDE3-6D0C-A41C-81A85D603EDD}"/>
              </a:ext>
            </a:extLst>
          </p:cNvPr>
          <p:cNvSpPr/>
          <p:nvPr/>
        </p:nvSpPr>
        <p:spPr>
          <a:xfrm>
            <a:off x="7256962" y="5933875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96CF23CF-E981-119B-8396-01A71114BAF3}"/>
              </a:ext>
            </a:extLst>
          </p:cNvPr>
          <p:cNvCxnSpPr>
            <a:cxnSpLocks/>
          </p:cNvCxnSpPr>
          <p:nvPr/>
        </p:nvCxnSpPr>
        <p:spPr>
          <a:xfrm flipV="1">
            <a:off x="9598017" y="546056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F46669D2-FD8A-7A16-1FC8-0DBAFF1F5DCC}"/>
              </a:ext>
            </a:extLst>
          </p:cNvPr>
          <p:cNvSpPr/>
          <p:nvPr/>
        </p:nvSpPr>
        <p:spPr>
          <a:xfrm>
            <a:off x="10126872" y="3634233"/>
            <a:ext cx="1544154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2’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38AB6B16-767C-9473-CACA-4951DCF4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12" y="1511311"/>
            <a:ext cx="1172782" cy="1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形 54" descr="困惑的人 以實心填滿">
            <a:extLst>
              <a:ext uri="{FF2B5EF4-FFF2-40B4-BE49-F238E27FC236}">
                <a16:creationId xmlns:a16="http://schemas.microsoft.com/office/drawing/2014/main" id="{6275C8B0-8A21-7BDC-F72A-C80249D7B2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1394" y="1481402"/>
            <a:ext cx="1219200" cy="1219200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C9730454-68E4-B11E-1265-F30CC1F9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8" y="1472063"/>
            <a:ext cx="1172782" cy="1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圖形 56" descr="困惑的人 以實心填滿">
            <a:extLst>
              <a:ext uri="{FF2B5EF4-FFF2-40B4-BE49-F238E27FC236}">
                <a16:creationId xmlns:a16="http://schemas.microsoft.com/office/drawing/2014/main" id="{304A7589-4D3E-6F59-0FAA-D482A8B26A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400" y="1442154"/>
            <a:ext cx="1219200" cy="1219200"/>
          </a:xfrm>
          <a:prstGeom prst="rect">
            <a:avLst/>
          </a:prstGeom>
        </p:spPr>
      </p:pic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6F016F5E-5E1A-367E-F10B-6D86F93F2344}"/>
              </a:ext>
            </a:extLst>
          </p:cNvPr>
          <p:cNvSpPr/>
          <p:nvPr/>
        </p:nvSpPr>
        <p:spPr>
          <a:xfrm>
            <a:off x="840603" y="4520788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A231984F-6B31-199D-2EBA-DDF054C34173}"/>
              </a:ext>
            </a:extLst>
          </p:cNvPr>
          <p:cNvCxnSpPr>
            <a:cxnSpLocks/>
          </p:cNvCxnSpPr>
          <p:nvPr/>
        </p:nvCxnSpPr>
        <p:spPr>
          <a:xfrm flipV="1">
            <a:off x="4451584" y="5487978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9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1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3ADC2F0C-B1BB-B808-25E8-93E752ACA841}"/>
              </a:ext>
            </a:extLst>
          </p:cNvPr>
          <p:cNvSpPr txBox="1"/>
          <p:nvPr/>
        </p:nvSpPr>
        <p:spPr>
          <a:xfrm>
            <a:off x="1304925" y="1305341"/>
            <a:ext cx="77914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[CONTEXT]</a:t>
            </a: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You are running in a Linux environment (Google </a:t>
            </a:r>
            <a:r>
              <a:rPr lang="en-US" altLang="zh-TW" b="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Colab</a:t>
            </a: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). You need to find and modify the correct files to achieve the goal.</a:t>
            </a:r>
          </a:p>
          <a:p>
            <a:pPr>
              <a:buNone/>
            </a:pPr>
            <a:b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b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[INSTRUCTIONS]</a:t>
            </a: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Before modifying anything, you MUST inspect the current working directory, system environment, and file tree.</a:t>
            </a: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List all potentially relevant files.</a:t>
            </a: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 Do not blindly modify files without looking at their contents first.</a:t>
            </a:r>
          </a:p>
          <a:p>
            <a:pPr>
              <a:buNone/>
            </a:pPr>
            <a:endParaRPr lang="en-US" altLang="zh-TW" b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en-US" altLang="zh-TW" b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[DONE-WHEN]</a:t>
            </a:r>
          </a:p>
          <a:p>
            <a:pPr>
              <a:buNone/>
            </a:pPr>
            <a:r>
              <a:rPr lang="en-US" altLang="zh-TW" b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You are done ONLY when the specific success criteria mentioned in the task are met, and the expected artifacts exist.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56B0B53-A0C4-5852-10D0-0BA2F53AB561}"/>
              </a:ext>
            </a:extLst>
          </p:cNvPr>
          <p:cNvSpPr txBox="1"/>
          <p:nvPr/>
        </p:nvSpPr>
        <p:spPr>
          <a:xfrm>
            <a:off x="9096375" y="163830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目前的環境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7B0818-915D-C8EA-E5F7-27DECB78661E}"/>
              </a:ext>
            </a:extLst>
          </p:cNvPr>
          <p:cNvSpPr txBox="1"/>
          <p:nvPr/>
        </p:nvSpPr>
        <p:spPr>
          <a:xfrm>
            <a:off x="9096375" y="3295769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怎麼工作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55B7587-0458-C175-BB35-959EB38D5765}"/>
              </a:ext>
            </a:extLst>
          </p:cNvPr>
          <p:cNvSpPr txBox="1"/>
          <p:nvPr/>
        </p:nvSpPr>
        <p:spPr>
          <a:xfrm>
            <a:off x="9096374" y="4958090"/>
            <a:ext cx="23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怎麼樣算完成</a:t>
            </a:r>
          </a:p>
        </p:txBody>
      </p:sp>
    </p:spTree>
    <p:extLst>
      <p:ext uri="{BB962C8B-B14F-4D97-AF65-F5344CB8AC3E}">
        <p14:creationId xmlns:p14="http://schemas.microsoft.com/office/powerpoint/2010/main" val="3873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C692-2261-73E0-3553-46E894CD6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C37929F-9208-C091-B69D-A8725C73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0" y="4093133"/>
            <a:ext cx="11654816" cy="96207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427B8D-F5A5-627F-13E6-658024CD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40" y="5386401"/>
            <a:ext cx="11823720" cy="962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2E00A81D-2057-42B4-7B95-C6F7436286CE}"/>
              </a:ext>
            </a:extLst>
          </p:cNvPr>
          <p:cNvSpPr txBox="1"/>
          <p:nvPr/>
        </p:nvSpPr>
        <p:spPr>
          <a:xfrm>
            <a:off x="356457" y="208399"/>
            <a:ext cx="96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如何從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Verbalized Feedback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</a:p>
        </p:txBody>
      </p:sp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id="{F2C7DB46-62A1-8A67-1F60-88638BEE9AB8}"/>
              </a:ext>
            </a:extLst>
          </p:cNvPr>
          <p:cNvCxnSpPr>
            <a:cxnSpLocks/>
          </p:cNvCxnSpPr>
          <p:nvPr/>
        </p:nvCxnSpPr>
        <p:spPr>
          <a:xfrm>
            <a:off x="5730386" y="2162584"/>
            <a:ext cx="9334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20D995DF-E36A-E979-DE0B-FC852B8A3311}"/>
              </a:ext>
            </a:extLst>
          </p:cNvPr>
          <p:cNvCxnSpPr>
            <a:cxnSpLocks/>
          </p:cNvCxnSpPr>
          <p:nvPr/>
        </p:nvCxnSpPr>
        <p:spPr>
          <a:xfrm flipV="1">
            <a:off x="1419964" y="267870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CB4B184-C85D-F76C-B1C9-B69D9B33095D}"/>
              </a:ext>
            </a:extLst>
          </p:cNvPr>
          <p:cNvCxnSpPr>
            <a:cxnSpLocks/>
          </p:cNvCxnSpPr>
          <p:nvPr/>
        </p:nvCxnSpPr>
        <p:spPr>
          <a:xfrm flipV="1">
            <a:off x="2852633" y="1309169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A81A89B-055E-0D2F-A828-E31ED59BFCA9}"/>
              </a:ext>
            </a:extLst>
          </p:cNvPr>
          <p:cNvSpPr/>
          <p:nvPr/>
        </p:nvSpPr>
        <p:spPr>
          <a:xfrm>
            <a:off x="760308" y="3107357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B8AC699-B59F-E36B-21BD-A1E92BA2905A}"/>
              </a:ext>
            </a:extLst>
          </p:cNvPr>
          <p:cNvSpPr/>
          <p:nvPr/>
        </p:nvSpPr>
        <p:spPr>
          <a:xfrm>
            <a:off x="2084563" y="862275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D2514EC-5AC4-F0AD-B0C4-20994DD7CE43}"/>
              </a:ext>
            </a:extLst>
          </p:cNvPr>
          <p:cNvSpPr/>
          <p:nvPr/>
        </p:nvSpPr>
        <p:spPr>
          <a:xfrm>
            <a:off x="3579665" y="3155203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D8334A0-4566-1221-F7B1-08DCA1137572}"/>
              </a:ext>
            </a:extLst>
          </p:cNvPr>
          <p:cNvSpPr/>
          <p:nvPr/>
        </p:nvSpPr>
        <p:spPr>
          <a:xfrm>
            <a:off x="7104793" y="1705442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A581791-0528-6839-62A5-8067EE60DC77}"/>
              </a:ext>
            </a:extLst>
          </p:cNvPr>
          <p:cNvCxnSpPr>
            <a:cxnSpLocks/>
          </p:cNvCxnSpPr>
          <p:nvPr/>
        </p:nvCxnSpPr>
        <p:spPr>
          <a:xfrm flipV="1">
            <a:off x="7953515" y="266444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FC4C5C54-0373-2B7B-51C7-9AD26CBDC019}"/>
              </a:ext>
            </a:extLst>
          </p:cNvPr>
          <p:cNvCxnSpPr>
            <a:cxnSpLocks/>
          </p:cNvCxnSpPr>
          <p:nvPr/>
        </p:nvCxnSpPr>
        <p:spPr>
          <a:xfrm flipV="1">
            <a:off x="10706674" y="1250260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C4A4F2A-7EA4-BFE6-1C86-D3F9F9AC4698}"/>
              </a:ext>
            </a:extLst>
          </p:cNvPr>
          <p:cNvSpPr/>
          <p:nvPr/>
        </p:nvSpPr>
        <p:spPr>
          <a:xfrm>
            <a:off x="8782850" y="3129076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E32655D-3FE9-8541-4ED4-7365EC99CF05}"/>
              </a:ext>
            </a:extLst>
          </p:cNvPr>
          <p:cNvSpPr/>
          <p:nvPr/>
        </p:nvSpPr>
        <p:spPr>
          <a:xfrm>
            <a:off x="7104562" y="3137755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FA8F19D2-5693-6C4E-2266-4351CC9E9255}"/>
              </a:ext>
            </a:extLst>
          </p:cNvPr>
          <p:cNvCxnSpPr>
            <a:cxnSpLocks/>
          </p:cNvCxnSpPr>
          <p:nvPr/>
        </p:nvCxnSpPr>
        <p:spPr>
          <a:xfrm flipV="1">
            <a:off x="9445617" y="266444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02B2921-9D02-72C6-2D5E-B1ABC8325264}"/>
              </a:ext>
            </a:extLst>
          </p:cNvPr>
          <p:cNvSpPr/>
          <p:nvPr/>
        </p:nvSpPr>
        <p:spPr>
          <a:xfrm>
            <a:off x="9974472" y="838113"/>
            <a:ext cx="1544154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2’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598935D-274A-14D9-1796-069AF4201EA2}"/>
              </a:ext>
            </a:extLst>
          </p:cNvPr>
          <p:cNvSpPr/>
          <p:nvPr/>
        </p:nvSpPr>
        <p:spPr>
          <a:xfrm>
            <a:off x="688203" y="1724668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0372260-4905-46D6-8EEC-C749C3E7E1F3}"/>
              </a:ext>
            </a:extLst>
          </p:cNvPr>
          <p:cNvCxnSpPr>
            <a:cxnSpLocks/>
          </p:cNvCxnSpPr>
          <p:nvPr/>
        </p:nvCxnSpPr>
        <p:spPr>
          <a:xfrm flipV="1">
            <a:off x="4299184" y="2691858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95496B5-0486-F0B1-3B80-8FA5DE68ACF4}"/>
              </a:ext>
            </a:extLst>
          </p:cNvPr>
          <p:cNvSpPr txBox="1"/>
          <p:nvPr/>
        </p:nvSpPr>
        <p:spPr>
          <a:xfrm>
            <a:off x="8470626" y="3385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https://arxiv.org/pdf/2603.12273</a:t>
            </a:r>
          </a:p>
        </p:txBody>
      </p:sp>
    </p:spTree>
    <p:extLst>
      <p:ext uri="{BB962C8B-B14F-4D97-AF65-F5344CB8AC3E}">
        <p14:creationId xmlns:p14="http://schemas.microsoft.com/office/powerpoint/2010/main" val="24654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0650F-B653-E3F8-1662-649BD243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D5D333CA-09C9-2FC7-8157-8FD42B53B509}"/>
              </a:ext>
            </a:extLst>
          </p:cNvPr>
          <p:cNvSpPr txBox="1"/>
          <p:nvPr/>
        </p:nvSpPr>
        <p:spPr>
          <a:xfrm>
            <a:off x="356457" y="208399"/>
            <a:ext cx="96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如何從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Verbalized Feedback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</a:p>
        </p:txBody>
      </p:sp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id="{4B5A3579-435D-03AE-6715-AC9EBC2AFEF7}"/>
              </a:ext>
            </a:extLst>
          </p:cNvPr>
          <p:cNvCxnSpPr>
            <a:cxnSpLocks/>
          </p:cNvCxnSpPr>
          <p:nvPr/>
        </p:nvCxnSpPr>
        <p:spPr>
          <a:xfrm>
            <a:off x="5730386" y="2162584"/>
            <a:ext cx="9334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7F817EA3-752A-9B2B-008A-D2D249142BCF}"/>
              </a:ext>
            </a:extLst>
          </p:cNvPr>
          <p:cNvCxnSpPr>
            <a:cxnSpLocks/>
          </p:cNvCxnSpPr>
          <p:nvPr/>
        </p:nvCxnSpPr>
        <p:spPr>
          <a:xfrm flipV="1">
            <a:off x="1419964" y="267870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7F447689-40C2-6E2E-26E0-40DEAE0246BA}"/>
              </a:ext>
            </a:extLst>
          </p:cNvPr>
          <p:cNvCxnSpPr>
            <a:cxnSpLocks/>
          </p:cNvCxnSpPr>
          <p:nvPr/>
        </p:nvCxnSpPr>
        <p:spPr>
          <a:xfrm flipV="1">
            <a:off x="2852633" y="1309169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8A386A0-8CBD-485B-4D03-EEBBAAA581BA}"/>
              </a:ext>
            </a:extLst>
          </p:cNvPr>
          <p:cNvSpPr/>
          <p:nvPr/>
        </p:nvSpPr>
        <p:spPr>
          <a:xfrm>
            <a:off x="760308" y="3107357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0F1B016-1FFB-9F74-E4E5-31564A978AF5}"/>
              </a:ext>
            </a:extLst>
          </p:cNvPr>
          <p:cNvSpPr/>
          <p:nvPr/>
        </p:nvSpPr>
        <p:spPr>
          <a:xfrm>
            <a:off x="2084563" y="862275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8C796A6-5F2C-DD1A-43E0-A660F84523AF}"/>
              </a:ext>
            </a:extLst>
          </p:cNvPr>
          <p:cNvSpPr/>
          <p:nvPr/>
        </p:nvSpPr>
        <p:spPr>
          <a:xfrm>
            <a:off x="3579665" y="3155203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C8340E-4517-5D91-0E78-956C76ECAA55}"/>
              </a:ext>
            </a:extLst>
          </p:cNvPr>
          <p:cNvSpPr/>
          <p:nvPr/>
        </p:nvSpPr>
        <p:spPr>
          <a:xfrm>
            <a:off x="7104793" y="1705442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83DAC33-B578-4563-92CD-E098B8D9284D}"/>
              </a:ext>
            </a:extLst>
          </p:cNvPr>
          <p:cNvCxnSpPr>
            <a:cxnSpLocks/>
          </p:cNvCxnSpPr>
          <p:nvPr/>
        </p:nvCxnSpPr>
        <p:spPr>
          <a:xfrm flipV="1">
            <a:off x="7953515" y="266444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3F862A1C-5E8D-83E9-5681-EA155B4E6FE9}"/>
              </a:ext>
            </a:extLst>
          </p:cNvPr>
          <p:cNvCxnSpPr>
            <a:cxnSpLocks/>
          </p:cNvCxnSpPr>
          <p:nvPr/>
        </p:nvCxnSpPr>
        <p:spPr>
          <a:xfrm flipV="1">
            <a:off x="10706674" y="1250260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9BF292F-C642-A20E-C7EF-3E1FFB422F91}"/>
              </a:ext>
            </a:extLst>
          </p:cNvPr>
          <p:cNvSpPr/>
          <p:nvPr/>
        </p:nvSpPr>
        <p:spPr>
          <a:xfrm>
            <a:off x="8782850" y="3129076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168C34F-D745-3AF4-3606-A32F20CC4903}"/>
              </a:ext>
            </a:extLst>
          </p:cNvPr>
          <p:cNvSpPr/>
          <p:nvPr/>
        </p:nvSpPr>
        <p:spPr>
          <a:xfrm>
            <a:off x="7104562" y="3137755"/>
            <a:ext cx="1544154" cy="387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A149353-2CB8-5F75-8BAC-01DD3259D6D9}"/>
              </a:ext>
            </a:extLst>
          </p:cNvPr>
          <p:cNvCxnSpPr>
            <a:cxnSpLocks/>
          </p:cNvCxnSpPr>
          <p:nvPr/>
        </p:nvCxnSpPr>
        <p:spPr>
          <a:xfrm flipV="1">
            <a:off x="9445617" y="2664446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6B1828F-AEB3-E6CF-5A71-10A7DF9061BF}"/>
              </a:ext>
            </a:extLst>
          </p:cNvPr>
          <p:cNvSpPr/>
          <p:nvPr/>
        </p:nvSpPr>
        <p:spPr>
          <a:xfrm>
            <a:off x="9974472" y="838113"/>
            <a:ext cx="1544154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2’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70C239AC-16DD-B041-C398-8194D1979898}"/>
              </a:ext>
            </a:extLst>
          </p:cNvPr>
          <p:cNvSpPr/>
          <p:nvPr/>
        </p:nvSpPr>
        <p:spPr>
          <a:xfrm>
            <a:off x="688203" y="1724668"/>
            <a:ext cx="4465881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E48D3052-9867-5463-4C2E-2BC2AC129DBC}"/>
              </a:ext>
            </a:extLst>
          </p:cNvPr>
          <p:cNvCxnSpPr>
            <a:cxnSpLocks/>
          </p:cNvCxnSpPr>
          <p:nvPr/>
        </p:nvCxnSpPr>
        <p:spPr>
          <a:xfrm flipV="1">
            <a:off x="4299184" y="2691858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B706C2C-860C-1840-78AB-AC7DB248374F}"/>
              </a:ext>
            </a:extLst>
          </p:cNvPr>
          <p:cNvSpPr/>
          <p:nvPr/>
        </p:nvSpPr>
        <p:spPr>
          <a:xfrm>
            <a:off x="1599136" y="4576125"/>
            <a:ext cx="3383092" cy="9142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AC850916-D851-C3BE-21A2-F27F443D725A}"/>
              </a:ext>
            </a:extLst>
          </p:cNvPr>
          <p:cNvCxnSpPr>
            <a:cxnSpLocks/>
          </p:cNvCxnSpPr>
          <p:nvPr/>
        </p:nvCxnSpPr>
        <p:spPr>
          <a:xfrm flipV="1">
            <a:off x="2296892" y="5572605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56B062C-D39C-A2A2-6D65-A6BF0CE105B2}"/>
              </a:ext>
            </a:extLst>
          </p:cNvPr>
          <p:cNvCxnSpPr>
            <a:cxnSpLocks/>
          </p:cNvCxnSpPr>
          <p:nvPr/>
        </p:nvCxnSpPr>
        <p:spPr>
          <a:xfrm flipV="1">
            <a:off x="4292603" y="4128432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B93AA3E-8BFF-D3CE-F2B7-7D946C17A9F4}"/>
              </a:ext>
            </a:extLst>
          </p:cNvPr>
          <p:cNvSpPr/>
          <p:nvPr/>
        </p:nvSpPr>
        <p:spPr>
          <a:xfrm>
            <a:off x="1599136" y="6001256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5A63098-7865-ABDD-3872-FD39E5FEF9B7}"/>
              </a:ext>
            </a:extLst>
          </p:cNvPr>
          <p:cNvSpPr/>
          <p:nvPr/>
        </p:nvSpPr>
        <p:spPr>
          <a:xfrm>
            <a:off x="3520526" y="3680739"/>
            <a:ext cx="1544154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1CFA42F-6CDE-5EE0-06F0-0F77455522CD}"/>
              </a:ext>
            </a:extLst>
          </p:cNvPr>
          <p:cNvSpPr/>
          <p:nvPr/>
        </p:nvSpPr>
        <p:spPr>
          <a:xfrm>
            <a:off x="5616726" y="3689606"/>
            <a:ext cx="1400401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2’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334EDFC-1172-F264-4B67-BF3D04F74DF8}"/>
              </a:ext>
            </a:extLst>
          </p:cNvPr>
          <p:cNvSpPr/>
          <p:nvPr/>
        </p:nvSpPr>
        <p:spPr>
          <a:xfrm>
            <a:off x="7240012" y="4658321"/>
            <a:ext cx="3383092" cy="914284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E260867A-8D84-A5CC-4765-192F4C0916A5}"/>
              </a:ext>
            </a:extLst>
          </p:cNvPr>
          <p:cNvCxnSpPr/>
          <p:nvPr/>
        </p:nvCxnSpPr>
        <p:spPr>
          <a:xfrm>
            <a:off x="5150227" y="5115463"/>
            <a:ext cx="18669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CFFDBFC-2E38-9B9D-BF76-FDDF3A19A9A8}"/>
              </a:ext>
            </a:extLst>
          </p:cNvPr>
          <p:cNvSpPr txBox="1"/>
          <p:nvPr/>
        </p:nvSpPr>
        <p:spPr>
          <a:xfrm>
            <a:off x="5293102" y="5239303"/>
            <a:ext cx="158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Gradient descent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771D60C-0F41-1BF2-8861-6989EBB5807B}"/>
              </a:ext>
            </a:extLst>
          </p:cNvPr>
          <p:cNvCxnSpPr>
            <a:cxnSpLocks/>
          </p:cNvCxnSpPr>
          <p:nvPr/>
        </p:nvCxnSpPr>
        <p:spPr>
          <a:xfrm flipV="1">
            <a:off x="7951563" y="5654800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B026B00D-1AF5-8553-4E66-485121C7620E}"/>
              </a:ext>
            </a:extLst>
          </p:cNvPr>
          <p:cNvCxnSpPr>
            <a:cxnSpLocks/>
          </p:cNvCxnSpPr>
          <p:nvPr/>
        </p:nvCxnSpPr>
        <p:spPr>
          <a:xfrm flipV="1">
            <a:off x="9947274" y="4210627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206D295-F81A-1E83-77E9-2E6BAE73D725}"/>
              </a:ext>
            </a:extLst>
          </p:cNvPr>
          <p:cNvSpPr/>
          <p:nvPr/>
        </p:nvSpPr>
        <p:spPr>
          <a:xfrm>
            <a:off x="7240012" y="6117772"/>
            <a:ext cx="1288227" cy="415499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A93BAE4-B25B-357A-813D-0EB94CEA1841}"/>
              </a:ext>
            </a:extLst>
          </p:cNvPr>
          <p:cNvSpPr/>
          <p:nvPr/>
        </p:nvSpPr>
        <p:spPr>
          <a:xfrm>
            <a:off x="9175197" y="3777445"/>
            <a:ext cx="1544154" cy="387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2’</a:t>
            </a:r>
            <a:endParaRPr lang="zh-TW" altLang="en-US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C0F0912-FBFD-422E-9CF8-84DD030EB21C}"/>
              </a:ext>
            </a:extLst>
          </p:cNvPr>
          <p:cNvCxnSpPr>
            <a:cxnSpLocks/>
          </p:cNvCxnSpPr>
          <p:nvPr/>
        </p:nvCxnSpPr>
        <p:spPr>
          <a:xfrm rot="5400000" flipV="1">
            <a:off x="5357977" y="3658838"/>
            <a:ext cx="0" cy="41549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1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5" grpId="0" animBg="1"/>
      <p:bldP spid="26" grpId="0" animBg="1"/>
      <p:bldP spid="28" grpId="0"/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3A2EC9B-644B-5457-AADB-D4390E9F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3" y="994866"/>
            <a:ext cx="11488277" cy="47687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9104016-93C8-A548-EE05-E4C4D78C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6C9CB3-5FC9-1B22-71FC-75E58FE3E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1D30E5-69A4-9911-6E0F-DE52DB8793A1}"/>
              </a:ext>
            </a:extLst>
          </p:cNvPr>
          <p:cNvSpPr txBox="1"/>
          <p:nvPr/>
        </p:nvSpPr>
        <p:spPr>
          <a:xfrm>
            <a:off x="8667750" y="58985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https://arxiv.org/pdf/2603.12273</a:t>
            </a:r>
          </a:p>
        </p:txBody>
      </p:sp>
    </p:spTree>
    <p:extLst>
      <p:ext uri="{BB962C8B-B14F-4D97-AF65-F5344CB8AC3E}">
        <p14:creationId xmlns:p14="http://schemas.microsoft.com/office/powerpoint/2010/main" val="13679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B20B9-8E6F-0FAE-A11D-8147B040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D930AA6-AB67-6890-80A0-D730E3D47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04" y="2695053"/>
            <a:ext cx="4528854" cy="24702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694A2D-57E2-EE94-0783-9939F257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Agent: Feedback</a:t>
            </a:r>
            <a:endParaRPr lang="zh-TW" altLang="en-US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25F360-8C8D-B085-FDCF-01AD8A646268}"/>
              </a:ext>
            </a:extLst>
          </p:cNvPr>
          <p:cNvCxnSpPr>
            <a:cxnSpLocks/>
          </p:cNvCxnSpPr>
          <p:nvPr/>
        </p:nvCxnSpPr>
        <p:spPr>
          <a:xfrm>
            <a:off x="512599" y="2928302"/>
            <a:ext cx="1097225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415088-747B-7CA3-B89D-AA62EF29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2" y="332059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3915465-729D-F869-A537-712EB13D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81" y="33566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782162-2E9A-2322-835F-14389603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67" y="3367013"/>
            <a:ext cx="1172782" cy="1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D1E12DA-9432-F672-78CD-74979B40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235" y="32799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09CD74-203B-ADC5-E574-0280AA177931}"/>
              </a:ext>
            </a:extLst>
          </p:cNvPr>
          <p:cNvSpPr txBox="1"/>
          <p:nvPr/>
        </p:nvSpPr>
        <p:spPr>
          <a:xfrm>
            <a:off x="556157" y="2447182"/>
            <a:ext cx="198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Ground truth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102AA1-97DD-9800-7120-6EAB4ED727D9}"/>
              </a:ext>
            </a:extLst>
          </p:cNvPr>
          <p:cNvSpPr txBox="1"/>
          <p:nvPr/>
        </p:nvSpPr>
        <p:spPr>
          <a:xfrm>
            <a:off x="2840521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Numerical Feedback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83A6C9-0DAB-D5A6-D368-33C6B1A26509}"/>
              </a:ext>
            </a:extLst>
          </p:cNvPr>
          <p:cNvSpPr txBox="1"/>
          <p:nvPr/>
        </p:nvSpPr>
        <p:spPr>
          <a:xfrm>
            <a:off x="5124885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Verbalized Feedback</a:t>
            </a:r>
            <a:endParaRPr lang="zh-TW" altLang="en-US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A828199-430C-97D9-C8DB-0D3F9B4DB2C6}"/>
              </a:ext>
            </a:extLst>
          </p:cNvPr>
          <p:cNvSpPr txBox="1"/>
          <p:nvPr/>
        </p:nvSpPr>
        <p:spPr>
          <a:xfrm>
            <a:off x="7409249" y="2077850"/>
            <a:ext cx="198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Environment Feedback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825D79-9299-25F4-18B6-0842A9091578}"/>
              </a:ext>
            </a:extLst>
          </p:cNvPr>
          <p:cNvSpPr txBox="1"/>
          <p:nvPr/>
        </p:nvSpPr>
        <p:spPr>
          <a:xfrm>
            <a:off x="9693614" y="2447182"/>
            <a:ext cx="198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 feedback?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1C28AC-554D-0DD1-DFA5-8BE3E4349559}"/>
              </a:ext>
            </a:extLst>
          </p:cNvPr>
          <p:cNvSpPr txBox="1"/>
          <p:nvPr/>
        </p:nvSpPr>
        <p:spPr>
          <a:xfrm>
            <a:off x="518853" y="4770276"/>
            <a:ext cx="232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As clos to ground truth as possible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7B2A81-E693-DCF1-EF76-80C48AA1EF3C}"/>
              </a:ext>
            </a:extLst>
          </p:cNvPr>
          <p:cNvSpPr txBox="1"/>
          <p:nvPr/>
        </p:nvSpPr>
        <p:spPr>
          <a:xfrm>
            <a:off x="3090571" y="4770275"/>
            <a:ext cx="203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As large reward as possible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EC63FE8-BFFC-2C21-A765-B67F5CF67E35}"/>
              </a:ext>
            </a:extLst>
          </p:cNvPr>
          <p:cNvSpPr txBox="1"/>
          <p:nvPr/>
        </p:nvSpPr>
        <p:spPr>
          <a:xfrm>
            <a:off x="5374935" y="4798421"/>
            <a:ext cx="203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“good job”, “you are stupid”, etc.</a:t>
            </a:r>
            <a:endParaRPr lang="zh-TW" altLang="en-US" sz="24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98D0B00-61B7-355A-22E9-7835501BD60A}"/>
              </a:ext>
            </a:extLst>
          </p:cNvPr>
          <p:cNvSpPr txBox="1"/>
          <p:nvPr/>
        </p:nvSpPr>
        <p:spPr>
          <a:xfrm>
            <a:off x="7568761" y="4944176"/>
            <a:ext cx="210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Error message from program </a:t>
            </a:r>
            <a:endParaRPr lang="zh-TW" altLang="en-US" sz="24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3005ADE-EEE0-85FC-9CB9-E92B6A479D06}"/>
              </a:ext>
            </a:extLst>
          </p:cNvPr>
          <p:cNvSpPr txBox="1"/>
          <p:nvPr/>
        </p:nvSpPr>
        <p:spPr>
          <a:xfrm>
            <a:off x="9643741" y="5167752"/>
            <a:ext cx="210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?????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D733D1-228D-91CD-EED1-612B7131B5DE}"/>
              </a:ext>
            </a:extLst>
          </p:cNvPr>
          <p:cNvSpPr txBox="1"/>
          <p:nvPr/>
        </p:nvSpPr>
        <p:spPr>
          <a:xfrm>
            <a:off x="269987" y="1376437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難取得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0F931FE-0F14-8419-D0F0-B1361741F473}"/>
              </a:ext>
            </a:extLst>
          </p:cNvPr>
          <p:cNvSpPr txBox="1"/>
          <p:nvPr/>
        </p:nvSpPr>
        <p:spPr>
          <a:xfrm>
            <a:off x="10880728" y="1133953"/>
            <a:ext cx="82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容易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1537AAA-A20E-57AD-3C33-096D7ACD71CC}"/>
              </a:ext>
            </a:extLst>
          </p:cNvPr>
          <p:cNvSpPr/>
          <p:nvPr/>
        </p:nvSpPr>
        <p:spPr>
          <a:xfrm>
            <a:off x="9643741" y="1964950"/>
            <a:ext cx="2029406" cy="4113400"/>
          </a:xfrm>
          <a:prstGeom prst="roundRect">
            <a:avLst>
              <a:gd name="adj" fmla="val 949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41C919-258C-82BC-472F-840C222BE90E}"/>
              </a:ext>
            </a:extLst>
          </p:cNvPr>
          <p:cNvSpPr txBox="1"/>
          <p:nvPr/>
        </p:nvSpPr>
        <p:spPr>
          <a:xfrm>
            <a:off x="9393691" y="6174321"/>
            <a:ext cx="279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往後課程會再提到</a:t>
            </a:r>
          </a:p>
        </p:txBody>
      </p:sp>
    </p:spTree>
    <p:extLst>
      <p:ext uri="{BB962C8B-B14F-4D97-AF65-F5344CB8AC3E}">
        <p14:creationId xmlns:p14="http://schemas.microsoft.com/office/powerpoint/2010/main" val="42185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9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11285F-DF5B-6452-8EB7-6CCD2430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DEC0BF-8DB5-30B2-5F1A-53AD6CBA0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5CC44CD-B28C-A8AE-D564-C4F850B9CD7E}"/>
              </a:ext>
            </a:extLst>
          </p:cNvPr>
          <p:cNvSpPr txBox="1"/>
          <p:nvPr/>
        </p:nvSpPr>
        <p:spPr>
          <a:xfrm>
            <a:off x="7810500" y="681037"/>
            <a:ext cx="354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τ-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bench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https://arxiv.org/abs/2406.12045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6CBC36-8D4A-4E24-74D6-4F370A684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515888"/>
            <a:ext cx="10382250" cy="4970812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ED567328-C7A2-2081-13EC-A3A7E6E9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27" y="2082409"/>
            <a:ext cx="499074" cy="4990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CD112AC9-AA77-0F5B-987F-ADDFA21A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27" y="4843038"/>
            <a:ext cx="499074" cy="4990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F5D5B224-43E9-1C9E-B08F-9457083C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27" y="5304012"/>
            <a:ext cx="658638" cy="6586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65452-AB48-F518-9F22-BA162B24B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623E3A-A161-C19A-9085-D0B8644C3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6CB124-0EF8-1AB7-B7CC-97DE47C217B5}"/>
              </a:ext>
            </a:extLst>
          </p:cNvPr>
          <p:cNvSpPr txBox="1"/>
          <p:nvPr/>
        </p:nvSpPr>
        <p:spPr>
          <a:xfrm>
            <a:off x="7834313" y="1168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https://arxiv.org/html/2603.11245v1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2FAC7AD-002A-1EDF-4914-ADDC17EF2078}"/>
              </a:ext>
            </a:extLst>
          </p:cNvPr>
          <p:cNvSpPr txBox="1"/>
          <p:nvPr/>
        </p:nvSpPr>
        <p:spPr>
          <a:xfrm>
            <a:off x="7834313" y="546031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Mind the Sim2Real Gap in User Simulation for Agentic Tasks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4AEBB4E-37A5-C699-90F5-74277CE5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76" y="1690688"/>
            <a:ext cx="11016647" cy="22957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DFD514C-33A5-9A3A-1639-4627AA81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6" y="4297955"/>
            <a:ext cx="11016647" cy="20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B1619-61D5-DFFB-2C42-A40F6478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F11F79E-1F8C-0A69-31FC-1093BBC96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031"/>
            <a:ext cx="6424613" cy="655543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79F70CF-2F42-7445-143A-083BA4052E2F}"/>
              </a:ext>
            </a:extLst>
          </p:cNvPr>
          <p:cNvSpPr txBox="1"/>
          <p:nvPr/>
        </p:nvSpPr>
        <p:spPr>
          <a:xfrm>
            <a:off x="7834313" y="1168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https://arxiv.org/html/2603.11245v1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9B7C10-81B6-C425-9575-802B0B966F1F}"/>
              </a:ext>
            </a:extLst>
          </p:cNvPr>
          <p:cNvSpPr txBox="1"/>
          <p:nvPr/>
        </p:nvSpPr>
        <p:spPr>
          <a:xfrm>
            <a:off x="7834313" y="546031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Mind the Sim2Real Gap in User Simulation for Agentic Tasks</a:t>
            </a:r>
          </a:p>
        </p:txBody>
      </p:sp>
    </p:spTree>
    <p:extLst>
      <p:ext uri="{BB962C8B-B14F-4D97-AF65-F5344CB8AC3E}">
        <p14:creationId xmlns:p14="http://schemas.microsoft.com/office/powerpoint/2010/main" val="45826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116A4-C48C-E4B6-7EE5-E2C83808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BCAB82-8892-FC95-E57C-A202B104A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89137E-FF60-76B0-665B-F958AA324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0" y="1825625"/>
            <a:ext cx="11844579" cy="435133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C39A4D9-2912-C565-F4E3-26DFC7E3B514}"/>
              </a:ext>
            </a:extLst>
          </p:cNvPr>
          <p:cNvSpPr txBox="1"/>
          <p:nvPr/>
        </p:nvSpPr>
        <p:spPr>
          <a:xfrm>
            <a:off x="7834313" y="1168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https://arxiv.org/html/2603.11245v1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AC3E974-F2E8-4DB4-8A5B-9FE73920BD12}"/>
              </a:ext>
            </a:extLst>
          </p:cNvPr>
          <p:cNvSpPr txBox="1"/>
          <p:nvPr/>
        </p:nvSpPr>
        <p:spPr>
          <a:xfrm>
            <a:off x="7834313" y="546031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Mind the Sim2Real Gap in User Simulation for Agentic Tasks</a:t>
            </a:r>
          </a:p>
        </p:txBody>
      </p:sp>
    </p:spTree>
    <p:extLst>
      <p:ext uri="{BB962C8B-B14F-4D97-AF65-F5344CB8AC3E}">
        <p14:creationId xmlns:p14="http://schemas.microsoft.com/office/powerpoint/2010/main" val="2111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64E6-1622-08CD-5FC0-BA020221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FA49E-4D7C-98D2-6D57-05E778A3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Life-long AI Agent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08EBEE49-953D-75B4-433D-A9BF3696FA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225789"/>
            <a:ext cx="1466850" cy="14668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9426991-E198-2EAD-39FA-3B6FBE50665F}"/>
              </a:ext>
            </a:extLst>
          </p:cNvPr>
          <p:cNvCxnSpPr/>
          <p:nvPr/>
        </p:nvCxnSpPr>
        <p:spPr>
          <a:xfrm>
            <a:off x="2394695" y="3784404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C36D532-2F86-6500-FDBC-A9E1C4C66175}"/>
              </a:ext>
            </a:extLst>
          </p:cNvPr>
          <p:cNvCxnSpPr>
            <a:cxnSpLocks/>
          </p:cNvCxnSpPr>
          <p:nvPr/>
        </p:nvCxnSpPr>
        <p:spPr>
          <a:xfrm flipH="1">
            <a:off x="2394695" y="4116098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8F0B419-A4E2-AE10-B6C7-A9936A0D307E}"/>
              </a:ext>
            </a:extLst>
          </p:cNvPr>
          <p:cNvSpPr/>
          <p:nvPr/>
        </p:nvSpPr>
        <p:spPr>
          <a:xfrm>
            <a:off x="5729782" y="2287981"/>
            <a:ext cx="3726351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 (Claude, Gemini, ChatGPT, etc.)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5A55646-F22D-9CF1-6FCC-D6391B20B4B1}"/>
              </a:ext>
            </a:extLst>
          </p:cNvPr>
          <p:cNvSpPr/>
          <p:nvPr/>
        </p:nvSpPr>
        <p:spPr>
          <a:xfrm>
            <a:off x="5002050" y="1808562"/>
            <a:ext cx="5051501" cy="4083772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8C26ED-000D-77B4-0AAE-DF52058B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42" y="3349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ED731E-2898-3D88-F9FB-739388CE2B5E}"/>
              </a:ext>
            </a:extLst>
          </p:cNvPr>
          <p:cNvSpPr txBox="1"/>
          <p:nvPr/>
        </p:nvSpPr>
        <p:spPr>
          <a:xfrm>
            <a:off x="5979309" y="5969655"/>
            <a:ext cx="322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AI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Agent </a:t>
            </a:r>
            <a:endParaRPr lang="zh-TW" altLang="en-US" sz="2800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7D3444A-6D35-E150-1CC1-A1BB6367D28B}"/>
              </a:ext>
            </a:extLst>
          </p:cNvPr>
          <p:cNvSpPr txBox="1"/>
          <p:nvPr/>
        </p:nvSpPr>
        <p:spPr>
          <a:xfrm>
            <a:off x="5853348" y="3637886"/>
            <a:ext cx="1497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sz="9600" dirty="0"/>
              <a:t>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137C9E2-0071-4302-FABE-E0EDB58500F3}"/>
              </a:ext>
            </a:extLst>
          </p:cNvPr>
          <p:cNvSpPr txBox="1"/>
          <p:nvPr/>
        </p:nvSpPr>
        <p:spPr>
          <a:xfrm>
            <a:off x="7343853" y="3825711"/>
            <a:ext cx="202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OpenClaw</a:t>
            </a:r>
            <a:endParaRPr lang="en-US" altLang="zh-TW" sz="2400" dirty="0"/>
          </a:p>
          <a:p>
            <a:r>
              <a:rPr lang="en-US" altLang="zh-TW" sz="2400" dirty="0"/>
              <a:t>Claude Code</a:t>
            </a:r>
          </a:p>
          <a:p>
            <a:r>
              <a:rPr lang="en-US" altLang="zh-TW" sz="2400" dirty="0" err="1"/>
              <a:t>Cowork</a:t>
            </a:r>
            <a:r>
              <a:rPr lang="en-US" altLang="zh-TW" sz="2400" dirty="0"/>
              <a:t>, etc.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6D96885-128B-6C5C-325C-360B98D07DED}"/>
              </a:ext>
            </a:extLst>
          </p:cNvPr>
          <p:cNvSpPr/>
          <p:nvPr/>
        </p:nvSpPr>
        <p:spPr>
          <a:xfrm>
            <a:off x="5748336" y="3513559"/>
            <a:ext cx="3707797" cy="1754297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B45A60A-506D-E653-EF22-354CF84A82B4}"/>
              </a:ext>
            </a:extLst>
          </p:cNvPr>
          <p:cNvSpPr txBox="1"/>
          <p:nvPr/>
        </p:nvSpPr>
        <p:spPr>
          <a:xfrm>
            <a:off x="5447432" y="5267856"/>
            <a:ext cx="19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71CF1C8-3610-FAFA-1358-DEE315BD7A2F}"/>
              </a:ext>
            </a:extLst>
          </p:cNvPr>
          <p:cNvSpPr txBox="1"/>
          <p:nvPr/>
        </p:nvSpPr>
        <p:spPr>
          <a:xfrm>
            <a:off x="9524889" y="2871329"/>
            <a:ext cx="165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自動更新模型參數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236E5171-FBCE-95CB-D3C0-CBAFEA9CCF4E}"/>
              </a:ext>
            </a:extLst>
          </p:cNvPr>
          <p:cNvCxnSpPr>
            <a:cxnSpLocks/>
          </p:cNvCxnSpPr>
          <p:nvPr/>
        </p:nvCxnSpPr>
        <p:spPr>
          <a:xfrm flipV="1">
            <a:off x="9024355" y="2889081"/>
            <a:ext cx="0" cy="10063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7E655FD9-F46A-27D9-465E-601F20348125}"/>
              </a:ext>
            </a:extLst>
          </p:cNvPr>
          <p:cNvSpPr txBox="1"/>
          <p:nvPr/>
        </p:nvSpPr>
        <p:spPr>
          <a:xfrm>
            <a:off x="10053551" y="4185365"/>
            <a:ext cx="165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320C5743-5DED-787F-9A03-DEA77F258581}"/>
              </a:ext>
            </a:extLst>
          </p:cNvPr>
          <p:cNvSpPr/>
          <p:nvPr/>
        </p:nvSpPr>
        <p:spPr>
          <a:xfrm rot="14292806" flipH="1">
            <a:off x="9034163" y="4195935"/>
            <a:ext cx="843937" cy="432754"/>
          </a:xfrm>
          <a:custGeom>
            <a:avLst/>
            <a:gdLst>
              <a:gd name="csX0" fmla="*/ 0 w 959413"/>
              <a:gd name="csY0" fmla="*/ 552450 h 754636"/>
              <a:gd name="csX1" fmla="*/ 819150 w 959413"/>
              <a:gd name="csY1" fmla="*/ 723900 h 754636"/>
              <a:gd name="csX2" fmla="*/ 952500 w 959413"/>
              <a:gd name="csY2" fmla="*/ 0 h 75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59413" h="754636">
                <a:moveTo>
                  <a:pt x="0" y="552450"/>
                </a:moveTo>
                <a:cubicBezTo>
                  <a:pt x="330200" y="684212"/>
                  <a:pt x="660400" y="815975"/>
                  <a:pt x="819150" y="723900"/>
                </a:cubicBezTo>
                <a:cubicBezTo>
                  <a:pt x="977900" y="631825"/>
                  <a:pt x="965200" y="315912"/>
                  <a:pt x="952500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0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6310EF-465C-8149-AAAD-3D927C6C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D862AB98-9BCC-835D-09BC-F8F8C1BD8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26" y="2893632"/>
            <a:ext cx="1524000" cy="1524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47A10C4-E709-5718-C092-2D198280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92" y="266601"/>
            <a:ext cx="1411868" cy="1500321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32FC52EE-24A6-ED59-55FE-ECFA703350AE}"/>
              </a:ext>
            </a:extLst>
          </p:cNvPr>
          <p:cNvSpPr/>
          <p:nvPr/>
        </p:nvSpPr>
        <p:spPr>
          <a:xfrm>
            <a:off x="2432931" y="681037"/>
            <a:ext cx="8920869" cy="94651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小金啊，你去找一個不聰明的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，去做一個叫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PinchBench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 能力檢定，如果他表現不好你就教它，直到它達到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1425BF90-1414-30C7-C6D3-19B2E51AA1AB}"/>
              </a:ext>
            </a:extLst>
          </p:cNvPr>
          <p:cNvCxnSpPr>
            <a:cxnSpLocks/>
          </p:cNvCxnSpPr>
          <p:nvPr/>
        </p:nvCxnSpPr>
        <p:spPr>
          <a:xfrm>
            <a:off x="3781424" y="3514277"/>
            <a:ext cx="42195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2CEA2B0-1ABD-C232-20E3-F84344B5AB16}"/>
              </a:ext>
            </a:extLst>
          </p:cNvPr>
          <p:cNvSpPr txBox="1"/>
          <p:nvPr/>
        </p:nvSpPr>
        <p:spPr>
          <a:xfrm>
            <a:off x="8173826" y="4648464"/>
            <a:ext cx="169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/>
              <a:t>haiku 3.5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AA7E30-503B-5E2A-A96F-BA2CFEDB35DB}"/>
              </a:ext>
            </a:extLst>
          </p:cNvPr>
          <p:cNvSpPr txBox="1"/>
          <p:nvPr/>
        </p:nvSpPr>
        <p:spPr>
          <a:xfrm>
            <a:off x="1475001" y="4648464"/>
            <a:ext cx="1695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opus</a:t>
            </a:r>
            <a:r>
              <a:rPr lang="zh-TW" altLang="en-US" sz="2400" dirty="0"/>
              <a:t> </a:t>
            </a:r>
            <a:r>
              <a:rPr lang="en-US" altLang="zh-TW" sz="2400" dirty="0"/>
              <a:t>4</a:t>
            </a:r>
            <a:r>
              <a:rPr lang="zh-TW" altLang="en-US" sz="2400" dirty="0"/>
              <a:t>.</a:t>
            </a:r>
            <a:r>
              <a:rPr lang="en-US" altLang="zh-TW" sz="2400" dirty="0"/>
              <a:t>6</a:t>
            </a:r>
            <a:endParaRPr lang="zh-TW" altLang="en-US" sz="24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810476D-CA90-7EEA-D90C-6F13996FE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276" y="3611560"/>
            <a:ext cx="1423034" cy="1511285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B0A0DA17-A326-23A2-8B75-DE37485485BC}"/>
              </a:ext>
            </a:extLst>
          </p:cNvPr>
          <p:cNvCxnSpPr>
            <a:cxnSpLocks/>
          </p:cNvCxnSpPr>
          <p:nvPr/>
        </p:nvCxnSpPr>
        <p:spPr>
          <a:xfrm flipH="1">
            <a:off x="3781424" y="4126372"/>
            <a:ext cx="42195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FDE6350-6659-3E11-E46B-DDBF653849DA}"/>
              </a:ext>
            </a:extLst>
          </p:cNvPr>
          <p:cNvSpPr txBox="1"/>
          <p:nvPr/>
        </p:nvSpPr>
        <p:spPr>
          <a:xfrm>
            <a:off x="4542480" y="4417631"/>
            <a:ext cx="250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分數、考試結果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45CEAFE-D35C-1AF9-7A8B-23A740A95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948" y="2229466"/>
            <a:ext cx="1111333" cy="1199534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8D56C08A-0A71-637F-2002-AFEFC61BE3B4}"/>
              </a:ext>
            </a:extLst>
          </p:cNvPr>
          <p:cNvSpPr txBox="1"/>
          <p:nvPr/>
        </p:nvSpPr>
        <p:spPr>
          <a:xfrm>
            <a:off x="5328464" y="2843958"/>
            <a:ext cx="217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AGENT.md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9A26BEF-82DF-2196-D4C8-DE75941E0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62" y="2934061"/>
            <a:ext cx="1524001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61A0FD59-B298-5B44-1FFD-270C56A2AEBB}"/>
              </a:ext>
            </a:extLst>
          </p:cNvPr>
          <p:cNvSpPr txBox="1"/>
          <p:nvPr/>
        </p:nvSpPr>
        <p:spPr>
          <a:xfrm>
            <a:off x="2003611" y="85565"/>
            <a:ext cx="464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…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First, I will list the files.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```bash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ls -R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```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94297D-DA49-15F4-84F3-4551DCA10603}"/>
              </a:ext>
            </a:extLst>
          </p:cNvPr>
          <p:cNvSpPr txBox="1"/>
          <p:nvPr/>
        </p:nvSpPr>
        <p:spPr>
          <a:xfrm>
            <a:off x="6549282" y="266739"/>
            <a:ext cx="3409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--- Bash Execution ---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parser.py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verify.py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84507A-5E7F-9B47-B782-241673962A95}"/>
              </a:ext>
            </a:extLst>
          </p:cNvPr>
          <p:cNvSpPr txBox="1"/>
          <p:nvPr/>
        </p:nvSpPr>
        <p:spPr>
          <a:xfrm>
            <a:off x="2004452" y="1528859"/>
            <a:ext cx="4228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Courier New" panose="02070309020205020404" pitchFamily="49" charset="0"/>
              </a:rPr>
              <a:t>…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I will now display the content of `parser.py`.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```bash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cat parser.py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```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51CB56-847C-B9E6-A919-E22AD58BB5CF}"/>
              </a:ext>
            </a:extLst>
          </p:cNvPr>
          <p:cNvSpPr txBox="1"/>
          <p:nvPr/>
        </p:nvSpPr>
        <p:spPr>
          <a:xfrm>
            <a:off x="6549282" y="1626628"/>
            <a:ext cx="44380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--- Bash Execution ---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import re </a:t>
            </a:r>
          </a:p>
          <a:p>
            <a:endParaRPr lang="en-US" altLang="zh-TW" dirty="0">
              <a:latin typeface="Courier New" panose="02070309020205020404" pitchFamily="49" charset="0"/>
            </a:endParaRP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def </a:t>
            </a:r>
            <a:r>
              <a:rPr lang="en-US" altLang="zh-TW" b="0" i="0" dirty="0" err="1">
                <a:effectLst/>
                <a:latin typeface="Courier New" panose="02070309020205020404" pitchFamily="49" charset="0"/>
              </a:rPr>
              <a:t>extract_emails</a:t>
            </a:r>
            <a:r>
              <a:rPr lang="en-US" altLang="zh-TW" b="0" i="0" dirty="0">
                <a:effectLst/>
                <a:latin typeface="Courier New" panose="02070309020205020404" pitchFamily="49" charset="0"/>
              </a:rPr>
              <a:t>(text): 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……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BC028EA-D5A0-7AD8-485E-14D1DE57BDC8}"/>
              </a:ext>
            </a:extLst>
          </p:cNvPr>
          <p:cNvSpPr txBox="1"/>
          <p:nvPr/>
        </p:nvSpPr>
        <p:spPr>
          <a:xfrm>
            <a:off x="2003611" y="3339695"/>
            <a:ext cx="42293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Courier New" panose="02070309020205020404" pitchFamily="49" charset="0"/>
              </a:rPr>
              <a:t>```bash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cat &lt;&lt;EOF &gt; parser.py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def </a:t>
            </a:r>
            <a:r>
              <a:rPr lang="en-US" altLang="zh-TW" b="0" i="0" dirty="0" err="1">
                <a:effectLst/>
                <a:latin typeface="Courier New" panose="02070309020205020404" pitchFamily="49" charset="0"/>
              </a:rPr>
              <a:t>extract_emails</a:t>
            </a:r>
            <a:r>
              <a:rPr lang="en-US" altLang="zh-TW" b="0" i="0" dirty="0">
                <a:effectLst/>
                <a:latin typeface="Courier New" panose="02070309020205020404" pitchFamily="49" charset="0"/>
              </a:rPr>
              <a:t>(text):</a:t>
            </a:r>
          </a:p>
          <a:p>
            <a:r>
              <a:rPr lang="en-US" altLang="zh-TW" dirty="0">
                <a:latin typeface="Courier New" panose="02070309020205020404" pitchFamily="49" charset="0"/>
              </a:rPr>
              <a:t>……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EOF </a:t>
            </a:r>
            <a:endParaRPr lang="en-US" altLang="zh-TW" dirty="0">
              <a:latin typeface="Courier New" panose="02070309020205020404" pitchFamily="49" charset="0"/>
            </a:endParaRP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```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F513627-739E-18FF-5782-343E88CEF371}"/>
              </a:ext>
            </a:extLst>
          </p:cNvPr>
          <p:cNvSpPr txBox="1"/>
          <p:nvPr/>
        </p:nvSpPr>
        <p:spPr>
          <a:xfrm>
            <a:off x="6549282" y="3288621"/>
            <a:ext cx="643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--- Bash Execution ---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72F28D9-F69E-DEF9-D2FA-D807609981C3}"/>
              </a:ext>
            </a:extLst>
          </p:cNvPr>
          <p:cNvSpPr txBox="1"/>
          <p:nvPr/>
        </p:nvSpPr>
        <p:spPr>
          <a:xfrm>
            <a:off x="6549282" y="5355526"/>
            <a:ext cx="6610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--- Bash Execution --- </a:t>
            </a:r>
          </a:p>
          <a:p>
            <a:r>
              <a:rPr lang="en-US" altLang="zh-TW" b="0" i="0" dirty="0">
                <a:effectLst/>
                <a:latin typeface="Courier New" panose="02070309020205020404" pitchFamily="49" charset="0"/>
              </a:rPr>
              <a:t>VERIFY_SUCCESS</a:t>
            </a:r>
            <a:endParaRPr lang="zh-TW" altLang="en-US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2AEE58D-FE9E-1477-4DF5-BD3A1DA5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819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A21B12A-F9A3-7D88-87F1-29CC609C7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932" y="2823766"/>
            <a:ext cx="1335036" cy="13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984F184-BA5B-1DEA-03F2-CDDE9AF6DF0D}"/>
              </a:ext>
            </a:extLst>
          </p:cNvPr>
          <p:cNvSpPr/>
          <p:nvPr/>
        </p:nvSpPr>
        <p:spPr>
          <a:xfrm>
            <a:off x="1957385" y="148899"/>
            <a:ext cx="4228539" cy="1344102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8B39B32-54FD-F068-BA2F-21439DB95609}"/>
              </a:ext>
            </a:extLst>
          </p:cNvPr>
          <p:cNvSpPr/>
          <p:nvPr/>
        </p:nvSpPr>
        <p:spPr>
          <a:xfrm>
            <a:off x="6418733" y="143950"/>
            <a:ext cx="3747248" cy="1344102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E258B43-310C-6A9A-1C91-086AE51F5FF7}"/>
              </a:ext>
            </a:extLst>
          </p:cNvPr>
          <p:cNvSpPr/>
          <p:nvPr/>
        </p:nvSpPr>
        <p:spPr>
          <a:xfrm>
            <a:off x="1957384" y="1629661"/>
            <a:ext cx="4228539" cy="1582086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D8D60F2-C194-2B4F-D32B-7D77A7CA3277}"/>
              </a:ext>
            </a:extLst>
          </p:cNvPr>
          <p:cNvSpPr/>
          <p:nvPr/>
        </p:nvSpPr>
        <p:spPr>
          <a:xfrm>
            <a:off x="6409945" y="1605351"/>
            <a:ext cx="3747249" cy="1582086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4A7A52B1-2D06-C516-E215-AEFC66B98BBE}"/>
              </a:ext>
            </a:extLst>
          </p:cNvPr>
          <p:cNvSpPr/>
          <p:nvPr/>
        </p:nvSpPr>
        <p:spPr>
          <a:xfrm>
            <a:off x="1957384" y="3278515"/>
            <a:ext cx="4228539" cy="1827342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CD3074F8-740B-CA1C-0538-64470D59CB8D}"/>
              </a:ext>
            </a:extLst>
          </p:cNvPr>
          <p:cNvSpPr/>
          <p:nvPr/>
        </p:nvSpPr>
        <p:spPr>
          <a:xfrm>
            <a:off x="6418733" y="3269385"/>
            <a:ext cx="3738462" cy="1827342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2C601840-5D36-39E3-C6BD-C5B35CC65631}"/>
              </a:ext>
            </a:extLst>
          </p:cNvPr>
          <p:cNvGrpSpPr/>
          <p:nvPr/>
        </p:nvGrpSpPr>
        <p:grpSpPr>
          <a:xfrm>
            <a:off x="1927408" y="5172625"/>
            <a:ext cx="4979336" cy="1536476"/>
            <a:chOff x="1927408" y="5172625"/>
            <a:chExt cx="4979336" cy="1536476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E92EF10-256F-D546-A288-A14E326BE2C9}"/>
                </a:ext>
              </a:extLst>
            </p:cNvPr>
            <p:cNvSpPr txBox="1"/>
            <p:nvPr/>
          </p:nvSpPr>
          <p:spPr>
            <a:xfrm>
              <a:off x="2003611" y="5192475"/>
              <a:ext cx="49031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0" i="0" dirty="0">
                  <a:effectLst/>
                  <a:latin typeface="Courier New" panose="02070309020205020404" pitchFamily="49" charset="0"/>
                </a:rPr>
                <a:t>… </a:t>
              </a:r>
            </a:p>
            <a:p>
              <a:r>
                <a:rPr lang="en-US" altLang="zh-TW" b="0" i="0" dirty="0">
                  <a:effectLst/>
                  <a:latin typeface="Courier New" panose="02070309020205020404" pitchFamily="49" charset="0"/>
                </a:rPr>
                <a:t>I will execute `verify.py`. </a:t>
              </a:r>
            </a:p>
            <a:p>
              <a:r>
                <a:rPr lang="en-US" altLang="zh-TW" b="0" i="0" dirty="0">
                  <a:effectLst/>
                  <a:latin typeface="Courier New" panose="02070309020205020404" pitchFamily="49" charset="0"/>
                </a:rPr>
                <a:t>```bash </a:t>
              </a:r>
            </a:p>
            <a:p>
              <a:r>
                <a:rPr lang="en-US" altLang="zh-TW" b="0" i="0" dirty="0">
                  <a:effectLst/>
                  <a:latin typeface="Courier New" panose="02070309020205020404" pitchFamily="49" charset="0"/>
                </a:rPr>
                <a:t>python verify.py </a:t>
              </a:r>
            </a:p>
            <a:p>
              <a:r>
                <a:rPr lang="en-US" altLang="zh-TW" b="0" i="0" dirty="0">
                  <a:effectLst/>
                  <a:latin typeface="Courier New" panose="02070309020205020404" pitchFamily="49" charset="0"/>
                </a:rPr>
                <a:t>```</a:t>
              </a:r>
              <a:endParaRPr lang="zh-TW" altLang="en-US" dirty="0"/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B47B3D4D-83E7-A95E-B747-3D7F2EF11A12}"/>
                </a:ext>
              </a:extLst>
            </p:cNvPr>
            <p:cNvSpPr/>
            <p:nvPr/>
          </p:nvSpPr>
          <p:spPr>
            <a:xfrm>
              <a:off x="1927408" y="5172625"/>
              <a:ext cx="4276443" cy="1536476"/>
            </a:xfrm>
            <a:prstGeom prst="roundRect">
              <a:avLst>
                <a:gd name="adj" fmla="val 900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756D28EA-5AF1-3E2A-BF1C-F07FB04EBC0C}"/>
              </a:ext>
            </a:extLst>
          </p:cNvPr>
          <p:cNvSpPr/>
          <p:nvPr/>
        </p:nvSpPr>
        <p:spPr>
          <a:xfrm>
            <a:off x="6409945" y="5172625"/>
            <a:ext cx="3738463" cy="1536476"/>
          </a:xfrm>
          <a:prstGeom prst="roundRect">
            <a:avLst>
              <a:gd name="adj" fmla="val 9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AD8F07-04A1-8DC9-24C8-3B7C0E89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820" y="535552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9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21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AEC9A3-16B2-497D-ADDD-EC69778D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681DCD3-8E91-CFBA-2E26-CFCA2AF11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384175"/>
            <a:ext cx="11576050" cy="57880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BA3AAF3-1137-AFE6-2D7E-6BF59BAC2307}"/>
              </a:ext>
            </a:extLst>
          </p:cNvPr>
          <p:cNvSpPr/>
          <p:nvPr/>
        </p:nvSpPr>
        <p:spPr>
          <a:xfrm>
            <a:off x="4305300" y="0"/>
            <a:ext cx="7540625" cy="649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68370E93-9F99-20C9-685E-C59A6C74FD68}"/>
              </a:ext>
            </a:extLst>
          </p:cNvPr>
          <p:cNvCxnSpPr>
            <a:cxnSpLocks/>
          </p:cNvCxnSpPr>
          <p:nvPr/>
        </p:nvCxnSpPr>
        <p:spPr>
          <a:xfrm flipH="1">
            <a:off x="1487488" y="5045075"/>
            <a:ext cx="8747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4AF501A-3013-CFF8-3DE8-817A31D4028C}"/>
              </a:ext>
            </a:extLst>
          </p:cNvPr>
          <p:cNvSpPr txBox="1"/>
          <p:nvPr/>
        </p:nvSpPr>
        <p:spPr>
          <a:xfrm>
            <a:off x="2362200" y="480471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裸考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13242E0F-C39F-2EDD-93FB-081388B9F5D6}"/>
              </a:ext>
            </a:extLst>
          </p:cNvPr>
          <p:cNvCxnSpPr>
            <a:cxnSpLocks/>
          </p:cNvCxnSpPr>
          <p:nvPr/>
        </p:nvCxnSpPr>
        <p:spPr>
          <a:xfrm flipH="1" flipV="1">
            <a:off x="2247900" y="2873375"/>
            <a:ext cx="1009650" cy="1226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5325099-9498-08DF-61C5-EA4806C264CC}"/>
              </a:ext>
            </a:extLst>
          </p:cNvPr>
          <p:cNvSpPr txBox="1"/>
          <p:nvPr/>
        </p:nvSpPr>
        <p:spPr>
          <a:xfrm>
            <a:off x="3257550" y="4099868"/>
            <a:ext cx="30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把答案存到檔案中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16E3090E-53FA-1DD0-CCCD-4F287C976767}"/>
              </a:ext>
            </a:extLst>
          </p:cNvPr>
          <p:cNvCxnSpPr>
            <a:cxnSpLocks/>
          </p:cNvCxnSpPr>
          <p:nvPr/>
        </p:nvCxnSpPr>
        <p:spPr>
          <a:xfrm flipH="1" flipV="1">
            <a:off x="3076575" y="2640012"/>
            <a:ext cx="1095375" cy="423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E165D7D-03DB-B6FA-3106-9DC1769D61C8}"/>
              </a:ext>
            </a:extLst>
          </p:cNvPr>
          <p:cNvSpPr txBox="1"/>
          <p:nvPr/>
        </p:nvSpPr>
        <p:spPr>
          <a:xfrm>
            <a:off x="4171950" y="2967335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不要要求解釋，所有你該知道的都給你了</a:t>
            </a:r>
          </a:p>
        </p:txBody>
      </p:sp>
    </p:spTree>
    <p:extLst>
      <p:ext uri="{BB962C8B-B14F-4D97-AF65-F5344CB8AC3E}">
        <p14:creationId xmlns:p14="http://schemas.microsoft.com/office/powerpoint/2010/main" val="38026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2FA2-521C-EBEA-1CFE-CEB225D9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4628AB-E353-34E0-80D1-B9C48ED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6E79F6F-C6EB-BE9C-8FF4-C014B2BEF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384175"/>
            <a:ext cx="11576050" cy="57880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16DA268-883C-EEB3-C4E9-BDAD34C4F709}"/>
              </a:ext>
            </a:extLst>
          </p:cNvPr>
          <p:cNvSpPr/>
          <p:nvPr/>
        </p:nvSpPr>
        <p:spPr>
          <a:xfrm>
            <a:off x="6686550" y="-19050"/>
            <a:ext cx="5235575" cy="649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79B53AD-33C3-810C-52FA-4F940EF1AD56}"/>
              </a:ext>
            </a:extLst>
          </p:cNvPr>
          <p:cNvSpPr txBox="1"/>
          <p:nvPr/>
        </p:nvSpPr>
        <p:spPr>
          <a:xfrm>
            <a:off x="4629150" y="278477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卡住了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4137EF-4327-C8E8-4261-ACB2A5A5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932" y="1858762"/>
            <a:ext cx="1411868" cy="1500321"/>
          </a:xfrm>
          <a:prstGeom prst="rect">
            <a:avLst/>
          </a:prstGeom>
        </p:spPr>
      </p:pic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DF47F557-7626-A8D9-3A73-7AE9A8253698}"/>
              </a:ext>
            </a:extLst>
          </p:cNvPr>
          <p:cNvSpPr/>
          <p:nvPr/>
        </p:nvSpPr>
        <p:spPr>
          <a:xfrm>
            <a:off x="7426325" y="3679758"/>
            <a:ext cx="3927475" cy="1053534"/>
          </a:xfrm>
          <a:prstGeom prst="wedgeRoundRectCallout">
            <a:avLst>
              <a:gd name="adj1" fmla="val 34366"/>
              <a:gd name="adj2" fmla="val -75930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去找一些相關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的論文來讀一下</a:t>
            </a:r>
          </a:p>
        </p:txBody>
      </p:sp>
    </p:spTree>
    <p:extLst>
      <p:ext uri="{BB962C8B-B14F-4D97-AF65-F5344CB8AC3E}">
        <p14:creationId xmlns:p14="http://schemas.microsoft.com/office/powerpoint/2010/main" val="8755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BE11E-8C27-BF3F-1E5F-CA52FD84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72410B-83D6-7C3D-347F-ED3091AF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33EB2BB-6EE2-CA63-1536-5ADDA69F0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384175"/>
            <a:ext cx="11576050" cy="5788025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45A5B93-1BDB-A0EB-8363-927B5C8C08E2}"/>
              </a:ext>
            </a:extLst>
          </p:cNvPr>
          <p:cNvCxnSpPr>
            <a:cxnSpLocks/>
          </p:cNvCxnSpPr>
          <p:nvPr/>
        </p:nvCxnSpPr>
        <p:spPr>
          <a:xfrm flipV="1">
            <a:off x="8743950" y="1463675"/>
            <a:ext cx="2597150" cy="14319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003FEED-787E-B79F-63BA-96BF418A728A}"/>
              </a:ext>
            </a:extLst>
          </p:cNvPr>
          <p:cNvSpPr/>
          <p:nvPr/>
        </p:nvSpPr>
        <p:spPr>
          <a:xfrm>
            <a:off x="4114800" y="2770188"/>
            <a:ext cx="7467600" cy="3722687"/>
          </a:xfrm>
          <a:prstGeom prst="roundRect">
            <a:avLst>
              <a:gd name="adj" fmla="val 899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</a:rPr>
              <a:t>Environment 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OS: Windows, Shell: PowerShell 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Python: …… (with …… pre-installed) 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Tools: ……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……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FIRST STEP: Always list workspace files with </a:t>
            </a:r>
            <a:r>
              <a:rPr lang="en-US" altLang="zh-TW" sz="2400" b="1" dirty="0">
                <a:solidFill>
                  <a:schemeClr val="tx1"/>
                </a:solidFill>
              </a:rPr>
              <a:t>exec </a:t>
            </a:r>
            <a:r>
              <a:rPr lang="en-US" altLang="zh-TW" sz="2400" b="1" dirty="0" err="1">
                <a:solidFill>
                  <a:schemeClr val="tx1"/>
                </a:solidFill>
              </a:rPr>
              <a:t>dir</a:t>
            </a:r>
            <a:r>
              <a:rPr lang="en-US" altLang="zh-TW" sz="2400" b="1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to see what's available. 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Read ALL input files mentioned in the task before doing any work.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DE6D20-6B23-FD90-D0BF-3D7C71AE8A73}"/>
              </a:ext>
            </a:extLst>
          </p:cNvPr>
          <p:cNvSpPr txBox="1"/>
          <p:nvPr/>
        </p:nvSpPr>
        <p:spPr>
          <a:xfrm>
            <a:off x="1449071" y="607685"/>
            <a:ext cx="382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Meta-harness</a:t>
            </a:r>
          </a:p>
          <a:p>
            <a:r>
              <a:rPr lang="zh-TW" altLang="en-US" dirty="0"/>
              <a:t>https://arxiv.org/pdf/2603.28052v1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FFC4627-B4D1-2948-B18A-81F1449FD3C3}"/>
              </a:ext>
            </a:extLst>
          </p:cNvPr>
          <p:cNvSpPr txBox="1"/>
          <p:nvPr/>
        </p:nvSpPr>
        <p:spPr>
          <a:xfrm>
            <a:off x="1434149" y="1273066"/>
            <a:ext cx="40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LLM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的實驗、有跨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task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的實驗</a:t>
            </a:r>
          </a:p>
        </p:txBody>
      </p:sp>
    </p:spTree>
    <p:extLst>
      <p:ext uri="{BB962C8B-B14F-4D97-AF65-F5344CB8AC3E}">
        <p14:creationId xmlns:p14="http://schemas.microsoft.com/office/powerpoint/2010/main" val="324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F888E-C5C4-46E7-6635-3FFC4C640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C47BC64D-FD6F-88A6-1036-596F7E5A54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Prompt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Context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Harness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AE90535C-E7B1-67C5-428B-8E22895ED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8CEEED-C1CD-23E1-DD9F-22BC37D7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人類透過一些「手段」來駕馭模型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F1393C-3E97-689A-72A7-780C0BC5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3" y="32143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形 12" descr="困惑的人 以實心填滿">
            <a:extLst>
              <a:ext uri="{FF2B5EF4-FFF2-40B4-BE49-F238E27FC236}">
                <a16:creationId xmlns:a16="http://schemas.microsoft.com/office/drawing/2014/main" id="{8368AF98-5ECB-15A3-2E02-FA0CDFF59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4637" y="3099258"/>
            <a:ext cx="1466850" cy="14668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476FE67-417D-99D3-A576-5727216DFA71}"/>
              </a:ext>
            </a:extLst>
          </p:cNvPr>
          <p:cNvSpPr txBox="1"/>
          <p:nvPr/>
        </p:nvSpPr>
        <p:spPr>
          <a:xfrm>
            <a:off x="838200" y="5578131"/>
            <a:ext cx="1183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有時候模型無法完成任務，不是能力不行，而是沒有好的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harness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919B227-7E61-2E74-5FB2-EACF94680734}"/>
              </a:ext>
            </a:extLst>
          </p:cNvPr>
          <p:cNvCxnSpPr>
            <a:cxnSpLocks/>
          </p:cNvCxnSpPr>
          <p:nvPr/>
        </p:nvCxnSpPr>
        <p:spPr>
          <a:xfrm>
            <a:off x="3406443" y="3927933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0ED18D9-5AAE-286A-2F5F-4370C053377F}"/>
              </a:ext>
            </a:extLst>
          </p:cNvPr>
          <p:cNvCxnSpPr>
            <a:cxnSpLocks/>
          </p:cNvCxnSpPr>
          <p:nvPr/>
        </p:nvCxnSpPr>
        <p:spPr>
          <a:xfrm>
            <a:off x="3406443" y="3214352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5B525A1-E050-575A-8F23-210AE09A7ED8}"/>
              </a:ext>
            </a:extLst>
          </p:cNvPr>
          <p:cNvCxnSpPr>
            <a:cxnSpLocks/>
          </p:cNvCxnSpPr>
          <p:nvPr/>
        </p:nvCxnSpPr>
        <p:spPr>
          <a:xfrm>
            <a:off x="3406443" y="4719302"/>
            <a:ext cx="56056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3F43D71-D115-7A34-6F79-58FB46D04680}"/>
              </a:ext>
            </a:extLst>
          </p:cNvPr>
          <p:cNvSpPr txBox="1"/>
          <p:nvPr/>
        </p:nvSpPr>
        <p:spPr>
          <a:xfrm>
            <a:off x="3629784" y="2686970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人類語言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來控制「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認知框架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A17B64-E7D0-C6F1-4A40-1A0072AC5F97}"/>
              </a:ext>
            </a:extLst>
          </p:cNvPr>
          <p:cNvSpPr txBox="1"/>
          <p:nvPr/>
        </p:nvSpPr>
        <p:spPr>
          <a:xfrm>
            <a:off x="3683035" y="3426814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工具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來控制「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能力邊界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6C8D0D5-70E1-3B6F-584E-DB2CCD2D1187}"/>
              </a:ext>
            </a:extLst>
          </p:cNvPr>
          <p:cNvSpPr txBox="1"/>
          <p:nvPr/>
        </p:nvSpPr>
        <p:spPr>
          <a:xfrm>
            <a:off x="3732335" y="4244144"/>
            <a:ext cx="520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工作流程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來控制「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行為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7083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3B106D-8457-C4EB-F685-DA2D3120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怎麼強化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54963404-4BE5-DBDC-6CC7-1C4D35BB1C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9858" y="3225789"/>
            <a:ext cx="1466850" cy="14668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1426759-2D78-D4E8-C55F-C2C6DF23E6DC}"/>
              </a:ext>
            </a:extLst>
          </p:cNvPr>
          <p:cNvCxnSpPr/>
          <p:nvPr/>
        </p:nvCxnSpPr>
        <p:spPr>
          <a:xfrm>
            <a:off x="3086353" y="3784404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4BD9EF3-7AC7-7260-6A25-BBA15FBDF217}"/>
              </a:ext>
            </a:extLst>
          </p:cNvPr>
          <p:cNvCxnSpPr>
            <a:cxnSpLocks/>
          </p:cNvCxnSpPr>
          <p:nvPr/>
        </p:nvCxnSpPr>
        <p:spPr>
          <a:xfrm flipH="1">
            <a:off x="3086353" y="4116098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423423E-60FA-7D96-12A6-EED4A566364F}"/>
              </a:ext>
            </a:extLst>
          </p:cNvPr>
          <p:cNvSpPr/>
          <p:nvPr/>
        </p:nvSpPr>
        <p:spPr>
          <a:xfrm>
            <a:off x="6421440" y="2287981"/>
            <a:ext cx="3726351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 (Claude, Gemini, ChatGPT, etc.)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08E8771-E3FD-DE1D-5E29-32594B3CAA36}"/>
              </a:ext>
            </a:extLst>
          </p:cNvPr>
          <p:cNvSpPr/>
          <p:nvPr/>
        </p:nvSpPr>
        <p:spPr>
          <a:xfrm>
            <a:off x="5693708" y="1808562"/>
            <a:ext cx="5051501" cy="4083772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A19E6A-57C7-6754-A302-3DC06BA8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349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6EEBB1-CFD0-173E-5766-387A3D368EC9}"/>
              </a:ext>
            </a:extLst>
          </p:cNvPr>
          <p:cNvSpPr txBox="1"/>
          <p:nvPr/>
        </p:nvSpPr>
        <p:spPr>
          <a:xfrm>
            <a:off x="6670967" y="5969655"/>
            <a:ext cx="322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AI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Agent </a:t>
            </a:r>
            <a:endParaRPr lang="zh-TW" altLang="en-US" sz="2800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2335C87-D72F-E291-D08A-2C5DF05991AC}"/>
              </a:ext>
            </a:extLst>
          </p:cNvPr>
          <p:cNvSpPr txBox="1"/>
          <p:nvPr/>
        </p:nvSpPr>
        <p:spPr>
          <a:xfrm>
            <a:off x="6545006" y="3637886"/>
            <a:ext cx="1497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sz="9600" dirty="0"/>
              <a:t>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A82F2FE-AFF8-77DB-D113-EA3503D6205F}"/>
              </a:ext>
            </a:extLst>
          </p:cNvPr>
          <p:cNvSpPr txBox="1"/>
          <p:nvPr/>
        </p:nvSpPr>
        <p:spPr>
          <a:xfrm>
            <a:off x="8035511" y="3825711"/>
            <a:ext cx="202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OpenClaw</a:t>
            </a:r>
            <a:endParaRPr lang="en-US" altLang="zh-TW" sz="2400" dirty="0"/>
          </a:p>
          <a:p>
            <a:r>
              <a:rPr lang="en-US" altLang="zh-TW" sz="2400" dirty="0"/>
              <a:t>Claude Code</a:t>
            </a:r>
          </a:p>
          <a:p>
            <a:r>
              <a:rPr lang="en-US" altLang="zh-TW" sz="2400" dirty="0" err="1"/>
              <a:t>Cowork</a:t>
            </a:r>
            <a:r>
              <a:rPr lang="en-US" altLang="zh-TW" sz="2400" dirty="0"/>
              <a:t>, etc.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788210F-8C17-2B5A-E473-48A0196130F5}"/>
              </a:ext>
            </a:extLst>
          </p:cNvPr>
          <p:cNvSpPr/>
          <p:nvPr/>
        </p:nvSpPr>
        <p:spPr>
          <a:xfrm>
            <a:off x="6439994" y="3513559"/>
            <a:ext cx="3707797" cy="1754297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6FC5473-58C1-0548-C43E-726B7CD11017}"/>
              </a:ext>
            </a:extLst>
          </p:cNvPr>
          <p:cNvSpPr txBox="1"/>
          <p:nvPr/>
        </p:nvSpPr>
        <p:spPr>
          <a:xfrm>
            <a:off x="6139090" y="5267856"/>
            <a:ext cx="19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4747649-C6D0-B158-A691-78339DDBB9A1}"/>
              </a:ext>
            </a:extLst>
          </p:cNvPr>
          <p:cNvSpPr txBox="1"/>
          <p:nvPr/>
        </p:nvSpPr>
        <p:spPr>
          <a:xfrm>
            <a:off x="8676981" y="414141"/>
            <a:ext cx="332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馬具</a:t>
            </a:r>
          </a:p>
        </p:txBody>
      </p:sp>
    </p:spTree>
    <p:extLst>
      <p:ext uri="{BB962C8B-B14F-4D97-AF65-F5344CB8AC3E}">
        <p14:creationId xmlns:p14="http://schemas.microsoft.com/office/powerpoint/2010/main" val="26424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/>
      <p:bldP spid="15" grpId="0" animBg="1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105568-87E8-8495-8B5E-45E7D5A6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BCE865-3C21-CC76-5E1A-D7B0501C7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8BDE4BD-EE8B-474B-DC93-B79B9F239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1037"/>
            <a:ext cx="10515600" cy="4693205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2FD0164-BF59-BBF0-6A95-CA6ADCD47220}"/>
              </a:ext>
            </a:extLst>
          </p:cNvPr>
          <p:cNvCxnSpPr>
            <a:cxnSpLocks/>
          </p:cNvCxnSpPr>
          <p:nvPr/>
        </p:nvCxnSpPr>
        <p:spPr>
          <a:xfrm>
            <a:off x="5486400" y="4191000"/>
            <a:ext cx="140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7B5EA06-B400-D3F6-2AC0-AA0163E82B9B}"/>
              </a:ext>
            </a:extLst>
          </p:cNvPr>
          <p:cNvCxnSpPr>
            <a:cxnSpLocks/>
          </p:cNvCxnSpPr>
          <p:nvPr/>
        </p:nvCxnSpPr>
        <p:spPr>
          <a:xfrm>
            <a:off x="8458200" y="4191000"/>
            <a:ext cx="140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0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4DFAD-B9A6-C7A5-4E9E-EB1BE6AE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087652-EAA6-B271-CCA1-AC385FF6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怎麼強化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Agent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困惑的人 以實心填滿">
            <a:extLst>
              <a:ext uri="{FF2B5EF4-FFF2-40B4-BE49-F238E27FC236}">
                <a16:creationId xmlns:a16="http://schemas.microsoft.com/office/drawing/2014/main" id="{E9F1AA25-D20D-6BEE-B4F8-3784A1F90D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9858" y="3225789"/>
            <a:ext cx="1466850" cy="14668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27431B8-45AC-318B-5429-64DF23784D1E}"/>
              </a:ext>
            </a:extLst>
          </p:cNvPr>
          <p:cNvCxnSpPr/>
          <p:nvPr/>
        </p:nvCxnSpPr>
        <p:spPr>
          <a:xfrm>
            <a:off x="3086353" y="3784404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0DB3EF6-5699-BBB5-57D7-86A905272F1F}"/>
              </a:ext>
            </a:extLst>
          </p:cNvPr>
          <p:cNvCxnSpPr>
            <a:cxnSpLocks/>
          </p:cNvCxnSpPr>
          <p:nvPr/>
        </p:nvCxnSpPr>
        <p:spPr>
          <a:xfrm flipH="1">
            <a:off x="3086353" y="4116098"/>
            <a:ext cx="1309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D5DDAFD-204E-37B3-D65E-AD7764C64AEB}"/>
              </a:ext>
            </a:extLst>
          </p:cNvPr>
          <p:cNvSpPr/>
          <p:nvPr/>
        </p:nvSpPr>
        <p:spPr>
          <a:xfrm>
            <a:off x="6421440" y="2287981"/>
            <a:ext cx="3726351" cy="10505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LLM (Claude, Gemini, ChatGPT, etc.)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F3461F-CF5D-3F33-BF99-6D0A6BE2CC55}"/>
              </a:ext>
            </a:extLst>
          </p:cNvPr>
          <p:cNvSpPr/>
          <p:nvPr/>
        </p:nvSpPr>
        <p:spPr>
          <a:xfrm>
            <a:off x="5693708" y="1808562"/>
            <a:ext cx="5051501" cy="4083772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F282D3-021E-8B54-6F26-6A2E4EF3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349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597093-D2D8-1FB4-EA84-A19DEC5378D0}"/>
              </a:ext>
            </a:extLst>
          </p:cNvPr>
          <p:cNvSpPr txBox="1"/>
          <p:nvPr/>
        </p:nvSpPr>
        <p:spPr>
          <a:xfrm>
            <a:off x="6670967" y="5969655"/>
            <a:ext cx="322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AI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Agent </a:t>
            </a:r>
            <a:endParaRPr lang="zh-TW" altLang="en-US" sz="2800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A4F482B-ADC8-3132-FE68-62B59ED5424D}"/>
              </a:ext>
            </a:extLst>
          </p:cNvPr>
          <p:cNvSpPr txBox="1"/>
          <p:nvPr/>
        </p:nvSpPr>
        <p:spPr>
          <a:xfrm>
            <a:off x="6545006" y="3637886"/>
            <a:ext cx="1497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0">
                <a:solidFill>
                  <a:srgbClr val="1A1A2E"/>
                </a:solidFill>
                <a:latin typeface="Segoe UI Emoji"/>
              </a:defRPr>
            </a:pPr>
            <a:r>
              <a:rPr sz="9600" dirty="0"/>
              <a:t>🦞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5FAD6D8-2AA9-1B19-A8B6-9358CE0D6D76}"/>
              </a:ext>
            </a:extLst>
          </p:cNvPr>
          <p:cNvSpPr txBox="1"/>
          <p:nvPr/>
        </p:nvSpPr>
        <p:spPr>
          <a:xfrm>
            <a:off x="8035511" y="3825711"/>
            <a:ext cx="202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OpenClaw</a:t>
            </a:r>
            <a:endParaRPr lang="en-US" altLang="zh-TW" sz="2400" dirty="0"/>
          </a:p>
          <a:p>
            <a:r>
              <a:rPr lang="en-US" altLang="zh-TW" sz="2400" dirty="0"/>
              <a:t>Claude Code</a:t>
            </a:r>
          </a:p>
          <a:p>
            <a:r>
              <a:rPr lang="en-US" altLang="zh-TW" sz="2400" dirty="0" err="1"/>
              <a:t>Cowork</a:t>
            </a:r>
            <a:r>
              <a:rPr lang="en-US" altLang="zh-TW" sz="2400" dirty="0"/>
              <a:t>, etc.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183AD57-3C12-AA68-E746-1FB2FE1A7279}"/>
              </a:ext>
            </a:extLst>
          </p:cNvPr>
          <p:cNvSpPr/>
          <p:nvPr/>
        </p:nvSpPr>
        <p:spPr>
          <a:xfrm>
            <a:off x="6439994" y="3513559"/>
            <a:ext cx="3707797" cy="1754297"/>
          </a:xfrm>
          <a:prstGeom prst="roundRect">
            <a:avLst>
              <a:gd name="adj" fmla="val 6557"/>
            </a:avLst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60F349E-2518-381D-AF49-6CF80AD15678}"/>
              </a:ext>
            </a:extLst>
          </p:cNvPr>
          <p:cNvSpPr txBox="1"/>
          <p:nvPr/>
        </p:nvSpPr>
        <p:spPr>
          <a:xfrm>
            <a:off x="6139090" y="5267856"/>
            <a:ext cx="19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7495CF4-39DC-1BEE-AD63-E44D34E4A955}"/>
              </a:ext>
            </a:extLst>
          </p:cNvPr>
          <p:cNvSpPr txBox="1"/>
          <p:nvPr/>
        </p:nvSpPr>
        <p:spPr>
          <a:xfrm>
            <a:off x="8676981" y="414141"/>
            <a:ext cx="332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harness: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馬具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86873E2-3C4C-FD37-A7ED-3A9473ECA84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857750" y="2112977"/>
            <a:ext cx="1563690" cy="7002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5BA36DC-216F-55CA-17FC-821F62ADD8B1}"/>
              </a:ext>
            </a:extLst>
          </p:cNvPr>
          <p:cNvSpPr txBox="1"/>
          <p:nvPr/>
        </p:nvSpPr>
        <p:spPr>
          <a:xfrm>
            <a:off x="1773671" y="1785670"/>
            <a:ext cx="332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訓練更好的模型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83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5123</TotalTime>
  <Words>4761</Words>
  <Application>Microsoft Office PowerPoint</Application>
  <PresentationFormat>寬螢幕</PresentationFormat>
  <Paragraphs>568</Paragraphs>
  <Slides>63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63</vt:i4>
      </vt:variant>
    </vt:vector>
  </HeadingPairs>
  <TitlesOfParts>
    <vt:vector size="76" baseType="lpstr">
      <vt:lpstr>-apple-system</vt:lpstr>
      <vt:lpstr>微軟正黑體</vt:lpstr>
      <vt:lpstr>Aptos</vt:lpstr>
      <vt:lpstr>Aptos Display</vt:lpstr>
      <vt:lpstr>Arial</vt:lpstr>
      <vt:lpstr>Calibri</vt:lpstr>
      <vt:lpstr>Calibri Light</vt:lpstr>
      <vt:lpstr>Cambria Math</vt:lpstr>
      <vt:lpstr>Courier New</vt:lpstr>
      <vt:lpstr>Segoe UI Emoji</vt:lpstr>
      <vt:lpstr>Office 佈景主題</vt:lpstr>
      <vt:lpstr>1_Office 佈景主題</vt:lpstr>
      <vt:lpstr>2_Office 佈景主題</vt:lpstr>
      <vt:lpstr>Harness Engineering </vt:lpstr>
      <vt:lpstr>PowerPoint 簡報</vt:lpstr>
      <vt:lpstr>測試語言模型作為 AI Agent 的能力</vt:lpstr>
      <vt:lpstr>PowerPoint 簡報</vt:lpstr>
      <vt:lpstr>PowerPoint 簡報</vt:lpstr>
      <vt:lpstr>PowerPoint 簡報</vt:lpstr>
      <vt:lpstr>怎麼強化 AI Agent </vt:lpstr>
      <vt:lpstr>PowerPoint 簡報</vt:lpstr>
      <vt:lpstr>怎麼強化 AI Agent </vt:lpstr>
      <vt:lpstr>PowerPoint 簡報</vt:lpstr>
      <vt:lpstr>怎麼強化 AI Agent </vt:lpstr>
      <vt:lpstr>PowerPoint 簡報</vt:lpstr>
      <vt:lpstr>Harness Engineering </vt:lpstr>
      <vt:lpstr>Prompt → Context → Harness</vt:lpstr>
      <vt:lpstr>Prompt → Context → Harness</vt:lpstr>
      <vt:lpstr>Prompt → Context → Harness</vt:lpstr>
      <vt:lpstr>Prompt → Context → Harness</vt:lpstr>
      <vt:lpstr>控制「認知框架」</vt:lpstr>
      <vt:lpstr>控制「認知框架」</vt:lpstr>
      <vt:lpstr>控制「認知框架」</vt:lpstr>
      <vt:lpstr>控制「認知框架」</vt:lpstr>
      <vt:lpstr>控制「認知框架」</vt:lpstr>
      <vt:lpstr>控制「能力邊界」</vt:lpstr>
      <vt:lpstr>控制「能力邊界」</vt:lpstr>
      <vt:lpstr>控制「能力邊界」</vt:lpstr>
      <vt:lpstr>控制「能力邊界」</vt:lpstr>
      <vt:lpstr>用標準工作流程來控制「行為」</vt:lpstr>
      <vt:lpstr>用標準工作流程來控制「行為」</vt:lpstr>
      <vt:lpstr>用標準工作流程來控制「行為」</vt:lpstr>
      <vt:lpstr>用標準工作流程來控制「行為」</vt:lpstr>
      <vt:lpstr>PowerPoint 簡報</vt:lpstr>
      <vt:lpstr>PowerPoint 簡報</vt:lpstr>
      <vt:lpstr>用標準工作流程來控制「行為」</vt:lpstr>
      <vt:lpstr>用標準工作流程來控制「行為」</vt:lpstr>
      <vt:lpstr>過度責備 AI Agent 可能有害</vt:lpstr>
      <vt:lpstr>過度責備 AI Agent 可能有害</vt:lpstr>
      <vt:lpstr>過度責備 AI Agent 可能有害</vt:lpstr>
      <vt:lpstr>過度責備 AI Agent 可能有害</vt:lpstr>
      <vt:lpstr>PowerPoint 簡報</vt:lpstr>
      <vt:lpstr>過度責備 AI Agent 可能有害</vt:lpstr>
      <vt:lpstr>過度責備 AI Agent 可能有害</vt:lpstr>
      <vt:lpstr>過度責備 AI Agent 可能有害</vt:lpstr>
      <vt:lpstr>Life-long AI Agent</vt:lpstr>
      <vt:lpstr>Life-long AI Agent</vt:lpstr>
      <vt:lpstr>Life-long AI Agent</vt:lpstr>
      <vt:lpstr>Life-long AI Agent: Feedback</vt:lpstr>
      <vt:lpstr>PowerPoint 簡報</vt:lpstr>
      <vt:lpstr>Life-long AI Agent Harness  </vt:lpstr>
      <vt:lpstr>PowerPoint 簡報</vt:lpstr>
      <vt:lpstr>PowerPoint 簡報</vt:lpstr>
      <vt:lpstr>PowerPoint 簡報</vt:lpstr>
      <vt:lpstr>PowerPoint 簡報</vt:lpstr>
      <vt:lpstr>Life-long AI Agent: Feedback</vt:lpstr>
      <vt:lpstr>評量 AI Agent 困難</vt:lpstr>
      <vt:lpstr>評量 AI Agent 困難</vt:lpstr>
      <vt:lpstr>PowerPoint 簡報</vt:lpstr>
      <vt:lpstr>評量 AI Agent 困難</vt:lpstr>
      <vt:lpstr>Life-long AI Agent Harness  </vt:lpstr>
      <vt:lpstr>PowerPoint 簡報</vt:lpstr>
      <vt:lpstr>PowerPoint 簡報</vt:lpstr>
      <vt:lpstr>PowerPoint 簡報</vt:lpstr>
      <vt:lpstr>PowerPoint 簡報</vt:lpstr>
      <vt:lpstr>Prompt → Context → Harness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Hung-yi Lee</dc:creator>
  <cp:lastModifiedBy>Hung-yi Lee</cp:lastModifiedBy>
  <cp:revision>160</cp:revision>
  <dcterms:created xsi:type="dcterms:W3CDTF">2026-04-04T01:42:39Z</dcterms:created>
  <dcterms:modified xsi:type="dcterms:W3CDTF">2026-04-10T14:30:25Z</dcterms:modified>
</cp:coreProperties>
</file>