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5117" r:id="rId4"/>
    <p:sldId id="5113" r:id="rId5"/>
    <p:sldId id="259" r:id="rId6"/>
    <p:sldId id="5119" r:id="rId7"/>
    <p:sldId id="5114" r:id="rId8"/>
    <p:sldId id="5115" r:id="rId9"/>
    <p:sldId id="5112" r:id="rId10"/>
    <p:sldId id="263" r:id="rId11"/>
    <p:sldId id="5088" r:id="rId12"/>
    <p:sldId id="5111" r:id="rId13"/>
    <p:sldId id="5102" r:id="rId14"/>
    <p:sldId id="5101" r:id="rId15"/>
    <p:sldId id="267" r:id="rId16"/>
    <p:sldId id="270" r:id="rId17"/>
    <p:sldId id="5109" r:id="rId18"/>
    <p:sldId id="268" r:id="rId19"/>
    <p:sldId id="269" r:id="rId20"/>
    <p:sldId id="272" r:id="rId21"/>
    <p:sldId id="273" r:id="rId22"/>
    <p:sldId id="260" r:id="rId23"/>
    <p:sldId id="5108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400" autoAdjust="0"/>
    <p:restoredTop sz="87742" autoAdjust="0"/>
  </p:normalViewPr>
  <p:slideViewPr>
    <p:cSldViewPr snapToGrid="0">
      <p:cViewPr varScale="1">
        <p:scale>
          <a:sx n="46" d="100"/>
          <a:sy n="46" d="100"/>
        </p:scale>
        <p:origin x="66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0F3B3-322B-49DB-BFE0-13F8875F9ECA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48858-A944-469D-A401-2079E62C3C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24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加分項目 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待補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48858-A944-469D-A401-2079E62C3CD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8807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95B02-A438-0539-44F5-733E8C9FB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8E65D4D-C6AA-5B6F-9EE6-209DF3E25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5A2A7E3-625D-61AA-E25E-4BB4401CB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難度</a:t>
            </a:r>
            <a:r>
              <a:rPr lang="en-US" altLang="zh-TW" dirty="0"/>
              <a:t>1</a:t>
            </a:r>
            <a:r>
              <a:rPr lang="zh-TW" altLang="en-US" dirty="0"/>
              <a:t>代表可以在十幾分鐘完成、難度</a:t>
            </a:r>
            <a:r>
              <a:rPr lang="en-US" altLang="zh-TW" dirty="0"/>
              <a:t>2</a:t>
            </a:r>
            <a:r>
              <a:rPr lang="zh-TW" altLang="en-US" dirty="0"/>
              <a:t>代表可能需要超過</a:t>
            </a:r>
            <a:r>
              <a:rPr lang="en-US" altLang="zh-TW" dirty="0"/>
              <a:t>1</a:t>
            </a:r>
            <a:r>
              <a:rPr lang="zh-TW" altLang="en-US" dirty="0"/>
              <a:t>小時、難度</a:t>
            </a:r>
            <a:r>
              <a:rPr lang="en-US" altLang="zh-TW" dirty="0"/>
              <a:t>3</a:t>
            </a:r>
            <a:r>
              <a:rPr lang="zh-TW" altLang="en-US" dirty="0"/>
              <a:t>可能代表要數個小時，請各位助教看看覺得是否合理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487CD8F-CBF1-D2E5-7DEC-86359B313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48858-A944-469D-A401-2079E62C3CD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796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53E67-6D0B-C5A0-65C0-4DEE157C3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362C720-7548-AFB9-63E0-B19AF7D4B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21E480F-E299-6EC6-DDB7-7A00D95C1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難度</a:t>
            </a:r>
            <a:r>
              <a:rPr lang="en-US" altLang="zh-TW" dirty="0"/>
              <a:t>1</a:t>
            </a:r>
            <a:r>
              <a:rPr lang="zh-TW" altLang="en-US" dirty="0"/>
              <a:t>代表可以在十幾分鐘完成、難度</a:t>
            </a:r>
            <a:r>
              <a:rPr lang="en-US" altLang="zh-TW" dirty="0"/>
              <a:t>2</a:t>
            </a:r>
            <a:r>
              <a:rPr lang="zh-TW" altLang="en-US" dirty="0"/>
              <a:t>代表可能需要超過</a:t>
            </a:r>
            <a:r>
              <a:rPr lang="en-US" altLang="zh-TW" dirty="0"/>
              <a:t>1</a:t>
            </a:r>
            <a:r>
              <a:rPr lang="zh-TW" altLang="en-US" dirty="0"/>
              <a:t>小時、難度</a:t>
            </a:r>
            <a:r>
              <a:rPr lang="en-US" altLang="zh-TW" dirty="0"/>
              <a:t>3</a:t>
            </a:r>
            <a:r>
              <a:rPr lang="zh-TW" altLang="en-US" dirty="0"/>
              <a:t>可能代表要數個小時，請各位助教看看覺得是否合理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D272F5-8061-4C8F-6A74-93E501473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48858-A944-469D-A401-2079E62C3CDD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494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(AI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助教的極限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48858-A944-469D-A401-2079E62C3CD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6768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黃郁涵  </a:t>
            </a:r>
          </a:p>
          <a:p>
            <a:r>
              <a:rPr lang="zh-TW" altLang="en-US" dirty="0"/>
              <a:t>鄭安妤  </a:t>
            </a:r>
          </a:p>
          <a:p>
            <a:r>
              <a:rPr lang="zh-TW" altLang="en-US" dirty="0"/>
              <a:t>李一駿 </a:t>
            </a:r>
          </a:p>
          <a:p>
            <a:r>
              <a:rPr lang="zh-TW" altLang="en-US" dirty="0"/>
              <a:t>吳岳霖  </a:t>
            </a:r>
          </a:p>
          <a:p>
            <a:r>
              <a:rPr lang="zh-TW" altLang="en-US" dirty="0"/>
              <a:t>馮柏翰  </a:t>
            </a:r>
          </a:p>
          <a:p>
            <a:r>
              <a:rPr lang="zh-TW" altLang="en-US" dirty="0"/>
              <a:t>陳竣瑋   </a:t>
            </a:r>
            <a:endParaRPr lang="en-US" altLang="zh-TW" dirty="0"/>
          </a:p>
          <a:p>
            <a:endParaRPr lang="zh-TW" altLang="en-US" dirty="0"/>
          </a:p>
          <a:p>
            <a:r>
              <a:rPr lang="zh-TW" altLang="en-US" dirty="0"/>
              <a:t>林禹融  </a:t>
            </a:r>
          </a:p>
          <a:p>
            <a:r>
              <a:rPr lang="zh-TW" altLang="en-US" dirty="0"/>
              <a:t>陳思齊 </a:t>
            </a:r>
          </a:p>
          <a:p>
            <a:r>
              <a:rPr lang="zh-TW" altLang="en-US" dirty="0"/>
              <a:t>蘇炳揚  </a:t>
            </a:r>
          </a:p>
          <a:p>
            <a:r>
              <a:rPr lang="zh-TW" altLang="en-US" dirty="0"/>
              <a:t>尹廷安  </a:t>
            </a:r>
          </a:p>
          <a:p>
            <a:r>
              <a:rPr lang="zh-TW" altLang="en-US" dirty="0"/>
              <a:t>袁紹翔  </a:t>
            </a:r>
          </a:p>
          <a:p>
            <a:r>
              <a:rPr lang="zh-TW" altLang="en-US" dirty="0"/>
              <a:t>董家愷  </a:t>
            </a:r>
            <a:endParaRPr lang="en-US" altLang="zh-TW" dirty="0"/>
          </a:p>
          <a:p>
            <a:endParaRPr lang="zh-TW" altLang="en-US" dirty="0"/>
          </a:p>
          <a:p>
            <a:r>
              <a:rPr lang="zh-TW" altLang="en-US" dirty="0"/>
              <a:t>林育正  </a:t>
            </a:r>
          </a:p>
          <a:p>
            <a:r>
              <a:rPr lang="zh-TW" altLang="en-US" dirty="0"/>
              <a:t>謝翔   </a:t>
            </a:r>
          </a:p>
          <a:p>
            <a:r>
              <a:rPr lang="zh-TW" altLang="en-US" dirty="0"/>
              <a:t>陳拓之  </a:t>
            </a:r>
          </a:p>
          <a:p>
            <a:r>
              <a:rPr lang="zh-TW" altLang="en-US" dirty="0"/>
              <a:t>蔡尚麟 </a:t>
            </a:r>
          </a:p>
          <a:p>
            <a:r>
              <a:rPr lang="zh-TW" altLang="en-US" dirty="0"/>
              <a:t>鄭席鈞</a:t>
            </a:r>
          </a:p>
          <a:p>
            <a:r>
              <a:rPr lang="zh-TW" altLang="en-US" dirty="0"/>
              <a:t>郭彥均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48858-A944-469D-A401-2079E62C3CDD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08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4988-4A61-48D6-682A-4B274F413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CBCE2EA-3A46-96E3-41B4-999AF9638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C8F394-3B69-9130-DE36-9C22721C9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E2DD88-9D6E-25EA-13C4-1630D052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73AF43-407C-058D-C3AB-05D120BD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53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DA8E2F-6542-B38A-3552-63FF6C9A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C2546CD-4301-F4C2-0C57-B726F4596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EAF2DD-8B70-3C6F-7F20-CB05D182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CAF1BD-D270-771B-374A-59E5CC71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BF053D-1939-84A2-F776-AC6A944B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796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89A7344-C47C-E3DE-93F0-0807F3F077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FF73CC2-E078-53B3-2C3D-3B53E00DD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DCB998-730D-4FA2-3244-971F44341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EF62D9-D68E-57CC-AD82-BDCF4DE3A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CB5341-5CCE-239B-178B-13D9E1DFC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0774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1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10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70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09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07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66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19AC78-ED4D-C9F6-79DE-AB07FC24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9B5C7D-145C-7F75-35A6-062CE7EF6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10AD5C-1583-B118-0C22-9FC929133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57F9E6-9104-6637-5FF4-A3C265392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058231-6B43-2F83-543C-98DEEC6BA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149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1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95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5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3089D1-69EF-6DFE-6848-993AC2FF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E01BFCF-48C2-51D0-A7EF-D81D6BABD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8E7A13-CB20-96D1-8232-D1679380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DE78CC8-8A90-D3CB-5275-171EEDFA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A9D9CF-D654-B167-592B-A340C303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0035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3FF1A8-0636-5A72-B92D-7577AB285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7B3242-4FA6-5353-69CB-A97081118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D524CA6-9252-8587-2E52-2DE799DFA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34CD66-618C-FC0E-D910-2F151086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DBCAC93-2513-25DD-DAE6-BCBA94EEF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F05119F-8DA8-DE91-1E96-76232F47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89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6A070D-E1D9-4D6D-0064-BA88BA23B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C2DDC8-1AB4-E345-F9E5-503827D62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94CDDD3-410E-F0B1-8FE5-0DBCFB92F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DFC822A-1787-E60B-BC61-A6CCFA49A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C31F9C1-B40F-92E3-EF17-E24191081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AEAD9CF-05EE-5B6A-E24E-734D9B97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5BE8646-C0C2-82F4-48AE-0F66BFAE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9292711-26E0-C50A-01AB-F09D76EB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78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9ECE01-B8A2-11A4-8246-5BD107F5C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BD14796-CFB4-427F-ADA7-C326ED3B1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F9A417C-CFCF-1E94-5887-96CD9DF9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8B57B81-75F1-8187-B902-69D02435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57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FB79916-D1CD-1F49-9352-29EBB80CE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0B6F704-D600-E651-69DD-761D50A2A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0E196E1-B0F2-93E0-83FB-A45169D7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65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1F0192-CC23-9D48-D718-BDCDDF1A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00A0CB-F417-C20F-DF2C-A2DC8ECD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D9F0B56-FAE0-1D29-5D20-AE43F08DF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EE2B3FF-FE58-E0C3-DAEB-D181C33AC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BB9028F-8C94-8C9D-975E-5D8DDD7C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CE017DB-3329-3DF1-B9B3-02E1CE8B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27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CF7D58-63D5-889D-6AD7-746234644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D9C1CD1-1256-21FC-B9B5-BB9E1FB60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1187E57-59AC-AFC2-EE19-D3D43CC83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373256-A4AB-2664-3C7B-3EBD6AD3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BADBC86-775F-F95B-B749-753B0BC47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D3D1A09-B8F8-C67D-5290-92E8525E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01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B06CAAD-5963-A04B-0ED5-0C8918B8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75225A9-542A-7AC5-BE55-6DB8EE2BE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01AB88-4686-C168-2050-B78445B79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6B91F7-8829-40CB-9636-7789F9D955D4}" type="datetimeFigureOut">
              <a:rPr lang="zh-TW" altLang="en-US" smtClean="0"/>
              <a:t>2026/3/1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189FBA-C2CC-00E8-D9C3-9AFDCC76C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60B1383-58EF-EDC6-6BCC-35E71FEA5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02B955-1395-4AF7-B524-67B086BD2D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362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g"/><Relationship Id="rId26" Type="http://schemas.openxmlformats.org/officeDocument/2006/relationships/image" Target="../media/image43.png"/><Relationship Id="rId3" Type="http://schemas.openxmlformats.org/officeDocument/2006/relationships/image" Target="../media/image20.jpeg"/><Relationship Id="rId21" Type="http://schemas.openxmlformats.org/officeDocument/2006/relationships/image" Target="../media/image38.jpeg"/><Relationship Id="rId7" Type="http://schemas.openxmlformats.org/officeDocument/2006/relationships/image" Target="../media/image24.jpg"/><Relationship Id="rId12" Type="http://schemas.openxmlformats.org/officeDocument/2006/relationships/image" Target="../media/image29.jpeg"/><Relationship Id="rId17" Type="http://schemas.openxmlformats.org/officeDocument/2006/relationships/image" Target="../media/image34.jpg"/><Relationship Id="rId25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g"/><Relationship Id="rId24" Type="http://schemas.openxmlformats.org/officeDocument/2006/relationships/image" Target="../media/image41.jp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23" Type="http://schemas.openxmlformats.org/officeDocument/2006/relationships/image" Target="../media/image40.jp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866AE-681A-C827-C7D0-7CCF48081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785EB2-A0C1-1C71-4D0B-0BB1C34F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總共有十個作業</a:t>
            </a:r>
          </a:p>
        </p:txBody>
      </p:sp>
      <p:graphicFrame>
        <p:nvGraphicFramePr>
          <p:cNvPr id="4" name="內容版面配置區 9">
            <a:extLst>
              <a:ext uri="{FF2B5EF4-FFF2-40B4-BE49-F238E27FC236}">
                <a16:creationId xmlns:a16="http://schemas.microsoft.com/office/drawing/2014/main" id="{31F565D8-B8F4-2101-932B-276F941AB5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617438"/>
              </p:ext>
            </p:extLst>
          </p:nvPr>
        </p:nvGraphicFramePr>
        <p:xfrm>
          <a:off x="1608363" y="1500961"/>
          <a:ext cx="901337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389919587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230757042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574591974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985941220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80080502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047442046"/>
                    </a:ext>
                  </a:extLst>
                </a:gridCol>
              </a:tblGrid>
              <a:tr h="209923">
                <a:tc>
                  <a:txBody>
                    <a:bodyPr/>
                    <a:lstStyle/>
                    <a:p>
                      <a:pPr algn="ctr"/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公告日期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截止日期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NTU COOL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Judge </a:t>
                      </a:r>
                      <a:r>
                        <a:rPr lang="en-US" altLang="zh-TW" sz="180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boi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訓練模型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192845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03/06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03/26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212339"/>
                  </a:ext>
                </a:extLst>
              </a:tr>
              <a:tr h="1889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03/13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04/02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20584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>
                          <a:effectLst/>
                        </a:rPr>
                        <a:t>03/20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04/09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419382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03/27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04/16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384179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04/10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04/30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36895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04/24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05/14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268000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05/08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05/28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184223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>
                          <a:effectLst/>
                        </a:rPr>
                        <a:t>05/15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06/04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156579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>
                          <a:effectLst/>
                        </a:rPr>
                        <a:t>05/22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06/11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094854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05/29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06/18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367371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EBF1D0E6-13EC-4ECE-E405-179154FE687D}"/>
              </a:ext>
            </a:extLst>
          </p:cNvPr>
          <p:cNvSpPr txBox="1"/>
          <p:nvPr/>
        </p:nvSpPr>
        <p:spPr>
          <a:xfrm>
            <a:off x="1513113" y="5587910"/>
            <a:ext cx="9154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最後一個作業的截止日期是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6/18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，因此最快要到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6/22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才能送出成績。如果有合理的理由需要提早知道成績，可以跟助教講，在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5/29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作業十公告後， 助教可以優先改這些同學的作業。</a:t>
            </a:r>
          </a:p>
        </p:txBody>
      </p:sp>
    </p:spTree>
    <p:extLst>
      <p:ext uri="{BB962C8B-B14F-4D97-AF65-F5344CB8AC3E}">
        <p14:creationId xmlns:p14="http://schemas.microsoft.com/office/powerpoint/2010/main" val="26550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524B9-A93C-760B-FD76-F78D127A1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436FBC-27A4-EFD7-DEFA-9D9995CF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總共有十個作業</a:t>
            </a:r>
          </a:p>
        </p:txBody>
      </p:sp>
      <p:graphicFrame>
        <p:nvGraphicFramePr>
          <p:cNvPr id="4" name="內容版面配置區 9">
            <a:extLst>
              <a:ext uri="{FF2B5EF4-FFF2-40B4-BE49-F238E27FC236}">
                <a16:creationId xmlns:a16="http://schemas.microsoft.com/office/drawing/2014/main" id="{DE4399A9-1BDD-A923-F757-C0C4E26E57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408600"/>
              </p:ext>
            </p:extLst>
          </p:nvPr>
        </p:nvGraphicFramePr>
        <p:xfrm>
          <a:off x="1608363" y="1500961"/>
          <a:ext cx="901337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389919587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230757042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574591974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985941220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80080502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047442046"/>
                    </a:ext>
                  </a:extLst>
                </a:gridCol>
              </a:tblGrid>
              <a:tr h="209923">
                <a:tc>
                  <a:txBody>
                    <a:bodyPr/>
                    <a:lstStyle/>
                    <a:p>
                      <a:pPr algn="ctr"/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公告日期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截止日期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NTU COOL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Judge </a:t>
                      </a:r>
                      <a:r>
                        <a:rPr lang="en-US" altLang="zh-TW" sz="180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boi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訓練模型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192845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03/06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03/26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212339"/>
                  </a:ext>
                </a:extLst>
              </a:tr>
              <a:tr h="1889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03/13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04/02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20584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>
                          <a:effectLst/>
                        </a:rPr>
                        <a:t>03/20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04/09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419382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03/27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04/16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384179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04/10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04/30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536895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04/24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05/14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268000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05/08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05/28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184223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>
                          <a:effectLst/>
                        </a:rPr>
                        <a:t>05/15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06/04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156579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>
                          <a:effectLst/>
                        </a:rPr>
                        <a:t>05/22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06/11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094854"/>
                  </a:ext>
                </a:extLst>
              </a:tr>
              <a:tr h="3307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05/29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altLang="zh-TW" dirty="0">
                          <a:effectLst/>
                        </a:rPr>
                        <a:t>06/18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367371"/>
                  </a:ext>
                </a:extLst>
              </a:tr>
            </a:tbl>
          </a:graphicData>
        </a:graphic>
      </p:graphicFrame>
      <p:sp>
        <p:nvSpPr>
          <p:cNvPr id="3" name="矩形: 圓角 2">
            <a:extLst>
              <a:ext uri="{FF2B5EF4-FFF2-40B4-BE49-F238E27FC236}">
                <a16:creationId xmlns:a16="http://schemas.microsoft.com/office/drawing/2014/main" id="{127235A9-9D61-5347-6F85-B6F3CAD35871}"/>
              </a:ext>
            </a:extLst>
          </p:cNvPr>
          <p:cNvSpPr/>
          <p:nvPr/>
        </p:nvSpPr>
        <p:spPr>
          <a:xfrm>
            <a:off x="6115050" y="1500962"/>
            <a:ext cx="1447800" cy="3939903"/>
          </a:xfrm>
          <a:prstGeom prst="roundRect">
            <a:avLst>
              <a:gd name="adj" fmla="val 363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DB522A7-AF32-FBCD-EBDB-86F79D4DAD92}"/>
              </a:ext>
            </a:extLst>
          </p:cNvPr>
          <p:cNvSpPr/>
          <p:nvPr/>
        </p:nvSpPr>
        <p:spPr>
          <a:xfrm>
            <a:off x="7620906" y="1500961"/>
            <a:ext cx="1447800" cy="3939903"/>
          </a:xfrm>
          <a:prstGeom prst="roundRect">
            <a:avLst>
              <a:gd name="adj" fmla="val 363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54BB4CD-C744-85F2-E960-C2CC4B57B7E9}"/>
              </a:ext>
            </a:extLst>
          </p:cNvPr>
          <p:cNvSpPr txBox="1"/>
          <p:nvPr/>
        </p:nvSpPr>
        <p:spPr>
          <a:xfrm>
            <a:off x="5010868" y="5919209"/>
            <a:ext cx="2606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NTU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Cool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上作答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008789D-82E5-83C5-0C30-12D9F75A3651}"/>
              </a:ext>
            </a:extLst>
          </p:cNvPr>
          <p:cNvSpPr txBox="1"/>
          <p:nvPr/>
        </p:nvSpPr>
        <p:spPr>
          <a:xfrm>
            <a:off x="7906468" y="5919209"/>
            <a:ext cx="220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助教批改</a:t>
            </a: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0B8D467C-1316-EA02-A5C9-5FA017972453}"/>
              </a:ext>
            </a:extLst>
          </p:cNvPr>
          <p:cNvCxnSpPr>
            <a:cxnSpLocks/>
          </p:cNvCxnSpPr>
          <p:nvPr/>
        </p:nvCxnSpPr>
        <p:spPr>
          <a:xfrm flipV="1">
            <a:off x="6404239" y="5524323"/>
            <a:ext cx="308807" cy="3948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4DBA7A9-D6F8-D513-67AC-3616BD35FA2C}"/>
              </a:ext>
            </a:extLst>
          </p:cNvPr>
          <p:cNvCxnSpPr>
            <a:cxnSpLocks/>
          </p:cNvCxnSpPr>
          <p:nvPr/>
        </p:nvCxnSpPr>
        <p:spPr>
          <a:xfrm flipH="1" flipV="1">
            <a:off x="8215275" y="5524323"/>
            <a:ext cx="464455" cy="3948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5579612-AEC0-E07C-7C21-A56EEC652870}"/>
              </a:ext>
            </a:extLst>
          </p:cNvPr>
          <p:cNvSpPr/>
          <p:nvPr/>
        </p:nvSpPr>
        <p:spPr>
          <a:xfrm>
            <a:off x="9173937" y="1500961"/>
            <a:ext cx="1447800" cy="3939903"/>
          </a:xfrm>
          <a:prstGeom prst="roundRect">
            <a:avLst>
              <a:gd name="adj" fmla="val 363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1190608-1AF4-7ACD-C0B9-E913016272F1}"/>
              </a:ext>
            </a:extLst>
          </p:cNvPr>
          <p:cNvSpPr txBox="1"/>
          <p:nvPr/>
        </p:nvSpPr>
        <p:spPr>
          <a:xfrm>
            <a:off x="10095059" y="5919209"/>
            <a:ext cx="152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訓練模型花時間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71410194-16EA-1A9C-5F6B-F13575F75C9F}"/>
              </a:ext>
            </a:extLst>
          </p:cNvPr>
          <p:cNvCxnSpPr>
            <a:cxnSpLocks/>
          </p:cNvCxnSpPr>
          <p:nvPr/>
        </p:nvCxnSpPr>
        <p:spPr>
          <a:xfrm flipH="1" flipV="1">
            <a:off x="10403866" y="5524323"/>
            <a:ext cx="464455" cy="3948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30DD8743-30E1-ED04-E92D-F00C45DD9151}"/>
              </a:ext>
            </a:extLst>
          </p:cNvPr>
          <p:cNvSpPr txBox="1"/>
          <p:nvPr/>
        </p:nvSpPr>
        <p:spPr>
          <a:xfrm>
            <a:off x="742950" y="433209"/>
            <a:ext cx="1032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有些作業需要的訓練時間可能長達數小時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一張含有 日本動畫, 電腦繪圖藝術品, 螢幕擷取畫面, 卡通 的圖片&#10;&#10;AI 產生的內容可能不正確。">
            <a:extLst>
              <a:ext uri="{FF2B5EF4-FFF2-40B4-BE49-F238E27FC236}">
                <a16:creationId xmlns:a16="http://schemas.microsoft.com/office/drawing/2014/main" id="{7E893054-7AFA-2BF1-87BE-1EA4EF9F1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956429"/>
            <a:ext cx="8940800" cy="5029200"/>
          </a:xfrm>
          <a:prstGeom prst="rect">
            <a:avLst/>
          </a:prstGeom>
        </p:spPr>
      </p:pic>
      <p:pic>
        <p:nvPicPr>
          <p:cNvPr id="9" name="圖片 8" descr="一張含有 人的臉孔, 卡通, 電腦遊戲, 螢幕擷取畫面 的圖片&#10;&#10;AI 產生的內容可能不正確。">
            <a:extLst>
              <a:ext uri="{FF2B5EF4-FFF2-40B4-BE49-F238E27FC236}">
                <a16:creationId xmlns:a16="http://schemas.microsoft.com/office/drawing/2014/main" id="{9B3C916B-AE81-DA20-D1A5-8D254A771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238" y="1479649"/>
            <a:ext cx="8940800" cy="50292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C6164C-63D0-8845-5661-314E03CA16B4}"/>
              </a:ext>
            </a:extLst>
          </p:cNvPr>
          <p:cNvSpPr txBox="1"/>
          <p:nvPr/>
        </p:nvSpPr>
        <p:spPr>
          <a:xfrm>
            <a:off x="8199490" y="63877"/>
            <a:ext cx="4169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https://ave-mujica-images.pages.dev/</a:t>
            </a:r>
          </a:p>
        </p:txBody>
      </p:sp>
    </p:spTree>
    <p:extLst>
      <p:ext uri="{BB962C8B-B14F-4D97-AF65-F5344CB8AC3E}">
        <p14:creationId xmlns:p14="http://schemas.microsoft.com/office/powerpoint/2010/main" val="28318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A67BA-DB4F-9AA6-D6DF-87BAEA7A4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43C5AE5-2DBD-6698-8E52-DFE44C46E97C}"/>
              </a:ext>
            </a:extLst>
          </p:cNvPr>
          <p:cNvSpPr txBox="1"/>
          <p:nvPr/>
        </p:nvSpPr>
        <p:spPr>
          <a:xfrm>
            <a:off x="342902" y="5815052"/>
            <a:ext cx="1154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作業需要的等待時間真的不算甚麼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希望這些作業就像是預防針，幫助你在面對更大挑戰前做好心理準備。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4612F2B-78AC-B6D7-8C52-A999DF46CD9A}"/>
              </a:ext>
            </a:extLst>
          </p:cNvPr>
          <p:cNvSpPr txBox="1"/>
          <p:nvPr/>
        </p:nvSpPr>
        <p:spPr>
          <a:xfrm>
            <a:off x="304798" y="219005"/>
            <a:ext cx="11563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之所以在作業中保留一些需要一定訓練時間的任務，是因為焦躁地等待訓練結果、迷茫地調參數，是訓練人工智慧的醍醐味。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日本動畫, 卡通, 漫畫, 電腦繪圖藝術品 的圖片&#10;&#10;AI 產生的內容可能不正確。">
            <a:extLst>
              <a:ext uri="{FF2B5EF4-FFF2-40B4-BE49-F238E27FC236}">
                <a16:creationId xmlns:a16="http://schemas.microsoft.com/office/drawing/2014/main" id="{2CC3BA36-EECF-1EC5-F9AA-9134A583F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13" y="1211212"/>
            <a:ext cx="7985637" cy="449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FD05129-DC9B-573D-0B51-8C266C5DFC2B}"/>
              </a:ext>
            </a:extLst>
          </p:cNvPr>
          <p:cNvSpPr txBox="1"/>
          <p:nvPr/>
        </p:nvSpPr>
        <p:spPr>
          <a:xfrm>
            <a:off x="3079750" y="5867400"/>
            <a:ext cx="829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歡迎旁聽，想要旁聽也請填這個表單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058FEB-A1E6-CA71-F86F-BF2E41B12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加簽優先順序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B39584-2AFE-2849-9E6D-72AD0B6C6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187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原則上一律加簽對象：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電機資訊學院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含重點科技學院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在學學生。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讀於「授課教師參與之學程」之在學學生。判定方式以學程官網教師名單為準，若名單包含本課程授課教師，即視為符合。請注意，本條件僅適用於目前已在上述系所或學程就讀之學生，未來可能加入者不在此範圍內。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若第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點加簽後仍有名額，將於曾修習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生成式人工智慧與機器學習導論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之同學中優先抽籤。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若第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點抽籤後仍有名額，將於曾申請加簽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生成式人工智慧與機器學習導論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但未加簽成功之同學中優先抽籤。認定以該課程加簽申請紀錄為準。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其餘同學再以隨機抽籤方式辦理。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注意：抽籤不遞補、不轉讓。請務必填寫真實資料，若經查證發現造假，將直接以課程不及格處理。</a:t>
            </a:r>
          </a:p>
          <a:p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4CD6401-73F7-078A-C72A-BC3637E09651}"/>
              </a:ext>
            </a:extLst>
          </p:cNvPr>
          <p:cNvSpPr txBox="1"/>
          <p:nvPr/>
        </p:nvSpPr>
        <p:spPr>
          <a:xfrm>
            <a:off x="5524500" y="681037"/>
            <a:ext cx="582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總人數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含已經選上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設定在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700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人左右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539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8225245-E297-4338-D1E1-71FC43971C39}"/>
              </a:ext>
            </a:extLst>
          </p:cNvPr>
          <p:cNvSpPr txBox="1"/>
          <p:nvPr/>
        </p:nvSpPr>
        <p:spPr>
          <a:xfrm>
            <a:off x="8032750" y="22479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實際修課和旁聽的差別只有助教不批改旁聽生作業而已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E4B52-16AB-ACF1-28DE-0FA86CA5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介紹本課程助教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3A5F818-BF2C-D44B-7476-FDC8F7C3BCB2}"/>
              </a:ext>
            </a:extLst>
          </p:cNvPr>
          <p:cNvSpPr txBox="1"/>
          <p:nvPr/>
        </p:nvSpPr>
        <p:spPr>
          <a:xfrm>
            <a:off x="1986972" y="5434859"/>
            <a:ext cx="2262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大助教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r">
              <a:defRPr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蔡昀劭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2217BE1-18C4-863E-C0DD-102B7C491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497" y="1690688"/>
            <a:ext cx="6909303" cy="46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1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DE325BD0-042D-B17B-44F3-C39AFEE30418}"/>
              </a:ext>
            </a:extLst>
          </p:cNvPr>
          <p:cNvSpPr txBox="1"/>
          <p:nvPr/>
        </p:nvSpPr>
        <p:spPr>
          <a:xfrm>
            <a:off x="8883669" y="7855855"/>
            <a:ext cx="312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陳竣瑋   </a:t>
            </a:r>
            <a:endParaRPr lang="en-US" altLang="zh-TW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3436DD7-F4A9-B2B4-80BA-F8FE1D5159D9}"/>
              </a:ext>
            </a:extLst>
          </p:cNvPr>
          <p:cNvGrpSpPr/>
          <p:nvPr/>
        </p:nvGrpSpPr>
        <p:grpSpPr>
          <a:xfrm>
            <a:off x="729609" y="5286954"/>
            <a:ext cx="11291351" cy="1502884"/>
            <a:chOff x="584135" y="4996010"/>
            <a:chExt cx="11291351" cy="1502884"/>
          </a:xfrm>
        </p:grpSpPr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1EE6B97A-B762-B808-BE73-32C428C270FC}"/>
                </a:ext>
              </a:extLst>
            </p:cNvPr>
            <p:cNvSpPr txBox="1"/>
            <p:nvPr/>
          </p:nvSpPr>
          <p:spPr>
            <a:xfrm>
              <a:off x="584135" y="6129562"/>
              <a:ext cx="12911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林育正  </a:t>
              </a: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DD43EB87-C658-8E29-FB6D-E13C83A56DBA}"/>
                </a:ext>
              </a:extLst>
            </p:cNvPr>
            <p:cNvSpPr txBox="1"/>
            <p:nvPr/>
          </p:nvSpPr>
          <p:spPr>
            <a:xfrm>
              <a:off x="2374932" y="6129562"/>
              <a:ext cx="15267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謝翔   </a:t>
              </a: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A86C8786-7C68-1213-A50B-C006F9D9627D}"/>
                </a:ext>
              </a:extLst>
            </p:cNvPr>
            <p:cNvSpPr txBox="1"/>
            <p:nvPr/>
          </p:nvSpPr>
          <p:spPr>
            <a:xfrm>
              <a:off x="4339072" y="6129562"/>
              <a:ext cx="16253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陳拓之  </a:t>
              </a: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5AE6045A-56EE-E852-67CE-5C698F30A0FF}"/>
                </a:ext>
              </a:extLst>
            </p:cNvPr>
            <p:cNvSpPr txBox="1"/>
            <p:nvPr/>
          </p:nvSpPr>
          <p:spPr>
            <a:xfrm>
              <a:off x="6443329" y="6129562"/>
              <a:ext cx="13067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蔡尚麟 </a:t>
              </a: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82F33414-21C1-DC00-AD1F-14D4AB0C4C4F}"/>
                </a:ext>
              </a:extLst>
            </p:cNvPr>
            <p:cNvSpPr txBox="1"/>
            <p:nvPr/>
          </p:nvSpPr>
          <p:spPr>
            <a:xfrm>
              <a:off x="8249797" y="6129562"/>
              <a:ext cx="16253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鄭席鈞</a:t>
              </a: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D83BB652-886A-7BC0-6414-B95688F5110D}"/>
                </a:ext>
              </a:extLst>
            </p:cNvPr>
            <p:cNvSpPr txBox="1"/>
            <p:nvPr/>
          </p:nvSpPr>
          <p:spPr>
            <a:xfrm>
              <a:off x="10250144" y="6129562"/>
              <a:ext cx="16253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郭彥均</a:t>
              </a:r>
            </a:p>
          </p:txBody>
        </p:sp>
        <p:pic>
          <p:nvPicPr>
            <p:cNvPr id="75" name="Picture 14" descr="未提供相片說明。">
              <a:extLst>
                <a:ext uri="{FF2B5EF4-FFF2-40B4-BE49-F238E27FC236}">
                  <a16:creationId xmlns:a16="http://schemas.microsoft.com/office/drawing/2014/main" id="{4D7D416A-E3F4-33B6-3C32-DD47608F6E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263" y="4996010"/>
              <a:ext cx="1080000" cy="107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6" descr="未提供相片說明。">
              <a:extLst>
                <a:ext uri="{FF2B5EF4-FFF2-40B4-BE49-F238E27FC236}">
                  <a16:creationId xmlns:a16="http://schemas.microsoft.com/office/drawing/2014/main" id="{2739E6DA-750A-D95B-22AB-4D8389E1D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0177" y="499601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可能是地圖和顯示的文字是「招生茶會 18:30天場 1想通の入場 台大山服 生20 3/6 （五） （四） 新生202 /10新生10３ 3/ 10 新生 新生103 留20/0星03/27 103 12 新生202 霧鹿家 阿正 Anuu 台大山勝」的圖形">
              <a:extLst>
                <a:ext uri="{FF2B5EF4-FFF2-40B4-BE49-F238E27FC236}">
                  <a16:creationId xmlns:a16="http://schemas.microsoft.com/office/drawing/2014/main" id="{AF138999-4C6A-0596-75F6-4A720D32BA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25" y="499601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 descr="未提供相片說明。">
              <a:extLst>
                <a:ext uri="{FF2B5EF4-FFF2-40B4-BE49-F238E27FC236}">
                  <a16:creationId xmlns:a16="http://schemas.microsoft.com/office/drawing/2014/main" id="{5570CE3F-7007-20B7-C94A-D19D2E6B3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901" y="4996010"/>
              <a:ext cx="1080000" cy="108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C5E96CF8-D314-54A2-1786-E40DA6B52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2815" y="4996010"/>
              <a:ext cx="1080000" cy="1080000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D16E4B3B-BE28-418F-4538-550877CAE7B5}"/>
              </a:ext>
            </a:extLst>
          </p:cNvPr>
          <p:cNvGrpSpPr/>
          <p:nvPr/>
        </p:nvGrpSpPr>
        <p:grpSpPr>
          <a:xfrm>
            <a:off x="800994" y="2083263"/>
            <a:ext cx="10983050" cy="1494522"/>
            <a:chOff x="655520" y="2083263"/>
            <a:chExt cx="10983050" cy="149452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A0EBFF0-696D-8B2E-23BC-1913D4E06FA3}"/>
                </a:ext>
              </a:extLst>
            </p:cNvPr>
            <p:cNvSpPr txBox="1"/>
            <p:nvPr/>
          </p:nvSpPr>
          <p:spPr>
            <a:xfrm>
              <a:off x="655520" y="3208453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黃郁涵  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F7280749-124C-8E19-FA6A-954CBBF78C8E}"/>
                </a:ext>
              </a:extLst>
            </p:cNvPr>
            <p:cNvSpPr txBox="1"/>
            <p:nvPr/>
          </p:nvSpPr>
          <p:spPr>
            <a:xfrm>
              <a:off x="2636130" y="3208453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鄭安妤  </a:t>
              </a: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A59B3B99-4A2B-CEFD-18AA-738ABD2D5CFC}"/>
                </a:ext>
              </a:extLst>
            </p:cNvPr>
            <p:cNvSpPr txBox="1"/>
            <p:nvPr/>
          </p:nvSpPr>
          <p:spPr>
            <a:xfrm>
              <a:off x="4616740" y="3208453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李一駿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937298A9-111D-43E3-DDB5-C44CCA14466B}"/>
                </a:ext>
              </a:extLst>
            </p:cNvPr>
            <p:cNvSpPr txBox="1"/>
            <p:nvPr/>
          </p:nvSpPr>
          <p:spPr>
            <a:xfrm>
              <a:off x="6597350" y="3208453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吳岳霖  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913A4657-80B1-76DC-D422-BB6F9AB13ABB}"/>
                </a:ext>
              </a:extLst>
            </p:cNvPr>
            <p:cNvSpPr txBox="1"/>
            <p:nvPr/>
          </p:nvSpPr>
          <p:spPr>
            <a:xfrm>
              <a:off x="8577960" y="3208453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馮柏翰  </a:t>
              </a:r>
            </a:p>
          </p:txBody>
        </p:sp>
        <p:pic>
          <p:nvPicPr>
            <p:cNvPr id="59" name="Picture 10" descr="未提供相片說明。">
              <a:extLst>
                <a:ext uri="{FF2B5EF4-FFF2-40B4-BE49-F238E27FC236}">
                  <a16:creationId xmlns:a16="http://schemas.microsoft.com/office/drawing/2014/main" id="{7B161273-F183-4081-2708-EB43D8686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793" y="208326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2" descr="可能是 1 人和海灘的圖像">
              <a:extLst>
                <a:ext uri="{FF2B5EF4-FFF2-40B4-BE49-F238E27FC236}">
                  <a16:creationId xmlns:a16="http://schemas.microsoft.com/office/drawing/2014/main" id="{6C7BDD5B-9625-DECA-A90A-619A738C5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8570" y="208326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未提供相片說明。">
              <a:extLst>
                <a:ext uri="{FF2B5EF4-FFF2-40B4-BE49-F238E27FC236}">
                  <a16:creationId xmlns:a16="http://schemas.microsoft.com/office/drawing/2014/main" id="{D06A06DC-B39C-B617-D3BA-98E2B47F7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239" y="2083263"/>
              <a:ext cx="1080000" cy="1184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E401BDF8-712D-8745-E6A6-F795AAFF5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85" y="2083263"/>
              <a:ext cx="1080000" cy="1080000"/>
            </a:xfrm>
            <a:prstGeom prst="rect">
              <a:avLst/>
            </a:prstGeom>
          </p:spPr>
        </p:pic>
        <p:pic>
          <p:nvPicPr>
            <p:cNvPr id="6150" name="Picture 6" descr="未提供相片說明。">
              <a:extLst>
                <a:ext uri="{FF2B5EF4-FFF2-40B4-BE49-F238E27FC236}">
                  <a16:creationId xmlns:a16="http://schemas.microsoft.com/office/drawing/2014/main" id="{58332F8E-B2DB-8BDA-2924-21D7C58A8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462" y="208326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未提供相片說明。">
              <a:extLst>
                <a:ext uri="{FF2B5EF4-FFF2-40B4-BE49-F238E27FC236}">
                  <a16:creationId xmlns:a16="http://schemas.microsoft.com/office/drawing/2014/main" id="{F3CA3F06-0BBC-66E0-838B-EFC968363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016" y="2083263"/>
              <a:ext cx="1080000" cy="107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6AB363B5-13E6-2407-B76A-4FC5501C6B52}"/>
                </a:ext>
              </a:extLst>
            </p:cNvPr>
            <p:cNvSpPr txBox="1"/>
            <p:nvPr/>
          </p:nvSpPr>
          <p:spPr>
            <a:xfrm>
              <a:off x="10558570" y="3194660"/>
              <a:ext cx="1080000" cy="3831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陳竣瑋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0883963D-AF28-25CD-0F16-B912A0A67750}"/>
              </a:ext>
            </a:extLst>
          </p:cNvPr>
          <p:cNvGrpSpPr/>
          <p:nvPr/>
        </p:nvGrpSpPr>
        <p:grpSpPr>
          <a:xfrm>
            <a:off x="2636534" y="441132"/>
            <a:ext cx="9327510" cy="1471341"/>
            <a:chOff x="2491060" y="441132"/>
            <a:chExt cx="9327510" cy="1471341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664B220-1B9D-23E2-ABD9-FFA461C7F9C8}"/>
                </a:ext>
              </a:extLst>
            </p:cNvPr>
            <p:cNvSpPr txBox="1"/>
            <p:nvPr/>
          </p:nvSpPr>
          <p:spPr>
            <a:xfrm>
              <a:off x="4462937" y="1543141"/>
              <a:ext cx="144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楊樂霖  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E9A036F3-3555-CA85-5326-0A4A954CF35F}"/>
                </a:ext>
              </a:extLst>
            </p:cNvPr>
            <p:cNvSpPr txBox="1"/>
            <p:nvPr/>
          </p:nvSpPr>
          <p:spPr>
            <a:xfrm>
              <a:off x="6434814" y="1543141"/>
              <a:ext cx="144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陳品睿  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8D712D8-E431-7C6A-A091-0B0DB3ABB819}"/>
                </a:ext>
              </a:extLst>
            </p:cNvPr>
            <p:cNvSpPr txBox="1"/>
            <p:nvPr/>
          </p:nvSpPr>
          <p:spPr>
            <a:xfrm>
              <a:off x="8406691" y="1543141"/>
              <a:ext cx="144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江履方  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DF653FC0-8FD1-3DE8-691C-1446BE88EE5E}"/>
                </a:ext>
              </a:extLst>
            </p:cNvPr>
            <p:cNvSpPr txBox="1"/>
            <p:nvPr/>
          </p:nvSpPr>
          <p:spPr>
            <a:xfrm>
              <a:off x="10378570" y="1543141"/>
              <a:ext cx="144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劉建蘴  </a:t>
              </a:r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C63E7D3B-8452-6226-667D-BEEA340E1059}"/>
                </a:ext>
              </a:extLst>
            </p:cNvPr>
            <p:cNvSpPr txBox="1"/>
            <p:nvPr/>
          </p:nvSpPr>
          <p:spPr>
            <a:xfrm>
              <a:off x="2491060" y="1543141"/>
              <a:ext cx="144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上官世昀</a:t>
              </a:r>
            </a:p>
          </p:txBody>
        </p:sp>
        <p:pic>
          <p:nvPicPr>
            <p:cNvPr id="57" name="Picture 4" descr="未提供相片說明。">
              <a:extLst>
                <a:ext uri="{FF2B5EF4-FFF2-40B4-BE49-F238E27FC236}">
                  <a16:creationId xmlns:a16="http://schemas.microsoft.com/office/drawing/2014/main" id="{15621BB7-4569-7F6D-E826-CE78FC0AE7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182" y="44113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8" descr="未提供相片說明。">
              <a:extLst>
                <a:ext uri="{FF2B5EF4-FFF2-40B4-BE49-F238E27FC236}">
                  <a16:creationId xmlns:a16="http://schemas.microsoft.com/office/drawing/2014/main" id="{D5FCAF67-7EFE-CB31-C946-BC41C3B29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8570" y="441132"/>
              <a:ext cx="1080000" cy="1093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未提供相片說明。">
              <a:extLst>
                <a:ext uri="{FF2B5EF4-FFF2-40B4-BE49-F238E27FC236}">
                  <a16:creationId xmlns:a16="http://schemas.microsoft.com/office/drawing/2014/main" id="{2CF1EA4C-4D81-47A3-2A2F-9ECA4190B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029" y="44113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E9783CBA-518A-292D-B1B2-F10A43A6C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3723" y="441132"/>
              <a:ext cx="1080000" cy="1080000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0A3A91F-0443-7C73-1C89-E102C36EA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876" y="4411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95FA1B4-7CBA-DBA3-22A5-114A5EEEE00F}"/>
              </a:ext>
            </a:extLst>
          </p:cNvPr>
          <p:cNvGrpSpPr/>
          <p:nvPr/>
        </p:nvGrpSpPr>
        <p:grpSpPr>
          <a:xfrm>
            <a:off x="799404" y="3688606"/>
            <a:ext cx="10949860" cy="1437456"/>
            <a:chOff x="653930" y="3460004"/>
            <a:chExt cx="10949860" cy="1437456"/>
          </a:xfrm>
        </p:grpSpPr>
        <p:pic>
          <p:nvPicPr>
            <p:cNvPr id="61" name="Picture 24" descr="未提供相片說明。">
              <a:extLst>
                <a:ext uri="{FF2B5EF4-FFF2-40B4-BE49-F238E27FC236}">
                  <a16:creationId xmlns:a16="http://schemas.microsoft.com/office/drawing/2014/main" id="{A9A4251F-7900-E236-F147-923199EF5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038" y="34600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5096609E-D2DE-83B1-849E-6AA96533BF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522815" y="3460004"/>
              <a:ext cx="1080000" cy="1080000"/>
            </a:xfrm>
            <a:prstGeom prst="rect">
              <a:avLst/>
            </a:prstGeom>
          </p:spPr>
        </p:pic>
        <p:pic>
          <p:nvPicPr>
            <p:cNvPr id="63" name="Picture 8" descr="未提供相片說明。">
              <a:extLst>
                <a:ext uri="{FF2B5EF4-FFF2-40B4-BE49-F238E27FC236}">
                  <a16:creationId xmlns:a16="http://schemas.microsoft.com/office/drawing/2014/main" id="{616AFC3D-6514-268B-EF75-D1086D47A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07" y="34600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 descr="未提供相片說明。">
              <a:extLst>
                <a:ext uri="{FF2B5EF4-FFF2-40B4-BE49-F238E27FC236}">
                  <a16:creationId xmlns:a16="http://schemas.microsoft.com/office/drawing/2014/main" id="{16232D51-D44C-2C10-EABC-0222913C6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930" y="34600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280A44A7-E0C1-F839-0AEB-ED11A7ED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484" y="3460004"/>
              <a:ext cx="1080000" cy="1080000"/>
            </a:xfrm>
            <a:prstGeom prst="rect">
              <a:avLst/>
            </a:prstGeom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A0FFF54E-2FED-F21A-2E40-EFC37F9F3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261" y="3460004"/>
              <a:ext cx="1080000" cy="1080000"/>
            </a:xfrm>
            <a:prstGeom prst="rect">
              <a:avLst/>
            </a:prstGeom>
          </p:spPr>
        </p:pic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20E52211-8268-EEE8-11DC-973803C59A52}"/>
                </a:ext>
              </a:extLst>
            </p:cNvPr>
            <p:cNvSpPr txBox="1"/>
            <p:nvPr/>
          </p:nvSpPr>
          <p:spPr>
            <a:xfrm>
              <a:off x="689685" y="4528128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林禹融  </a:t>
              </a: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41E23C6E-E34B-7F48-A285-C1F52DF05705}"/>
                </a:ext>
              </a:extLst>
            </p:cNvPr>
            <p:cNvSpPr txBox="1"/>
            <p:nvPr/>
          </p:nvSpPr>
          <p:spPr>
            <a:xfrm>
              <a:off x="2656506" y="4528128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陳思齊 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3CC8E19D-39DC-3B8A-54E8-FC9D21F3FA02}"/>
                </a:ext>
              </a:extLst>
            </p:cNvPr>
            <p:cNvSpPr txBox="1"/>
            <p:nvPr/>
          </p:nvSpPr>
          <p:spPr>
            <a:xfrm>
              <a:off x="4623327" y="4528128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蘇炳揚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2C544DAC-9293-E7AC-915E-D42A6440872C}"/>
                </a:ext>
              </a:extLst>
            </p:cNvPr>
            <p:cNvSpPr txBox="1"/>
            <p:nvPr/>
          </p:nvSpPr>
          <p:spPr>
            <a:xfrm>
              <a:off x="6590148" y="4528128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尹廷安  </a:t>
              </a: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DC3C9462-49B4-55C2-6D27-B1AB312B4715}"/>
                </a:ext>
              </a:extLst>
            </p:cNvPr>
            <p:cNvSpPr txBox="1"/>
            <p:nvPr/>
          </p:nvSpPr>
          <p:spPr>
            <a:xfrm>
              <a:off x="8556969" y="4528128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袁紹翔  </a:t>
              </a: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C31DFE09-6E60-0474-F594-2508F83F5353}"/>
                </a:ext>
              </a:extLst>
            </p:cNvPr>
            <p:cNvSpPr txBox="1"/>
            <p:nvPr/>
          </p:nvSpPr>
          <p:spPr>
            <a:xfrm>
              <a:off x="10523790" y="4528128"/>
              <a:ext cx="108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/>
                <a:t>董家愷  </a:t>
              </a:r>
              <a:endParaRPr lang="en-US" altLang="zh-TW" dirty="0"/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345D3288-7313-FC1A-9752-565FB7C876DA}"/>
              </a:ext>
            </a:extLst>
          </p:cNvPr>
          <p:cNvSpPr txBox="1"/>
          <p:nvPr/>
        </p:nvSpPr>
        <p:spPr>
          <a:xfrm>
            <a:off x="632263" y="1504157"/>
            <a:ext cx="144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許筠曼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EC15D9-9845-EED5-E861-90270DE264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3" y="390520"/>
            <a:ext cx="1661174" cy="110744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AF9CFD8-DEDA-D18D-F3DA-07329A31831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06622" y="5314859"/>
            <a:ext cx="1579735" cy="10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6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792FB09-6D66-8F83-1DFE-9A0AEDC4E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38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756</Words>
  <Application>Microsoft Office PowerPoint</Application>
  <PresentationFormat>寬螢幕</PresentationFormat>
  <Paragraphs>182</Paragraphs>
  <Slides>22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微軟正黑體</vt:lpstr>
      <vt:lpstr>Aptos</vt:lpstr>
      <vt:lpstr>Aptos Display</vt:lpstr>
      <vt:lpstr>Arial</vt:lpstr>
      <vt:lpstr>Calibri</vt:lpstr>
      <vt:lpstr>Office 佈景主題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總共有十個作業</vt:lpstr>
      <vt:lpstr>總共有十個作業</vt:lpstr>
      <vt:lpstr>PowerPoint 簡報</vt:lpstr>
      <vt:lpstr>PowerPoint 簡報</vt:lpstr>
      <vt:lpstr>PowerPoint 簡報</vt:lpstr>
      <vt:lpstr>PowerPoint 簡報</vt:lpstr>
      <vt:lpstr>加簽優先順序</vt:lpstr>
      <vt:lpstr>PowerPoint 簡報</vt:lpstr>
      <vt:lpstr>PowerPoint 簡報</vt:lpstr>
      <vt:lpstr>PowerPoint 簡報</vt:lpstr>
      <vt:lpstr>PowerPoint 簡報</vt:lpstr>
      <vt:lpstr>介紹本課程助教 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Hung-yi Lee</dc:creator>
  <cp:lastModifiedBy>Hung-yi Lee</cp:lastModifiedBy>
  <cp:revision>265</cp:revision>
  <dcterms:created xsi:type="dcterms:W3CDTF">2025-02-05T17:32:49Z</dcterms:created>
  <dcterms:modified xsi:type="dcterms:W3CDTF">2026-03-01T11:08:56Z</dcterms:modified>
</cp:coreProperties>
</file>