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40" r:id="rId3"/>
    <p:sldId id="329" r:id="rId4"/>
    <p:sldId id="293" r:id="rId5"/>
    <p:sldId id="318" r:id="rId6"/>
    <p:sldId id="320" r:id="rId7"/>
    <p:sldId id="296" r:id="rId8"/>
    <p:sldId id="297" r:id="rId9"/>
    <p:sldId id="332" r:id="rId10"/>
    <p:sldId id="309" r:id="rId11"/>
    <p:sldId id="330" r:id="rId12"/>
    <p:sldId id="294" r:id="rId13"/>
    <p:sldId id="336" r:id="rId14"/>
    <p:sldId id="338" r:id="rId15"/>
    <p:sldId id="339" r:id="rId16"/>
    <p:sldId id="327" r:id="rId17"/>
    <p:sldId id="341" r:id="rId18"/>
    <p:sldId id="342" r:id="rId19"/>
    <p:sldId id="343" r:id="rId20"/>
    <p:sldId id="344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1" autoAdjust="0"/>
    <p:restoredTop sz="92626" autoAdjust="0"/>
  </p:normalViewPr>
  <p:slideViewPr>
    <p:cSldViewPr snapToGrid="0">
      <p:cViewPr varScale="1">
        <p:scale>
          <a:sx n="69" d="100"/>
          <a:sy n="69" d="100"/>
        </p:scale>
        <p:origin x="14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D1544-034B-4089-A88E-FD9B83466D9B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6B2C5-139D-48F7-BA78-0C11E7CF6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29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Extension: </a:t>
            </a:r>
          </a:p>
          <a:p>
            <a:r>
              <a:rPr lang="en-US" altLang="zh-TW" dirty="0" smtClean="0"/>
              <a:t>	intuitive definition to another definition =&gt; should</a:t>
            </a:r>
            <a:r>
              <a:rPr lang="en-US" altLang="zh-TW" baseline="0" dirty="0" smtClean="0"/>
              <a:t> I proof it?</a:t>
            </a:r>
          </a:p>
          <a:p>
            <a:r>
              <a:rPr lang="en-US" altLang="zh-TW" baseline="0" dirty="0" smtClean="0"/>
              <a:t>	Why only one or </a:t>
            </a:r>
            <a:r>
              <a:rPr lang="en-US" altLang="zh-TW" baseline="0" dirty="0" err="1" smtClean="0"/>
              <a:t>inifintie</a:t>
            </a:r>
            <a:r>
              <a:rPr lang="en-US" altLang="zh-TW" baseline="0" dirty="0" smtClean="0"/>
              <a:t> </a:t>
            </a:r>
            <a:r>
              <a:rPr lang="en-US" altLang="zh-TW" baseline="0" dirty="0" err="1" smtClean="0"/>
              <a:t>soluiton</a:t>
            </a:r>
            <a:r>
              <a:rPr lang="en-US" altLang="zh-TW" baseline="0" dirty="0" smtClean="0"/>
              <a:t>?</a:t>
            </a:r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	Intuitive link of </a:t>
            </a:r>
            <a:r>
              <a:rPr lang="en-US" altLang="zh-TW" baseline="0" dirty="0" err="1" smtClean="0"/>
              <a:t>infiitnie</a:t>
            </a:r>
            <a:r>
              <a:rPr lang="en-US" altLang="zh-TW" baseline="0" dirty="0" smtClean="0"/>
              <a:t> solution and independent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Question:</a:t>
            </a:r>
          </a:p>
          <a:p>
            <a:pPr rtl="0"/>
            <a:r>
              <a:rPr lang="en-US" altLang="zh-TW" dirty="0" smtClean="0"/>
              <a:t>	Example for </a:t>
            </a:r>
            <a:r>
              <a:rPr lang="zh-TW" altLang="en-US" dirty="0" smtClean="0"/>
              <a:t>冗員</a:t>
            </a:r>
            <a:endParaRPr lang="en-US" altLang="zh-TW" dirty="0" smtClean="0"/>
          </a:p>
          <a:p>
            <a:pPr rtl="0"/>
            <a:endParaRPr lang="en-US" altLang="zh-TW" dirty="0" smtClean="0"/>
          </a:p>
          <a:p>
            <a:pPr rtl="0"/>
            <a:r>
              <a:rPr lang="en-US" altLang="zh-TW" dirty="0" smtClean="0"/>
              <a:t>	the correct</a:t>
            </a:r>
            <a:r>
              <a:rPr lang="en-US" altLang="zh-TW" baseline="0" dirty="0" smtClean="0"/>
              <a:t> definition of rank</a:t>
            </a:r>
            <a:endParaRPr lang="en-US" altLang="zh-TW" dirty="0" smtClean="0"/>
          </a:p>
          <a:p>
            <a:pPr rtl="0"/>
            <a:endParaRPr lang="en-US" altLang="zh-TW" dirty="0" smtClean="0"/>
          </a:p>
          <a:p>
            <a:pPr rtl="0"/>
            <a:r>
              <a:rPr lang="en-US" altLang="zh-TW" dirty="0" smtClean="0"/>
              <a:t>	dependent is defined on a set or a vector? On set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896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(b) the maximum number of linearly independent </a:t>
            </a:r>
            <a:r>
              <a:rPr lang="en-US" altLang="zh-TW" i="1" dirty="0" smtClean="0"/>
              <a:t>row</a:t>
            </a:r>
            <a:r>
              <a:rPr lang="en-US" altLang="zh-TW" dirty="0" smtClean="0"/>
              <a:t> vectors in the matrix. Both definitions are equivalent.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The rank of a matrix would be zero only if the matrix had no non-zero elements. If a matrix had even one non-zero element, its minimum rank would be one.</a:t>
            </a:r>
            <a:endParaRPr lang="zh-TW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999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(b) the maximum number of linearly independent </a:t>
            </a:r>
            <a:r>
              <a:rPr lang="en-US" altLang="zh-TW" i="1" dirty="0" smtClean="0"/>
              <a:t>row</a:t>
            </a:r>
            <a:r>
              <a:rPr lang="en-US" altLang="zh-TW" dirty="0" smtClean="0"/>
              <a:t> vectors in the matrix. Both definitions are equivalent.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The rank of a matrix would be zero only if the matrix had no non-zero elements. If a matrix had even one non-zero element, its minimum rank would be one.</a:t>
            </a:r>
            <a:endParaRPr lang="zh-TW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2557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0000FF"/>
                </a:solidFill>
              </a:rPr>
              <a:t>Check existence first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>
              <a:solidFill>
                <a:srgbClr val="0000FF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0000FF"/>
                </a:solidFill>
              </a:rPr>
              <a:t>One</a:t>
            </a:r>
            <a:r>
              <a:rPr lang="en-US" altLang="zh-TW" sz="1200" baseline="0" dirty="0" smtClean="0">
                <a:solidFill>
                  <a:srgbClr val="0000FF"/>
                </a:solidFill>
              </a:rPr>
              <a:t> or infinite </a:t>
            </a:r>
            <a:r>
              <a:rPr lang="en-US" altLang="zh-TW" sz="1200" baseline="0" dirty="0" err="1" smtClean="0">
                <a:solidFill>
                  <a:srgbClr val="0000FF"/>
                </a:solidFill>
              </a:rPr>
              <a:t>soluiton</a:t>
            </a:r>
            <a:endParaRPr lang="zh-TW" altLang="en-US" sz="1200" dirty="0" smtClean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86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0000FF"/>
                </a:solidFill>
              </a:rPr>
              <a:t>Check existence first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>
              <a:solidFill>
                <a:srgbClr val="0000FF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0000FF"/>
                </a:solidFill>
              </a:rPr>
              <a:t>One</a:t>
            </a:r>
            <a:r>
              <a:rPr lang="en-US" altLang="zh-TW" sz="1200" baseline="0" dirty="0" smtClean="0">
                <a:solidFill>
                  <a:srgbClr val="0000FF"/>
                </a:solidFill>
              </a:rPr>
              <a:t> or infinite </a:t>
            </a:r>
            <a:r>
              <a:rPr lang="en-US" altLang="zh-TW" sz="1200" baseline="0" dirty="0" err="1" smtClean="0">
                <a:solidFill>
                  <a:srgbClr val="0000FF"/>
                </a:solidFill>
              </a:rPr>
              <a:t>soluiton</a:t>
            </a:r>
            <a:endParaRPr lang="zh-TW" altLang="en-US" sz="1200" dirty="0" smtClean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816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0000FF"/>
                </a:solidFill>
              </a:rPr>
              <a:t>Check existence first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>
              <a:solidFill>
                <a:srgbClr val="0000FF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0000FF"/>
                </a:solidFill>
              </a:rPr>
              <a:t>One</a:t>
            </a:r>
            <a:r>
              <a:rPr lang="en-US" altLang="zh-TW" sz="1200" baseline="0" dirty="0" smtClean="0">
                <a:solidFill>
                  <a:srgbClr val="0000FF"/>
                </a:solidFill>
              </a:rPr>
              <a:t> or infinite </a:t>
            </a:r>
            <a:r>
              <a:rPr lang="en-US" altLang="zh-TW" sz="1200" baseline="0" dirty="0" err="1" smtClean="0">
                <a:solidFill>
                  <a:srgbClr val="0000FF"/>
                </a:solidFill>
              </a:rPr>
              <a:t>soluiton</a:t>
            </a:r>
            <a:endParaRPr lang="zh-TW" altLang="en-US" sz="1200" dirty="0" smtClean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975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How about only one vector</a:t>
            </a:r>
          </a:p>
          <a:p>
            <a:pPr algn="ctr"/>
            <a:endParaRPr lang="en-US" altLang="zh-TW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2.5</a:t>
            </a:r>
            <a:r>
              <a:rPr lang="en-US" altLang="zh-TW" b="1" dirty="0" smtClean="0">
                <a:solidFill>
                  <a:srgbClr val="FF0000"/>
                </a:solidFill>
                <a:sym typeface="MT Extra" pitchFamily="18" charset="2"/>
              </a:rPr>
              <a:t>u</a:t>
            </a:r>
            <a:r>
              <a:rPr lang="en-US" altLang="zh-TW" baseline="-25000" dirty="0" smtClean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zh-TW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sym typeface="MT Extra" pitchFamily="18" charset="2"/>
              </a:rPr>
              <a:t>= </a:t>
            </a:r>
            <a:r>
              <a:rPr lang="en-US" altLang="zh-TW" b="1" dirty="0" smtClean="0">
                <a:solidFill>
                  <a:srgbClr val="FF0000"/>
                </a:solidFill>
              </a:rPr>
              <a:t>u</a:t>
            </a:r>
            <a:r>
              <a:rPr lang="en-US" altLang="zh-TW" baseline="-25000" dirty="0" smtClean="0">
                <a:solidFill>
                  <a:srgbClr val="FF0000"/>
                </a:solidFill>
                <a:sym typeface="Symbol" pitchFamily="18" charset="2"/>
              </a:rPr>
              <a:t>2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035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1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12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12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TW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TW" sz="12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r>
                  <a:rPr lang="zh-TW" altLang="en-US" sz="1200" dirty="0" smtClean="0"/>
                  <a:t> </a:t>
                </a:r>
                <a:r>
                  <a:rPr lang="en-US" altLang="zh-TW" sz="1200" dirty="0" smtClean="0"/>
                  <a:t>is linear dependent or independent?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i="0" smtClean="0">
                    <a:latin typeface="Cambria Math" panose="02040503050406030204" pitchFamily="18" charset="0"/>
                  </a:rPr>
                  <a:t>{[■8(</a:t>
                </a:r>
                <a:r>
                  <a:rPr lang="en-US" altLang="zh-TW" sz="1200" b="0" i="0" smtClean="0">
                    <a:latin typeface="Cambria Math" panose="02040503050406030204" pitchFamily="18" charset="0"/>
                  </a:rPr>
                  <a:t>0@</a:t>
                </a:r>
                <a:r>
                  <a:rPr lang="en-US" altLang="zh-TW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⋮@</a:t>
                </a:r>
                <a:r>
                  <a:rPr lang="en-US" altLang="zh-TW" sz="1200" b="0" i="0" smtClean="0">
                    <a:latin typeface="Cambria Math" panose="02040503050406030204" pitchFamily="18" charset="0"/>
                  </a:rPr>
                  <a:t>0)]}</a:t>
                </a:r>
                <a:r>
                  <a:rPr lang="zh-TW" altLang="en-US" sz="1200" dirty="0" smtClean="0"/>
                  <a:t> </a:t>
                </a:r>
                <a:r>
                  <a:rPr lang="en-US" altLang="zh-TW" sz="1200" dirty="0" smtClean="0"/>
                  <a:t>is linear dependent or independent?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001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How to check? </a:t>
            </a:r>
          </a:p>
          <a:p>
            <a:pPr lvl="1"/>
            <a:r>
              <a:rPr lang="en-US" altLang="zh-TW" dirty="0" smtClean="0"/>
              <a:t>Simple, check whether a vector is the linear combination of the other.</a:t>
            </a:r>
          </a:p>
          <a:p>
            <a:pPr lvl="1"/>
            <a:r>
              <a:rPr lang="en-US" altLang="zh-TW" dirty="0" smtClean="0"/>
              <a:t>Are there better approach.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Draw</a:t>
            </a:r>
            <a:r>
              <a:rPr lang="en-US" altLang="zh-TW" baseline="0" dirty="0" smtClean="0"/>
              <a:t> on the black board……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78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Intuition for </a:t>
            </a:r>
            <a:r>
              <a:rPr lang="en-US" altLang="zh-TW" dirty="0" err="1" smtClean="0"/>
              <a:t>initnite</a:t>
            </a:r>
            <a:r>
              <a:rPr lang="en-US" altLang="zh-TW" dirty="0" smtClean="0"/>
              <a:t> solution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722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同種的；同質的</a:t>
            </a:r>
            <a:endParaRPr lang="en-US" altLang="zh-TW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Homogeneous have more solutions</a:t>
            </a:r>
            <a:endParaRPr lang="en-US" altLang="zh-TW" sz="1200" dirty="0" smtClean="0">
              <a:sym typeface="MT Extra" pitchFamily="18" charset="2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1. Does </a:t>
            </a:r>
            <a:r>
              <a:rPr lang="en-US" altLang="zh-TW" i="1" dirty="0" smtClean="0"/>
              <a:t>A</a:t>
            </a:r>
            <a:r>
              <a:rPr lang="en-US" altLang="zh-TW" b="1" dirty="0" smtClean="0"/>
              <a:t>x</a:t>
            </a:r>
            <a:r>
              <a:rPr lang="en-US" altLang="zh-TW" dirty="0" smtClean="0"/>
              <a:t> = </a:t>
            </a:r>
            <a:r>
              <a:rPr lang="en-US" altLang="zh-TW" b="1" dirty="0" smtClean="0"/>
              <a:t>0</a:t>
            </a:r>
            <a:r>
              <a:rPr lang="en-US" altLang="zh-TW" dirty="0" smtClean="0"/>
              <a:t> always have a solution?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Linear independent =&gt; Only has one solution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Linear dependent =&gt; Exists non-zero solution</a:t>
            </a:r>
            <a:endParaRPr lang="zh-TW" alt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 </a:t>
            </a:r>
            <a:endParaRPr lang="zh-TW" alt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8879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(b) the maximum number of linearly independent </a:t>
            </a:r>
            <a:r>
              <a:rPr lang="en-US" altLang="zh-TW" i="1" dirty="0" smtClean="0"/>
              <a:t>row</a:t>
            </a:r>
            <a:r>
              <a:rPr lang="en-US" altLang="zh-TW" dirty="0" smtClean="0"/>
              <a:t> vectors in the matrix. Both definitions are equivalent.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The rank of a matrix would be zero only if the matrix had no non-zero elements. If a matrix had even one non-zero element, its minimum rank would be one.</a:t>
            </a:r>
            <a:endParaRPr lang="zh-TW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86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66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56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022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34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76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52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36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66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00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00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40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9BB6F-6705-41CE-88B5-A2D32870DF24}" type="datetimeFigureOut">
              <a:rPr lang="zh-TW" altLang="en-US" smtClean="0"/>
              <a:t>2016/3/2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26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11" Type="http://schemas.openxmlformats.org/officeDocument/2006/relationships/image" Target="../media/image46.png"/><Relationship Id="rId5" Type="http://schemas.openxmlformats.org/officeDocument/2006/relationships/image" Target="../media/image1.png"/><Relationship Id="rId10" Type="http://schemas.openxmlformats.org/officeDocument/2006/relationships/image" Target="../media/image45.png"/><Relationship Id="rId4" Type="http://schemas.openxmlformats.org/officeDocument/2006/relationships/image" Target="../media/image7.png"/><Relationship Id="rId9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8.png"/><Relationship Id="rId7" Type="http://schemas.openxmlformats.org/officeDocument/2006/relationships/image" Target="../media/image53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11" Type="http://schemas.openxmlformats.org/officeDocument/2006/relationships/image" Target="../media/image9.png"/><Relationship Id="rId5" Type="http://schemas.openxmlformats.org/officeDocument/2006/relationships/image" Target="../media/image1.png"/><Relationship Id="rId10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How many solutions?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914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Homogeneous </a:t>
            </a:r>
            <a:r>
              <a:rPr lang="en-US" altLang="zh-TW" dirty="0" smtClean="0"/>
              <a:t>Equations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830053" y="2913227"/>
            <a:ext cx="4953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 smtClean="0"/>
              <a:t>Homogeneous linear equations</a:t>
            </a:r>
            <a:endParaRPr lang="zh-TW" altLang="en-US" sz="24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1085292" y="1887438"/>
                <a:ext cx="39451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292" y="1887438"/>
                <a:ext cx="394518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64" r="-1391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左-右雙向箭號 10"/>
          <p:cNvSpPr/>
          <p:nvPr/>
        </p:nvSpPr>
        <p:spPr>
          <a:xfrm>
            <a:off x="5152671" y="1939270"/>
            <a:ext cx="711200" cy="317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841893" y="3004557"/>
                <a:ext cx="122431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893" y="3004557"/>
                <a:ext cx="1224310" cy="13606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972465" y="1838581"/>
                <a:ext cx="11930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465" y="1838581"/>
                <a:ext cx="1193084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841893" y="2528480"/>
                <a:ext cx="30244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893" y="2528480"/>
                <a:ext cx="302448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815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1317871" y="3526949"/>
                <a:ext cx="39779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Always having </a:t>
                </a:r>
                <a14:m>
                  <m:oMath xmlns:m="http://schemas.openxmlformats.org/officeDocument/2006/math"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altLang="zh-TW" sz="2400" dirty="0" smtClean="0"/>
                  <a:t> as solution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871" y="3526949"/>
                <a:ext cx="3977921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297"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915568" y="4567189"/>
                <a:ext cx="4380225" cy="83099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zh-TW" sz="2400" dirty="0"/>
                  <a:t>A set of </a:t>
                </a:r>
                <a:r>
                  <a:rPr lang="en-US" altLang="zh-TW" sz="2400" dirty="0" smtClean="0"/>
                  <a:t>n </a:t>
                </a:r>
                <a:r>
                  <a:rPr lang="en-US" altLang="zh-TW" sz="2400" dirty="0"/>
                  <a:t>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 dependent</a:t>
                </a: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568" y="4567189"/>
                <a:ext cx="4380225" cy="830997"/>
              </a:xfrm>
              <a:prstGeom prst="rect">
                <a:avLst/>
              </a:prstGeom>
              <a:blipFill rotWithShape="0">
                <a:blip r:embed="rId8"/>
                <a:stretch>
                  <a:fillRect l="-2083" t="-5797" b="-144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左-右雙向箭號 18"/>
          <p:cNvSpPr/>
          <p:nvPr/>
        </p:nvSpPr>
        <p:spPr>
          <a:xfrm>
            <a:off x="5370081" y="4845512"/>
            <a:ext cx="711200" cy="317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6155569" y="4613355"/>
                <a:ext cx="2333407" cy="73866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zh-TW" altLang="en-US" sz="2400" b="1" dirty="0" smtClean="0"/>
                  <a:t> </a:t>
                </a:r>
                <a:r>
                  <a:rPr lang="en-US" altLang="zh-TW" sz="2400" dirty="0" smtClean="0"/>
                  <a:t>have non-zero solution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569" y="4613355"/>
                <a:ext cx="2333407" cy="738664"/>
              </a:xfrm>
              <a:prstGeom prst="rect">
                <a:avLst/>
              </a:prstGeom>
              <a:blipFill rotWithShape="0">
                <a:blip r:embed="rId9"/>
                <a:stretch>
                  <a:fillRect l="-8073" t="-13115" r="-3385" b="-229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915567" y="5596163"/>
                <a:ext cx="4380225" cy="83099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zh-TW" sz="2400" dirty="0"/>
                  <a:t>A set </a:t>
                </a:r>
                <a:r>
                  <a:rPr lang="en-US" altLang="zh-TW" sz="2400" dirty="0" smtClean="0"/>
                  <a:t>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 </a:t>
                </a:r>
                <a:r>
                  <a:rPr lang="en-US" altLang="zh-TW" sz="2400" dirty="0" smtClean="0"/>
                  <a:t>independent</a:t>
                </a:r>
                <a:endParaRPr lang="en-US" altLang="zh-TW" sz="2400" dirty="0"/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567" y="5596163"/>
                <a:ext cx="4380225" cy="830997"/>
              </a:xfrm>
              <a:prstGeom prst="rect">
                <a:avLst/>
              </a:prstGeom>
              <a:blipFill rotWithShape="0">
                <a:blip r:embed="rId10"/>
                <a:stretch>
                  <a:fillRect l="-2083" t="-5839" b="-153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左-右雙向箭號 21"/>
          <p:cNvSpPr/>
          <p:nvPr/>
        </p:nvSpPr>
        <p:spPr>
          <a:xfrm>
            <a:off x="5356890" y="5852911"/>
            <a:ext cx="711200" cy="317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155569" y="5683366"/>
                <a:ext cx="2333407" cy="73866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zh-TW" altLang="en-US" sz="2400" b="1" dirty="0" smtClean="0"/>
                  <a:t> </a:t>
                </a:r>
                <a:r>
                  <a:rPr lang="en-US" altLang="zh-TW" sz="2400" dirty="0" smtClean="0"/>
                  <a:t>only have zero solution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569" y="5683366"/>
                <a:ext cx="2333407" cy="738664"/>
              </a:xfrm>
              <a:prstGeom prst="rect">
                <a:avLst/>
              </a:prstGeom>
              <a:blipFill rotWithShape="0">
                <a:blip r:embed="rId11"/>
                <a:stretch>
                  <a:fillRect l="-8073" t="-12295" r="-4687" b="-237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7944390" y="5056027"/>
            <a:ext cx="1089172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infinite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9445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1" grpId="0" animBg="1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Homogeneous Equations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Columns of </a:t>
            </a:r>
            <a:r>
              <a:rPr lang="en-US" altLang="zh-TW" dirty="0" smtClean="0">
                <a:solidFill>
                  <a:srgbClr val="0000FF"/>
                </a:solidFill>
              </a:rPr>
              <a:t>A</a:t>
            </a:r>
            <a:r>
              <a:rPr lang="en-US" altLang="zh-TW" dirty="0" smtClean="0"/>
              <a:t> are </a:t>
            </a:r>
            <a:r>
              <a:rPr lang="en-US" altLang="zh-TW" b="1" dirty="0" smtClean="0"/>
              <a:t>dependent</a:t>
            </a:r>
            <a:r>
              <a:rPr lang="en-US" altLang="zh-TW" dirty="0" smtClean="0"/>
              <a:t> → If </a:t>
            </a:r>
            <a:r>
              <a:rPr lang="en-US" altLang="zh-TW" dirty="0" smtClean="0">
                <a:solidFill>
                  <a:srgbClr val="0000FF"/>
                </a:solidFill>
              </a:rPr>
              <a:t>A</a:t>
            </a:r>
            <a:r>
              <a:rPr lang="en-US" altLang="zh-TW" dirty="0" smtClean="0">
                <a:solidFill>
                  <a:srgbClr val="FF0000"/>
                </a:solidFill>
              </a:rPr>
              <a:t>x</a:t>
            </a:r>
            <a:r>
              <a:rPr lang="en-US" altLang="zh-TW" dirty="0" smtClean="0"/>
              <a:t>=</a:t>
            </a:r>
            <a:r>
              <a:rPr lang="en-US" altLang="zh-TW" dirty="0" smtClean="0">
                <a:solidFill>
                  <a:srgbClr val="00B050"/>
                </a:solidFill>
              </a:rPr>
              <a:t>b </a:t>
            </a:r>
            <a:r>
              <a:rPr lang="en-US" altLang="zh-TW" dirty="0" smtClean="0"/>
              <a:t>have solution, it will have Infinite Solutions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If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00B050"/>
                </a:solidFill>
              </a:rPr>
              <a:t>b </a:t>
            </a:r>
            <a:r>
              <a:rPr lang="en-US" altLang="zh-TW" dirty="0"/>
              <a:t>have </a:t>
            </a:r>
            <a:r>
              <a:rPr lang="en-US" altLang="zh-TW" dirty="0" smtClean="0"/>
              <a:t>Infinite solutions → </a:t>
            </a:r>
            <a:r>
              <a:rPr lang="en-US" altLang="zh-TW" dirty="0"/>
              <a:t>Columns of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/>
              <a:t> are dependent 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23353" y="2830002"/>
                <a:ext cx="3598968" cy="73866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chemeClr val="tx1"/>
                    </a:solidFill>
                  </a:rPr>
                  <a:t>We can find non-zero solution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u</a:t>
                </a:r>
                <a:r>
                  <a:rPr lang="en-US" altLang="zh-TW" sz="2400" dirty="0" smtClean="0">
                    <a:solidFill>
                      <a:schemeClr val="tx1"/>
                    </a:solidFill>
                  </a:rPr>
                  <a:t> such that 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353" y="2830002"/>
                <a:ext cx="3598968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5076" t="-12295" r="-1184" b="-237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823353" y="3757561"/>
                <a:ext cx="3598968" cy="73866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chemeClr val="tx1"/>
                    </a:solidFill>
                  </a:rPr>
                  <a:t>There exists </a:t>
                </a:r>
                <a:r>
                  <a:rPr lang="en-US" altLang="zh-TW" sz="24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altLang="zh-TW" sz="2400" dirty="0" smtClean="0">
                    <a:solidFill>
                      <a:schemeClr val="tx1"/>
                    </a:solidFill>
                  </a:rPr>
                  <a:t> such that 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353" y="3757561"/>
                <a:ext cx="3598968" cy="738664"/>
              </a:xfrm>
              <a:prstGeom prst="rect">
                <a:avLst/>
              </a:prstGeom>
              <a:blipFill rotWithShape="0">
                <a:blip r:embed="rId3"/>
                <a:stretch>
                  <a:fillRect l="-5076" t="-12195" b="-16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左大括弧 5"/>
          <p:cNvSpPr/>
          <p:nvPr/>
        </p:nvSpPr>
        <p:spPr>
          <a:xfrm flipH="1">
            <a:off x="4532494" y="2809200"/>
            <a:ext cx="430318" cy="1685386"/>
          </a:xfrm>
          <a:prstGeom prst="leftBrace">
            <a:avLst>
              <a:gd name="adj1" fmla="val 18537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387395" y="2965836"/>
                <a:ext cx="23092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395" y="2965836"/>
                <a:ext cx="2309222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5408624" y="3503264"/>
                <a:ext cx="331901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zh-TW" altLang="en-US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2800" dirty="0" smtClean="0">
                    <a:solidFill>
                      <a:schemeClr val="tx1"/>
                    </a:solidFill>
                  </a:rPr>
                  <a:t>is another solution different to </a:t>
                </a:r>
                <a:r>
                  <a:rPr lang="en-US" altLang="zh-TW" sz="2800" dirty="0" smtClean="0">
                    <a:solidFill>
                      <a:srgbClr val="FF0000"/>
                    </a:solidFill>
                  </a:rPr>
                  <a:t>v</a:t>
                </a:r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24" y="3503264"/>
                <a:ext cx="3319017" cy="954107"/>
              </a:xfrm>
              <a:prstGeom prst="rect">
                <a:avLst/>
              </a:prstGeom>
              <a:blipFill rotWithShape="0">
                <a:blip r:embed="rId5"/>
                <a:stretch>
                  <a:fillRect l="-3670" t="-6410" r="-3303" b="-179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834695" y="5486581"/>
                <a:ext cx="1374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95" y="5486581"/>
                <a:ext cx="1374351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834695" y="6009801"/>
                <a:ext cx="1374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95" y="6009801"/>
                <a:ext cx="1374351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左大括弧 10"/>
          <p:cNvSpPr/>
          <p:nvPr/>
        </p:nvSpPr>
        <p:spPr>
          <a:xfrm flipH="1">
            <a:off x="4500078" y="5478161"/>
            <a:ext cx="462733" cy="1054860"/>
          </a:xfrm>
          <a:prstGeom prst="leftBrace">
            <a:avLst>
              <a:gd name="adj1" fmla="val 18537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5387395" y="5586594"/>
                <a:ext cx="23092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395" y="5586594"/>
                <a:ext cx="2309222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5567366" y="6109814"/>
            <a:ext cx="161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Non-zero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5746672" y="6095605"/>
            <a:ext cx="11382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80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 animBg="1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How many solutions?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>
                <a:solidFill>
                  <a:srgbClr val="0000FF"/>
                </a:solidFill>
              </a:rPr>
              <a:t>Rank and Nullity</a:t>
            </a:r>
            <a:endParaRPr lang="zh-TW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5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Intuitive Definition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 </a:t>
            </a:r>
            <a:r>
              <a:rPr lang="en-US" altLang="zh-TW" b="1" dirty="0"/>
              <a:t>rank</a:t>
            </a:r>
            <a:r>
              <a:rPr lang="en-US" altLang="zh-TW" dirty="0"/>
              <a:t> of a matrix is defined as </a:t>
            </a:r>
            <a:r>
              <a:rPr lang="en-US" altLang="zh-TW" dirty="0" smtClean="0"/>
              <a:t>the </a:t>
            </a:r>
            <a:r>
              <a:rPr lang="en-US" altLang="zh-TW" dirty="0"/>
              <a:t>maximum number of</a:t>
            </a:r>
            <a:r>
              <a:rPr lang="en-US" altLang="zh-TW" i="1" dirty="0">
                <a:solidFill>
                  <a:srgbClr val="0000FF"/>
                </a:solidFill>
              </a:rPr>
              <a:t> linearly independent </a:t>
            </a:r>
            <a:r>
              <a:rPr lang="en-US" altLang="zh-TW" i="1" dirty="0" smtClean="0">
                <a:solidFill>
                  <a:srgbClr val="0000FF"/>
                </a:solidFill>
              </a:rPr>
              <a:t>columns</a:t>
            </a:r>
            <a:r>
              <a:rPr lang="en-US" altLang="zh-TW" dirty="0"/>
              <a:t> </a:t>
            </a:r>
            <a:r>
              <a:rPr lang="en-US" altLang="zh-TW" dirty="0" smtClean="0"/>
              <a:t>in </a:t>
            </a:r>
            <a:r>
              <a:rPr lang="en-US" altLang="zh-TW" dirty="0"/>
              <a:t>the </a:t>
            </a:r>
            <a:r>
              <a:rPr lang="en-US" altLang="zh-TW" dirty="0" smtClean="0"/>
              <a:t>matrix. </a:t>
            </a:r>
          </a:p>
          <a:p>
            <a:r>
              <a:rPr lang="en-US" altLang="zh-TW" b="1" dirty="0" smtClean="0"/>
              <a:t>Nullity</a:t>
            </a:r>
            <a:r>
              <a:rPr lang="en-US" altLang="zh-TW" dirty="0" smtClean="0"/>
              <a:t> = Number of columns - </a:t>
            </a:r>
            <a:r>
              <a:rPr lang="en-US" altLang="zh-TW" b="1" dirty="0" smtClean="0"/>
              <a:t>rank</a:t>
            </a:r>
          </a:p>
          <a:p>
            <a:endParaRPr lang="en-US" altLang="zh-TW" dirty="0"/>
          </a:p>
          <a:p>
            <a:endParaRPr lang="en-US" altLang="zh-TW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889461" y="3822715"/>
                <a:ext cx="2218108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1" y="3822715"/>
                <a:ext cx="2218108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3766085" y="3822715"/>
                <a:ext cx="1881477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085" y="3822715"/>
                <a:ext cx="1881477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357567" y="3822715"/>
                <a:ext cx="168270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567" y="3822715"/>
                <a:ext cx="1682705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386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18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Intuitive Definition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 </a:t>
            </a:r>
            <a:r>
              <a:rPr lang="en-US" altLang="zh-TW" b="1" dirty="0"/>
              <a:t>rank</a:t>
            </a:r>
            <a:r>
              <a:rPr lang="en-US" altLang="zh-TW" dirty="0"/>
              <a:t> of a matrix is defined as </a:t>
            </a:r>
            <a:r>
              <a:rPr lang="en-US" altLang="zh-TW" dirty="0" smtClean="0"/>
              <a:t>the </a:t>
            </a:r>
            <a:r>
              <a:rPr lang="en-US" altLang="zh-TW" dirty="0"/>
              <a:t>maximum number of</a:t>
            </a:r>
            <a:r>
              <a:rPr lang="en-US" altLang="zh-TW" i="1" dirty="0">
                <a:solidFill>
                  <a:srgbClr val="0000FF"/>
                </a:solidFill>
              </a:rPr>
              <a:t> linearly independent </a:t>
            </a:r>
            <a:r>
              <a:rPr lang="en-US" altLang="zh-TW" i="1" dirty="0" smtClean="0">
                <a:solidFill>
                  <a:srgbClr val="0000FF"/>
                </a:solidFill>
              </a:rPr>
              <a:t>columns</a:t>
            </a:r>
            <a:r>
              <a:rPr lang="en-US" altLang="zh-TW" dirty="0"/>
              <a:t> </a:t>
            </a:r>
            <a:r>
              <a:rPr lang="en-US" altLang="zh-TW" dirty="0" smtClean="0"/>
              <a:t>in </a:t>
            </a:r>
            <a:r>
              <a:rPr lang="en-US" altLang="zh-TW" dirty="0"/>
              <a:t>the </a:t>
            </a:r>
            <a:r>
              <a:rPr lang="en-US" altLang="zh-TW" dirty="0" smtClean="0"/>
              <a:t>matrix. </a:t>
            </a:r>
          </a:p>
          <a:p>
            <a:r>
              <a:rPr lang="en-US" altLang="zh-TW" b="1" dirty="0" smtClean="0"/>
              <a:t>Nullity</a:t>
            </a:r>
            <a:r>
              <a:rPr lang="en-US" altLang="zh-TW" dirty="0" smtClean="0"/>
              <a:t> = Number of columns - </a:t>
            </a:r>
            <a:r>
              <a:rPr lang="en-US" altLang="zh-TW" b="1" dirty="0" smtClean="0"/>
              <a:t>rank</a:t>
            </a:r>
          </a:p>
          <a:p>
            <a:endParaRPr lang="en-US" altLang="zh-TW" dirty="0"/>
          </a:p>
          <a:p>
            <a:endParaRPr lang="en-US" altLang="zh-TW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1228241" y="3907283"/>
                <a:ext cx="1658467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241" y="3907283"/>
                <a:ext cx="1658467" cy="7184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3782413" y="3907283"/>
                <a:ext cx="1100621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413" y="3907283"/>
                <a:ext cx="1100621" cy="7184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5822265" y="3901320"/>
                <a:ext cx="542776" cy="724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265" y="3901320"/>
                <a:ext cx="542776" cy="7244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7286587" y="4048090"/>
                <a:ext cx="5320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587" y="4048090"/>
                <a:ext cx="532004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5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Intuitive Definition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 </a:t>
            </a:r>
            <a:r>
              <a:rPr lang="en-US" altLang="zh-TW" b="1" dirty="0"/>
              <a:t>rank</a:t>
            </a:r>
            <a:r>
              <a:rPr lang="en-US" altLang="zh-TW" dirty="0"/>
              <a:t> of a matrix is defined as </a:t>
            </a:r>
            <a:r>
              <a:rPr lang="en-US" altLang="zh-TW" dirty="0" smtClean="0"/>
              <a:t>the </a:t>
            </a:r>
            <a:r>
              <a:rPr lang="en-US" altLang="zh-TW" dirty="0"/>
              <a:t>maximum number of</a:t>
            </a:r>
            <a:r>
              <a:rPr lang="en-US" altLang="zh-TW" i="1" dirty="0">
                <a:solidFill>
                  <a:srgbClr val="0000FF"/>
                </a:solidFill>
              </a:rPr>
              <a:t> linearly independent </a:t>
            </a:r>
            <a:r>
              <a:rPr lang="en-US" altLang="zh-TW" i="1" dirty="0" smtClean="0">
                <a:solidFill>
                  <a:srgbClr val="0000FF"/>
                </a:solidFill>
              </a:rPr>
              <a:t>columns</a:t>
            </a:r>
            <a:r>
              <a:rPr lang="en-US" altLang="zh-TW" dirty="0"/>
              <a:t> </a:t>
            </a:r>
            <a:r>
              <a:rPr lang="en-US" altLang="zh-TW" dirty="0" smtClean="0"/>
              <a:t>in </a:t>
            </a:r>
            <a:r>
              <a:rPr lang="en-US" altLang="zh-TW" dirty="0"/>
              <a:t>the </a:t>
            </a:r>
            <a:r>
              <a:rPr lang="en-US" altLang="zh-TW" dirty="0" smtClean="0"/>
              <a:t>matrix. </a:t>
            </a:r>
          </a:p>
          <a:p>
            <a:r>
              <a:rPr lang="en-US" altLang="zh-TW" b="1" dirty="0" smtClean="0"/>
              <a:t>Nullity</a:t>
            </a:r>
            <a:r>
              <a:rPr lang="en-US" altLang="zh-TW" dirty="0" smtClean="0"/>
              <a:t> = Number of columns - </a:t>
            </a:r>
            <a:r>
              <a:rPr lang="en-US" altLang="zh-TW" b="1" dirty="0" smtClean="0"/>
              <a:t>rank</a:t>
            </a:r>
          </a:p>
          <a:p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849086" y="386987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If A is a </a:t>
            </a:r>
            <a:r>
              <a:rPr lang="en-US" altLang="zh-TW" sz="2800" dirty="0" err="1" smtClean="0"/>
              <a:t>mxn</a:t>
            </a:r>
            <a:r>
              <a:rPr lang="en-US" altLang="zh-TW" sz="2800" dirty="0" smtClean="0"/>
              <a:t> matrix: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779813" y="4704221"/>
            <a:ext cx="193357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Rank A = n</a:t>
            </a:r>
            <a:endParaRPr lang="zh-TW" altLang="en-US" sz="2800" dirty="0"/>
          </a:p>
        </p:txBody>
      </p:sp>
      <p:sp>
        <p:nvSpPr>
          <p:cNvPr id="5" name="左-右雙向箭號 4"/>
          <p:cNvSpPr/>
          <p:nvPr/>
        </p:nvSpPr>
        <p:spPr>
          <a:xfrm>
            <a:off x="3901846" y="5158668"/>
            <a:ext cx="1078369" cy="445556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779813" y="5342614"/>
            <a:ext cx="193357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Nullity</a:t>
            </a:r>
            <a:r>
              <a:rPr lang="en-US" altLang="zh-TW" sz="2800" dirty="0" smtClean="0"/>
              <a:t> A = 0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168672" y="4868170"/>
            <a:ext cx="2717350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Columns of A are independent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8726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5" grpId="0" animBg="1"/>
      <p:bldP spid="1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How many solutions?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>
                <a:solidFill>
                  <a:srgbClr val="0000FF"/>
                </a:solidFill>
              </a:rPr>
              <a:t>Concluding Remarks</a:t>
            </a:r>
            <a:endParaRPr lang="zh-TW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6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134740" y="4039459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 smtClean="0"/>
                  <a:t>The </a:t>
                </a:r>
                <a:r>
                  <a:rPr lang="en-US" altLang="zh-TW" sz="2400" dirty="0" smtClean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are </a:t>
                </a:r>
                <a:r>
                  <a:rPr lang="en-US" altLang="zh-TW" sz="2400" b="1" i="1" dirty="0" smtClean="0"/>
                  <a:t>independent</a:t>
                </a:r>
                <a:r>
                  <a:rPr lang="en-US" altLang="zh-TW" sz="2400" dirty="0" smtClean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740" y="4039459"/>
                <a:ext cx="236405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628650" y="4258712"/>
            <a:ext cx="1431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No solution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 smtClean="0"/>
                  <a:t> a </a:t>
                </a:r>
                <a:r>
                  <a:rPr lang="en-US" altLang="zh-TW" sz="2400" dirty="0"/>
                  <a:t>linear combination 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 smtClean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 smtClean="0"/>
                  <a:t> in the span</a:t>
                </a:r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 smtClean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左大括弧 36"/>
          <p:cNvSpPr/>
          <p:nvPr/>
        </p:nvSpPr>
        <p:spPr>
          <a:xfrm rot="5400000">
            <a:off x="3455318" y="341636"/>
            <a:ext cx="396234" cy="5266129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5497599" y="302115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134740" y="4985212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 smtClean="0"/>
              <a:t>Rank A = n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3128502" y="5544222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 smtClean="0"/>
              <a:t>Nullity A = 0</a:t>
            </a:r>
            <a:endParaRPr lang="zh-TW" altLang="en-US" sz="2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2982937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Unique solution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6430586" y="4039459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 smtClean="0"/>
                  <a:t>The </a:t>
                </a:r>
                <a:r>
                  <a:rPr lang="en-US" altLang="zh-TW" sz="2400" dirty="0" smtClean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are </a:t>
                </a:r>
                <a:r>
                  <a:rPr lang="en-US" altLang="zh-TW" sz="2400" b="1" i="1" dirty="0" smtClean="0"/>
                  <a:t>dependent</a:t>
                </a:r>
                <a:r>
                  <a:rPr lang="en-US" altLang="zh-TW" sz="2400" dirty="0" smtClean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586" y="4039459"/>
                <a:ext cx="2364052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字方塊 50"/>
          <p:cNvSpPr txBox="1"/>
          <p:nvPr/>
        </p:nvSpPr>
        <p:spPr>
          <a:xfrm>
            <a:off x="6430586" y="4985212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 smtClean="0"/>
              <a:t>Rank A &lt; n</a:t>
            </a:r>
            <a:endParaRPr lang="zh-TW" altLang="en-US" sz="2400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6424348" y="5544222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 smtClean="0"/>
              <a:t>Nullity A &gt; 0</a:t>
            </a:r>
            <a:endParaRPr lang="zh-TW" altLang="en-US" sz="2400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6278783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Infinite solution</a:t>
            </a:r>
            <a:endParaRPr lang="zh-TW" altLang="en-US" sz="2800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873863" y="304440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左-右雙向箭號 56"/>
          <p:cNvSpPr/>
          <p:nvPr/>
        </p:nvSpPr>
        <p:spPr>
          <a:xfrm rot="5400000">
            <a:off x="1026617" y="3742517"/>
            <a:ext cx="635193" cy="37453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左大括弧 25"/>
          <p:cNvSpPr/>
          <p:nvPr/>
        </p:nvSpPr>
        <p:spPr>
          <a:xfrm rot="5400000">
            <a:off x="5731642" y="1007674"/>
            <a:ext cx="396234" cy="5602514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8" name="圖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617" y="552404"/>
            <a:ext cx="1184286" cy="2653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4161617" y="1021938"/>
                <a:ext cx="1403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617" y="1021938"/>
                <a:ext cx="1403782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5876117" y="1011920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117" y="1011920"/>
                <a:ext cx="1136401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7195991" y="1021938"/>
                <a:ext cx="1211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991" y="1021938"/>
                <a:ext cx="1211934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7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503275" y="712918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 smtClean="0"/>
                  <a:t>The </a:t>
                </a:r>
                <a:r>
                  <a:rPr lang="en-US" altLang="zh-TW" sz="2400" dirty="0" smtClean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are </a:t>
                </a:r>
                <a:r>
                  <a:rPr lang="en-US" altLang="zh-TW" sz="2400" b="1" i="1" dirty="0" smtClean="0"/>
                  <a:t>independent</a:t>
                </a:r>
                <a:r>
                  <a:rPr lang="en-US" altLang="zh-TW" sz="2400" dirty="0" smtClean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275" y="712918"/>
                <a:ext cx="2364052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3503275" y="1658671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 smtClean="0"/>
              <a:t>Rank A = n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97037" y="2217681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 smtClean="0"/>
              <a:t>Nullity A = 0</a:t>
            </a:r>
            <a:endParaRPr lang="zh-TW" altLang="en-US" sz="2400" dirty="0"/>
          </a:p>
        </p:txBody>
      </p:sp>
      <p:sp>
        <p:nvSpPr>
          <p:cNvPr id="11" name="左大括弧 10"/>
          <p:cNvSpPr/>
          <p:nvPr/>
        </p:nvSpPr>
        <p:spPr>
          <a:xfrm rot="5400000">
            <a:off x="4480946" y="-498696"/>
            <a:ext cx="396234" cy="7078603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28651" y="3276384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 smtClean="0"/>
                  <a:t> a </a:t>
                </a:r>
                <a:r>
                  <a:rPr lang="en-US" altLang="zh-TW" sz="2400" dirty="0"/>
                  <a:t>linear combination 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 smtClean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1" y="3276384"/>
                <a:ext cx="3330055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28650" y="4180215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 smtClean="0"/>
                  <a:t> in the span</a:t>
                </a:r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 smtClean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4180215"/>
                <a:ext cx="3330055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410942" y="3276384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 smtClean="0"/>
                  <a:t> a </a:t>
                </a:r>
                <a:r>
                  <a:rPr lang="en-US" altLang="zh-TW" sz="2400" dirty="0"/>
                  <a:t>linear combination 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 smtClean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942" y="3276384"/>
                <a:ext cx="3330055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410941" y="4180215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 smtClean="0"/>
                  <a:t> in the span</a:t>
                </a:r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 smtClean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941" y="4180215"/>
                <a:ext cx="3330055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左大括弧 15"/>
          <p:cNvSpPr/>
          <p:nvPr/>
        </p:nvSpPr>
        <p:spPr>
          <a:xfrm rot="5400000">
            <a:off x="2125166" y="3672356"/>
            <a:ext cx="439209" cy="3432242"/>
          </a:xfrm>
          <a:prstGeom prst="leftBrace">
            <a:avLst>
              <a:gd name="adj1" fmla="val 150723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左大括弧 16"/>
          <p:cNvSpPr/>
          <p:nvPr/>
        </p:nvSpPr>
        <p:spPr>
          <a:xfrm rot="5400000">
            <a:off x="6805272" y="3672356"/>
            <a:ext cx="439209" cy="3432242"/>
          </a:xfrm>
          <a:prstGeom prst="leftBrace">
            <a:avLst>
              <a:gd name="adj1" fmla="val 150723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7075968" y="2610570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328866" y="2554770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903283" y="5404891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279705" y="5404891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5055920" y="5844101"/>
            <a:ext cx="1329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No solution</a:t>
            </a:r>
            <a:endParaRPr lang="zh-TW" altLang="en-US" sz="2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7605931" y="5844736"/>
            <a:ext cx="1556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Unique solution</a:t>
            </a:r>
            <a:endParaRPr lang="zh-TW" altLang="en-US" sz="2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097069" y="5367686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73491" y="5367686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33785" y="5799639"/>
            <a:ext cx="1329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No solution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782052" y="5866556"/>
            <a:ext cx="1660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Infinite </a:t>
            </a:r>
          </a:p>
          <a:p>
            <a:pPr algn="ctr"/>
            <a:r>
              <a:rPr lang="en-US" altLang="zh-TW" sz="2400" dirty="0" smtClean="0"/>
              <a:t>solution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6297675" y="1049907"/>
                <a:ext cx="1403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675" y="1049907"/>
                <a:ext cx="1403782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6309122" y="1538440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122" y="1538440"/>
                <a:ext cx="1136401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7605931" y="1548079"/>
                <a:ext cx="1211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931" y="1548079"/>
                <a:ext cx="1211934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39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True or False</a:t>
            </a:r>
          </a:p>
          <a:p>
            <a:pPr lvl="1"/>
            <a:r>
              <a:rPr lang="en-US" altLang="zh-TW" dirty="0" smtClean="0"/>
              <a:t>If the columns of A are linear independent, then Ax=b has unique solution.</a:t>
            </a:r>
          </a:p>
          <a:p>
            <a:pPr lvl="1"/>
            <a:r>
              <a:rPr lang="en-US" altLang="zh-TW" dirty="0"/>
              <a:t>If the columns of A are linear independent, then Ax=b has at most one solution.</a:t>
            </a:r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the columns of A are linear </a:t>
            </a:r>
            <a:r>
              <a:rPr lang="en-US" altLang="zh-TW" dirty="0" smtClean="0"/>
              <a:t>dependent</a:t>
            </a:r>
            <a:r>
              <a:rPr lang="en-US" altLang="zh-TW" dirty="0"/>
              <a:t>, then Ax=b has </a:t>
            </a:r>
            <a:r>
              <a:rPr lang="en-US" altLang="zh-TW" dirty="0" smtClean="0"/>
              <a:t>infinite </a:t>
            </a:r>
            <a:r>
              <a:rPr lang="en-US" altLang="zh-TW" dirty="0"/>
              <a:t>solution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If the columns of A are linear independent, then Ax=0 (homogeneous equation)</a:t>
            </a:r>
            <a:r>
              <a:rPr lang="en-US" altLang="zh-TW" dirty="0" smtClean="0"/>
              <a:t> </a:t>
            </a:r>
            <a:r>
              <a:rPr lang="en-US" altLang="zh-TW" dirty="0"/>
              <a:t>has unique solution.</a:t>
            </a:r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the columns of A are linear dependent, then </a:t>
            </a:r>
            <a:r>
              <a:rPr lang="en-US" altLang="zh-TW" dirty="0" smtClean="0"/>
              <a:t>Ax=0 (homogeneous equation) </a:t>
            </a:r>
            <a:r>
              <a:rPr lang="en-US" altLang="zh-TW" dirty="0"/>
              <a:t>has infinite solution.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30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628650" y="4258712"/>
            <a:ext cx="1431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No solution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 smtClean="0"/>
                  <a:t> a </a:t>
                </a:r>
                <a:r>
                  <a:rPr lang="en-US" altLang="zh-TW" sz="2400" dirty="0"/>
                  <a:t>linear combination 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 smtClean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 smtClean="0"/>
                  <a:t> in the span</a:t>
                </a:r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 smtClean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左大括弧 36"/>
          <p:cNvSpPr/>
          <p:nvPr/>
        </p:nvSpPr>
        <p:spPr>
          <a:xfrm rot="5400000">
            <a:off x="3455318" y="341636"/>
            <a:ext cx="396234" cy="5266129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5533095" y="3010268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873863" y="304440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左-右雙向箭號 56"/>
          <p:cNvSpPr/>
          <p:nvPr/>
        </p:nvSpPr>
        <p:spPr>
          <a:xfrm rot="5400000">
            <a:off x="1026617" y="3742517"/>
            <a:ext cx="635193" cy="37453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2832598" y="133085"/>
            <a:ext cx="5184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Given a system of linear equations with m equations and n variables</a:t>
            </a:r>
            <a:endParaRPr lang="zh-TW" altLang="en-US" sz="2400" dirty="0"/>
          </a:p>
        </p:txBody>
      </p:sp>
      <p:pic>
        <p:nvPicPr>
          <p:cNvPr id="28" name="圖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514" y="1102838"/>
            <a:ext cx="1184286" cy="2653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4572000" y="1036219"/>
                <a:ext cx="1403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6219"/>
                <a:ext cx="1403782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6286500" y="1026201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0" y="1026201"/>
                <a:ext cx="1136401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7592306" y="1036219"/>
                <a:ext cx="1211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306" y="1036219"/>
                <a:ext cx="1211934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5232337" y="4258712"/>
            <a:ext cx="1486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Have solution</a:t>
            </a:r>
            <a:endParaRPr lang="zh-TW" altLang="en-US" sz="2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607560" y="5157726"/>
            <a:ext cx="297441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b="0" dirty="0" smtClean="0"/>
              <a:t>We don’t know how many solutions</a:t>
            </a:r>
            <a:endParaRPr lang="zh-TW" altLang="en-US" sz="2400" dirty="0"/>
          </a:p>
        </p:txBody>
      </p:sp>
      <p:sp>
        <p:nvSpPr>
          <p:cNvPr id="31" name="左-右雙向箭號 30"/>
          <p:cNvSpPr/>
          <p:nvPr/>
        </p:nvSpPr>
        <p:spPr>
          <a:xfrm rot="5400000">
            <a:off x="5658185" y="3703671"/>
            <a:ext cx="635193" cy="37453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56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 animBg="1"/>
      <p:bldP spid="36" grpId="0" animBg="1"/>
      <p:bldP spid="37" grpId="0" animBg="1"/>
      <p:bldP spid="38" grpId="0"/>
      <p:bldP spid="55" grpId="0"/>
      <p:bldP spid="57" grpId="0" animBg="1"/>
      <p:bldP spid="27" grpId="0"/>
      <p:bldP spid="29" grpId="0"/>
      <p:bldP spid="34" grpId="0"/>
      <p:bldP spid="40" grpId="0"/>
      <p:bldP spid="24" grpId="0"/>
      <p:bldP spid="30" grpId="0" animBg="1"/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Acknowledgement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感謝 姚</a:t>
            </a:r>
            <a:r>
              <a:rPr lang="zh-TW" altLang="en-US" dirty="0"/>
              <a:t>鈞</a:t>
            </a:r>
            <a:r>
              <a:rPr lang="zh-TW" altLang="en-US" dirty="0" smtClean="0"/>
              <a:t>嚴 同學</a:t>
            </a:r>
            <a:r>
              <a:rPr lang="zh-TW" altLang="en-US" dirty="0"/>
              <a:t>發現投影片上的錯誤</a:t>
            </a:r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9434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Today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134740" y="4039459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 smtClean="0"/>
                  <a:t>The </a:t>
                </a:r>
                <a:r>
                  <a:rPr lang="en-US" altLang="zh-TW" sz="2400" dirty="0" smtClean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are </a:t>
                </a:r>
                <a:r>
                  <a:rPr lang="en-US" altLang="zh-TW" sz="2400" b="1" i="1" dirty="0" smtClean="0"/>
                  <a:t>independent</a:t>
                </a:r>
                <a:r>
                  <a:rPr lang="en-US" altLang="zh-TW" sz="2400" dirty="0" smtClean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740" y="4039459"/>
                <a:ext cx="236405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628650" y="4258712"/>
            <a:ext cx="1431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No solution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 smtClean="0"/>
                  <a:t> a </a:t>
                </a:r>
                <a:r>
                  <a:rPr lang="en-US" altLang="zh-TW" sz="2400" dirty="0"/>
                  <a:t>linear combination 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 smtClean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 smtClean="0"/>
                  <a:t> in the span</a:t>
                </a:r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 smtClean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左大括弧 36"/>
          <p:cNvSpPr/>
          <p:nvPr/>
        </p:nvSpPr>
        <p:spPr>
          <a:xfrm rot="5400000">
            <a:off x="3455318" y="341636"/>
            <a:ext cx="396234" cy="5266129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5497599" y="302115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134740" y="4985212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 smtClean="0"/>
              <a:t>Rank A = n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3128502" y="5544222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 smtClean="0"/>
              <a:t>Nullity A = 0</a:t>
            </a:r>
            <a:endParaRPr lang="zh-TW" altLang="en-US" sz="2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2982937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Unique solution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6430586" y="4039459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 smtClean="0"/>
                  <a:t>The </a:t>
                </a:r>
                <a:r>
                  <a:rPr lang="en-US" altLang="zh-TW" sz="2400" dirty="0" smtClean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are </a:t>
                </a:r>
                <a:r>
                  <a:rPr lang="en-US" altLang="zh-TW" sz="2400" b="1" i="1" dirty="0" smtClean="0"/>
                  <a:t>dependent</a:t>
                </a:r>
                <a:r>
                  <a:rPr lang="en-US" altLang="zh-TW" sz="2400" dirty="0" smtClean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586" y="4039459"/>
                <a:ext cx="2364052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字方塊 50"/>
          <p:cNvSpPr txBox="1"/>
          <p:nvPr/>
        </p:nvSpPr>
        <p:spPr>
          <a:xfrm>
            <a:off x="6430586" y="4985212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 smtClean="0"/>
              <a:t>Rank A &lt; n</a:t>
            </a:r>
            <a:endParaRPr lang="zh-TW" altLang="en-US" sz="2400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6424348" y="5544222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 smtClean="0"/>
              <a:t>Nullity A &gt; 0</a:t>
            </a:r>
            <a:endParaRPr lang="zh-TW" altLang="en-US" sz="2400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6278783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Infinite solution</a:t>
            </a:r>
            <a:endParaRPr lang="zh-TW" altLang="en-US" sz="2800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873863" y="304440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左-右雙向箭號 56"/>
          <p:cNvSpPr/>
          <p:nvPr/>
        </p:nvSpPr>
        <p:spPr>
          <a:xfrm rot="5400000">
            <a:off x="1026617" y="3742517"/>
            <a:ext cx="635193" cy="37453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左大括弧 25"/>
          <p:cNvSpPr/>
          <p:nvPr/>
        </p:nvSpPr>
        <p:spPr>
          <a:xfrm rot="5400000">
            <a:off x="5731642" y="1007674"/>
            <a:ext cx="396234" cy="5602514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2832598" y="133085"/>
            <a:ext cx="5184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Given a system of linear equations with m equations and n variables</a:t>
            </a:r>
            <a:endParaRPr lang="zh-TW" altLang="en-US" sz="2400" dirty="0"/>
          </a:p>
        </p:txBody>
      </p:sp>
      <p:pic>
        <p:nvPicPr>
          <p:cNvPr id="28" name="圖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514" y="1102838"/>
            <a:ext cx="1184286" cy="2653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4572000" y="1036219"/>
                <a:ext cx="1403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6219"/>
                <a:ext cx="1403782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6286500" y="1026201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0" y="1026201"/>
                <a:ext cx="1136401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7606374" y="1036219"/>
                <a:ext cx="1211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374" y="1036219"/>
                <a:ext cx="1211934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385875" y="6005887"/>
            <a:ext cx="2203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Other cases?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9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22" grpId="0" animBg="1"/>
      <p:bldP spid="23" grpId="0"/>
      <p:bldP spid="50" grpId="0" animBg="1"/>
      <p:bldP spid="51" grpId="0" animBg="1"/>
      <p:bldP spid="52" grpId="0" animBg="1"/>
      <p:bldP spid="53" grpId="0"/>
      <p:bldP spid="26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How many solutions?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>
                <a:solidFill>
                  <a:srgbClr val="0000FF"/>
                </a:solidFill>
              </a:rPr>
              <a:t>Dependent and Independent</a:t>
            </a:r>
            <a:endParaRPr lang="zh-TW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6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Dependent and Independent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262143" y="3876799"/>
            <a:ext cx="4408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Dependent or Independent?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963124" y="5088378"/>
                <a:ext cx="300627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124" y="5088378"/>
                <a:ext cx="3006272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字方塊 29"/>
          <p:cNvSpPr txBox="1"/>
          <p:nvPr/>
        </p:nvSpPr>
        <p:spPr>
          <a:xfrm>
            <a:off x="4262142" y="5396475"/>
            <a:ext cx="4408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Dependent or Independent?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1388994" y="3575472"/>
                <a:ext cx="256377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30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994" y="3575472"/>
                <a:ext cx="2563779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群組 13"/>
          <p:cNvGrpSpPr/>
          <p:nvPr/>
        </p:nvGrpSpPr>
        <p:grpSpPr>
          <a:xfrm>
            <a:off x="722886" y="1825624"/>
            <a:ext cx="7698227" cy="1477327"/>
            <a:chOff x="722886" y="1347968"/>
            <a:chExt cx="7698227" cy="1477327"/>
          </a:xfrm>
        </p:grpSpPr>
        <p:sp>
          <p:nvSpPr>
            <p:cNvPr id="15" name="文字方塊 14"/>
            <p:cNvSpPr txBox="1"/>
            <p:nvPr/>
          </p:nvSpPr>
          <p:spPr>
            <a:xfrm>
              <a:off x="722886" y="1871188"/>
              <a:ext cx="7698227" cy="95410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Given a vector set, </a:t>
              </a:r>
              <a:r>
                <a:rPr lang="en-US" altLang="zh-TW" sz="2800" dirty="0" smtClean="0">
                  <a:sym typeface="Symbol" pitchFamily="18" charset="2"/>
                </a:rPr>
                <a:t>{</a:t>
              </a:r>
              <a:r>
                <a:rPr lang="en-US" altLang="zh-TW" sz="2800" b="1" dirty="0" smtClean="0"/>
                <a:t>a</a:t>
              </a:r>
              <a:r>
                <a:rPr lang="en-US" altLang="zh-TW" sz="2800" baseline="-25000" dirty="0" smtClean="0">
                  <a:sym typeface="Symbol" pitchFamily="18" charset="2"/>
                </a:rPr>
                <a:t>1</a:t>
              </a:r>
              <a:r>
                <a:rPr lang="en-US" altLang="zh-TW" sz="2800" dirty="0">
                  <a:sym typeface="Symbol" pitchFamily="18" charset="2"/>
                </a:rPr>
                <a:t>, </a:t>
              </a:r>
              <a:r>
                <a:rPr lang="en-US" altLang="zh-TW" sz="2800" b="1" dirty="0">
                  <a:sym typeface="Symbol" pitchFamily="18" charset="2"/>
                </a:rPr>
                <a:t>a</a:t>
              </a:r>
              <a:r>
                <a:rPr lang="en-US" altLang="zh-TW" sz="2800" i="1" baseline="-25000" dirty="0" smtClean="0">
                  <a:sym typeface="Symbol" pitchFamily="18" charset="2"/>
                </a:rPr>
                <a:t>2</a:t>
              </a:r>
              <a:r>
                <a:rPr lang="en-US" altLang="zh-TW" sz="2800" dirty="0" smtClean="0">
                  <a:sym typeface="Symbol" pitchFamily="18" charset="2"/>
                </a:rPr>
                <a:t>, </a:t>
              </a:r>
              <a:r>
                <a:rPr lang="en-US" altLang="zh-TW" sz="2800" dirty="0">
                  <a:sym typeface="Symbol" pitchFamily="18" charset="2"/>
                </a:rPr>
                <a:t>, </a:t>
              </a:r>
              <a:r>
                <a:rPr lang="en-US" altLang="zh-TW" sz="2800" b="1" dirty="0" smtClean="0">
                  <a:sym typeface="Symbol" pitchFamily="18" charset="2"/>
                </a:rPr>
                <a:t>a</a:t>
              </a:r>
              <a:r>
                <a:rPr lang="en-US" altLang="zh-TW" sz="2800" i="1" baseline="-25000" dirty="0">
                  <a:sym typeface="Symbol" pitchFamily="18" charset="2"/>
                </a:rPr>
                <a:t>n</a:t>
              </a:r>
              <a:r>
                <a:rPr lang="en-US" altLang="zh-TW" sz="2800" dirty="0" smtClean="0">
                  <a:sym typeface="Symbol" pitchFamily="18" charset="2"/>
                </a:rPr>
                <a:t>}, </a:t>
              </a:r>
              <a:r>
                <a:rPr lang="en-US" altLang="zh-TW" sz="2800" dirty="0">
                  <a:sym typeface="Symbol" pitchFamily="18" charset="2"/>
                </a:rPr>
                <a:t>if there exists any </a:t>
              </a:r>
              <a:r>
                <a:rPr lang="en-US" altLang="zh-TW" sz="2800" b="1" dirty="0" err="1" smtClean="0"/>
                <a:t>a</a:t>
              </a:r>
              <a:r>
                <a:rPr lang="en-US" altLang="zh-TW" sz="2800" i="1" baseline="-25000" dirty="0" err="1" smtClean="0">
                  <a:sym typeface="Symbol" pitchFamily="18" charset="2"/>
                </a:rPr>
                <a:t>i</a:t>
              </a:r>
              <a:r>
                <a:rPr lang="en-US" altLang="zh-TW" sz="2800" dirty="0" smtClean="0">
                  <a:sym typeface="Symbol" pitchFamily="18" charset="2"/>
                </a:rPr>
                <a:t> </a:t>
              </a:r>
              <a:r>
                <a:rPr lang="en-US" altLang="zh-TW" sz="2800" dirty="0">
                  <a:sym typeface="Symbol" pitchFamily="18" charset="2"/>
                </a:rPr>
                <a:t>that is a linear combination of other vectors</a:t>
              </a:r>
              <a:r>
                <a:rPr lang="en-US" altLang="zh-TW" sz="2800" dirty="0" smtClean="0"/>
                <a:t> </a:t>
              </a:r>
              <a:endParaRPr lang="zh-TW" altLang="en-US" sz="2800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722886" y="1347968"/>
              <a:ext cx="3164113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Linear Dependent</a:t>
              </a:r>
              <a:endParaRPr lang="zh-TW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044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" grpId="0"/>
      <p:bldP spid="3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Dependent and Independent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787" y="3723094"/>
            <a:ext cx="4143900" cy="1180306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5662841" y="3836194"/>
            <a:ext cx="3072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Dependent or Independent?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97074" y="5545946"/>
            <a:ext cx="7409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Any set contains zero vector would be linear dependent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97074" y="5088127"/>
            <a:ext cx="762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Zero vector is the linear combination of any other vectors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72851" y="6038197"/>
            <a:ext cx="7710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Flaw </a:t>
            </a:r>
            <a:r>
              <a:rPr lang="en-US" altLang="zh-TW" sz="2400" dirty="0">
                <a:solidFill>
                  <a:srgbClr val="FF0000"/>
                </a:solidFill>
              </a:rPr>
              <a:t>of the </a:t>
            </a:r>
            <a:r>
              <a:rPr lang="en-US" altLang="zh-TW" sz="2400" dirty="0" smtClean="0">
                <a:solidFill>
                  <a:srgbClr val="FF0000"/>
                </a:solidFill>
              </a:rPr>
              <a:t>definition: How about a set with only one vector?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pSp>
        <p:nvGrpSpPr>
          <p:cNvPr id="28" name="群組 27"/>
          <p:cNvGrpSpPr/>
          <p:nvPr/>
        </p:nvGrpSpPr>
        <p:grpSpPr>
          <a:xfrm>
            <a:off x="722886" y="1825624"/>
            <a:ext cx="7698227" cy="1477327"/>
            <a:chOff x="722886" y="1347968"/>
            <a:chExt cx="7698227" cy="1477327"/>
          </a:xfrm>
        </p:grpSpPr>
        <p:sp>
          <p:nvSpPr>
            <p:cNvPr id="29" name="文字方塊 28"/>
            <p:cNvSpPr txBox="1"/>
            <p:nvPr/>
          </p:nvSpPr>
          <p:spPr>
            <a:xfrm>
              <a:off x="722886" y="1871188"/>
              <a:ext cx="7698227" cy="95410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Given a vector set, </a:t>
              </a:r>
              <a:r>
                <a:rPr lang="en-US" altLang="zh-TW" sz="2800" dirty="0" smtClean="0">
                  <a:sym typeface="Symbol" pitchFamily="18" charset="2"/>
                </a:rPr>
                <a:t>{</a:t>
              </a:r>
              <a:r>
                <a:rPr lang="en-US" altLang="zh-TW" sz="2800" b="1" dirty="0" smtClean="0"/>
                <a:t>a</a:t>
              </a:r>
              <a:r>
                <a:rPr lang="en-US" altLang="zh-TW" sz="2800" baseline="-25000" dirty="0" smtClean="0">
                  <a:sym typeface="Symbol" pitchFamily="18" charset="2"/>
                </a:rPr>
                <a:t>1</a:t>
              </a:r>
              <a:r>
                <a:rPr lang="en-US" altLang="zh-TW" sz="2800" dirty="0">
                  <a:sym typeface="Symbol" pitchFamily="18" charset="2"/>
                </a:rPr>
                <a:t>, </a:t>
              </a:r>
              <a:r>
                <a:rPr lang="en-US" altLang="zh-TW" sz="2800" b="1" dirty="0">
                  <a:sym typeface="Symbol" pitchFamily="18" charset="2"/>
                </a:rPr>
                <a:t>a</a:t>
              </a:r>
              <a:r>
                <a:rPr lang="en-US" altLang="zh-TW" sz="2800" i="1" baseline="-25000" dirty="0" smtClean="0">
                  <a:sym typeface="Symbol" pitchFamily="18" charset="2"/>
                </a:rPr>
                <a:t>2</a:t>
              </a:r>
              <a:r>
                <a:rPr lang="en-US" altLang="zh-TW" sz="2800" dirty="0" smtClean="0">
                  <a:sym typeface="Symbol" pitchFamily="18" charset="2"/>
                </a:rPr>
                <a:t>, </a:t>
              </a:r>
              <a:r>
                <a:rPr lang="en-US" altLang="zh-TW" sz="2800" dirty="0">
                  <a:sym typeface="Symbol" pitchFamily="18" charset="2"/>
                </a:rPr>
                <a:t>, </a:t>
              </a:r>
              <a:r>
                <a:rPr lang="en-US" altLang="zh-TW" sz="2800" b="1" dirty="0" smtClean="0">
                  <a:sym typeface="Symbol" pitchFamily="18" charset="2"/>
                </a:rPr>
                <a:t>a</a:t>
              </a:r>
              <a:r>
                <a:rPr lang="en-US" altLang="zh-TW" sz="2800" i="1" baseline="-25000" dirty="0">
                  <a:sym typeface="Symbol" pitchFamily="18" charset="2"/>
                </a:rPr>
                <a:t>n</a:t>
              </a:r>
              <a:r>
                <a:rPr lang="en-US" altLang="zh-TW" sz="2800" dirty="0" smtClean="0">
                  <a:sym typeface="Symbol" pitchFamily="18" charset="2"/>
                </a:rPr>
                <a:t>}, </a:t>
              </a:r>
              <a:r>
                <a:rPr lang="en-US" altLang="zh-TW" sz="2800" dirty="0">
                  <a:sym typeface="Symbol" pitchFamily="18" charset="2"/>
                </a:rPr>
                <a:t>if there exists any </a:t>
              </a:r>
              <a:r>
                <a:rPr lang="en-US" altLang="zh-TW" sz="2800" b="1" dirty="0" err="1" smtClean="0"/>
                <a:t>a</a:t>
              </a:r>
              <a:r>
                <a:rPr lang="en-US" altLang="zh-TW" sz="2800" i="1" baseline="-25000" dirty="0" err="1" smtClean="0">
                  <a:sym typeface="Symbol" pitchFamily="18" charset="2"/>
                </a:rPr>
                <a:t>i</a:t>
              </a:r>
              <a:r>
                <a:rPr lang="en-US" altLang="zh-TW" sz="2800" dirty="0" smtClean="0">
                  <a:sym typeface="Symbol" pitchFamily="18" charset="2"/>
                </a:rPr>
                <a:t> </a:t>
              </a:r>
              <a:r>
                <a:rPr lang="en-US" altLang="zh-TW" sz="2800" dirty="0">
                  <a:sym typeface="Symbol" pitchFamily="18" charset="2"/>
                </a:rPr>
                <a:t>that is a linear combination of other vectors</a:t>
              </a:r>
              <a:r>
                <a:rPr lang="en-US" altLang="zh-TW" sz="2800" dirty="0" smtClean="0"/>
                <a:t> </a:t>
              </a:r>
              <a:endParaRPr lang="zh-TW" altLang="en-US" sz="2800" dirty="0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722886" y="1347968"/>
              <a:ext cx="3164113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Linear Dependent</a:t>
              </a:r>
              <a:endParaRPr lang="zh-TW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8888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to check?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3462" y="1724659"/>
            <a:ext cx="7886700" cy="5032375"/>
          </a:xfrm>
        </p:spPr>
        <p:txBody>
          <a:bodyPr>
            <a:normAutofit/>
          </a:bodyPr>
          <a:lstStyle/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22885" y="5053670"/>
            <a:ext cx="7698227" cy="13849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 smtClean="0"/>
              <a:t>Given a vector set, </a:t>
            </a:r>
            <a:r>
              <a:rPr lang="en-US" altLang="zh-TW" sz="2800" dirty="0" smtClean="0">
                <a:sym typeface="Symbol" pitchFamily="18" charset="2"/>
              </a:rPr>
              <a:t>{</a:t>
            </a:r>
            <a:r>
              <a:rPr lang="en-US" altLang="zh-TW" sz="2800" b="1" dirty="0" smtClean="0"/>
              <a:t>a</a:t>
            </a:r>
            <a:r>
              <a:rPr lang="en-US" altLang="zh-TW" sz="2800" baseline="-25000" dirty="0" smtClean="0">
                <a:sym typeface="Symbol" pitchFamily="18" charset="2"/>
              </a:rPr>
              <a:t>1</a:t>
            </a:r>
            <a:r>
              <a:rPr lang="en-US" altLang="zh-TW" sz="2800" dirty="0">
                <a:sym typeface="Symbol" pitchFamily="18" charset="2"/>
              </a:rPr>
              <a:t>, </a:t>
            </a:r>
            <a:r>
              <a:rPr lang="en-US" altLang="zh-TW" sz="2800" b="1" dirty="0" smtClean="0"/>
              <a:t>a</a:t>
            </a:r>
            <a:r>
              <a:rPr lang="en-US" altLang="zh-TW" sz="2800" i="1" baseline="-25000" dirty="0" smtClean="0">
                <a:sym typeface="Symbol" pitchFamily="18" charset="2"/>
              </a:rPr>
              <a:t>2</a:t>
            </a:r>
            <a:r>
              <a:rPr lang="en-US" altLang="zh-TW" sz="2800" dirty="0" smtClean="0">
                <a:sym typeface="Symbol" pitchFamily="18" charset="2"/>
              </a:rPr>
              <a:t>, </a:t>
            </a:r>
            <a:r>
              <a:rPr lang="en-US" altLang="zh-TW" sz="2800" dirty="0">
                <a:sym typeface="Symbol" pitchFamily="18" charset="2"/>
              </a:rPr>
              <a:t>, </a:t>
            </a:r>
            <a:r>
              <a:rPr lang="en-US" altLang="zh-TW" sz="2800" b="1" dirty="0" smtClean="0"/>
              <a:t>a</a:t>
            </a:r>
            <a:r>
              <a:rPr lang="en-US" altLang="zh-TW" sz="2800" i="1" baseline="-25000" dirty="0" smtClean="0">
                <a:sym typeface="Symbol" pitchFamily="18" charset="2"/>
              </a:rPr>
              <a:t>n</a:t>
            </a:r>
            <a:r>
              <a:rPr lang="en-US" altLang="zh-TW" sz="2800" dirty="0" smtClean="0">
                <a:sym typeface="Symbol" pitchFamily="18" charset="2"/>
              </a:rPr>
              <a:t>}, </a:t>
            </a:r>
            <a:r>
              <a:rPr lang="en-US" altLang="zh-TW" sz="2800" dirty="0">
                <a:sym typeface="Symbol" pitchFamily="18" charset="2"/>
              </a:rPr>
              <a:t>there exists scalars </a:t>
            </a:r>
            <a:r>
              <a:rPr lang="en-US" altLang="zh-TW" sz="2800" i="1" dirty="0" smtClean="0">
                <a:sym typeface="Symbol" pitchFamily="18" charset="2"/>
              </a:rPr>
              <a:t>x</a:t>
            </a:r>
            <a:r>
              <a:rPr lang="en-US" altLang="zh-TW" sz="2800" baseline="-25000" dirty="0" smtClean="0">
                <a:sym typeface="Symbol" pitchFamily="18" charset="2"/>
              </a:rPr>
              <a:t>1</a:t>
            </a:r>
            <a:r>
              <a:rPr lang="en-US" altLang="zh-TW" sz="2800" dirty="0">
                <a:sym typeface="Symbol" pitchFamily="18" charset="2"/>
              </a:rPr>
              <a:t>, </a:t>
            </a:r>
            <a:r>
              <a:rPr lang="en-US" altLang="zh-TW" sz="2800" i="1" dirty="0" smtClean="0">
                <a:sym typeface="Symbol" pitchFamily="18" charset="2"/>
              </a:rPr>
              <a:t>x</a:t>
            </a:r>
            <a:r>
              <a:rPr lang="en-US" altLang="zh-TW" sz="2800" i="1" baseline="-25000" dirty="0" smtClean="0">
                <a:sym typeface="Symbol" pitchFamily="18" charset="2"/>
              </a:rPr>
              <a:t>2</a:t>
            </a:r>
            <a:r>
              <a:rPr lang="en-US" altLang="zh-TW" sz="2800" dirty="0" smtClean="0">
                <a:sym typeface="Symbol" pitchFamily="18" charset="2"/>
              </a:rPr>
              <a:t>, </a:t>
            </a:r>
            <a:r>
              <a:rPr lang="en-US" altLang="zh-TW" sz="2800" dirty="0">
                <a:sym typeface="Symbol" pitchFamily="18" charset="2"/>
              </a:rPr>
              <a:t>, </a:t>
            </a:r>
            <a:r>
              <a:rPr lang="en-US" altLang="zh-TW" sz="2800" i="1" dirty="0" err="1" smtClean="0">
                <a:sym typeface="Symbol" pitchFamily="18" charset="2"/>
              </a:rPr>
              <a:t>x</a:t>
            </a:r>
            <a:r>
              <a:rPr lang="en-US" altLang="zh-TW" sz="2800" i="1" baseline="-25000" dirty="0" err="1" smtClean="0">
                <a:sym typeface="Symbol" pitchFamily="18" charset="2"/>
              </a:rPr>
              <a:t>n</a:t>
            </a:r>
            <a:r>
              <a:rPr lang="en-US" altLang="zh-TW" sz="2800" dirty="0" smtClean="0">
                <a:sym typeface="Symbol" pitchFamily="18" charset="2"/>
              </a:rPr>
              <a:t>, </a:t>
            </a:r>
            <a:r>
              <a:rPr lang="en-US" altLang="zh-TW" sz="2800" dirty="0">
                <a:sym typeface="Symbol" pitchFamily="18" charset="2"/>
              </a:rPr>
              <a:t>that are </a:t>
            </a:r>
            <a:r>
              <a:rPr lang="en-US" altLang="zh-TW" sz="2800" b="1" dirty="0">
                <a:solidFill>
                  <a:srgbClr val="FF0000"/>
                </a:solidFill>
                <a:sym typeface="Symbol" pitchFamily="18" charset="2"/>
              </a:rPr>
              <a:t>not all zero</a:t>
            </a:r>
            <a:r>
              <a:rPr lang="en-US" altLang="zh-TW" sz="2800" dirty="0">
                <a:sym typeface="Symbol" pitchFamily="18" charset="2"/>
              </a:rPr>
              <a:t>,  such that </a:t>
            </a:r>
            <a:r>
              <a:rPr lang="en-US" altLang="zh-TW" sz="2800" i="1" dirty="0" smtClean="0">
                <a:sym typeface="Symbol" pitchFamily="18" charset="2"/>
              </a:rPr>
              <a:t>x</a:t>
            </a:r>
            <a:r>
              <a:rPr lang="en-US" altLang="zh-TW" sz="2800" baseline="-25000" dirty="0" smtClean="0">
                <a:sym typeface="Symbol" pitchFamily="18" charset="2"/>
              </a:rPr>
              <a:t>1</a:t>
            </a:r>
            <a:r>
              <a:rPr lang="en-US" altLang="zh-TW" sz="2800" b="1" dirty="0" smtClean="0"/>
              <a:t>a</a:t>
            </a:r>
            <a:r>
              <a:rPr lang="en-US" altLang="zh-TW" sz="2800" baseline="-25000" dirty="0" smtClean="0">
                <a:sym typeface="Symbol" pitchFamily="18" charset="2"/>
              </a:rPr>
              <a:t>1</a:t>
            </a:r>
            <a:r>
              <a:rPr lang="en-US" altLang="zh-TW" sz="2800" dirty="0" smtClean="0">
                <a:sym typeface="Symbol" pitchFamily="18" charset="2"/>
              </a:rPr>
              <a:t> </a:t>
            </a:r>
            <a:r>
              <a:rPr lang="en-US" altLang="zh-TW" sz="2800" dirty="0">
                <a:sym typeface="Symbol" pitchFamily="18" charset="2"/>
              </a:rPr>
              <a:t>+ </a:t>
            </a:r>
            <a:r>
              <a:rPr lang="en-US" altLang="zh-TW" sz="2800" i="1" dirty="0" smtClean="0">
                <a:sym typeface="Symbol" pitchFamily="18" charset="2"/>
              </a:rPr>
              <a:t>x</a:t>
            </a:r>
            <a:r>
              <a:rPr lang="en-US" altLang="zh-TW" sz="2800" i="1" baseline="-25000" dirty="0" smtClean="0">
                <a:sym typeface="Symbol" pitchFamily="18" charset="2"/>
              </a:rPr>
              <a:t>2</a:t>
            </a:r>
            <a:r>
              <a:rPr lang="en-US" altLang="zh-TW" sz="2800" b="1" dirty="0" smtClean="0"/>
              <a:t>a</a:t>
            </a:r>
            <a:r>
              <a:rPr lang="en-US" altLang="zh-TW" sz="2800" i="1" baseline="-25000" dirty="0" smtClean="0">
                <a:sym typeface="Symbol" pitchFamily="18" charset="2"/>
              </a:rPr>
              <a:t>2</a:t>
            </a:r>
            <a:r>
              <a:rPr lang="en-US" altLang="zh-TW" sz="2800" baseline="-25000" dirty="0" smtClean="0">
                <a:sym typeface="Symbol" pitchFamily="18" charset="2"/>
              </a:rPr>
              <a:t> </a:t>
            </a:r>
            <a:r>
              <a:rPr lang="en-US" altLang="zh-TW" sz="2800" dirty="0">
                <a:sym typeface="Symbol" pitchFamily="18" charset="2"/>
              </a:rPr>
              <a:t>+ </a:t>
            </a:r>
            <a:r>
              <a:rPr lang="en-US" altLang="zh-TW" sz="2800" dirty="0">
                <a:sym typeface="MT Extra" pitchFamily="18" charset="2"/>
              </a:rPr>
              <a:t> + </a:t>
            </a:r>
            <a:r>
              <a:rPr lang="en-US" altLang="zh-TW" sz="2800" i="1" dirty="0" err="1" smtClean="0">
                <a:sym typeface="Symbol" pitchFamily="18" charset="2"/>
              </a:rPr>
              <a:t>x</a:t>
            </a:r>
            <a:r>
              <a:rPr lang="en-US" altLang="zh-TW" sz="2800" i="1" baseline="-25000" dirty="0" err="1" smtClean="0">
                <a:sym typeface="Symbol" pitchFamily="18" charset="2"/>
              </a:rPr>
              <a:t>n</a:t>
            </a:r>
            <a:r>
              <a:rPr lang="en-US" altLang="zh-TW" sz="2800" b="1" dirty="0" err="1" smtClean="0"/>
              <a:t>a</a:t>
            </a:r>
            <a:r>
              <a:rPr lang="en-US" altLang="zh-TW" sz="2800" i="1" baseline="-25000" dirty="0" err="1" smtClean="0">
                <a:sym typeface="Symbol" pitchFamily="18" charset="2"/>
              </a:rPr>
              <a:t>n</a:t>
            </a:r>
            <a:r>
              <a:rPr lang="en-US" altLang="zh-TW" sz="2800" i="1" dirty="0" smtClean="0">
                <a:sym typeface="Symbol" pitchFamily="18" charset="2"/>
              </a:rPr>
              <a:t> </a:t>
            </a:r>
            <a:r>
              <a:rPr lang="en-US" altLang="zh-TW" sz="2800" dirty="0">
                <a:sym typeface="Symbol" pitchFamily="18" charset="2"/>
              </a:rPr>
              <a:t>= </a:t>
            </a:r>
            <a:r>
              <a:rPr lang="en-US" altLang="zh-TW" sz="2800" b="1" dirty="0">
                <a:sym typeface="Symbol" pitchFamily="18" charset="2"/>
              </a:rPr>
              <a:t>0</a:t>
            </a:r>
            <a:r>
              <a:rPr lang="en-US" altLang="zh-TW" sz="2800" dirty="0">
                <a:sym typeface="Symbol" pitchFamily="18" charset="2"/>
              </a:rPr>
              <a:t>.</a:t>
            </a:r>
            <a:r>
              <a:rPr lang="en-US" altLang="zh-TW" sz="2800" dirty="0">
                <a:sym typeface="MT Extra" pitchFamily="18" charset="2"/>
              </a:rPr>
              <a:t>  </a:t>
            </a:r>
          </a:p>
        </p:txBody>
      </p:sp>
      <p:sp>
        <p:nvSpPr>
          <p:cNvPr id="9" name="向下箭號 8"/>
          <p:cNvSpPr/>
          <p:nvPr/>
        </p:nvSpPr>
        <p:spPr>
          <a:xfrm flipV="1">
            <a:off x="3955941" y="3449241"/>
            <a:ext cx="719848" cy="14581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下箭號 9"/>
          <p:cNvSpPr/>
          <p:nvPr/>
        </p:nvSpPr>
        <p:spPr>
          <a:xfrm flipH="1">
            <a:off x="4815318" y="3551603"/>
            <a:ext cx="719848" cy="135577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722886" y="1825624"/>
            <a:ext cx="7698227" cy="1477327"/>
            <a:chOff x="722886" y="1347968"/>
            <a:chExt cx="7698227" cy="1477327"/>
          </a:xfrm>
        </p:grpSpPr>
        <p:sp>
          <p:nvSpPr>
            <p:cNvPr id="16" name="文字方塊 15"/>
            <p:cNvSpPr txBox="1"/>
            <p:nvPr/>
          </p:nvSpPr>
          <p:spPr>
            <a:xfrm>
              <a:off x="722886" y="1871188"/>
              <a:ext cx="7698227" cy="95410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Given a vector set, </a:t>
              </a:r>
              <a:r>
                <a:rPr lang="en-US" altLang="zh-TW" sz="2800" dirty="0" smtClean="0">
                  <a:sym typeface="Symbol" pitchFamily="18" charset="2"/>
                </a:rPr>
                <a:t>{</a:t>
              </a:r>
              <a:r>
                <a:rPr lang="en-US" altLang="zh-TW" sz="2800" b="1" dirty="0" smtClean="0"/>
                <a:t>a</a:t>
              </a:r>
              <a:r>
                <a:rPr lang="en-US" altLang="zh-TW" sz="2800" baseline="-25000" dirty="0" smtClean="0">
                  <a:sym typeface="Symbol" pitchFamily="18" charset="2"/>
                </a:rPr>
                <a:t>1</a:t>
              </a:r>
              <a:r>
                <a:rPr lang="en-US" altLang="zh-TW" sz="2800" dirty="0">
                  <a:sym typeface="Symbol" pitchFamily="18" charset="2"/>
                </a:rPr>
                <a:t>, </a:t>
              </a:r>
              <a:r>
                <a:rPr lang="en-US" altLang="zh-TW" sz="2800" b="1" dirty="0">
                  <a:sym typeface="Symbol" pitchFamily="18" charset="2"/>
                </a:rPr>
                <a:t>a</a:t>
              </a:r>
              <a:r>
                <a:rPr lang="en-US" altLang="zh-TW" sz="2800" i="1" baseline="-25000" dirty="0" smtClean="0">
                  <a:sym typeface="Symbol" pitchFamily="18" charset="2"/>
                </a:rPr>
                <a:t>2</a:t>
              </a:r>
              <a:r>
                <a:rPr lang="en-US" altLang="zh-TW" sz="2800" dirty="0" smtClean="0">
                  <a:sym typeface="Symbol" pitchFamily="18" charset="2"/>
                </a:rPr>
                <a:t>, </a:t>
              </a:r>
              <a:r>
                <a:rPr lang="en-US" altLang="zh-TW" sz="2800" dirty="0">
                  <a:sym typeface="Symbol" pitchFamily="18" charset="2"/>
                </a:rPr>
                <a:t>, </a:t>
              </a:r>
              <a:r>
                <a:rPr lang="en-US" altLang="zh-TW" sz="2800" b="1" dirty="0" smtClean="0">
                  <a:sym typeface="Symbol" pitchFamily="18" charset="2"/>
                </a:rPr>
                <a:t>a</a:t>
              </a:r>
              <a:r>
                <a:rPr lang="en-US" altLang="zh-TW" sz="2800" i="1" baseline="-25000" dirty="0">
                  <a:sym typeface="Symbol" pitchFamily="18" charset="2"/>
                </a:rPr>
                <a:t>n</a:t>
              </a:r>
              <a:r>
                <a:rPr lang="en-US" altLang="zh-TW" sz="2800" dirty="0" smtClean="0">
                  <a:sym typeface="Symbol" pitchFamily="18" charset="2"/>
                </a:rPr>
                <a:t>}, </a:t>
              </a:r>
              <a:r>
                <a:rPr lang="en-US" altLang="zh-TW" sz="2800" dirty="0">
                  <a:sym typeface="Symbol" pitchFamily="18" charset="2"/>
                </a:rPr>
                <a:t>if there exists any </a:t>
              </a:r>
              <a:r>
                <a:rPr lang="en-US" altLang="zh-TW" sz="2800" b="1" dirty="0" err="1" smtClean="0"/>
                <a:t>a</a:t>
              </a:r>
              <a:r>
                <a:rPr lang="en-US" altLang="zh-TW" sz="2800" i="1" baseline="-25000" dirty="0" err="1" smtClean="0">
                  <a:sym typeface="Symbol" pitchFamily="18" charset="2"/>
                </a:rPr>
                <a:t>i</a:t>
              </a:r>
              <a:r>
                <a:rPr lang="en-US" altLang="zh-TW" sz="2800" dirty="0" smtClean="0">
                  <a:sym typeface="Symbol" pitchFamily="18" charset="2"/>
                </a:rPr>
                <a:t> </a:t>
              </a:r>
              <a:r>
                <a:rPr lang="en-US" altLang="zh-TW" sz="2800" dirty="0">
                  <a:sym typeface="Symbol" pitchFamily="18" charset="2"/>
                </a:rPr>
                <a:t>that is a linear combination of other vectors</a:t>
              </a:r>
              <a:r>
                <a:rPr lang="en-US" altLang="zh-TW" sz="2800" dirty="0" smtClean="0"/>
                <a:t> </a:t>
              </a:r>
              <a:endParaRPr lang="zh-TW" altLang="en-US" sz="2800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722886" y="1347968"/>
              <a:ext cx="3164113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Linear Dependent</a:t>
              </a:r>
              <a:endParaRPr lang="zh-TW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47698" y="3419439"/>
                <a:ext cx="2645340" cy="4043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98" y="3419439"/>
                <a:ext cx="2645340" cy="404341"/>
              </a:xfrm>
              <a:prstGeom prst="rect">
                <a:avLst/>
              </a:prstGeom>
              <a:blipFill rotWithShape="0">
                <a:blip r:embed="rId3"/>
                <a:stretch>
                  <a:fillRect l="-2304" r="-2074" b="-257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48980" y="3821175"/>
                <a:ext cx="2324162" cy="4043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80" y="3821175"/>
                <a:ext cx="2324162" cy="404341"/>
              </a:xfrm>
              <a:prstGeom prst="rect">
                <a:avLst/>
              </a:prstGeom>
              <a:blipFill rotWithShape="0">
                <a:blip r:embed="rId4"/>
                <a:stretch>
                  <a:fillRect l="-2887" r="-1575" b="-257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47698" y="4180992"/>
                <a:ext cx="3464923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98" y="4180992"/>
                <a:ext cx="3464923" cy="8298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864400" y="3726138"/>
                <a:ext cx="2372894" cy="42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4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400" y="3726138"/>
                <a:ext cx="2372894" cy="420884"/>
              </a:xfrm>
              <a:prstGeom prst="rect">
                <a:avLst/>
              </a:prstGeom>
              <a:blipFill rotWithShape="0">
                <a:blip r:embed="rId6"/>
                <a:stretch>
                  <a:fillRect l="-1028" b="-231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字方塊 18"/>
              <p:cNvSpPr txBox="1"/>
              <p:nvPr/>
            </p:nvSpPr>
            <p:spPr>
              <a:xfrm>
                <a:off x="5864400" y="4180992"/>
                <a:ext cx="2894447" cy="42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b="0" i="0">
                          <a:latin typeface="Cambria Math" panose="02040503050406030204" pitchFamily="18" charset="0"/>
                        </a:rPr>
                        <m:t>4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400" y="4180992"/>
                <a:ext cx="2894447" cy="420884"/>
              </a:xfrm>
              <a:prstGeom prst="rect">
                <a:avLst/>
              </a:prstGeom>
              <a:blipFill rotWithShape="0">
                <a:blip r:embed="rId7"/>
                <a:stretch>
                  <a:fillRect l="-1263" r="-2316" b="-231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25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11" grpId="0"/>
      <p:bldP spid="12" grpId="0"/>
      <p:bldP spid="1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Another Definition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linear dependent</a:t>
                </a:r>
              </a:p>
              <a:p>
                <a:pPr lvl="1"/>
                <a:r>
                  <a:rPr lang="en-US" altLang="zh-TW" sz="2800" dirty="0" smtClean="0"/>
                  <a:t>If there exist scalars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sz="2800" dirty="0" smtClean="0"/>
                  <a:t>, </a:t>
                </a:r>
                <a:r>
                  <a:rPr lang="en-US" altLang="zh-TW" sz="2800" b="1" dirty="0" smtClean="0"/>
                  <a:t>not all zero</a:t>
                </a:r>
                <a:r>
                  <a:rPr lang="en-US" altLang="zh-TW" sz="2800" dirty="0" smtClean="0"/>
                  <a:t>, such that</a:t>
                </a:r>
              </a:p>
              <a:p>
                <a:pPr lvl="1"/>
                <a:endParaRPr lang="en-US" altLang="zh-TW" sz="2800" dirty="0"/>
              </a:p>
              <a:p>
                <a:r>
                  <a:rPr lang="en-US" altLang="zh-TW" dirty="0"/>
                  <a:t>A set of </a:t>
                </a:r>
                <a:r>
                  <a:rPr lang="en-US" altLang="zh-TW" dirty="0" smtClean="0"/>
                  <a:t>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dirty="0" smtClean="0"/>
                  <a:t> is </a:t>
                </a:r>
                <a:r>
                  <a:rPr lang="en-US" altLang="zh-TW" dirty="0"/>
                  <a:t>linear </a:t>
                </a:r>
                <a:r>
                  <a:rPr lang="en-US" altLang="zh-TW" dirty="0" smtClean="0"/>
                  <a:t>independent</a:t>
                </a:r>
              </a:p>
              <a:p>
                <a:pPr lvl="1"/>
                <a:r>
                  <a:rPr lang="en-US" altLang="zh-TW" sz="2800" dirty="0" smtClean="0"/>
                  <a:t>Only scalars such that</a:t>
                </a:r>
                <a:endParaRPr lang="en-US" altLang="zh-TW" sz="2800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361361" y="3398355"/>
                <a:ext cx="45766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61" y="3398355"/>
                <a:ext cx="4576637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2361361" y="5343708"/>
                <a:ext cx="46075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61" y="5343708"/>
                <a:ext cx="4607543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361361" y="5915353"/>
                <a:ext cx="46226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800" dirty="0" smtClean="0"/>
                  <a:t>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61" y="5915353"/>
                <a:ext cx="4622612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2635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5355198" y="612408"/>
            <a:ext cx="325755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How about the vector with only one element?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7730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0" grpId="0"/>
      <p:bldP spid="11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Intuition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Intuitive link between dependence and the number of solutions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6386922" y="4111258"/>
                <a:ext cx="1675139" cy="1140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922" y="4111258"/>
                <a:ext cx="1675139" cy="11405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962025" y="2788716"/>
                <a:ext cx="3733458" cy="1140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025" y="2788716"/>
                <a:ext cx="3733458" cy="114056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813706" y="4111836"/>
                <a:ext cx="5119928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706" y="4111836"/>
                <a:ext cx="5119928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5241924" y="2751840"/>
                <a:ext cx="354936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924" y="2751840"/>
                <a:ext cx="3549369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7016609" y="5761464"/>
            <a:ext cx="149697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Infinite Solution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796925" y="5471832"/>
                <a:ext cx="3549370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25" y="5471832"/>
                <a:ext cx="3549370" cy="11394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695483" y="5471832"/>
                <a:ext cx="1675139" cy="1140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483" y="5471832"/>
                <a:ext cx="1675139" cy="114056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/>
          <p:cNvSpPr txBox="1"/>
          <p:nvPr/>
        </p:nvSpPr>
        <p:spPr>
          <a:xfrm>
            <a:off x="3356889" y="513082"/>
            <a:ext cx="5168085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Dependent: </a:t>
            </a:r>
          </a:p>
          <a:p>
            <a:r>
              <a:rPr lang="en-US" altLang="zh-TW" sz="2400" dirty="0" smtClean="0"/>
              <a:t>Once we have solution, we have infinite.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602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 animBg="1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{\color{MyBlue}A}{\color{red}{\bf x}} = {\color{MyGreen}{\bf b}}$$&#10;&#10;\end{document}"/>
  <p:tag name="IGUANATEXSIZE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{\color{MyBlue}A}{\color{red}{\bf x}} = {\color{MyGreen}{\bf b}}$$&#10;&#10;\end{document}"/>
  <p:tag name="IGUANATEXSIZE" val="3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{\color{MyBlue}A}{\color{red}{\bf x}} = {\color{MyGreen}{\bf b}}$$&#10;&#10;\end{document}"/>
  <p:tag name="IGUANATEXSIZE" val="35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2771</TotalTime>
  <Words>925</Words>
  <Application>Microsoft Office PowerPoint</Application>
  <PresentationFormat>如螢幕大小 (4:3)</PresentationFormat>
  <Paragraphs>243</Paragraphs>
  <Slides>20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新細明體</vt:lpstr>
      <vt:lpstr>Arial</vt:lpstr>
      <vt:lpstr>Calibri</vt:lpstr>
      <vt:lpstr>Calibri Light</vt:lpstr>
      <vt:lpstr>Cambria Math</vt:lpstr>
      <vt:lpstr>MT Extra</vt:lpstr>
      <vt:lpstr>Symbol</vt:lpstr>
      <vt:lpstr>Office 佈景主題</vt:lpstr>
      <vt:lpstr>How many solutions?</vt:lpstr>
      <vt:lpstr>Review</vt:lpstr>
      <vt:lpstr>Today</vt:lpstr>
      <vt:lpstr>How many solutions?</vt:lpstr>
      <vt:lpstr>Dependent and Independent</vt:lpstr>
      <vt:lpstr>Dependent and Independent</vt:lpstr>
      <vt:lpstr>How to check?</vt:lpstr>
      <vt:lpstr>Another Definition</vt:lpstr>
      <vt:lpstr>Intuition </vt:lpstr>
      <vt:lpstr>Homogeneous Equations</vt:lpstr>
      <vt:lpstr>Homogeneous Equations</vt:lpstr>
      <vt:lpstr>How many solutions?</vt:lpstr>
      <vt:lpstr>Intuitive Definition</vt:lpstr>
      <vt:lpstr>Intuitive Definition</vt:lpstr>
      <vt:lpstr>Intuitive Definition</vt:lpstr>
      <vt:lpstr>How many solutions?</vt:lpstr>
      <vt:lpstr>Conclusion</vt:lpstr>
      <vt:lpstr>Conclusion</vt:lpstr>
      <vt:lpstr>Question</vt:lpstr>
      <vt:lpstr>Acknowledgement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 Hung-yi</dc:creator>
  <cp:lastModifiedBy>Lee Hung-yi</cp:lastModifiedBy>
  <cp:revision>87</cp:revision>
  <dcterms:created xsi:type="dcterms:W3CDTF">2016-02-04T04:30:16Z</dcterms:created>
  <dcterms:modified xsi:type="dcterms:W3CDTF">2016-03-02T04:49:04Z</dcterms:modified>
</cp:coreProperties>
</file>