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88" r:id="rId4"/>
    <p:sldId id="270" r:id="rId5"/>
    <p:sldId id="276" r:id="rId6"/>
    <p:sldId id="277" r:id="rId7"/>
    <p:sldId id="279" r:id="rId8"/>
    <p:sldId id="286" r:id="rId9"/>
    <p:sldId id="289" r:id="rId10"/>
    <p:sldId id="290" r:id="rId11"/>
    <p:sldId id="291" r:id="rId12"/>
    <p:sldId id="292" r:id="rId13"/>
    <p:sldId id="294" r:id="rId14"/>
    <p:sldId id="295" r:id="rId15"/>
    <p:sldId id="29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1973" autoAdjust="0"/>
  </p:normalViewPr>
  <p:slideViewPr>
    <p:cSldViewPr snapToGrid="0">
      <p:cViewPr varScale="1">
        <p:scale>
          <a:sx n="55" d="100"/>
          <a:sy n="55" d="100"/>
        </p:scale>
        <p:origin x="7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886B9-04B1-4AC8-B42E-B54823528BB7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905BA-978C-4199-B4B0-E7758EACE1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6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5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6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A similar but simpler function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0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 </a:t>
            </a:r>
            <a:r>
              <a:rPr lang="en-US" altLang="zh-TW" baseline="0" dirty="0"/>
              <a:t> </a:t>
            </a:r>
            <a:r>
              <a:rPr lang="zh-TW" altLang="en-US" baseline="0" dirty="0"/>
              <a:t>下標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上標 </a:t>
            </a:r>
            <a:r>
              <a:rPr lang="en-US" altLang="zh-TW" baseline="0" dirty="0"/>
              <a:t>gamma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75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  <a:p>
            <a:r>
              <a:rPr lang="zh-TW" altLang="en-US" dirty="0"/>
              <a:t>    </a:t>
            </a:r>
            <a:r>
              <a:rPr lang="en-US" altLang="zh-TW" dirty="0"/>
              <a:t>0.6000    0.8000</a:t>
            </a:r>
          </a:p>
          <a:p>
            <a:r>
              <a:rPr lang="en-US" altLang="zh-TW" dirty="0"/>
              <a:t>    0.8000   -0.6000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7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3    -9     8</a:t>
            </a:r>
          </a:p>
          <a:p>
            <a:r>
              <a:rPr lang="en-US" altLang="zh-TW" dirty="0"/>
              <a:t>    -1     3    -3</a:t>
            </a:r>
          </a:p>
          <a:p>
            <a:r>
              <a:rPr lang="en-US" altLang="zh-TW" dirty="0"/>
              <a:t>     1     6     1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0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Simple</a:t>
            </a:r>
            <a:r>
              <a:rPr lang="en-US" altLang="zh-TW" baseline="0" dirty="0"/>
              <a:t> …..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 = C B ^ 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6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11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3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89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0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1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1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6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4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33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4510-2E45-420D-8DD4-EA204C8A565C}" type="datetimeFigureOut">
              <a:rPr lang="zh-TW" altLang="en-US" smtClean="0"/>
              <a:t>2018/10/23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99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72.png"/><Relationship Id="rId18" Type="http://schemas.openxmlformats.org/officeDocument/2006/relationships/image" Target="../media/image7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1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8.png"/><Relationship Id="rId5" Type="http://schemas.openxmlformats.org/officeDocument/2006/relationships/image" Target="../media/image58.png"/><Relationship Id="rId15" Type="http://schemas.openxmlformats.org/officeDocument/2006/relationships/image" Target="../media/image70.png"/><Relationship Id="rId10" Type="http://schemas.openxmlformats.org/officeDocument/2006/relationships/image" Target="../media/image63.png"/><Relationship Id="rId19" Type="http://schemas.openxmlformats.org/officeDocument/2006/relationships/image" Target="../media/image76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50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44.emf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4.png"/><Relationship Id="rId3" Type="http://schemas.openxmlformats.org/officeDocument/2006/relationships/image" Target="../media/image51.emf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53.emf"/><Relationship Id="rId10" Type="http://schemas.openxmlformats.org/officeDocument/2006/relationships/image" Target="../media/image101.png"/><Relationship Id="rId4" Type="http://schemas.openxmlformats.org/officeDocument/2006/relationships/image" Target="../media/image52.emf"/><Relationship Id="rId9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4.png"/><Relationship Id="rId4" Type="http://schemas.openxmlformats.org/officeDocument/2006/relationships/image" Target="../media/image99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95.png"/><Relationship Id="rId7" Type="http://schemas.openxmlformats.org/officeDocument/2006/relationships/image" Target="../media/image86.png"/><Relationship Id="rId12" Type="http://schemas.openxmlformats.org/officeDocument/2006/relationships/image" Target="../media/image118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88.png"/><Relationship Id="rId4" Type="http://schemas.openxmlformats.org/officeDocument/2006/relationships/image" Target="../media/image96.png"/><Relationship Id="rId9" Type="http://schemas.openxmlformats.org/officeDocument/2006/relationships/image" Target="../media/image1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2.emf"/><Relationship Id="rId7" Type="http://schemas.openxmlformats.org/officeDocument/2006/relationships/image" Target="../media/image26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6.png"/><Relationship Id="rId7" Type="http://schemas.openxmlformats.org/officeDocument/2006/relationships/image" Target="../media/image190.png"/><Relationship Id="rId12" Type="http://schemas.openxmlformats.org/officeDocument/2006/relationships/image" Target="../media/image3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43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Linear Function in Coordinate 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00475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345" r="-948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709002" y="1144040"/>
            <a:ext cx="3245453" cy="2234068"/>
            <a:chOff x="486348" y="4529028"/>
            <a:chExt cx="3245453" cy="2234068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2591581" y="1415752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39"/>
          <p:cNvCxnSpPr/>
          <p:nvPr/>
        </p:nvCxnSpPr>
        <p:spPr>
          <a:xfrm flipH="1">
            <a:off x="840702" y="4752477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35"/>
          <p:cNvCxnSpPr/>
          <p:nvPr/>
        </p:nvCxnSpPr>
        <p:spPr>
          <a:xfrm>
            <a:off x="1884891" y="4016414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6"/>
          <p:cNvCxnSpPr/>
          <p:nvPr/>
        </p:nvCxnSpPr>
        <p:spPr>
          <a:xfrm flipH="1" flipV="1">
            <a:off x="709002" y="5474437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ine 11"/>
          <p:cNvSpPr>
            <a:spLocks noChangeShapeType="1"/>
          </p:cNvSpPr>
          <p:nvPr/>
        </p:nvSpPr>
        <p:spPr bwMode="auto">
          <a:xfrm rot="13486727">
            <a:off x="1733475" y="5102941"/>
            <a:ext cx="305704" cy="30399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18886727">
            <a:off x="1954342" y="5318560"/>
            <a:ext cx="293434" cy="31376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591581" y="428812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8" grpId="0"/>
      <p:bldP spid="65" grpId="0"/>
      <p:bldP spid="67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71205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0345" r="-948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2729465" cy="53848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16768" y="1274399"/>
                <a:ext cx="7768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68" y="1274399"/>
                <a:ext cx="776879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39"/>
          <p:cNvCxnSpPr/>
          <p:nvPr/>
        </p:nvCxnSpPr>
        <p:spPr>
          <a:xfrm flipH="1">
            <a:off x="930358" y="2963171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35"/>
          <p:cNvCxnSpPr/>
          <p:nvPr/>
        </p:nvCxnSpPr>
        <p:spPr>
          <a:xfrm>
            <a:off x="1974547" y="2227108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6"/>
          <p:cNvCxnSpPr/>
          <p:nvPr/>
        </p:nvCxnSpPr>
        <p:spPr>
          <a:xfrm flipH="1" flipV="1">
            <a:off x="798658" y="3685131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ine 11"/>
          <p:cNvSpPr>
            <a:spLocks noChangeShapeType="1"/>
          </p:cNvSpPr>
          <p:nvPr/>
        </p:nvSpPr>
        <p:spPr bwMode="auto">
          <a:xfrm rot="13486727">
            <a:off x="1635308" y="3390948"/>
            <a:ext cx="461678" cy="149308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rot="18886727">
            <a:off x="1946629" y="3238758"/>
            <a:ext cx="1088312" cy="370473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2681237" y="249882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784090" y="4925021"/>
                <a:ext cx="2619628" cy="5264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0" y="4925021"/>
                <a:ext cx="2619628" cy="52649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/>
              <p:cNvSpPr txBox="1"/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4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9" grpId="0" animBg="1"/>
      <p:bldP spid="60" grpId="0" animBg="1"/>
      <p:bldP spid="61" grpId="0"/>
      <p:bldP spid="62" grpId="0"/>
      <p:bldP spid="63" grpId="0"/>
      <p:bldP spid="64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73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839886" y="55363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3449367" y="40035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724887" y="41516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935064" y="26085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5759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492958" y="5167044"/>
                <a:ext cx="13707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is known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5167044"/>
                <a:ext cx="137076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7556" t="-26667" r="-12444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7" descr="latex-image-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00" y="985671"/>
            <a:ext cx="3920392" cy="8922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97120" y="2608512"/>
                <a:ext cx="249702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0" y="2608512"/>
                <a:ext cx="2497029" cy="9766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/>
          <p:cNvSpPr txBox="1"/>
          <p:nvPr/>
        </p:nvSpPr>
        <p:spPr>
          <a:xfrm>
            <a:off x="219940" y="144704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2 (P279)</a:t>
            </a:r>
            <a:endParaRPr lang="zh-TW" altLang="en-US" sz="2800" b="1" i="1" u="sng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00915" y="969877"/>
            <a:ext cx="3143250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5120869" y="5955232"/>
                <a:ext cx="2114938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869" y="5955232"/>
                <a:ext cx="2114938" cy="403893"/>
              </a:xfrm>
              <a:prstGeom prst="rect">
                <a:avLst/>
              </a:prstGeom>
              <a:blipFill rotWithShape="0">
                <a:blip r:embed="rId15"/>
                <a:stretch>
                  <a:fillRect l="-2882" r="-865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069635" y="3041076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635" y="3041076"/>
                <a:ext cx="2026452" cy="403893"/>
              </a:xfrm>
              <a:prstGeom prst="rect">
                <a:avLst/>
              </a:prstGeom>
              <a:blipFill rotWithShape="0">
                <a:blip r:embed="rId16"/>
                <a:stretch>
                  <a:fillRect r="-2711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blipFill rotWithShape="0">
                <a:blip r:embed="rId17"/>
                <a:stretch>
                  <a:fillRect r="-299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" y="842301"/>
            <a:ext cx="2362200" cy="927100"/>
          </a:xfrm>
          <a:prstGeom prst="rect">
            <a:avLst/>
          </a:prstGeom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20" y="855128"/>
            <a:ext cx="2565400" cy="927100"/>
          </a:xfrm>
          <a:prstGeom prst="rect">
            <a:avLst/>
          </a:prstGeom>
        </p:spPr>
      </p:pic>
      <p:pic>
        <p:nvPicPr>
          <p:cNvPr id="27" name="Picture 2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99" y="855128"/>
            <a:ext cx="2362200" cy="9271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3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Determine T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6547" y="17210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820383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742795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196083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167795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8028023" y="1720418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8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9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10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 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{</a:t>
            </a:r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} is a basis of R</a:t>
            </a:r>
            <a:r>
              <a:rPr lang="en-US" altLang="zh-TW" sz="2400" baseline="30000" dirty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27273" r="-2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55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2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4" grpId="0"/>
      <p:bldP spid="54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3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Determine 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 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{</a:t>
            </a:r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} is a basis of R</a:t>
            </a:r>
            <a:r>
              <a:rPr lang="en-US" altLang="zh-TW" sz="2400" baseline="30000" dirty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blipFill rotWithShape="0">
                <a:blip r:embed="rId9"/>
                <a:stretch>
                  <a:fillRect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26750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7273" r="-2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778" t="-1667" r="-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rot="5400000" flipV="1">
            <a:off x="575768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2035219" y="1713494"/>
                <a:ext cx="2046009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19" y="1713494"/>
                <a:ext cx="2046009" cy="403893"/>
              </a:xfrm>
              <a:prstGeom prst="rect">
                <a:avLst/>
              </a:prstGeom>
              <a:blipFill rotWithShape="0">
                <a:blip r:embed="rId13"/>
                <a:stretch>
                  <a:fillRect l="-3284" r="-1194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342" r="-100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778" r="-22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17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60" grpId="0" animBg="1"/>
      <p:bldP spid="61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Inception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649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176450" y="529015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2785931" y="375734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061451" y="390546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271628" y="236229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t="-1667" r="-41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blipFill>
                <a:blip r:embed="rId10"/>
                <a:stretch>
                  <a:fillRect r="-787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blipFill rotWithShape="0">
                <a:blip r:embed="rId11"/>
                <a:stretch>
                  <a:fillRect r="-2711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接點 17"/>
          <p:cNvCxnSpPr/>
          <p:nvPr/>
        </p:nvCxnSpPr>
        <p:spPr>
          <a:xfrm>
            <a:off x="-565099" y="4035236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98802" y="439116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blipFill rotWithShape="0">
                <a:blip r:embed="rId12"/>
                <a:stretch>
                  <a:fillRect t="-5147" r="-6790" b="-154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/>
          <p:cNvSpPr txBox="1"/>
          <p:nvPr/>
        </p:nvSpPr>
        <p:spPr>
          <a:xfrm>
            <a:off x="670891" y="5716583"/>
            <a:ext cx="162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現實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56984" y="3208216"/>
            <a:ext cx="205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夢境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004571" y="6172986"/>
            <a:ext cx="28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說服小開解散公司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2673134" y="4378229"/>
            <a:ext cx="11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做夢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6981586" y="3301632"/>
            <a:ext cx="14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清醒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3612441" y="671016"/>
            <a:ext cx="35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小開的父親說：</a:t>
            </a:r>
          </a:p>
        </p:txBody>
      </p:sp>
      <p:sp>
        <p:nvSpPr>
          <p:cNvPr id="27" name="矩形 26"/>
          <p:cNvSpPr/>
          <p:nvPr/>
        </p:nvSpPr>
        <p:spPr>
          <a:xfrm>
            <a:off x="3577957" y="1059530"/>
            <a:ext cx="3652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Helvetica Neue"/>
              </a:rPr>
              <a:t> "I'm disappointed that you're trying so hard to be me."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8" name="十字形 27"/>
          <p:cNvSpPr/>
          <p:nvPr/>
        </p:nvSpPr>
        <p:spPr>
          <a:xfrm rot="2459056">
            <a:off x="5019991" y="5026152"/>
            <a:ext cx="823986" cy="85266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691622" y="1487151"/>
            <a:ext cx="240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小開有了不要繼承父業的念頭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6892535" y="5735186"/>
            <a:ext cx="212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小開解散公司</a:t>
            </a:r>
          </a:p>
        </p:txBody>
      </p:sp>
    </p:spTree>
    <p:extLst>
      <p:ext uri="{BB962C8B-B14F-4D97-AF65-F5344CB8AC3E}">
        <p14:creationId xmlns:p14="http://schemas.microsoft.com/office/powerpoint/2010/main" val="1987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Describing a function in a coordinate system</a:t>
            </a:r>
          </a:p>
          <a:p>
            <a:pPr lvl="1"/>
            <a:r>
              <a:rPr lang="en-US" altLang="zh-TW" sz="2800" dirty="0"/>
              <a:t>A complex function in one coordinate system can be simple in other systems.</a:t>
            </a:r>
          </a:p>
          <a:p>
            <a:r>
              <a:rPr lang="en-US" altLang="zh-TW" dirty="0"/>
              <a:t>Reference: Textbook Chapter 4.5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731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748" y="4610817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16216" y="5472592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Complex Function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66264" y="4921237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75236" y="494937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252167" y="494937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16200000">
            <a:off x="2578488" y="368018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5400000" flipH="1">
            <a:off x="6788215" y="373645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522515" y="3918857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44347" y="2142116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Another coordinate system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770670" y="2337949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Input’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969667" y="225171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output’</a:t>
            </a:r>
            <a:endParaRPr lang="zh-TW" altLang="en-US" sz="2800" dirty="0"/>
          </a:p>
        </p:txBody>
      </p:sp>
      <p:sp>
        <p:nvSpPr>
          <p:cNvPr id="18" name="向右箭號 17"/>
          <p:cNvSpPr/>
          <p:nvPr/>
        </p:nvSpPr>
        <p:spPr>
          <a:xfrm>
            <a:off x="4346598" y="234462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16216" y="1825625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Simple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087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4" grpId="0"/>
      <p:bldP spid="15" grpId="0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8" y="3038271"/>
            <a:ext cx="4707177" cy="32736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/>
              <p:cNvSpPr txBox="1"/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dirty="0"/>
              </a:p>
            </p:txBody>
          </p:sp>
        </mc:Choice>
        <mc:Fallback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26" name="直線單箭頭接點 25"/>
          <p:cNvCxnSpPr/>
          <p:nvPr/>
        </p:nvCxnSpPr>
        <p:spPr>
          <a:xfrm>
            <a:off x="854995" y="4912515"/>
            <a:ext cx="36094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V="1">
            <a:off x="2262246" y="3536006"/>
            <a:ext cx="0" cy="264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2262246" y="3973156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854995" y="2668558"/>
            <a:ext cx="465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special case: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L</a:t>
            </a:r>
            <a:r>
              <a:rPr lang="en-US" altLang="zh-TW" sz="2400" i="1" baseline="30000" dirty="0">
                <a:solidFill>
                  <a:srgbClr val="FF0000"/>
                </a:solidFill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sz="2400" dirty="0">
                <a:solidFill>
                  <a:srgbClr val="FF0000"/>
                </a:solidFill>
              </a:rPr>
              <a:t>is the </a:t>
            </a:r>
            <a:r>
              <a:rPr lang="en-US" altLang="zh-TW" sz="2400" i="1" dirty="0">
                <a:solidFill>
                  <a:srgbClr val="FF0000"/>
                </a:solidFill>
              </a:rPr>
              <a:t>horizontal axis</a:t>
            </a:r>
            <a:endParaRPr lang="en-US" altLang="zh-TW" sz="2400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262246" y="4912515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文字方塊 44"/>
              <p:cNvSpPr txBox="1"/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859" t="-163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028" t="-1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587" r="-367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01" r="-340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單箭頭接點 52"/>
          <p:cNvCxnSpPr>
            <a:stCxn id="48" idx="0"/>
          </p:cNvCxnSpPr>
          <p:nvPr/>
        </p:nvCxnSpPr>
        <p:spPr>
          <a:xfrm flipV="1">
            <a:off x="6422437" y="5241417"/>
            <a:ext cx="288446" cy="41161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H="1" flipV="1">
            <a:off x="7345930" y="5217624"/>
            <a:ext cx="350316" cy="43706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0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8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p:pic>
        <p:nvPicPr>
          <p:cNvPr id="19" name="Picture 2" descr="https://i.imgur.com/8VhXI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439" y="4025650"/>
            <a:ext cx="2609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FF0000"/>
                    </a:solidFill>
                    <a:latin typeface="Script MT Bold" pitchFamily="66" charset="0"/>
                    <a:sym typeface="Symbol" pitchFamily="18" charset="2"/>
                  </a:rPr>
                  <a:t>B</a:t>
                </a:r>
                <a:r>
                  <a:rPr lang="en-US" altLang="zh-TW" sz="2800" i="1" baseline="30000" dirty="0">
                    <a:solidFill>
                      <a:srgbClr val="FF0000"/>
                    </a:solidFill>
                    <a:latin typeface="Academy Engraved LET" pitchFamily="2" charset="0"/>
                    <a:sym typeface="Symbol" pitchFamily="18" charset="2"/>
                  </a:rPr>
                  <a:t> 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2544" t="-32857" b="-4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490" r="-16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97" r="-69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/>
      <p:bldP spid="24" grpId="0"/>
      <p:bldP spid="25" grpId="0"/>
      <p:bldP spid="26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8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16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2139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2128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blipFill rotWithShape="0">
                <a:blip r:embed="rId9"/>
                <a:stretch>
                  <a:fillRect r="-126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/>
              <p:cNvSpPr txBox="1"/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blipFill>
                <a:blip r:embed="rId10"/>
                <a:stretch>
                  <a:fillRect r="-125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blipFill rotWithShape="0">
                <a:blip r:embed="rId11"/>
                <a:stretch>
                  <a:fillRect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blipFill>
                <a:blip r:embed="rId12"/>
                <a:stretch>
                  <a:fillRect r="-107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5277071" y="49048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>
            <a:off x="5285542" y="63846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113077" y="3131192"/>
            <a:ext cx="2521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 and output are both in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向右箭號 34"/>
          <p:cNvSpPr/>
          <p:nvPr/>
        </p:nvSpPr>
        <p:spPr>
          <a:xfrm>
            <a:off x="5277070" y="4435809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向右箭號 36"/>
          <p:cNvSpPr/>
          <p:nvPr/>
        </p:nvSpPr>
        <p:spPr>
          <a:xfrm>
            <a:off x="5285541" y="5861591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1" grpId="0"/>
      <p:bldP spid="22" grpId="0"/>
      <p:bldP spid="4" grpId="0"/>
      <p:bldP spid="23" grpId="0"/>
      <p:bldP spid="27" grpId="0"/>
      <p:bldP spid="28" grpId="0"/>
      <p:bldP spid="29" grpId="0"/>
      <p:bldP spid="7" grpId="0" animBg="1"/>
      <p:bldP spid="32" grpId="0" animBg="1"/>
      <p:bldP spid="33" grpId="0"/>
      <p:bldP spid="8" grpId="0"/>
      <p:bldP spid="34" grpId="0"/>
      <p:bldP spid="35" grpId="0" animBg="1"/>
      <p:bldP spid="36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Flowchart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-537029" y="4096278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群組 11"/>
          <p:cNvGrpSpPr/>
          <p:nvPr/>
        </p:nvGrpSpPr>
        <p:grpSpPr>
          <a:xfrm>
            <a:off x="699804" y="4860420"/>
            <a:ext cx="1158445" cy="1110097"/>
            <a:chOff x="-1132582" y="4366066"/>
            <a:chExt cx="1158445" cy="1110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526" r="-877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169" r="-678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線單箭頭接點 14"/>
            <p:cNvCxnSpPr/>
            <p:nvPr/>
          </p:nvCxnSpPr>
          <p:spPr>
            <a:xfrm flipV="1">
              <a:off x="-696402" y="5092700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16200000" flipV="1">
              <a:off x="-1004457" y="4804171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>
            <a:off x="645008" y="2253109"/>
            <a:ext cx="1168086" cy="973144"/>
            <a:chOff x="5047000" y="3996117"/>
            <a:chExt cx="1168086" cy="973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339" r="-6780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0000" r="-666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單箭頭接點 18"/>
            <p:cNvCxnSpPr/>
            <p:nvPr/>
          </p:nvCxnSpPr>
          <p:spPr>
            <a:xfrm flipV="1">
              <a:off x="5850749" y="4411634"/>
              <a:ext cx="364337" cy="55762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/>
            <p:cNvCxnSpPr/>
            <p:nvPr/>
          </p:nvCxnSpPr>
          <p:spPr>
            <a:xfrm flipH="1" flipV="1">
              <a:off x="5368997" y="4633523"/>
              <a:ext cx="524092" cy="33573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3805615" y="5907912"/>
            <a:ext cx="319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a line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L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156348" y="2622441"/>
            <a:ext cx="2859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reflection about the horizontal line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3828139" y="5439423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201211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5400000" flipH="1">
            <a:off x="6346622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156348" y="2220935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/>
              <p:cNvSpPr txBox="1"/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</m:oMath>
                </a14:m>
                <a:r>
                  <a:rPr lang="en-US" altLang="zh-TW" sz="2400" dirty="0"/>
                  <a:t> matrix of T)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  <a:blipFill rotWithShape="0"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96537" y="-163773"/>
            <a:ext cx="11286698" cy="45447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-401404" y="2431251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925902" y="371418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540196" y="226622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613860" y="233796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347417" y="82886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/>
              <p:cNvSpPr txBox="1"/>
              <p:nvPr/>
            </p:nvSpPr>
            <p:spPr>
              <a:xfrm>
                <a:off x="5194364" y="3276857"/>
                <a:ext cx="10740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364" y="3276857"/>
                <a:ext cx="107407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191069" y="131052"/>
            <a:ext cx="18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Flowchart</a:t>
            </a:r>
            <a:endParaRPr lang="zh-TW" altLang="en-US" sz="2800" b="1" i="1" u="sng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65714" y="267669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4630" t="-5109" r="-5864" b="-145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群組 38"/>
          <p:cNvGrpSpPr/>
          <p:nvPr/>
        </p:nvGrpSpPr>
        <p:grpSpPr>
          <a:xfrm>
            <a:off x="886836" y="4973216"/>
            <a:ext cx="3468915" cy="901601"/>
            <a:chOff x="1100746" y="5159954"/>
            <a:chExt cx="3468915" cy="901601"/>
          </a:xfrm>
        </p:grpSpPr>
        <p:sp>
          <p:nvSpPr>
            <p:cNvPr id="37" name="矩形 36"/>
            <p:cNvSpPr/>
            <p:nvPr/>
          </p:nvSpPr>
          <p:spPr>
            <a:xfrm>
              <a:off x="1100746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/>
                <p:cNvSpPr txBox="1"/>
                <p:nvPr/>
              </p:nvSpPr>
              <p:spPr>
                <a:xfrm>
                  <a:off x="1488346" y="5338507"/>
                  <a:ext cx="2729465" cy="5384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4" name="文字方塊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8346" y="5338507"/>
                  <a:ext cx="2729465" cy="53848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群組 39"/>
          <p:cNvGrpSpPr/>
          <p:nvPr/>
        </p:nvGrpSpPr>
        <p:grpSpPr>
          <a:xfrm>
            <a:off x="4743351" y="4973216"/>
            <a:ext cx="3468915" cy="901601"/>
            <a:chOff x="4957261" y="5159954"/>
            <a:chExt cx="3468915" cy="901601"/>
          </a:xfrm>
        </p:grpSpPr>
        <p:sp>
          <p:nvSpPr>
            <p:cNvPr id="38" name="矩形 37"/>
            <p:cNvSpPr/>
            <p:nvPr/>
          </p:nvSpPr>
          <p:spPr>
            <a:xfrm>
              <a:off x="4957261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/>
                <p:cNvSpPr txBox="1"/>
                <p:nvPr/>
              </p:nvSpPr>
              <p:spPr>
                <a:xfrm>
                  <a:off x="5240664" y="5327277"/>
                  <a:ext cx="2722219" cy="5384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32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6" name="文字方塊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0664" y="5327277"/>
                  <a:ext cx="2722219" cy="538481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直線接點 41"/>
          <p:cNvCxnSpPr/>
          <p:nvPr/>
        </p:nvCxnSpPr>
        <p:spPr>
          <a:xfrm>
            <a:off x="2427584" y="572835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74436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5119984" y="574170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7134584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095339" y="5997539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355674" y="6061555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1393371" y="5776686"/>
            <a:ext cx="1407886" cy="261590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5542038" y="5814163"/>
            <a:ext cx="1749078" cy="247392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9" grpId="0"/>
      <p:bldP spid="35" grpId="0"/>
      <p:bldP spid="48" grpId="0"/>
      <p:bldP spid="49" grpId="0"/>
      <p:bldP spid="51" grpId="0" animBg="1"/>
      <p:bldP spid="5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2400</TotalTime>
  <Words>685</Words>
  <Application>Microsoft Office PowerPoint</Application>
  <PresentationFormat>如螢幕大小 (4:3)</PresentationFormat>
  <Paragraphs>244</Paragraphs>
  <Slides>15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Academy Engraved LET</vt:lpstr>
      <vt:lpstr>Helvetica Neue</vt:lpstr>
      <vt:lpstr>新細明體</vt:lpstr>
      <vt:lpstr>Arial</vt:lpstr>
      <vt:lpstr>Calibri</vt:lpstr>
      <vt:lpstr>Calibri Light</vt:lpstr>
      <vt:lpstr>Cambria Math</vt:lpstr>
      <vt:lpstr>Script MT Bold</vt:lpstr>
      <vt:lpstr>Symbol</vt:lpstr>
      <vt:lpstr>Office 佈景主題</vt:lpstr>
      <vt:lpstr>Linear Function in Coordinate System</vt:lpstr>
      <vt:lpstr>Outline</vt:lpstr>
      <vt:lpstr>Basic Idea</vt:lpstr>
      <vt:lpstr>Sometimes a function can be complex ……</vt:lpstr>
      <vt:lpstr>Sometimes a function can be complex ……</vt:lpstr>
      <vt:lpstr>Describing the function in another coordinate system</vt:lpstr>
      <vt:lpstr>Describing the function in another coordinate system</vt:lpstr>
      <vt:lpstr>Flowchart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Inception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Hung-yi Lee</cp:lastModifiedBy>
  <cp:revision>46</cp:revision>
  <dcterms:created xsi:type="dcterms:W3CDTF">2016-04-03T05:31:36Z</dcterms:created>
  <dcterms:modified xsi:type="dcterms:W3CDTF">2018-10-23T13:24:44Z</dcterms:modified>
</cp:coreProperties>
</file>