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69" r:id="rId3"/>
    <p:sldId id="288" r:id="rId4"/>
    <p:sldId id="270" r:id="rId5"/>
    <p:sldId id="276" r:id="rId6"/>
    <p:sldId id="277" r:id="rId7"/>
    <p:sldId id="279" r:id="rId8"/>
    <p:sldId id="286" r:id="rId9"/>
    <p:sldId id="289" r:id="rId10"/>
    <p:sldId id="290" r:id="rId11"/>
    <p:sldId id="291" r:id="rId12"/>
    <p:sldId id="292" r:id="rId13"/>
    <p:sldId id="294" r:id="rId14"/>
    <p:sldId id="295" r:id="rId15"/>
    <p:sldId id="293" r:id="rId1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3" autoAdjust="0"/>
    <p:restoredTop sz="81973" autoAdjust="0"/>
  </p:normalViewPr>
  <p:slideViewPr>
    <p:cSldViewPr snapToGrid="0">
      <p:cViewPr varScale="1">
        <p:scale>
          <a:sx n="55" d="100"/>
          <a:sy n="55" d="100"/>
        </p:scale>
        <p:origin x="73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C886B9-04B1-4AC8-B42E-B54823528BB7}" type="datetimeFigureOut">
              <a:rPr lang="zh-TW" altLang="en-US" smtClean="0"/>
              <a:t>2018/10/26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3905BA-978C-4199-B4B0-E7758EACE1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4867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Invertible_matrix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/>
              <a:t>Why we have to do that?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3905BA-978C-4199-B4B0-E7758EACE15D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359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/>
              <a:t>Why we have to do that?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3905BA-978C-4199-B4B0-E7758EACE15D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31636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dirty="0"/>
              <a:t>A similar but simpler function</a:t>
            </a:r>
            <a:endParaRPr lang="zh-TW" altLang="en-US" sz="1200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3905BA-978C-4199-B4B0-E7758EACE15D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470162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T </a:t>
            </a:r>
            <a:r>
              <a:rPr lang="en-US" altLang="zh-TW" baseline="0" dirty="0"/>
              <a:t> </a:t>
            </a:r>
            <a:r>
              <a:rPr lang="zh-TW" altLang="en-US" baseline="0" dirty="0"/>
              <a:t>下標 </a:t>
            </a:r>
            <a:r>
              <a:rPr lang="en-US" altLang="zh-TW" baseline="0" dirty="0"/>
              <a:t>B</a:t>
            </a:r>
            <a:r>
              <a:rPr lang="zh-TW" altLang="en-US" baseline="0" dirty="0"/>
              <a:t> 上標 </a:t>
            </a:r>
            <a:r>
              <a:rPr lang="en-US" altLang="zh-TW" baseline="0" dirty="0"/>
              <a:t>gamma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3905BA-978C-4199-B4B0-E7758EACE15D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67505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Invertible matrix"/>
              </a:rPr>
              <a:t>invertible</a:t>
            </a:r>
            <a:r>
              <a:rPr lang="en-US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altLang="zh-TW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</a:t>
            </a:r>
            <a:r>
              <a:rPr lang="en-US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-by-</a:t>
            </a:r>
            <a:r>
              <a:rPr lang="en-US" altLang="zh-TW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</a:t>
            </a:r>
            <a:r>
              <a:rPr lang="en-US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matrix </a:t>
            </a:r>
            <a:r>
              <a:rPr lang="en-US" altLang="zh-TW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</a:t>
            </a:r>
            <a:r>
              <a:rPr lang="en-US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3905BA-978C-4199-B4B0-E7758EACE15D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519956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  <a:p>
            <a:r>
              <a:rPr lang="zh-TW" altLang="en-US" dirty="0"/>
              <a:t>    </a:t>
            </a:r>
            <a:r>
              <a:rPr lang="en-US" altLang="zh-TW" dirty="0"/>
              <a:t>0.6000    0.8000</a:t>
            </a:r>
          </a:p>
          <a:p>
            <a:r>
              <a:rPr lang="en-US" altLang="zh-TW" dirty="0"/>
              <a:t>    0.8000   -0.6000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3905BA-978C-4199-B4B0-E7758EACE15D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24770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 </a:t>
            </a:r>
            <a:r>
              <a:rPr lang="en-US" altLang="zh-TW" dirty="0"/>
              <a:t>3    -9     8</a:t>
            </a:r>
          </a:p>
          <a:p>
            <a:r>
              <a:rPr lang="en-US" altLang="zh-TW" dirty="0"/>
              <a:t>    -1     3    -3</a:t>
            </a:r>
          </a:p>
          <a:p>
            <a:r>
              <a:rPr lang="en-US" altLang="zh-TW" dirty="0"/>
              <a:t>     1     6     1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3905BA-978C-4199-B4B0-E7758EACE15D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504049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Simple</a:t>
            </a:r>
            <a:r>
              <a:rPr lang="en-US" altLang="zh-TW" baseline="0" dirty="0"/>
              <a:t> …..</a:t>
            </a:r>
            <a:endParaRPr lang="en-US" altLang="zh-TW" dirty="0"/>
          </a:p>
          <a:p>
            <a:endParaRPr lang="en-US" altLang="zh-TW" dirty="0"/>
          </a:p>
          <a:p>
            <a:r>
              <a:rPr lang="en-US" altLang="zh-TW" dirty="0"/>
              <a:t>A = C B ^ -1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3905BA-978C-4199-B4B0-E7758EACE15D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7604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B4510-2E45-420D-8DD4-EA204C8A565C}" type="datetimeFigureOut">
              <a:rPr lang="zh-TW" altLang="en-US" smtClean="0"/>
              <a:t>2018/10/26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C1D4D-C945-430E-9F18-DEA111BE5F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4117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B4510-2E45-420D-8DD4-EA204C8A565C}" type="datetimeFigureOut">
              <a:rPr lang="zh-TW" altLang="en-US" smtClean="0"/>
              <a:t>2018/10/26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C1D4D-C945-430E-9F18-DEA111BE5F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7378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B4510-2E45-420D-8DD4-EA204C8A565C}" type="datetimeFigureOut">
              <a:rPr lang="zh-TW" altLang="en-US" smtClean="0"/>
              <a:t>2018/10/26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C1D4D-C945-430E-9F18-DEA111BE5F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15894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B4510-2E45-420D-8DD4-EA204C8A565C}" type="datetimeFigureOut">
              <a:rPr lang="zh-TW" altLang="en-US" smtClean="0"/>
              <a:t>2018/10/26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C1D4D-C945-430E-9F18-DEA111BE5F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03008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B4510-2E45-420D-8DD4-EA204C8A565C}" type="datetimeFigureOut">
              <a:rPr lang="zh-TW" altLang="en-US" smtClean="0"/>
              <a:t>2018/10/26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C1D4D-C945-430E-9F18-DEA111BE5F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18129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B4510-2E45-420D-8DD4-EA204C8A565C}" type="datetimeFigureOut">
              <a:rPr lang="zh-TW" altLang="en-US" smtClean="0"/>
              <a:t>2018/10/26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C1D4D-C945-430E-9F18-DEA111BE5F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7495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B4510-2E45-420D-8DD4-EA204C8A565C}" type="datetimeFigureOut">
              <a:rPr lang="zh-TW" altLang="en-US" smtClean="0"/>
              <a:t>2018/10/26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C1D4D-C945-430E-9F18-DEA111BE5F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7614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B4510-2E45-420D-8DD4-EA204C8A565C}" type="datetimeFigureOut">
              <a:rPr lang="zh-TW" altLang="en-US" smtClean="0"/>
              <a:t>2018/10/26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C1D4D-C945-430E-9F18-DEA111BE5F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71467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B4510-2E45-420D-8DD4-EA204C8A565C}" type="datetimeFigureOut">
              <a:rPr lang="zh-TW" altLang="en-US" smtClean="0"/>
              <a:t>2018/10/26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C1D4D-C945-430E-9F18-DEA111BE5F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16431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B4510-2E45-420D-8DD4-EA204C8A565C}" type="datetimeFigureOut">
              <a:rPr lang="zh-TW" altLang="en-US" smtClean="0"/>
              <a:t>2018/10/26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C1D4D-C945-430E-9F18-DEA111BE5F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3724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B4510-2E45-420D-8DD4-EA204C8A565C}" type="datetimeFigureOut">
              <a:rPr lang="zh-TW" altLang="en-US" smtClean="0"/>
              <a:t>2018/10/26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C1D4D-C945-430E-9F18-DEA111BE5F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93335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8B4510-2E45-420D-8DD4-EA204C8A565C}" type="datetimeFigureOut">
              <a:rPr lang="zh-TW" altLang="en-US" smtClean="0"/>
              <a:t>2018/10/26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C1D4D-C945-430E-9F18-DEA111BE5F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63994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png"/><Relationship Id="rId13" Type="http://schemas.openxmlformats.org/officeDocument/2006/relationships/image" Target="../media/image67.png"/><Relationship Id="rId3" Type="http://schemas.openxmlformats.org/officeDocument/2006/relationships/image" Target="../media/image57.png"/><Relationship Id="rId7" Type="http://schemas.openxmlformats.org/officeDocument/2006/relationships/image" Target="../media/image55.png"/><Relationship Id="rId12" Type="http://schemas.openxmlformats.org/officeDocument/2006/relationships/image" Target="../media/image66.png"/><Relationship Id="rId17" Type="http://schemas.openxmlformats.org/officeDocument/2006/relationships/image" Target="../media/image71.png"/><Relationship Id="rId2" Type="http://schemas.openxmlformats.org/officeDocument/2006/relationships/image" Target="../media/image56.png"/><Relationship Id="rId16" Type="http://schemas.openxmlformats.org/officeDocument/2006/relationships/image" Target="../media/image7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0.png"/><Relationship Id="rId11" Type="http://schemas.openxmlformats.org/officeDocument/2006/relationships/image" Target="../media/image65.png"/><Relationship Id="rId5" Type="http://schemas.openxmlformats.org/officeDocument/2006/relationships/image" Target="../media/image59.png"/><Relationship Id="rId15" Type="http://schemas.openxmlformats.org/officeDocument/2006/relationships/image" Target="../media/image61.png"/><Relationship Id="rId10" Type="http://schemas.openxmlformats.org/officeDocument/2006/relationships/image" Target="../media/image64.png"/><Relationship Id="rId4" Type="http://schemas.openxmlformats.org/officeDocument/2006/relationships/image" Target="../media/image58.png"/><Relationship Id="rId9" Type="http://schemas.openxmlformats.org/officeDocument/2006/relationships/image" Target="../media/image63.png"/><Relationship Id="rId14" Type="http://schemas.openxmlformats.org/officeDocument/2006/relationships/image" Target="../media/image68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png"/><Relationship Id="rId13" Type="http://schemas.openxmlformats.org/officeDocument/2006/relationships/image" Target="../media/image69.png"/><Relationship Id="rId18" Type="http://schemas.openxmlformats.org/officeDocument/2006/relationships/image" Target="../media/image75.png"/><Relationship Id="rId3" Type="http://schemas.openxmlformats.org/officeDocument/2006/relationships/image" Target="../media/image56.png"/><Relationship Id="rId7" Type="http://schemas.openxmlformats.org/officeDocument/2006/relationships/image" Target="../media/image60.png"/><Relationship Id="rId12" Type="http://schemas.openxmlformats.org/officeDocument/2006/relationships/image" Target="../media/image61.png"/><Relationship Id="rId17" Type="http://schemas.openxmlformats.org/officeDocument/2006/relationships/image" Target="../media/image74.png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71.png"/><Relationship Id="rId20" Type="http://schemas.openxmlformats.org/officeDocument/2006/relationships/image" Target="../media/image7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9.png"/><Relationship Id="rId11" Type="http://schemas.openxmlformats.org/officeDocument/2006/relationships/image" Target="../media/image68.png"/><Relationship Id="rId5" Type="http://schemas.openxmlformats.org/officeDocument/2006/relationships/image" Target="../media/image58.png"/><Relationship Id="rId15" Type="http://schemas.openxmlformats.org/officeDocument/2006/relationships/image" Target="../media/image70.png"/><Relationship Id="rId10" Type="http://schemas.openxmlformats.org/officeDocument/2006/relationships/image" Target="../media/image63.png"/><Relationship Id="rId19" Type="http://schemas.openxmlformats.org/officeDocument/2006/relationships/image" Target="../media/image72.png"/><Relationship Id="rId4" Type="http://schemas.openxmlformats.org/officeDocument/2006/relationships/image" Target="../media/image57.png"/><Relationship Id="rId9" Type="http://schemas.openxmlformats.org/officeDocument/2006/relationships/image" Target="../media/image62.png"/><Relationship Id="rId14" Type="http://schemas.openxmlformats.org/officeDocument/2006/relationships/image" Target="../media/image73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png"/><Relationship Id="rId13" Type="http://schemas.openxmlformats.org/officeDocument/2006/relationships/image" Target="../media/image86.png"/><Relationship Id="rId18" Type="http://schemas.openxmlformats.org/officeDocument/2006/relationships/image" Target="../media/image93.png"/><Relationship Id="rId3" Type="http://schemas.openxmlformats.org/officeDocument/2006/relationships/image" Target="../media/image78.png"/><Relationship Id="rId7" Type="http://schemas.openxmlformats.org/officeDocument/2006/relationships/image" Target="../media/image82.png"/><Relationship Id="rId12" Type="http://schemas.openxmlformats.org/officeDocument/2006/relationships/image" Target="../media/image83.png"/><Relationship Id="rId17" Type="http://schemas.openxmlformats.org/officeDocument/2006/relationships/image" Target="../media/image92.png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8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1.png"/><Relationship Id="rId11" Type="http://schemas.openxmlformats.org/officeDocument/2006/relationships/image" Target="../media/image77.emf"/><Relationship Id="rId5" Type="http://schemas.openxmlformats.org/officeDocument/2006/relationships/image" Target="../media/image80.png"/><Relationship Id="rId15" Type="http://schemas.openxmlformats.org/officeDocument/2006/relationships/image" Target="../media/image87.png"/><Relationship Id="rId10" Type="http://schemas.openxmlformats.org/officeDocument/2006/relationships/image" Target="../media/image85.png"/><Relationship Id="rId4" Type="http://schemas.openxmlformats.org/officeDocument/2006/relationships/image" Target="../media/image79.png"/><Relationship Id="rId9" Type="http://schemas.openxmlformats.org/officeDocument/2006/relationships/image" Target="../media/image84.png"/><Relationship Id="rId14" Type="http://schemas.openxmlformats.org/officeDocument/2006/relationships/image" Target="../media/image89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9.png"/><Relationship Id="rId13" Type="http://schemas.openxmlformats.org/officeDocument/2006/relationships/image" Target="../media/image94.png"/><Relationship Id="rId3" Type="http://schemas.openxmlformats.org/officeDocument/2006/relationships/image" Target="../media/image89.emf"/><Relationship Id="rId7" Type="http://schemas.openxmlformats.org/officeDocument/2006/relationships/image" Target="../media/image98.png"/><Relationship Id="rId12" Type="http://schemas.openxmlformats.org/officeDocument/2006/relationships/image" Target="../media/image10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7.png"/><Relationship Id="rId11" Type="http://schemas.openxmlformats.org/officeDocument/2006/relationships/image" Target="../media/image102.png"/><Relationship Id="rId5" Type="http://schemas.openxmlformats.org/officeDocument/2006/relationships/image" Target="../media/image91.emf"/><Relationship Id="rId10" Type="http://schemas.openxmlformats.org/officeDocument/2006/relationships/image" Target="../media/image101.png"/><Relationship Id="rId4" Type="http://schemas.openxmlformats.org/officeDocument/2006/relationships/image" Target="../media/image90.emf"/><Relationship Id="rId9" Type="http://schemas.openxmlformats.org/officeDocument/2006/relationships/image" Target="../media/image100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3.png"/><Relationship Id="rId13" Type="http://schemas.openxmlformats.org/officeDocument/2006/relationships/image" Target="../media/image95.png"/><Relationship Id="rId3" Type="http://schemas.openxmlformats.org/officeDocument/2006/relationships/image" Target="../media/image98.png"/><Relationship Id="rId7" Type="http://schemas.openxmlformats.org/officeDocument/2006/relationships/image" Target="../media/image102.png"/><Relationship Id="rId12" Type="http://schemas.openxmlformats.org/officeDocument/2006/relationships/image" Target="../media/image107.png"/><Relationship Id="rId2" Type="http://schemas.openxmlformats.org/officeDocument/2006/relationships/image" Target="../media/image9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1.png"/><Relationship Id="rId11" Type="http://schemas.openxmlformats.org/officeDocument/2006/relationships/image" Target="../media/image106.png"/><Relationship Id="rId5" Type="http://schemas.openxmlformats.org/officeDocument/2006/relationships/image" Target="../media/image100.png"/><Relationship Id="rId15" Type="http://schemas.openxmlformats.org/officeDocument/2006/relationships/image" Target="../media/image110.png"/><Relationship Id="rId10" Type="http://schemas.openxmlformats.org/officeDocument/2006/relationships/image" Target="../media/image94.png"/><Relationship Id="rId4" Type="http://schemas.openxmlformats.org/officeDocument/2006/relationships/image" Target="../media/image99.png"/><Relationship Id="rId9" Type="http://schemas.openxmlformats.org/officeDocument/2006/relationships/image" Target="../media/image105.png"/><Relationship Id="rId14" Type="http://schemas.openxmlformats.org/officeDocument/2006/relationships/image" Target="../media/image109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4.png"/><Relationship Id="rId3" Type="http://schemas.openxmlformats.org/officeDocument/2006/relationships/image" Target="../media/image950.png"/><Relationship Id="rId7" Type="http://schemas.openxmlformats.org/officeDocument/2006/relationships/image" Target="../media/image860.png"/><Relationship Id="rId12" Type="http://schemas.openxmlformats.org/officeDocument/2006/relationships/image" Target="../media/image118.png"/><Relationship Id="rId2" Type="http://schemas.openxmlformats.org/officeDocument/2006/relationships/image" Target="../media/image9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2.png"/><Relationship Id="rId11" Type="http://schemas.openxmlformats.org/officeDocument/2006/relationships/image" Target="../media/image117.png"/><Relationship Id="rId5" Type="http://schemas.openxmlformats.org/officeDocument/2006/relationships/image" Target="../media/image111.png"/><Relationship Id="rId10" Type="http://schemas.openxmlformats.org/officeDocument/2006/relationships/image" Target="../media/image880.png"/><Relationship Id="rId4" Type="http://schemas.openxmlformats.org/officeDocument/2006/relationships/image" Target="../media/image96.png"/><Relationship Id="rId9" Type="http://schemas.openxmlformats.org/officeDocument/2006/relationships/image" Target="../media/image11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6.png"/><Relationship Id="rId7" Type="http://schemas.openxmlformats.org/officeDocument/2006/relationships/image" Target="../media/image2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13" Type="http://schemas.openxmlformats.org/officeDocument/2006/relationships/image" Target="../media/image32.png"/><Relationship Id="rId3" Type="http://schemas.openxmlformats.org/officeDocument/2006/relationships/image" Target="../media/image2.emf"/><Relationship Id="rId7" Type="http://schemas.openxmlformats.org/officeDocument/2006/relationships/image" Target="../media/image26.png"/><Relationship Id="rId12" Type="http://schemas.openxmlformats.org/officeDocument/2006/relationships/image" Target="../media/image2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11" Type="http://schemas.openxmlformats.org/officeDocument/2006/relationships/image" Target="../media/image30.png"/><Relationship Id="rId5" Type="http://schemas.openxmlformats.org/officeDocument/2006/relationships/image" Target="../media/image24.png"/><Relationship Id="rId15" Type="http://schemas.openxmlformats.org/officeDocument/2006/relationships/image" Target="../media/image34.png"/><Relationship Id="rId10" Type="http://schemas.openxmlformats.org/officeDocument/2006/relationships/image" Target="../media/image17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Relationship Id="rId14" Type="http://schemas.openxmlformats.org/officeDocument/2006/relationships/image" Target="../media/image3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13" Type="http://schemas.openxmlformats.org/officeDocument/2006/relationships/image" Target="../media/image44.png"/><Relationship Id="rId3" Type="http://schemas.openxmlformats.org/officeDocument/2006/relationships/image" Target="../media/image36.png"/><Relationship Id="rId7" Type="http://schemas.openxmlformats.org/officeDocument/2006/relationships/image" Target="../media/image190.png"/><Relationship Id="rId12" Type="http://schemas.openxmlformats.org/officeDocument/2006/relationships/image" Target="../media/image31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0.png"/><Relationship Id="rId11" Type="http://schemas.openxmlformats.org/officeDocument/2006/relationships/image" Target="../media/image42.png"/><Relationship Id="rId5" Type="http://schemas.openxmlformats.org/officeDocument/2006/relationships/image" Target="../media/image38.png"/><Relationship Id="rId10" Type="http://schemas.openxmlformats.org/officeDocument/2006/relationships/image" Target="../media/image41.png"/><Relationship Id="rId4" Type="http://schemas.openxmlformats.org/officeDocument/2006/relationships/image" Target="../media/image37.png"/><Relationship Id="rId9" Type="http://schemas.openxmlformats.org/officeDocument/2006/relationships/image" Target="../media/image4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13" Type="http://schemas.openxmlformats.org/officeDocument/2006/relationships/image" Target="../media/image53.png"/><Relationship Id="rId3" Type="http://schemas.openxmlformats.org/officeDocument/2006/relationships/image" Target="../media/image45.png"/><Relationship Id="rId7" Type="http://schemas.openxmlformats.org/officeDocument/2006/relationships/image" Target="../media/image49.png"/><Relationship Id="rId12" Type="http://schemas.openxmlformats.org/officeDocument/2006/relationships/image" Target="../media/image5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.png"/><Relationship Id="rId11" Type="http://schemas.openxmlformats.org/officeDocument/2006/relationships/image" Target="../media/image50.png"/><Relationship Id="rId5" Type="http://schemas.openxmlformats.org/officeDocument/2006/relationships/image" Target="../media/image47.png"/><Relationship Id="rId10" Type="http://schemas.openxmlformats.org/officeDocument/2006/relationships/image" Target="../media/image52.png"/><Relationship Id="rId4" Type="http://schemas.openxmlformats.org/officeDocument/2006/relationships/image" Target="../media/image46.png"/><Relationship Id="rId9" Type="http://schemas.openxmlformats.org/officeDocument/2006/relationships/image" Target="../media/image5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/>
              <a:t>Linear Function in Coordinate System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TW" sz="4800" dirty="0"/>
              <a:t>Hung-yi Lee</a:t>
            </a:r>
            <a:endParaRPr lang="zh-TW" altLang="en-US" sz="4800" dirty="0"/>
          </a:p>
        </p:txBody>
      </p:sp>
    </p:spTree>
    <p:extLst>
      <p:ext uri="{BB962C8B-B14F-4D97-AF65-F5344CB8AC3E}">
        <p14:creationId xmlns:p14="http://schemas.microsoft.com/office/powerpoint/2010/main" val="32004750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67177" y="84154"/>
            <a:ext cx="7886700" cy="689325"/>
          </a:xfrm>
        </p:spPr>
        <p:txBody>
          <a:bodyPr>
            <a:normAutofit fontScale="92500"/>
          </a:bodyPr>
          <a:lstStyle/>
          <a:p>
            <a:r>
              <a:rPr lang="en-US" altLang="zh-TW" dirty="0"/>
              <a:t>Example: reflection operator </a:t>
            </a:r>
            <a:r>
              <a:rPr lang="en-US" altLang="zh-TW" i="1" dirty="0"/>
              <a:t>T</a:t>
            </a:r>
            <a:r>
              <a:rPr lang="en-US" altLang="zh-TW" dirty="0"/>
              <a:t> about the line </a:t>
            </a:r>
            <a:r>
              <a:rPr lang="en-US" altLang="zh-TW" i="1" dirty="0"/>
              <a:t>y</a:t>
            </a:r>
            <a:r>
              <a:rPr lang="en-US" altLang="zh-TW" dirty="0"/>
              <a:t> = (1/2)</a:t>
            </a:r>
            <a:r>
              <a:rPr lang="en-US" altLang="zh-TW" i="1" dirty="0"/>
              <a:t>x</a:t>
            </a:r>
            <a:endParaRPr lang="en-US" altLang="zh-TW" dirty="0"/>
          </a:p>
          <a:p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文字方塊 19"/>
              <p:cNvSpPr txBox="1"/>
              <p:nvPr/>
            </p:nvSpPr>
            <p:spPr>
              <a:xfrm>
                <a:off x="4577751" y="5041965"/>
                <a:ext cx="24468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0" name="文字方塊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751" y="5041965"/>
                <a:ext cx="244682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17500" r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文字方塊 20"/>
              <p:cNvSpPr txBox="1"/>
              <p:nvPr/>
            </p:nvSpPr>
            <p:spPr>
              <a:xfrm>
                <a:off x="7904181" y="5159486"/>
                <a:ext cx="68961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1" name="文字方塊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4181" y="5159486"/>
                <a:ext cx="689612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10619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矩形 21"/>
              <p:cNvSpPr/>
              <p:nvPr/>
            </p:nvSpPr>
            <p:spPr>
              <a:xfrm>
                <a:off x="4248036" y="2092315"/>
                <a:ext cx="891590" cy="4895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2400" dirty="0"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2" name="矩形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8036" y="2092315"/>
                <a:ext cx="891590" cy="489558"/>
              </a:xfrm>
              <a:prstGeom prst="rect">
                <a:avLst/>
              </a:prstGeom>
              <a:blipFill rotWithShape="0">
                <a:blip r:embed="rId4"/>
                <a:stretch>
                  <a:fillRect b="-1234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矩形 22"/>
              <p:cNvSpPr/>
              <p:nvPr/>
            </p:nvSpPr>
            <p:spPr>
              <a:xfrm>
                <a:off x="7494924" y="2125104"/>
                <a:ext cx="1336520" cy="4895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  <m:d>
                                <m:dPr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</m:d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2400" dirty="0"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3" name="矩形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4924" y="2125104"/>
                <a:ext cx="1336520" cy="489558"/>
              </a:xfrm>
              <a:prstGeom prst="rect">
                <a:avLst/>
              </a:prstGeom>
              <a:blipFill rotWithShape="0">
                <a:blip r:embed="rId5"/>
                <a:stretch>
                  <a:fillRect b="-1375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向右箭號 23"/>
          <p:cNvSpPr/>
          <p:nvPr/>
        </p:nvSpPr>
        <p:spPr>
          <a:xfrm>
            <a:off x="5091928" y="5109962"/>
            <a:ext cx="2602259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/>
          </a:p>
        </p:txBody>
      </p:sp>
      <p:sp>
        <p:nvSpPr>
          <p:cNvPr id="25" name="向右箭號 24"/>
          <p:cNvSpPr/>
          <p:nvPr/>
        </p:nvSpPr>
        <p:spPr>
          <a:xfrm rot="5400000" flipH="1">
            <a:off x="3701409" y="3577148"/>
            <a:ext cx="1984844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/>
          </a:p>
        </p:txBody>
      </p:sp>
      <p:sp>
        <p:nvSpPr>
          <p:cNvPr id="26" name="向右箭號 25"/>
          <p:cNvSpPr/>
          <p:nvPr/>
        </p:nvSpPr>
        <p:spPr>
          <a:xfrm rot="16200000" flipH="1" flipV="1">
            <a:off x="6976929" y="3725266"/>
            <a:ext cx="2168546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/>
          </a:p>
        </p:txBody>
      </p:sp>
      <p:sp>
        <p:nvSpPr>
          <p:cNvPr id="27" name="向右箭號 26"/>
          <p:cNvSpPr/>
          <p:nvPr/>
        </p:nvSpPr>
        <p:spPr>
          <a:xfrm>
            <a:off x="5187106" y="2182098"/>
            <a:ext cx="2260338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文字方塊 27"/>
              <p:cNvSpPr txBox="1"/>
              <p:nvPr/>
            </p:nvSpPr>
            <p:spPr>
              <a:xfrm>
                <a:off x="5899270" y="1799061"/>
                <a:ext cx="720645" cy="3972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2400" dirty="0">
                              <a:solidFill>
                                <a:schemeClr val="tx1"/>
                              </a:solidFill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</m:oMath>
                  </m:oMathPara>
                </a14:m>
                <a:endParaRPr lang="zh-TW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8" name="文字方塊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9270" y="1799061"/>
                <a:ext cx="720645" cy="397225"/>
              </a:xfrm>
              <a:prstGeom prst="rect">
                <a:avLst/>
              </a:prstGeom>
              <a:blipFill rotWithShape="0">
                <a:blip r:embed="rId6"/>
                <a:stretch>
                  <a:fillRect r="-9322" b="-2923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文字方塊 28"/>
              <p:cNvSpPr txBox="1"/>
              <p:nvPr/>
            </p:nvSpPr>
            <p:spPr>
              <a:xfrm>
                <a:off x="6014243" y="4682062"/>
                <a:ext cx="91839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  <m:r>
                        <a:rPr lang="en-US" altLang="zh-TW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=?</m:t>
                      </m:r>
                    </m:oMath>
                  </m:oMathPara>
                </a14:m>
                <a:endParaRPr lang="zh-TW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9" name="文字方塊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4243" y="4682062"/>
                <a:ext cx="918393" cy="369332"/>
              </a:xfrm>
              <a:prstGeom prst="rect">
                <a:avLst/>
              </a:prstGeom>
              <a:blipFill>
                <a:blip r:embed="rId7"/>
                <a:stretch>
                  <a:fillRect r="-7333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文字方塊 29"/>
              <p:cNvSpPr txBox="1"/>
              <p:nvPr/>
            </p:nvSpPr>
            <p:spPr>
              <a:xfrm>
                <a:off x="7593793" y="3671795"/>
                <a:ext cx="27917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0" name="文字方塊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3793" y="3671795"/>
                <a:ext cx="279179" cy="369332"/>
              </a:xfrm>
              <a:prstGeom prst="rect">
                <a:avLst/>
              </a:prstGeom>
              <a:blipFill rotWithShape="0">
                <a:blip r:embed="rId8"/>
                <a:stretch>
                  <a:fillRect l="-26667" r="-24444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文字方塊 30"/>
              <p:cNvSpPr txBox="1"/>
              <p:nvPr/>
            </p:nvSpPr>
            <p:spPr>
              <a:xfrm>
                <a:off x="4928155" y="3621459"/>
                <a:ext cx="58528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1" name="文字方塊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8155" y="3621459"/>
                <a:ext cx="585288" cy="369332"/>
              </a:xfrm>
              <a:prstGeom prst="rect">
                <a:avLst/>
              </a:prstGeom>
              <a:blipFill rotWithShape="0">
                <a:blip r:embed="rId9"/>
                <a:stretch>
                  <a:fillRect l="-11458" r="-4167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5" name="Group 34"/>
          <p:cNvGrpSpPr/>
          <p:nvPr/>
        </p:nvGrpSpPr>
        <p:grpSpPr>
          <a:xfrm>
            <a:off x="709002" y="1144040"/>
            <a:ext cx="3245453" cy="2234068"/>
            <a:chOff x="486348" y="4529028"/>
            <a:chExt cx="3245453" cy="2234068"/>
          </a:xfrm>
        </p:grpSpPr>
        <p:cxnSp>
          <p:nvCxnSpPr>
            <p:cNvPr id="40" name="Straight Connector 39"/>
            <p:cNvCxnSpPr/>
            <p:nvPr/>
          </p:nvCxnSpPr>
          <p:spPr>
            <a:xfrm flipH="1">
              <a:off x="618048" y="5265091"/>
              <a:ext cx="2539920" cy="1211100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1662237" y="4529028"/>
              <a:ext cx="0" cy="223406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 flipV="1">
              <a:off x="486348" y="5987051"/>
              <a:ext cx="3245453" cy="1175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Line 11"/>
            <p:cNvSpPr>
              <a:spLocks noChangeShapeType="1"/>
            </p:cNvSpPr>
            <p:nvPr/>
          </p:nvSpPr>
          <p:spPr bwMode="auto">
            <a:xfrm rot="13486727">
              <a:off x="1111205" y="5503835"/>
              <a:ext cx="751345" cy="25109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2" name="Line 10"/>
            <p:cNvSpPr>
              <a:spLocks noChangeShapeType="1"/>
            </p:cNvSpPr>
            <p:nvPr/>
          </p:nvSpPr>
          <p:spPr bwMode="auto">
            <a:xfrm rot="18886727">
              <a:off x="1644330" y="5690951"/>
              <a:ext cx="717483" cy="244239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48" name="矩形 47"/>
          <p:cNvSpPr/>
          <p:nvPr/>
        </p:nvSpPr>
        <p:spPr>
          <a:xfrm>
            <a:off x="2591581" y="1415752"/>
            <a:ext cx="13628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i="1" dirty="0">
                <a:solidFill>
                  <a:srgbClr val="0070C0"/>
                </a:solidFill>
              </a:rPr>
              <a:t>y</a:t>
            </a:r>
            <a:r>
              <a:rPr lang="en-US" altLang="zh-TW" sz="2400" dirty="0">
                <a:solidFill>
                  <a:srgbClr val="0070C0"/>
                </a:solidFill>
              </a:rPr>
              <a:t> = (1/2)</a:t>
            </a:r>
            <a:r>
              <a:rPr lang="en-US" altLang="zh-TW" sz="2400" i="1" dirty="0">
                <a:solidFill>
                  <a:srgbClr val="0070C0"/>
                </a:solidFill>
              </a:rPr>
              <a:t>x</a:t>
            </a:r>
            <a:endParaRPr lang="en-US" altLang="zh-TW" sz="2400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文字方塊 64"/>
              <p:cNvSpPr txBox="1"/>
              <p:nvPr/>
            </p:nvSpPr>
            <p:spPr>
              <a:xfrm>
                <a:off x="2179934" y="2625130"/>
                <a:ext cx="1156279" cy="6134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altLang="zh-TW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TW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zh-TW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altLang="zh-TW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altLang="zh-TW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zh-TW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5" name="文字方塊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9934" y="2625130"/>
                <a:ext cx="1156279" cy="613438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文字方塊 66"/>
              <p:cNvSpPr txBox="1"/>
              <p:nvPr/>
            </p:nvSpPr>
            <p:spPr>
              <a:xfrm>
                <a:off x="399461" y="1195623"/>
                <a:ext cx="1385507" cy="6134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altLang="zh-TW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TW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zh-TW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altLang="zh-TW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altLang="zh-TW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zh-TW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7" name="文字方塊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461" y="1195623"/>
                <a:ext cx="1385507" cy="613438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9" name="Straight Connector 39"/>
          <p:cNvCxnSpPr/>
          <p:nvPr/>
        </p:nvCxnSpPr>
        <p:spPr>
          <a:xfrm flipH="1">
            <a:off x="840702" y="4752477"/>
            <a:ext cx="2539920" cy="121110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35"/>
          <p:cNvCxnSpPr/>
          <p:nvPr/>
        </p:nvCxnSpPr>
        <p:spPr>
          <a:xfrm>
            <a:off x="1884891" y="4016414"/>
            <a:ext cx="0" cy="22340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36"/>
          <p:cNvCxnSpPr/>
          <p:nvPr/>
        </p:nvCxnSpPr>
        <p:spPr>
          <a:xfrm flipH="1" flipV="1">
            <a:off x="709002" y="5474437"/>
            <a:ext cx="3245453" cy="117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Line 11"/>
          <p:cNvSpPr>
            <a:spLocks noChangeShapeType="1"/>
          </p:cNvSpPr>
          <p:nvPr/>
        </p:nvSpPr>
        <p:spPr bwMode="auto">
          <a:xfrm rot="13486727">
            <a:off x="1733475" y="5102941"/>
            <a:ext cx="305704" cy="303995"/>
          </a:xfrm>
          <a:prstGeom prst="line">
            <a:avLst/>
          </a:prstGeom>
          <a:noFill/>
          <a:ln w="38100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3" name="Line 10"/>
          <p:cNvSpPr>
            <a:spLocks noChangeShapeType="1"/>
          </p:cNvSpPr>
          <p:nvPr/>
        </p:nvSpPr>
        <p:spPr bwMode="auto">
          <a:xfrm rot="18886727">
            <a:off x="1954342" y="5318560"/>
            <a:ext cx="293434" cy="313768"/>
          </a:xfrm>
          <a:prstGeom prst="line">
            <a:avLst/>
          </a:prstGeom>
          <a:noFill/>
          <a:ln w="38100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4" name="矩形 73"/>
          <p:cNvSpPr/>
          <p:nvPr/>
        </p:nvSpPr>
        <p:spPr>
          <a:xfrm>
            <a:off x="2591581" y="4288126"/>
            <a:ext cx="13628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i="1" dirty="0">
                <a:solidFill>
                  <a:srgbClr val="0070C0"/>
                </a:solidFill>
              </a:rPr>
              <a:t>y</a:t>
            </a:r>
            <a:r>
              <a:rPr lang="en-US" altLang="zh-TW" sz="2400" dirty="0">
                <a:solidFill>
                  <a:srgbClr val="0070C0"/>
                </a:solidFill>
              </a:rPr>
              <a:t> = (1/2)</a:t>
            </a:r>
            <a:r>
              <a:rPr lang="en-US" altLang="zh-TW" sz="2400" i="1" dirty="0">
                <a:solidFill>
                  <a:srgbClr val="0070C0"/>
                </a:solidFill>
              </a:rPr>
              <a:t>x</a:t>
            </a:r>
            <a:endParaRPr lang="en-US" altLang="zh-TW" sz="2400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文字方塊 74"/>
              <p:cNvSpPr txBox="1"/>
              <p:nvPr/>
            </p:nvSpPr>
            <p:spPr>
              <a:xfrm>
                <a:off x="2120100" y="5484509"/>
                <a:ext cx="1142556" cy="6158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altLang="zh-TW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TW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zh-TW" sz="2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altLang="zh-TW" sz="2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sz="2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zh-TW" altLang="en-US" sz="2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75" name="文字方塊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0100" y="5484509"/>
                <a:ext cx="1142556" cy="615810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文字方塊 75"/>
              <p:cNvSpPr txBox="1"/>
              <p:nvPr/>
            </p:nvSpPr>
            <p:spPr>
              <a:xfrm>
                <a:off x="680897" y="4443072"/>
                <a:ext cx="1149674" cy="6134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altLang="zh-TW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TW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zh-TW" sz="2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altLang="zh-TW" sz="2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TW" sz="2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zh-TW" altLang="en-US" sz="2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76" name="文字方塊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897" y="4443072"/>
                <a:ext cx="1149674" cy="613438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文字方塊 76"/>
              <p:cNvSpPr txBox="1"/>
              <p:nvPr/>
            </p:nvSpPr>
            <p:spPr>
              <a:xfrm>
                <a:off x="5575430" y="2626343"/>
                <a:ext cx="1368323" cy="7184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7" name="文字方塊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5430" y="2626343"/>
                <a:ext cx="1368323" cy="718466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8" name="文字方塊 77"/>
              <p:cNvSpPr txBox="1"/>
              <p:nvPr/>
            </p:nvSpPr>
            <p:spPr>
              <a:xfrm>
                <a:off x="5028324" y="5923548"/>
                <a:ext cx="3005823" cy="5384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3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32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  <m:r>
                        <a:rPr lang="en-US" altLang="zh-TW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3200" b="0" i="1" smtClean="0">
                          <a:latin typeface="Cambria Math" panose="02040503050406030204" pitchFamily="18" charset="0"/>
                        </a:rPr>
                        <m:t>𝐵</m:t>
                      </m:r>
                      <m:sSub>
                        <m:sSubPr>
                          <m:ctrlPr>
                            <a:rPr lang="en-US" altLang="zh-TW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3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32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3200" dirty="0"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  <m:sSup>
                        <m:sSupPr>
                          <m:ctrlPr>
                            <a:rPr lang="en-US" altLang="zh-TW" sz="3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32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altLang="zh-TW" sz="3200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zh-TW" altLang="en-US" sz="3200" dirty="0"/>
              </a:p>
            </p:txBody>
          </p:sp>
        </mc:Choice>
        <mc:Fallback>
          <p:sp>
            <p:nvSpPr>
              <p:cNvPr id="78" name="文字方塊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8324" y="5923548"/>
                <a:ext cx="3005823" cy="538481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文字方塊 78"/>
              <p:cNvSpPr txBox="1"/>
              <p:nvPr/>
            </p:nvSpPr>
            <p:spPr>
              <a:xfrm>
                <a:off x="6838972" y="876387"/>
                <a:ext cx="1781000" cy="6134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altLang="zh-TW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9" name="文字方塊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8972" y="876387"/>
                <a:ext cx="1781000" cy="613438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文字方塊 79"/>
              <p:cNvSpPr txBox="1"/>
              <p:nvPr/>
            </p:nvSpPr>
            <p:spPr>
              <a:xfrm>
                <a:off x="4174316" y="861190"/>
                <a:ext cx="2551981" cy="6158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altLang="zh-TW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altLang="zh-TW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zh-TW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0.4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0.2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−0.2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0.4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0" name="文字方塊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4316" y="861190"/>
                <a:ext cx="2551981" cy="615810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92064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4" grpId="0" animBg="1"/>
      <p:bldP spid="25" grpId="0" animBg="1"/>
      <p:bldP spid="26" grpId="0" animBg="1"/>
      <p:bldP spid="27" grpId="0" animBg="1"/>
      <p:bldP spid="28" grpId="0"/>
      <p:bldP spid="29" grpId="0"/>
      <p:bldP spid="30" grpId="0"/>
      <p:bldP spid="31" grpId="0"/>
      <p:bldP spid="48" grpId="0"/>
      <p:bldP spid="65" grpId="0"/>
      <p:bldP spid="67" grpId="0"/>
      <p:bldP spid="72" grpId="0" animBg="1"/>
      <p:bldP spid="73" grpId="0" animBg="1"/>
      <p:bldP spid="74" grpId="0"/>
      <p:bldP spid="75" grpId="0"/>
      <p:bldP spid="76" grpId="0"/>
      <p:bldP spid="77" grpId="0"/>
      <p:bldP spid="78" grpId="0"/>
      <p:bldP spid="79" grpId="0"/>
      <p:bldP spid="8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67177" y="84154"/>
            <a:ext cx="7886700" cy="689325"/>
          </a:xfrm>
        </p:spPr>
        <p:txBody>
          <a:bodyPr>
            <a:normAutofit fontScale="92500"/>
          </a:bodyPr>
          <a:lstStyle/>
          <a:p>
            <a:r>
              <a:rPr lang="en-US" altLang="zh-TW" dirty="0"/>
              <a:t>Example: reflection operator </a:t>
            </a:r>
            <a:r>
              <a:rPr lang="en-US" altLang="zh-TW" i="1" dirty="0"/>
              <a:t>T</a:t>
            </a:r>
            <a:r>
              <a:rPr lang="en-US" altLang="zh-TW" dirty="0"/>
              <a:t> about the line </a:t>
            </a:r>
            <a:r>
              <a:rPr lang="en-US" altLang="zh-TW" i="1" dirty="0"/>
              <a:t>y</a:t>
            </a:r>
            <a:r>
              <a:rPr lang="en-US" altLang="zh-TW" dirty="0"/>
              <a:t> = (1/2)</a:t>
            </a:r>
            <a:r>
              <a:rPr lang="en-US" altLang="zh-TW" i="1" dirty="0"/>
              <a:t>x</a:t>
            </a:r>
            <a:endParaRPr lang="en-US" altLang="zh-TW" dirty="0"/>
          </a:p>
          <a:p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文字方塊 19"/>
              <p:cNvSpPr txBox="1"/>
              <p:nvPr/>
            </p:nvSpPr>
            <p:spPr>
              <a:xfrm>
                <a:off x="4577751" y="5041965"/>
                <a:ext cx="24468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0" name="文字方塊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751" y="5041965"/>
                <a:ext cx="244682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17500" r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文字方塊 20"/>
              <p:cNvSpPr txBox="1"/>
              <p:nvPr/>
            </p:nvSpPr>
            <p:spPr>
              <a:xfrm>
                <a:off x="7904181" y="5159486"/>
                <a:ext cx="68961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1" name="文字方塊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4181" y="5159486"/>
                <a:ext cx="689612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10619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矩形 21"/>
              <p:cNvSpPr/>
              <p:nvPr/>
            </p:nvSpPr>
            <p:spPr>
              <a:xfrm>
                <a:off x="4248036" y="2092315"/>
                <a:ext cx="891590" cy="4895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2400" dirty="0"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2" name="矩形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8036" y="2092315"/>
                <a:ext cx="891590" cy="489558"/>
              </a:xfrm>
              <a:prstGeom prst="rect">
                <a:avLst/>
              </a:prstGeom>
              <a:blipFill rotWithShape="0">
                <a:blip r:embed="rId5"/>
                <a:stretch>
                  <a:fillRect b="-1234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矩形 22"/>
              <p:cNvSpPr/>
              <p:nvPr/>
            </p:nvSpPr>
            <p:spPr>
              <a:xfrm>
                <a:off x="7494924" y="2125104"/>
                <a:ext cx="1336520" cy="4895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  <m:d>
                                <m:dPr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</m:d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2400" dirty="0"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3" name="矩形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4924" y="2125104"/>
                <a:ext cx="1336520" cy="489558"/>
              </a:xfrm>
              <a:prstGeom prst="rect">
                <a:avLst/>
              </a:prstGeom>
              <a:blipFill rotWithShape="0">
                <a:blip r:embed="rId6"/>
                <a:stretch>
                  <a:fillRect b="-1375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向右箭號 23"/>
          <p:cNvSpPr/>
          <p:nvPr/>
        </p:nvSpPr>
        <p:spPr>
          <a:xfrm>
            <a:off x="5091928" y="5109962"/>
            <a:ext cx="2602259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/>
          </a:p>
        </p:txBody>
      </p:sp>
      <p:sp>
        <p:nvSpPr>
          <p:cNvPr id="25" name="向右箭號 24"/>
          <p:cNvSpPr/>
          <p:nvPr/>
        </p:nvSpPr>
        <p:spPr>
          <a:xfrm rot="5400000" flipH="1">
            <a:off x="3701409" y="3577148"/>
            <a:ext cx="1984844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/>
          </a:p>
        </p:txBody>
      </p:sp>
      <p:sp>
        <p:nvSpPr>
          <p:cNvPr id="26" name="向右箭號 25"/>
          <p:cNvSpPr/>
          <p:nvPr/>
        </p:nvSpPr>
        <p:spPr>
          <a:xfrm rot="16200000" flipH="1" flipV="1">
            <a:off x="6976929" y="3725266"/>
            <a:ext cx="2168546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/>
          </a:p>
        </p:txBody>
      </p:sp>
      <p:sp>
        <p:nvSpPr>
          <p:cNvPr id="27" name="向右箭號 26"/>
          <p:cNvSpPr/>
          <p:nvPr/>
        </p:nvSpPr>
        <p:spPr>
          <a:xfrm>
            <a:off x="5187106" y="2182098"/>
            <a:ext cx="2260338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文字方塊 27"/>
              <p:cNvSpPr txBox="1"/>
              <p:nvPr/>
            </p:nvSpPr>
            <p:spPr>
              <a:xfrm>
                <a:off x="5899270" y="1799061"/>
                <a:ext cx="720645" cy="3972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2400" dirty="0">
                              <a:solidFill>
                                <a:schemeClr val="tx1"/>
                              </a:solidFill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</m:oMath>
                  </m:oMathPara>
                </a14:m>
                <a:endParaRPr lang="zh-TW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8" name="文字方塊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9270" y="1799061"/>
                <a:ext cx="720645" cy="397225"/>
              </a:xfrm>
              <a:prstGeom prst="rect">
                <a:avLst/>
              </a:prstGeom>
              <a:blipFill rotWithShape="0">
                <a:blip r:embed="rId7"/>
                <a:stretch>
                  <a:fillRect r="-9322" b="-2923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文字方塊 28"/>
              <p:cNvSpPr txBox="1"/>
              <p:nvPr/>
            </p:nvSpPr>
            <p:spPr>
              <a:xfrm>
                <a:off x="6014243" y="4682062"/>
                <a:ext cx="91839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=?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>
          <p:sp>
            <p:nvSpPr>
              <p:cNvPr id="29" name="文字方塊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4243" y="4682062"/>
                <a:ext cx="918393" cy="369332"/>
              </a:xfrm>
              <a:prstGeom prst="rect">
                <a:avLst/>
              </a:prstGeom>
              <a:blipFill>
                <a:blip r:embed="rId8"/>
                <a:stretch>
                  <a:fillRect r="-7333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文字方塊 29"/>
              <p:cNvSpPr txBox="1"/>
              <p:nvPr/>
            </p:nvSpPr>
            <p:spPr>
              <a:xfrm>
                <a:off x="7593793" y="3671795"/>
                <a:ext cx="27917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0" name="文字方塊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3793" y="3671795"/>
                <a:ext cx="279179" cy="369332"/>
              </a:xfrm>
              <a:prstGeom prst="rect">
                <a:avLst/>
              </a:prstGeom>
              <a:blipFill rotWithShape="0">
                <a:blip r:embed="rId9"/>
                <a:stretch>
                  <a:fillRect l="-26667" r="-24444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文字方塊 30"/>
              <p:cNvSpPr txBox="1"/>
              <p:nvPr/>
            </p:nvSpPr>
            <p:spPr>
              <a:xfrm>
                <a:off x="4928155" y="3621459"/>
                <a:ext cx="58528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1" name="文字方塊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8155" y="3621459"/>
                <a:ext cx="585288" cy="369332"/>
              </a:xfrm>
              <a:prstGeom prst="rect">
                <a:avLst/>
              </a:prstGeom>
              <a:blipFill rotWithShape="0">
                <a:blip r:embed="rId10"/>
                <a:stretch>
                  <a:fillRect l="-11458" r="-4167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文字方塊 76"/>
              <p:cNvSpPr txBox="1"/>
              <p:nvPr/>
            </p:nvSpPr>
            <p:spPr>
              <a:xfrm>
                <a:off x="5575430" y="2626343"/>
                <a:ext cx="1368323" cy="7184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7" name="文字方塊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5430" y="2626343"/>
                <a:ext cx="1368323" cy="718466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8" name="文字方塊 77"/>
              <p:cNvSpPr txBox="1"/>
              <p:nvPr/>
            </p:nvSpPr>
            <p:spPr>
              <a:xfrm>
                <a:off x="5028324" y="5923548"/>
                <a:ext cx="3005823" cy="5384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3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32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  <m:r>
                        <a:rPr lang="en-US" altLang="zh-TW" sz="32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3200" i="1">
                          <a:latin typeface="Cambria Math" panose="02040503050406030204" pitchFamily="18" charset="0"/>
                        </a:rPr>
                        <m:t>𝐵</m:t>
                      </m:r>
                      <m:sSub>
                        <m:sSubPr>
                          <m:ctrlPr>
                            <a:rPr lang="en-US" altLang="zh-TW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3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32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3200" dirty="0"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  <m:sSup>
                        <m:sSupPr>
                          <m:ctrlPr>
                            <a:rPr lang="en-US" altLang="zh-TW" sz="3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32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altLang="zh-TW" sz="3200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zh-TW" altLang="en-US" sz="3200" dirty="0"/>
              </a:p>
            </p:txBody>
          </p:sp>
        </mc:Choice>
        <mc:Fallback>
          <p:sp>
            <p:nvSpPr>
              <p:cNvPr id="78" name="文字方塊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8324" y="5923548"/>
                <a:ext cx="3005823" cy="538481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文字方塊 37"/>
              <p:cNvSpPr txBox="1"/>
              <p:nvPr/>
            </p:nvSpPr>
            <p:spPr>
              <a:xfrm>
                <a:off x="373694" y="1274399"/>
                <a:ext cx="1053237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3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32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  <m:r>
                        <a:rPr lang="en-US" altLang="zh-TW" sz="32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zh-TW" altLang="en-US" sz="3200" dirty="0"/>
              </a:p>
            </p:txBody>
          </p:sp>
        </mc:Choice>
        <mc:Fallback>
          <p:sp>
            <p:nvSpPr>
              <p:cNvPr id="38" name="文字方塊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694" y="1274399"/>
                <a:ext cx="1053237" cy="492443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文字方塊 38"/>
              <p:cNvSpPr txBox="1"/>
              <p:nvPr/>
            </p:nvSpPr>
            <p:spPr>
              <a:xfrm>
                <a:off x="1393647" y="1191411"/>
                <a:ext cx="1913344" cy="7184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zh-TW" sz="2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0.6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0.8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0.8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−0.6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9" name="文字方塊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3647" y="1191411"/>
                <a:ext cx="1913344" cy="718466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文字方塊 40"/>
              <p:cNvSpPr txBox="1"/>
              <p:nvPr/>
            </p:nvSpPr>
            <p:spPr>
              <a:xfrm>
                <a:off x="6838972" y="876387"/>
                <a:ext cx="1781000" cy="6134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altLang="zh-TW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1" name="文字方塊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8972" y="876387"/>
                <a:ext cx="1781000" cy="613438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文字方塊 43"/>
              <p:cNvSpPr txBox="1"/>
              <p:nvPr/>
            </p:nvSpPr>
            <p:spPr>
              <a:xfrm>
                <a:off x="4174316" y="861190"/>
                <a:ext cx="2551981" cy="6158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altLang="zh-TW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altLang="zh-TW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zh-TW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0.4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0.2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−0.2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0.4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4" name="文字方塊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4316" y="861190"/>
                <a:ext cx="2551981" cy="615810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6" name="Straight Connector 39"/>
          <p:cNvCxnSpPr/>
          <p:nvPr/>
        </p:nvCxnSpPr>
        <p:spPr>
          <a:xfrm flipH="1">
            <a:off x="930358" y="2963171"/>
            <a:ext cx="2539920" cy="121110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35"/>
          <p:cNvCxnSpPr/>
          <p:nvPr/>
        </p:nvCxnSpPr>
        <p:spPr>
          <a:xfrm>
            <a:off x="1974547" y="2227108"/>
            <a:ext cx="0" cy="22340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36"/>
          <p:cNvCxnSpPr/>
          <p:nvPr/>
        </p:nvCxnSpPr>
        <p:spPr>
          <a:xfrm flipH="1" flipV="1">
            <a:off x="798658" y="3685131"/>
            <a:ext cx="3245453" cy="117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Line 11"/>
          <p:cNvSpPr>
            <a:spLocks noChangeShapeType="1"/>
          </p:cNvSpPr>
          <p:nvPr/>
        </p:nvSpPr>
        <p:spPr bwMode="auto">
          <a:xfrm rot="13486727">
            <a:off x="1635308" y="3390948"/>
            <a:ext cx="461678" cy="149308"/>
          </a:xfrm>
          <a:prstGeom prst="line">
            <a:avLst/>
          </a:prstGeom>
          <a:noFill/>
          <a:ln w="38100">
            <a:solidFill>
              <a:srgbClr val="7030A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0" name="Line 10"/>
          <p:cNvSpPr>
            <a:spLocks noChangeShapeType="1"/>
          </p:cNvSpPr>
          <p:nvPr/>
        </p:nvSpPr>
        <p:spPr bwMode="auto">
          <a:xfrm rot="18886727">
            <a:off x="1946629" y="3238758"/>
            <a:ext cx="1088312" cy="370473"/>
          </a:xfrm>
          <a:prstGeom prst="line">
            <a:avLst/>
          </a:prstGeom>
          <a:noFill/>
          <a:ln w="38100">
            <a:solidFill>
              <a:srgbClr val="7030A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1" name="矩形 60"/>
          <p:cNvSpPr/>
          <p:nvPr/>
        </p:nvSpPr>
        <p:spPr>
          <a:xfrm>
            <a:off x="2681237" y="2498820"/>
            <a:ext cx="13628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i="1" dirty="0">
                <a:solidFill>
                  <a:srgbClr val="0070C0"/>
                </a:solidFill>
              </a:rPr>
              <a:t>y</a:t>
            </a:r>
            <a:r>
              <a:rPr lang="en-US" altLang="zh-TW" sz="2400" dirty="0">
                <a:solidFill>
                  <a:srgbClr val="0070C0"/>
                </a:solidFill>
              </a:rPr>
              <a:t> = (1/2)</a:t>
            </a:r>
            <a:r>
              <a:rPr lang="en-US" altLang="zh-TW" sz="2400" i="1" dirty="0">
                <a:solidFill>
                  <a:srgbClr val="0070C0"/>
                </a:solidFill>
              </a:rPr>
              <a:t>x</a:t>
            </a:r>
            <a:endParaRPr lang="en-US" altLang="zh-TW" sz="2400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文字方塊 61"/>
              <p:cNvSpPr txBox="1"/>
              <p:nvPr/>
            </p:nvSpPr>
            <p:spPr>
              <a:xfrm>
                <a:off x="2219593" y="3681191"/>
                <a:ext cx="1132874" cy="6120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altLang="zh-TW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TW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zh-TW" sz="2400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altLang="zh-TW" sz="2400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altLang="zh-TW" sz="2400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zh-TW" altLang="en-US" sz="24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62" name="文字方塊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9593" y="3681191"/>
                <a:ext cx="1132874" cy="612091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文字方塊 62"/>
              <p:cNvSpPr txBox="1"/>
              <p:nvPr/>
            </p:nvSpPr>
            <p:spPr>
              <a:xfrm>
                <a:off x="391253" y="2627104"/>
                <a:ext cx="1601657" cy="62093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altLang="zh-TW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TW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zh-TW" sz="2400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altLang="zh-TW" sz="2400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−0.5</m:t>
                              </m:r>
                            </m:e>
                            <m:e>
                              <m:r>
                                <a:rPr lang="en-US" altLang="zh-TW" sz="2400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zh-TW" altLang="en-US" sz="24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63" name="文字方塊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253" y="2627104"/>
                <a:ext cx="1601657" cy="620939"/>
              </a:xfrm>
              <a:prstGeom prst="rect">
                <a:avLst/>
              </a:prstGeom>
              <a:blipFill rotWithShape="0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4" name="文字方塊 63"/>
              <p:cNvSpPr txBox="1"/>
              <p:nvPr/>
            </p:nvSpPr>
            <p:spPr>
              <a:xfrm>
                <a:off x="784090" y="4925021"/>
                <a:ext cx="2895986" cy="5264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3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32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  <m:r>
                        <a:rPr lang="en-US" altLang="zh-TW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32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  <m:sSub>
                        <m:sSubPr>
                          <m:ctrlPr>
                            <a:rPr lang="en-US" altLang="zh-TW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3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32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3200" b="0" i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C</m:t>
                          </m:r>
                        </m:sub>
                      </m:sSub>
                      <m:sSup>
                        <m:sSupPr>
                          <m:ctrlPr>
                            <a:rPr lang="en-US" altLang="zh-TW" sz="320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32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p>
                          <m:r>
                            <a:rPr lang="en-US" altLang="zh-TW" sz="32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zh-TW" altLang="en-US" sz="3200" dirty="0">
                  <a:solidFill>
                    <a:srgbClr val="7030A0"/>
                  </a:solidFill>
                </a:endParaRPr>
              </a:p>
            </p:txBody>
          </p:sp>
        </mc:Choice>
        <mc:Fallback>
          <p:sp>
            <p:nvSpPr>
              <p:cNvPr id="64" name="文字方塊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090" y="4925021"/>
                <a:ext cx="2895986" cy="526491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文字方塊 65"/>
              <p:cNvSpPr txBox="1"/>
              <p:nvPr/>
            </p:nvSpPr>
            <p:spPr>
              <a:xfrm>
                <a:off x="1133109" y="5777489"/>
                <a:ext cx="2280816" cy="7184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zh-TW" sz="2800" b="0" i="1" smtClean="0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0.6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0.8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0.8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−0.6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66" name="文字方塊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3109" y="5777489"/>
                <a:ext cx="2280816" cy="718466"/>
              </a:xfrm>
              <a:prstGeom prst="rect">
                <a:avLst/>
              </a:prstGeom>
              <a:blipFill rotWithShape="0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92483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59" grpId="0" animBg="1"/>
      <p:bldP spid="60" grpId="0" animBg="1"/>
      <p:bldP spid="61" grpId="0"/>
      <p:bldP spid="62" grpId="0"/>
      <p:bldP spid="63" grpId="0"/>
      <p:bldP spid="64" grpId="0"/>
      <p:bldP spid="6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/>
              <p:cNvSpPr txBox="1"/>
              <p:nvPr/>
            </p:nvSpPr>
            <p:spPr>
              <a:xfrm>
                <a:off x="4325709" y="5468379"/>
                <a:ext cx="24468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4" name="文字方塊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5709" y="5468379"/>
                <a:ext cx="244682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17500" r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/>
              <p:cNvSpPr txBox="1"/>
              <p:nvPr/>
            </p:nvSpPr>
            <p:spPr>
              <a:xfrm>
                <a:off x="7652139" y="5585900"/>
                <a:ext cx="68961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5" name="文字方塊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2139" y="5585900"/>
                <a:ext cx="689612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9735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矩形 5"/>
              <p:cNvSpPr/>
              <p:nvPr/>
            </p:nvSpPr>
            <p:spPr>
              <a:xfrm>
                <a:off x="3995994" y="2518729"/>
                <a:ext cx="891590" cy="4895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2400" dirty="0"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6" name="矩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994" y="2518729"/>
                <a:ext cx="891590" cy="489558"/>
              </a:xfrm>
              <a:prstGeom prst="rect">
                <a:avLst/>
              </a:prstGeom>
              <a:blipFill rotWithShape="0">
                <a:blip r:embed="rId5"/>
                <a:stretch>
                  <a:fillRect b="-1375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矩形 6"/>
              <p:cNvSpPr/>
              <p:nvPr/>
            </p:nvSpPr>
            <p:spPr>
              <a:xfrm>
                <a:off x="7242882" y="2551518"/>
                <a:ext cx="1336520" cy="4895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  <m:d>
                                <m:dPr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</m:d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2400" dirty="0"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7" name="矩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2882" y="2551518"/>
                <a:ext cx="1336520" cy="489558"/>
              </a:xfrm>
              <a:prstGeom prst="rect">
                <a:avLst/>
              </a:prstGeom>
              <a:blipFill rotWithShape="0">
                <a:blip r:embed="rId6"/>
                <a:stretch>
                  <a:fillRect b="-1375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向右箭號 7"/>
          <p:cNvSpPr/>
          <p:nvPr/>
        </p:nvSpPr>
        <p:spPr>
          <a:xfrm>
            <a:off x="4839886" y="5536376"/>
            <a:ext cx="2602259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/>
          </a:p>
        </p:txBody>
      </p:sp>
      <p:sp>
        <p:nvSpPr>
          <p:cNvPr id="9" name="向右箭號 8"/>
          <p:cNvSpPr/>
          <p:nvPr/>
        </p:nvSpPr>
        <p:spPr>
          <a:xfrm rot="5400000" flipH="1">
            <a:off x="3449367" y="4003562"/>
            <a:ext cx="1984844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/>
          </a:p>
        </p:txBody>
      </p:sp>
      <p:sp>
        <p:nvSpPr>
          <p:cNvPr id="10" name="向右箭號 9"/>
          <p:cNvSpPr/>
          <p:nvPr/>
        </p:nvSpPr>
        <p:spPr>
          <a:xfrm rot="16200000" flipH="1" flipV="1">
            <a:off x="6724887" y="4151680"/>
            <a:ext cx="2168546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/>
          </a:p>
        </p:txBody>
      </p:sp>
      <p:sp>
        <p:nvSpPr>
          <p:cNvPr id="11" name="向右箭號 10"/>
          <p:cNvSpPr/>
          <p:nvPr/>
        </p:nvSpPr>
        <p:spPr>
          <a:xfrm>
            <a:off x="4935064" y="2608512"/>
            <a:ext cx="2260338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字方塊 11"/>
              <p:cNvSpPr txBox="1"/>
              <p:nvPr/>
            </p:nvSpPr>
            <p:spPr>
              <a:xfrm>
                <a:off x="5492958" y="2202791"/>
                <a:ext cx="1165191" cy="3972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2400" dirty="0">
                              <a:solidFill>
                                <a:schemeClr val="tx1"/>
                              </a:solidFill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  <m:r>
                        <a:rPr lang="en-US" altLang="zh-TW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=?</m:t>
                      </m:r>
                    </m:oMath>
                  </m:oMathPara>
                </a14:m>
                <a:endParaRPr lang="zh-TW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文字方塊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2958" y="2202791"/>
                <a:ext cx="1165191" cy="397225"/>
              </a:xfrm>
              <a:prstGeom prst="rect">
                <a:avLst/>
              </a:prstGeom>
              <a:blipFill rotWithShape="0">
                <a:blip r:embed="rId7"/>
                <a:stretch>
                  <a:fillRect r="-5759" b="-2727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文字方塊 12"/>
              <p:cNvSpPr txBox="1"/>
              <p:nvPr/>
            </p:nvSpPr>
            <p:spPr>
              <a:xfrm>
                <a:off x="5388783" y="5167044"/>
                <a:ext cx="157709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d>
                  </m:oMath>
                </a14:m>
                <a:r>
                  <a:rPr lang="en-US" altLang="zh-TW" sz="2400" dirty="0">
                    <a:solidFill>
                      <a:schemeClr val="tx1"/>
                    </a:solidFill>
                  </a:rPr>
                  <a:t> is known</a:t>
                </a:r>
                <a:endParaRPr lang="zh-TW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3" name="文字方塊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8783" y="5167044"/>
                <a:ext cx="1577098" cy="369332"/>
              </a:xfrm>
              <a:prstGeom prst="rect">
                <a:avLst/>
              </a:prstGeom>
              <a:blipFill>
                <a:blip r:embed="rId8"/>
                <a:stretch>
                  <a:fillRect t="-26667" r="-10425" b="-50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字方塊 13"/>
              <p:cNvSpPr txBox="1"/>
              <p:nvPr/>
            </p:nvSpPr>
            <p:spPr>
              <a:xfrm>
                <a:off x="7341751" y="4098209"/>
                <a:ext cx="27917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4" name="文字方塊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1751" y="4098209"/>
                <a:ext cx="279179" cy="369332"/>
              </a:xfrm>
              <a:prstGeom prst="rect">
                <a:avLst/>
              </a:prstGeom>
              <a:blipFill rotWithShape="0">
                <a:blip r:embed="rId9"/>
                <a:stretch>
                  <a:fillRect l="-23913" r="-23913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字方塊 14"/>
              <p:cNvSpPr txBox="1"/>
              <p:nvPr/>
            </p:nvSpPr>
            <p:spPr>
              <a:xfrm>
                <a:off x="4676113" y="4047873"/>
                <a:ext cx="58528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5" name="文字方塊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6113" y="4047873"/>
                <a:ext cx="585288" cy="369332"/>
              </a:xfrm>
              <a:prstGeom prst="rect">
                <a:avLst/>
              </a:prstGeom>
              <a:blipFill rotWithShape="0">
                <a:blip r:embed="rId10"/>
                <a:stretch>
                  <a:fillRect l="-11458" r="-4167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7" name="Picture 17" descr="latex-image-1.pdf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00" y="985671"/>
            <a:ext cx="3920392" cy="892227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0" name="文字方塊 19"/>
              <p:cNvSpPr txBox="1"/>
              <p:nvPr/>
            </p:nvSpPr>
            <p:spPr>
              <a:xfrm>
                <a:off x="797120" y="2608512"/>
                <a:ext cx="2703369" cy="9766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>
          <p:sp>
            <p:nvSpPr>
              <p:cNvPr id="20" name="文字方塊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120" y="2608512"/>
                <a:ext cx="2703369" cy="97661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文字方塊 21"/>
          <p:cNvSpPr txBox="1"/>
          <p:nvPr/>
        </p:nvSpPr>
        <p:spPr>
          <a:xfrm>
            <a:off x="219940" y="144704"/>
            <a:ext cx="28723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i="1" u="sng" dirty="0"/>
              <a:t>Example (P279)</a:t>
            </a:r>
            <a:endParaRPr lang="zh-TW" altLang="en-US" sz="2800" b="1" i="1" u="sng" dirty="0"/>
          </a:p>
        </p:txBody>
      </p:sp>
      <p:pic>
        <p:nvPicPr>
          <p:cNvPr id="23" name="圖片 2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000915" y="969877"/>
            <a:ext cx="3143250" cy="88582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4" name="文字方塊 23"/>
              <p:cNvSpPr txBox="1"/>
              <p:nvPr/>
            </p:nvSpPr>
            <p:spPr>
              <a:xfrm>
                <a:off x="847676" y="3928898"/>
                <a:ext cx="2050240" cy="9766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4" name="文字方塊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676" y="3928898"/>
                <a:ext cx="2050240" cy="976614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文字方塊 24"/>
              <p:cNvSpPr txBox="1"/>
              <p:nvPr/>
            </p:nvSpPr>
            <p:spPr>
              <a:xfrm>
                <a:off x="5120869" y="5955232"/>
                <a:ext cx="2321276" cy="4038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  <m:r>
                        <a:rPr lang="en-US" altLang="zh-TW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𝐵</m:t>
                      </m:r>
                      <m:sSub>
                        <m:sSubPr>
                          <m:ctrlPr>
                            <a:rPr lang="en-US" altLang="zh-TW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zh-TW" altLang="en-US" sz="2400" dirty="0"/>
                            <m:t> 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2400" dirty="0">
                              <a:solidFill>
                                <a:schemeClr val="tx1"/>
                              </a:solidFill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  <m:sSup>
                        <m:sSup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zh-TW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5" name="文字方塊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0869" y="5955232"/>
                <a:ext cx="2321276" cy="403893"/>
              </a:xfrm>
              <a:prstGeom prst="rect">
                <a:avLst/>
              </a:prstGeom>
              <a:blipFill>
                <a:blip r:embed="rId15"/>
                <a:stretch>
                  <a:fillRect r="-787" b="-2727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文字方塊 25"/>
              <p:cNvSpPr txBox="1"/>
              <p:nvPr/>
            </p:nvSpPr>
            <p:spPr>
              <a:xfrm>
                <a:off x="5069635" y="3041076"/>
                <a:ext cx="2235805" cy="4038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zh-TW" altLang="en-US" sz="2400" dirty="0"/>
                            <m:t> 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2400" dirty="0"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  <m:r>
                        <a:rPr lang="en-US" altLang="zh-TW" sz="2400" b="0" i="1" dirty="0" smtClean="0">
                          <a:latin typeface="Cambria Math" panose="02040503050406030204" pitchFamily="18" charset="0"/>
                          <a:sym typeface="Symbol" pitchFamily="18" charset="2"/>
                        </a:rPr>
                        <m:t>=</m:t>
                      </m:r>
                      <m:sSup>
                        <m:sSup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d>
                        <m:dPr>
                          <m:begChr m:val="["/>
                          <m:endChr m:val="]"/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zh-TW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6" name="文字方塊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9635" y="3041076"/>
                <a:ext cx="2235805" cy="403893"/>
              </a:xfrm>
              <a:prstGeom prst="rect">
                <a:avLst/>
              </a:prstGeom>
              <a:blipFill>
                <a:blip r:embed="rId16"/>
                <a:stretch>
                  <a:fillRect r="-2732" b="-2727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文字方塊 26"/>
              <p:cNvSpPr txBox="1"/>
              <p:nvPr/>
            </p:nvSpPr>
            <p:spPr>
              <a:xfrm>
                <a:off x="756377" y="5605725"/>
                <a:ext cx="1018804" cy="3972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zh-TW" altLang="en-US" sz="2400" dirty="0"/>
                            <m:t> 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2400" dirty="0"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  <m:r>
                        <a:rPr lang="en-US" altLang="zh-TW" sz="2400" b="0" i="1" dirty="0" smtClean="0">
                          <a:latin typeface="Cambria Math" panose="02040503050406030204" pitchFamily="18" charset="0"/>
                          <a:sym typeface="Symbol" pitchFamily="18" charset="2"/>
                        </a:rPr>
                        <m:t>=</m:t>
                      </m:r>
                    </m:oMath>
                  </m:oMathPara>
                </a14:m>
                <a:endParaRPr lang="zh-TW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7" name="文字方塊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377" y="5605725"/>
                <a:ext cx="1018804" cy="397225"/>
              </a:xfrm>
              <a:prstGeom prst="rect">
                <a:avLst/>
              </a:prstGeom>
              <a:blipFill rotWithShape="0">
                <a:blip r:embed="rId17"/>
                <a:stretch>
                  <a:fillRect r="-2994" b="-2769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文字方塊 28"/>
              <p:cNvSpPr txBox="1"/>
              <p:nvPr/>
            </p:nvSpPr>
            <p:spPr>
              <a:xfrm>
                <a:off x="1807827" y="5235854"/>
                <a:ext cx="2127505" cy="9766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−9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9" name="文字方塊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7827" y="5235854"/>
                <a:ext cx="2127505" cy="976614"/>
              </a:xfrm>
              <a:prstGeom prst="rect">
                <a:avLst/>
              </a:prstGeom>
              <a:blipFill rotWithShape="0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31675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4" grpId="0"/>
      <p:bldP spid="25" grpId="0"/>
      <p:bldP spid="26" grpId="0"/>
      <p:bldP spid="27" grpId="0"/>
      <p:bldP spid="2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151" y="842301"/>
            <a:ext cx="2362200" cy="927100"/>
          </a:xfrm>
          <a:prstGeom prst="rect">
            <a:avLst/>
          </a:prstGeom>
        </p:spPr>
      </p:pic>
      <p:pic>
        <p:nvPicPr>
          <p:cNvPr id="25" name="Picture 24" descr="latex-image-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9920" y="855128"/>
            <a:ext cx="2565400" cy="927100"/>
          </a:xfrm>
          <a:prstGeom prst="rect">
            <a:avLst/>
          </a:prstGeom>
        </p:spPr>
      </p:pic>
      <p:pic>
        <p:nvPicPr>
          <p:cNvPr id="27" name="Picture 26" descr="latex-image-1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9599" y="855128"/>
            <a:ext cx="2362200" cy="927100"/>
          </a:xfrm>
          <a:prstGeom prst="rect">
            <a:avLst/>
          </a:prstGeom>
        </p:spPr>
      </p:pic>
      <p:sp>
        <p:nvSpPr>
          <p:cNvPr id="19" name="文字方塊 18"/>
          <p:cNvSpPr txBox="1"/>
          <p:nvPr/>
        </p:nvSpPr>
        <p:spPr>
          <a:xfrm>
            <a:off x="186886" y="148446"/>
            <a:ext cx="28723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i="1" u="sng" dirty="0"/>
              <a:t>Example (P279)</a:t>
            </a:r>
            <a:endParaRPr lang="zh-TW" altLang="en-US" sz="2800" b="1" i="1" u="sng" dirty="0"/>
          </a:p>
        </p:txBody>
      </p:sp>
      <p:sp>
        <p:nvSpPr>
          <p:cNvPr id="2" name="文字方塊 1"/>
          <p:cNvSpPr txBox="1"/>
          <p:nvPr/>
        </p:nvSpPr>
        <p:spPr>
          <a:xfrm>
            <a:off x="3059280" y="155377"/>
            <a:ext cx="22075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/>
              <a:t>Determine T</a:t>
            </a:r>
            <a:endParaRPr lang="zh-TW" altLang="en-US" sz="2800" dirty="0"/>
          </a:p>
        </p:txBody>
      </p:sp>
      <p:sp>
        <p:nvSpPr>
          <p:cNvPr id="3" name="文字方塊 2"/>
          <p:cNvSpPr txBox="1"/>
          <p:nvPr/>
        </p:nvSpPr>
        <p:spPr>
          <a:xfrm>
            <a:off x="996547" y="1721079"/>
            <a:ext cx="553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>
                <a:solidFill>
                  <a:srgbClr val="0070C0"/>
                </a:solidFill>
              </a:rPr>
              <a:t>b</a:t>
            </a:r>
            <a:r>
              <a:rPr lang="en-US" altLang="zh-TW" sz="2400" b="1" baseline="-25000" dirty="0">
                <a:solidFill>
                  <a:srgbClr val="0070C0"/>
                </a:solidFill>
              </a:rPr>
              <a:t>1</a:t>
            </a:r>
            <a:endParaRPr lang="zh-TW" altLang="en-US" sz="2400" b="1" baseline="-25000" dirty="0">
              <a:solidFill>
                <a:srgbClr val="0070C0"/>
              </a:solidFill>
            </a:endParaRPr>
          </a:p>
        </p:txBody>
      </p:sp>
      <p:sp>
        <p:nvSpPr>
          <p:cNvPr id="26" name="文字方塊 25"/>
          <p:cNvSpPr txBox="1"/>
          <p:nvPr/>
        </p:nvSpPr>
        <p:spPr>
          <a:xfrm>
            <a:off x="3820383" y="1720419"/>
            <a:ext cx="553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>
                <a:solidFill>
                  <a:srgbClr val="0070C0"/>
                </a:solidFill>
              </a:rPr>
              <a:t>b</a:t>
            </a:r>
            <a:r>
              <a:rPr lang="en-US" altLang="zh-TW" sz="2400" b="1" baseline="-25000" dirty="0">
                <a:solidFill>
                  <a:srgbClr val="0070C0"/>
                </a:solidFill>
              </a:rPr>
              <a:t>2</a:t>
            </a:r>
            <a:endParaRPr lang="zh-TW" altLang="en-US" sz="2400" b="1" baseline="-25000" dirty="0">
              <a:solidFill>
                <a:srgbClr val="0070C0"/>
              </a:solidFill>
            </a:endParaRPr>
          </a:p>
        </p:txBody>
      </p:sp>
      <p:sp>
        <p:nvSpPr>
          <p:cNvPr id="28" name="文字方塊 27"/>
          <p:cNvSpPr txBox="1"/>
          <p:nvPr/>
        </p:nvSpPr>
        <p:spPr>
          <a:xfrm>
            <a:off x="6742795" y="1720419"/>
            <a:ext cx="553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>
                <a:solidFill>
                  <a:srgbClr val="0070C0"/>
                </a:solidFill>
              </a:rPr>
              <a:t>b</a:t>
            </a:r>
            <a:r>
              <a:rPr lang="en-US" altLang="zh-TW" sz="2400" b="1" baseline="-25000" dirty="0">
                <a:solidFill>
                  <a:srgbClr val="0070C0"/>
                </a:solidFill>
              </a:rPr>
              <a:t>3</a:t>
            </a:r>
            <a:endParaRPr lang="zh-TW" altLang="en-US" sz="2400" b="1" baseline="-25000" dirty="0">
              <a:solidFill>
                <a:srgbClr val="0070C0"/>
              </a:solidFill>
            </a:endParaRPr>
          </a:p>
        </p:txBody>
      </p:sp>
      <p:sp>
        <p:nvSpPr>
          <p:cNvPr id="29" name="文字方塊 28"/>
          <p:cNvSpPr txBox="1"/>
          <p:nvPr/>
        </p:nvSpPr>
        <p:spPr>
          <a:xfrm>
            <a:off x="2196083" y="1727247"/>
            <a:ext cx="553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>
                <a:solidFill>
                  <a:srgbClr val="00B050"/>
                </a:solidFill>
              </a:rPr>
              <a:t>c</a:t>
            </a:r>
            <a:r>
              <a:rPr lang="en-US" altLang="zh-TW" sz="2400" b="1" baseline="-25000" dirty="0">
                <a:solidFill>
                  <a:srgbClr val="00B050"/>
                </a:solidFill>
              </a:rPr>
              <a:t>1</a:t>
            </a:r>
            <a:endParaRPr lang="zh-TW" altLang="en-US" sz="2400" b="1" baseline="-25000" dirty="0">
              <a:solidFill>
                <a:srgbClr val="00B050"/>
              </a:solidFill>
            </a:endParaRPr>
          </a:p>
        </p:txBody>
      </p:sp>
      <p:sp>
        <p:nvSpPr>
          <p:cNvPr id="30" name="文字方塊 29"/>
          <p:cNvSpPr txBox="1"/>
          <p:nvPr/>
        </p:nvSpPr>
        <p:spPr>
          <a:xfrm>
            <a:off x="5167795" y="1727247"/>
            <a:ext cx="553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>
                <a:solidFill>
                  <a:srgbClr val="00B050"/>
                </a:solidFill>
              </a:rPr>
              <a:t>c</a:t>
            </a:r>
            <a:r>
              <a:rPr lang="en-US" altLang="zh-TW" sz="2400" b="1" baseline="-25000" dirty="0">
                <a:solidFill>
                  <a:srgbClr val="00B050"/>
                </a:solidFill>
              </a:rPr>
              <a:t>2</a:t>
            </a:r>
            <a:endParaRPr lang="zh-TW" altLang="en-US" sz="2400" b="1" baseline="-25000" dirty="0">
              <a:solidFill>
                <a:srgbClr val="00B050"/>
              </a:solidFill>
            </a:endParaRPr>
          </a:p>
        </p:txBody>
      </p:sp>
      <p:sp>
        <p:nvSpPr>
          <p:cNvPr id="32" name="文字方塊 31"/>
          <p:cNvSpPr txBox="1"/>
          <p:nvPr/>
        </p:nvSpPr>
        <p:spPr>
          <a:xfrm>
            <a:off x="8028023" y="1720418"/>
            <a:ext cx="553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>
                <a:solidFill>
                  <a:srgbClr val="00B050"/>
                </a:solidFill>
              </a:rPr>
              <a:t>c</a:t>
            </a:r>
            <a:r>
              <a:rPr lang="en-US" altLang="zh-TW" sz="2400" b="1" baseline="-25000" dirty="0">
                <a:solidFill>
                  <a:srgbClr val="00B050"/>
                </a:solidFill>
              </a:rPr>
              <a:t>3</a:t>
            </a:r>
            <a:endParaRPr lang="zh-TW" altLang="en-US" sz="2400" b="1" baseline="-25000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文字方塊 33"/>
              <p:cNvSpPr txBox="1"/>
              <p:nvPr/>
            </p:nvSpPr>
            <p:spPr>
              <a:xfrm>
                <a:off x="2866640" y="5586679"/>
                <a:ext cx="24468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4" name="文字方塊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6640" y="5586679"/>
                <a:ext cx="244682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17500" r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文字方塊 34"/>
              <p:cNvSpPr txBox="1"/>
              <p:nvPr/>
            </p:nvSpPr>
            <p:spPr>
              <a:xfrm>
                <a:off x="6193070" y="5704200"/>
                <a:ext cx="68961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5" name="文字方塊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3070" y="5704200"/>
                <a:ext cx="689612" cy="369332"/>
              </a:xfrm>
              <a:prstGeom prst="rect">
                <a:avLst/>
              </a:prstGeom>
              <a:blipFill rotWithShape="0">
                <a:blip r:embed="rId7"/>
                <a:stretch>
                  <a:fillRect l="-10619" b="-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矩形 35"/>
              <p:cNvSpPr/>
              <p:nvPr/>
            </p:nvSpPr>
            <p:spPr>
              <a:xfrm>
                <a:off x="2536925" y="2637029"/>
                <a:ext cx="891590" cy="4895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2400" dirty="0"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6" name="矩形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6925" y="2637029"/>
                <a:ext cx="891590" cy="489558"/>
              </a:xfrm>
              <a:prstGeom prst="rect">
                <a:avLst/>
              </a:prstGeom>
              <a:blipFill rotWithShape="0">
                <a:blip r:embed="rId8"/>
                <a:stretch>
                  <a:fillRect b="-1375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矩形 36"/>
              <p:cNvSpPr/>
              <p:nvPr/>
            </p:nvSpPr>
            <p:spPr>
              <a:xfrm>
                <a:off x="5783813" y="2669818"/>
                <a:ext cx="1336520" cy="4895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  <m:d>
                                <m:dPr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</m:d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2400" dirty="0"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7" name="矩形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3813" y="2669818"/>
                <a:ext cx="1336520" cy="489558"/>
              </a:xfrm>
              <a:prstGeom prst="rect">
                <a:avLst/>
              </a:prstGeom>
              <a:blipFill rotWithShape="0">
                <a:blip r:embed="rId9"/>
                <a:stretch>
                  <a:fillRect b="-1375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向右箭號 37"/>
          <p:cNvSpPr/>
          <p:nvPr/>
        </p:nvSpPr>
        <p:spPr>
          <a:xfrm>
            <a:off x="3380817" y="5654676"/>
            <a:ext cx="2602259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/>
          </a:p>
        </p:txBody>
      </p:sp>
      <p:sp>
        <p:nvSpPr>
          <p:cNvPr id="39" name="向右箭號 38"/>
          <p:cNvSpPr/>
          <p:nvPr/>
        </p:nvSpPr>
        <p:spPr>
          <a:xfrm rot="5400000" flipH="1">
            <a:off x="1990298" y="4121862"/>
            <a:ext cx="1984844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/>
          </a:p>
        </p:txBody>
      </p:sp>
      <p:sp>
        <p:nvSpPr>
          <p:cNvPr id="40" name="向右箭號 39"/>
          <p:cNvSpPr/>
          <p:nvPr/>
        </p:nvSpPr>
        <p:spPr>
          <a:xfrm rot="16200000">
            <a:off x="5265818" y="4269980"/>
            <a:ext cx="2168546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/>
          </a:p>
        </p:txBody>
      </p:sp>
      <p:sp>
        <p:nvSpPr>
          <p:cNvPr id="41" name="向右箭號 40"/>
          <p:cNvSpPr/>
          <p:nvPr/>
        </p:nvSpPr>
        <p:spPr>
          <a:xfrm>
            <a:off x="3475995" y="2726812"/>
            <a:ext cx="2260338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文字方塊 41"/>
              <p:cNvSpPr txBox="1"/>
              <p:nvPr/>
            </p:nvSpPr>
            <p:spPr>
              <a:xfrm>
                <a:off x="4293564" y="3046553"/>
                <a:ext cx="720645" cy="3972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2400" dirty="0">
                              <a:solidFill>
                                <a:schemeClr val="tx1"/>
                              </a:solidFill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</m:oMath>
                  </m:oMathPara>
                </a14:m>
                <a:endParaRPr lang="zh-TW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2" name="文字方塊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3564" y="3046553"/>
                <a:ext cx="720645" cy="397225"/>
              </a:xfrm>
              <a:prstGeom prst="rect">
                <a:avLst/>
              </a:prstGeom>
              <a:blipFill rotWithShape="0">
                <a:blip r:embed="rId10"/>
                <a:stretch>
                  <a:fillRect r="-9244" b="-2769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文字方塊 44"/>
              <p:cNvSpPr txBox="1"/>
              <p:nvPr/>
            </p:nvSpPr>
            <p:spPr>
              <a:xfrm>
                <a:off x="3217044" y="4166173"/>
                <a:ext cx="58528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45" name="文字方塊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7044" y="4166173"/>
                <a:ext cx="585288" cy="369332"/>
              </a:xfrm>
              <a:prstGeom prst="rect">
                <a:avLst/>
              </a:prstGeom>
              <a:blipFill rotWithShape="0">
                <a:blip r:embed="rId11"/>
                <a:stretch>
                  <a:fillRect l="-12500" r="-4167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文字方塊 47"/>
          <p:cNvSpPr txBox="1"/>
          <p:nvPr/>
        </p:nvSpPr>
        <p:spPr>
          <a:xfrm>
            <a:off x="1275041" y="5586679"/>
            <a:ext cx="553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>
                <a:solidFill>
                  <a:srgbClr val="0070C0"/>
                </a:solidFill>
              </a:rPr>
              <a:t>b</a:t>
            </a:r>
            <a:r>
              <a:rPr lang="en-US" altLang="zh-TW" sz="2400" b="1" baseline="-25000" dirty="0">
                <a:solidFill>
                  <a:srgbClr val="0070C0"/>
                </a:solidFill>
              </a:rPr>
              <a:t>1</a:t>
            </a:r>
            <a:endParaRPr lang="zh-TW" altLang="en-US" sz="2400" b="1" baseline="-25000" dirty="0">
              <a:solidFill>
                <a:srgbClr val="0070C0"/>
              </a:solidFill>
            </a:endParaRPr>
          </a:p>
        </p:txBody>
      </p:sp>
      <p:sp>
        <p:nvSpPr>
          <p:cNvPr id="49" name="文字方塊 48"/>
          <p:cNvSpPr txBox="1"/>
          <p:nvPr/>
        </p:nvSpPr>
        <p:spPr>
          <a:xfrm>
            <a:off x="1716427" y="5592705"/>
            <a:ext cx="553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>
                <a:solidFill>
                  <a:srgbClr val="0070C0"/>
                </a:solidFill>
              </a:rPr>
              <a:t>b</a:t>
            </a:r>
            <a:r>
              <a:rPr lang="en-US" altLang="zh-TW" sz="2400" b="1" baseline="-25000" dirty="0">
                <a:solidFill>
                  <a:srgbClr val="0070C0"/>
                </a:solidFill>
              </a:rPr>
              <a:t>2</a:t>
            </a:r>
            <a:endParaRPr lang="zh-TW" altLang="en-US" sz="2400" b="1" baseline="-25000" dirty="0">
              <a:solidFill>
                <a:srgbClr val="0070C0"/>
              </a:solidFill>
            </a:endParaRPr>
          </a:p>
        </p:txBody>
      </p:sp>
      <p:sp>
        <p:nvSpPr>
          <p:cNvPr id="50" name="文字方塊 49"/>
          <p:cNvSpPr txBox="1"/>
          <p:nvPr/>
        </p:nvSpPr>
        <p:spPr>
          <a:xfrm>
            <a:off x="2098312" y="5592705"/>
            <a:ext cx="553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>
                <a:solidFill>
                  <a:srgbClr val="0070C0"/>
                </a:solidFill>
              </a:rPr>
              <a:t>b</a:t>
            </a:r>
            <a:r>
              <a:rPr lang="en-US" altLang="zh-TW" sz="2400" b="1" baseline="-25000" dirty="0">
                <a:solidFill>
                  <a:srgbClr val="0070C0"/>
                </a:solidFill>
              </a:rPr>
              <a:t>3</a:t>
            </a:r>
            <a:endParaRPr lang="zh-TW" altLang="en-US" sz="2400" b="1" baseline="-25000" dirty="0">
              <a:solidFill>
                <a:srgbClr val="0070C0"/>
              </a:solidFill>
            </a:endParaRPr>
          </a:p>
        </p:txBody>
      </p:sp>
      <p:sp>
        <p:nvSpPr>
          <p:cNvPr id="51" name="文字方塊 50"/>
          <p:cNvSpPr txBox="1"/>
          <p:nvPr/>
        </p:nvSpPr>
        <p:spPr>
          <a:xfrm>
            <a:off x="6901414" y="5659691"/>
            <a:ext cx="553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>
                <a:solidFill>
                  <a:srgbClr val="00B050"/>
                </a:solidFill>
              </a:rPr>
              <a:t>c</a:t>
            </a:r>
            <a:r>
              <a:rPr lang="en-US" altLang="zh-TW" sz="2400" b="1" baseline="-25000" dirty="0">
                <a:solidFill>
                  <a:srgbClr val="00B050"/>
                </a:solidFill>
              </a:rPr>
              <a:t>1</a:t>
            </a:r>
            <a:endParaRPr lang="zh-TW" altLang="en-US" sz="2400" b="1" baseline="-25000" dirty="0">
              <a:solidFill>
                <a:srgbClr val="00B050"/>
              </a:solidFill>
            </a:endParaRPr>
          </a:p>
        </p:txBody>
      </p:sp>
      <p:sp>
        <p:nvSpPr>
          <p:cNvPr id="52" name="文字方塊 51"/>
          <p:cNvSpPr txBox="1"/>
          <p:nvPr/>
        </p:nvSpPr>
        <p:spPr>
          <a:xfrm>
            <a:off x="7303453" y="5675313"/>
            <a:ext cx="553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>
                <a:solidFill>
                  <a:srgbClr val="00B050"/>
                </a:solidFill>
              </a:rPr>
              <a:t>c</a:t>
            </a:r>
            <a:r>
              <a:rPr lang="en-US" altLang="zh-TW" sz="2400" b="1" baseline="-25000" dirty="0">
                <a:solidFill>
                  <a:srgbClr val="00B050"/>
                </a:solidFill>
              </a:rPr>
              <a:t>2</a:t>
            </a:r>
            <a:endParaRPr lang="zh-TW" altLang="en-US" sz="2400" b="1" baseline="-25000" dirty="0">
              <a:solidFill>
                <a:srgbClr val="00B050"/>
              </a:solidFill>
            </a:endParaRPr>
          </a:p>
        </p:txBody>
      </p:sp>
      <p:sp>
        <p:nvSpPr>
          <p:cNvPr id="53" name="文字方塊 52"/>
          <p:cNvSpPr txBox="1"/>
          <p:nvPr/>
        </p:nvSpPr>
        <p:spPr>
          <a:xfrm>
            <a:off x="7653364" y="5654676"/>
            <a:ext cx="553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>
                <a:solidFill>
                  <a:srgbClr val="00B050"/>
                </a:solidFill>
              </a:rPr>
              <a:t>c</a:t>
            </a:r>
            <a:r>
              <a:rPr lang="en-US" altLang="zh-TW" sz="2400" b="1" baseline="-25000" dirty="0">
                <a:solidFill>
                  <a:srgbClr val="00B050"/>
                </a:solidFill>
              </a:rPr>
              <a:t>3</a:t>
            </a:r>
            <a:endParaRPr lang="zh-TW" altLang="en-US" sz="2400" b="1" baseline="-25000" dirty="0">
              <a:solidFill>
                <a:srgbClr val="00B050"/>
              </a:solidFill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148295" y="3522187"/>
            <a:ext cx="252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>
                <a:solidFill>
                  <a:srgbClr val="0070C0"/>
                </a:solidFill>
              </a:rPr>
              <a:t>b</a:t>
            </a:r>
            <a:r>
              <a:rPr lang="en-US" altLang="zh-TW" sz="2400" b="1" baseline="-25000" dirty="0">
                <a:solidFill>
                  <a:srgbClr val="0070C0"/>
                </a:solidFill>
              </a:rPr>
              <a:t>1</a:t>
            </a:r>
            <a:r>
              <a:rPr lang="en-US" altLang="zh-TW" sz="2400" dirty="0"/>
              <a:t>,</a:t>
            </a:r>
            <a:r>
              <a:rPr lang="en-US" altLang="zh-TW" sz="2400" b="1" dirty="0">
                <a:solidFill>
                  <a:srgbClr val="0070C0"/>
                </a:solidFill>
              </a:rPr>
              <a:t> b</a:t>
            </a:r>
            <a:r>
              <a:rPr lang="en-US" altLang="zh-TW" sz="2400" b="1" baseline="-25000" dirty="0">
                <a:solidFill>
                  <a:srgbClr val="0070C0"/>
                </a:solidFill>
              </a:rPr>
              <a:t>2</a:t>
            </a:r>
            <a:r>
              <a:rPr lang="en-US" altLang="zh-TW" sz="2400" dirty="0"/>
              <a:t>,</a:t>
            </a:r>
            <a:r>
              <a:rPr lang="en-US" altLang="zh-TW" sz="2400" b="1" dirty="0">
                <a:solidFill>
                  <a:srgbClr val="0070C0"/>
                </a:solidFill>
              </a:rPr>
              <a:t> b</a:t>
            </a:r>
            <a:r>
              <a:rPr lang="en-US" altLang="zh-TW" sz="2400" b="1" baseline="-25000" dirty="0">
                <a:solidFill>
                  <a:srgbClr val="0070C0"/>
                </a:solidFill>
              </a:rPr>
              <a:t>3</a:t>
            </a:r>
            <a:r>
              <a:rPr lang="en-US" altLang="zh-TW" sz="2400" dirty="0"/>
              <a:t> as a coordinate system</a:t>
            </a:r>
            <a:endParaRPr lang="zh-TW" altLang="en-US" sz="2400" b="1" baseline="-25000" dirty="0">
              <a:solidFill>
                <a:srgbClr val="0070C0"/>
              </a:solidFill>
            </a:endParaRPr>
          </a:p>
        </p:txBody>
      </p:sp>
      <p:sp>
        <p:nvSpPr>
          <p:cNvPr id="54" name="文字方塊 53"/>
          <p:cNvSpPr txBox="1"/>
          <p:nvPr/>
        </p:nvSpPr>
        <p:spPr>
          <a:xfrm>
            <a:off x="148294" y="4381385"/>
            <a:ext cx="252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{</a:t>
            </a:r>
            <a:r>
              <a:rPr lang="en-US" altLang="zh-TW" sz="2400" b="1" dirty="0">
                <a:solidFill>
                  <a:srgbClr val="0070C0"/>
                </a:solidFill>
              </a:rPr>
              <a:t>b</a:t>
            </a:r>
            <a:r>
              <a:rPr lang="en-US" altLang="zh-TW" sz="2400" b="1" baseline="-25000" dirty="0">
                <a:solidFill>
                  <a:srgbClr val="0070C0"/>
                </a:solidFill>
              </a:rPr>
              <a:t>1</a:t>
            </a:r>
            <a:r>
              <a:rPr lang="en-US" altLang="zh-TW" sz="2400" dirty="0"/>
              <a:t>,</a:t>
            </a:r>
            <a:r>
              <a:rPr lang="en-US" altLang="zh-TW" sz="2400" b="1" dirty="0">
                <a:solidFill>
                  <a:srgbClr val="0070C0"/>
                </a:solidFill>
              </a:rPr>
              <a:t> b</a:t>
            </a:r>
            <a:r>
              <a:rPr lang="en-US" altLang="zh-TW" sz="2400" b="1" baseline="-25000" dirty="0">
                <a:solidFill>
                  <a:srgbClr val="0070C0"/>
                </a:solidFill>
              </a:rPr>
              <a:t>2</a:t>
            </a:r>
            <a:r>
              <a:rPr lang="en-US" altLang="zh-TW" sz="2400" dirty="0"/>
              <a:t>,</a:t>
            </a:r>
            <a:r>
              <a:rPr lang="en-US" altLang="zh-TW" sz="2400" b="1" dirty="0">
                <a:solidFill>
                  <a:srgbClr val="0070C0"/>
                </a:solidFill>
              </a:rPr>
              <a:t> b</a:t>
            </a:r>
            <a:r>
              <a:rPr lang="en-US" altLang="zh-TW" sz="2400" b="1" baseline="-25000" dirty="0">
                <a:solidFill>
                  <a:srgbClr val="0070C0"/>
                </a:solidFill>
              </a:rPr>
              <a:t>3</a:t>
            </a:r>
            <a:r>
              <a:rPr lang="en-US" altLang="zh-TW" sz="2400" dirty="0"/>
              <a:t>} is a basis of R</a:t>
            </a:r>
            <a:r>
              <a:rPr lang="en-US" altLang="zh-TW" sz="2400" baseline="30000" dirty="0"/>
              <a:t>3</a:t>
            </a:r>
            <a:endParaRPr lang="zh-TW" altLang="en-US" sz="2400" b="1" baseline="30000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文字方塊 54"/>
              <p:cNvSpPr txBox="1"/>
              <p:nvPr/>
            </p:nvSpPr>
            <p:spPr>
              <a:xfrm>
                <a:off x="5607782" y="4212637"/>
                <a:ext cx="58528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55" name="文字方塊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7782" y="4212637"/>
                <a:ext cx="585288" cy="369332"/>
              </a:xfrm>
              <a:prstGeom prst="rect">
                <a:avLst/>
              </a:prstGeom>
              <a:blipFill rotWithShape="0">
                <a:blip r:embed="rId12"/>
                <a:stretch>
                  <a:fillRect l="-12500" r="-4167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文字方塊 55"/>
          <p:cNvSpPr txBox="1"/>
          <p:nvPr/>
        </p:nvSpPr>
        <p:spPr>
          <a:xfrm>
            <a:off x="1227740" y="2634691"/>
            <a:ext cx="553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>
                <a:solidFill>
                  <a:srgbClr val="FF0000"/>
                </a:solidFill>
              </a:rPr>
              <a:t>e</a:t>
            </a:r>
            <a:r>
              <a:rPr lang="en-US" altLang="zh-TW" sz="2400" b="1" baseline="-25000" dirty="0">
                <a:solidFill>
                  <a:srgbClr val="FF0000"/>
                </a:solidFill>
              </a:rPr>
              <a:t>1</a:t>
            </a:r>
            <a:endParaRPr lang="zh-TW" altLang="en-US" sz="2400" b="1" baseline="-25000" dirty="0">
              <a:solidFill>
                <a:srgbClr val="FF0000"/>
              </a:solidFill>
            </a:endParaRPr>
          </a:p>
        </p:txBody>
      </p:sp>
      <p:sp>
        <p:nvSpPr>
          <p:cNvPr id="57" name="文字方塊 56"/>
          <p:cNvSpPr txBox="1"/>
          <p:nvPr/>
        </p:nvSpPr>
        <p:spPr>
          <a:xfrm>
            <a:off x="1669126" y="2640717"/>
            <a:ext cx="553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>
                <a:solidFill>
                  <a:srgbClr val="FF0000"/>
                </a:solidFill>
              </a:rPr>
              <a:t>e</a:t>
            </a:r>
            <a:r>
              <a:rPr lang="en-US" altLang="zh-TW" sz="2400" b="1" baseline="-25000" dirty="0">
                <a:solidFill>
                  <a:srgbClr val="FF0000"/>
                </a:solidFill>
              </a:rPr>
              <a:t>2</a:t>
            </a:r>
            <a:endParaRPr lang="zh-TW" altLang="en-US" sz="2400" b="1" baseline="-25000" dirty="0">
              <a:solidFill>
                <a:srgbClr val="FF0000"/>
              </a:solidFill>
            </a:endParaRPr>
          </a:p>
        </p:txBody>
      </p:sp>
      <p:sp>
        <p:nvSpPr>
          <p:cNvPr id="58" name="文字方塊 57"/>
          <p:cNvSpPr txBox="1"/>
          <p:nvPr/>
        </p:nvSpPr>
        <p:spPr>
          <a:xfrm>
            <a:off x="2051011" y="2640717"/>
            <a:ext cx="553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>
                <a:solidFill>
                  <a:srgbClr val="FF0000"/>
                </a:solidFill>
              </a:rPr>
              <a:t>e</a:t>
            </a:r>
            <a:r>
              <a:rPr lang="en-US" altLang="zh-TW" sz="2400" b="1" baseline="-25000" dirty="0">
                <a:solidFill>
                  <a:srgbClr val="FF0000"/>
                </a:solidFill>
              </a:rPr>
              <a:t>3</a:t>
            </a:r>
            <a:endParaRPr lang="zh-TW" altLang="en-US" sz="2400" b="1" baseline="-25000" dirty="0">
              <a:solidFill>
                <a:srgbClr val="FF0000"/>
              </a:solidFill>
            </a:endParaRPr>
          </a:p>
        </p:txBody>
      </p:sp>
      <p:sp>
        <p:nvSpPr>
          <p:cNvPr id="59" name="文字方塊 58"/>
          <p:cNvSpPr txBox="1"/>
          <p:nvPr/>
        </p:nvSpPr>
        <p:spPr>
          <a:xfrm>
            <a:off x="6967916" y="2716878"/>
            <a:ext cx="844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>
                <a:solidFill>
                  <a:srgbClr val="FF0000"/>
                </a:solidFill>
              </a:rPr>
              <a:t>B</a:t>
            </a:r>
            <a:r>
              <a:rPr lang="en-US" altLang="zh-TW" sz="2400" b="1" baseline="30000" dirty="0">
                <a:solidFill>
                  <a:srgbClr val="FF0000"/>
                </a:solidFill>
              </a:rPr>
              <a:t>-1</a:t>
            </a:r>
            <a:r>
              <a:rPr lang="en-US" altLang="zh-TW" sz="2400" b="1" dirty="0">
                <a:solidFill>
                  <a:srgbClr val="00B050"/>
                </a:solidFill>
              </a:rPr>
              <a:t>c</a:t>
            </a:r>
            <a:r>
              <a:rPr lang="en-US" altLang="zh-TW" sz="2400" b="1" baseline="-25000" dirty="0">
                <a:solidFill>
                  <a:srgbClr val="00B050"/>
                </a:solidFill>
              </a:rPr>
              <a:t>1</a:t>
            </a:r>
            <a:endParaRPr lang="zh-TW" altLang="en-US" sz="2400" b="1" baseline="-25000" dirty="0">
              <a:solidFill>
                <a:srgbClr val="00B050"/>
              </a:solidFill>
            </a:endParaRPr>
          </a:p>
        </p:txBody>
      </p:sp>
      <p:sp>
        <p:nvSpPr>
          <p:cNvPr id="65" name="文字方塊 64"/>
          <p:cNvSpPr txBox="1"/>
          <p:nvPr/>
        </p:nvSpPr>
        <p:spPr>
          <a:xfrm>
            <a:off x="7646843" y="2713420"/>
            <a:ext cx="844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>
                <a:solidFill>
                  <a:srgbClr val="FF0000"/>
                </a:solidFill>
              </a:rPr>
              <a:t>B</a:t>
            </a:r>
            <a:r>
              <a:rPr lang="en-US" altLang="zh-TW" sz="2400" b="1" baseline="30000" dirty="0">
                <a:solidFill>
                  <a:srgbClr val="FF0000"/>
                </a:solidFill>
              </a:rPr>
              <a:t>-1</a:t>
            </a:r>
            <a:r>
              <a:rPr lang="en-US" altLang="zh-TW" sz="2400" b="1" dirty="0">
                <a:solidFill>
                  <a:srgbClr val="00B050"/>
                </a:solidFill>
              </a:rPr>
              <a:t>c</a:t>
            </a:r>
            <a:r>
              <a:rPr lang="en-US" altLang="zh-TW" sz="2400" b="1" baseline="-25000" dirty="0">
                <a:solidFill>
                  <a:srgbClr val="00B050"/>
                </a:solidFill>
              </a:rPr>
              <a:t>2</a:t>
            </a:r>
            <a:endParaRPr lang="zh-TW" altLang="en-US" sz="2400" b="1" baseline="-25000" dirty="0">
              <a:solidFill>
                <a:srgbClr val="00B050"/>
              </a:solidFill>
            </a:endParaRPr>
          </a:p>
        </p:txBody>
      </p:sp>
      <p:sp>
        <p:nvSpPr>
          <p:cNvPr id="66" name="文字方塊 65"/>
          <p:cNvSpPr txBox="1"/>
          <p:nvPr/>
        </p:nvSpPr>
        <p:spPr>
          <a:xfrm>
            <a:off x="8299709" y="2723738"/>
            <a:ext cx="844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>
                <a:solidFill>
                  <a:srgbClr val="FF0000"/>
                </a:solidFill>
              </a:rPr>
              <a:t>B</a:t>
            </a:r>
            <a:r>
              <a:rPr lang="en-US" altLang="zh-TW" sz="2400" b="1" baseline="30000" dirty="0">
                <a:solidFill>
                  <a:srgbClr val="FF0000"/>
                </a:solidFill>
              </a:rPr>
              <a:t>-1</a:t>
            </a:r>
            <a:r>
              <a:rPr lang="en-US" altLang="zh-TW" sz="2400" b="1" dirty="0">
                <a:solidFill>
                  <a:srgbClr val="00B050"/>
                </a:solidFill>
              </a:rPr>
              <a:t>c</a:t>
            </a:r>
            <a:r>
              <a:rPr lang="en-US" altLang="zh-TW" sz="2400" b="1" baseline="-25000" dirty="0">
                <a:solidFill>
                  <a:srgbClr val="00B050"/>
                </a:solidFill>
              </a:rPr>
              <a:t>3</a:t>
            </a:r>
            <a:endParaRPr lang="zh-TW" altLang="en-US" sz="2400" b="1" baseline="-25000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7" name="文字方塊 66"/>
              <p:cNvSpPr txBox="1"/>
              <p:nvPr/>
            </p:nvSpPr>
            <p:spPr>
              <a:xfrm>
                <a:off x="4516220" y="5296282"/>
                <a:ext cx="47384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</m:oMath>
                  </m:oMathPara>
                </a14:m>
                <a:endParaRPr lang="zh-TW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67" name="文字方塊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6220" y="5296282"/>
                <a:ext cx="473848" cy="369332"/>
              </a:xfrm>
              <a:prstGeom prst="rect">
                <a:avLst/>
              </a:prstGeom>
              <a:blipFill>
                <a:blip r:embed="rId13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15552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6" grpId="0"/>
      <p:bldP spid="28" grpId="0"/>
      <p:bldP spid="29" grpId="0"/>
      <p:bldP spid="30" grpId="0"/>
      <p:bldP spid="32" grpId="0"/>
      <p:bldP spid="34" grpId="0"/>
      <p:bldP spid="35" grpId="0"/>
      <p:bldP spid="36" grpId="0"/>
      <p:bldP spid="37" grpId="0"/>
      <p:bldP spid="38" grpId="0" animBg="1"/>
      <p:bldP spid="39" grpId="0" animBg="1"/>
      <p:bldP spid="40" grpId="0" animBg="1"/>
      <p:bldP spid="41" grpId="0" animBg="1"/>
      <p:bldP spid="42" grpId="0"/>
      <p:bldP spid="45" grpId="0"/>
      <p:bldP spid="48" grpId="0"/>
      <p:bldP spid="49" grpId="0"/>
      <p:bldP spid="50" grpId="0"/>
      <p:bldP spid="51" grpId="0"/>
      <p:bldP spid="52" grpId="0"/>
      <p:bldP spid="53" grpId="0"/>
      <p:bldP spid="4" grpId="0"/>
      <p:bldP spid="54" grpId="0"/>
      <p:bldP spid="55" grpId="0"/>
      <p:bldP spid="56" grpId="0"/>
      <p:bldP spid="57" grpId="0"/>
      <p:bldP spid="58" grpId="0"/>
      <p:bldP spid="59" grpId="0"/>
      <p:bldP spid="65" grpId="0"/>
      <p:bldP spid="66" grpId="0"/>
      <p:bldP spid="6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字方塊 18"/>
          <p:cNvSpPr txBox="1"/>
          <p:nvPr/>
        </p:nvSpPr>
        <p:spPr>
          <a:xfrm>
            <a:off x="186886" y="148446"/>
            <a:ext cx="28723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i="1" u="sng" dirty="0"/>
              <a:t>Example 3 (P279)</a:t>
            </a:r>
            <a:endParaRPr lang="zh-TW" altLang="en-US" sz="2800" b="1" i="1" u="sng" dirty="0"/>
          </a:p>
        </p:txBody>
      </p:sp>
      <p:sp>
        <p:nvSpPr>
          <p:cNvPr id="2" name="文字方塊 1"/>
          <p:cNvSpPr txBox="1"/>
          <p:nvPr/>
        </p:nvSpPr>
        <p:spPr>
          <a:xfrm>
            <a:off x="3059280" y="155377"/>
            <a:ext cx="22075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/>
              <a:t>Determine T</a:t>
            </a:r>
            <a:endParaRPr lang="zh-TW" alt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文字方塊 33"/>
              <p:cNvSpPr txBox="1"/>
              <p:nvPr/>
            </p:nvSpPr>
            <p:spPr>
              <a:xfrm>
                <a:off x="2866640" y="5586679"/>
                <a:ext cx="24468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4" name="文字方塊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6640" y="5586679"/>
                <a:ext cx="244682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17500" r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文字方塊 34"/>
              <p:cNvSpPr txBox="1"/>
              <p:nvPr/>
            </p:nvSpPr>
            <p:spPr>
              <a:xfrm>
                <a:off x="6193070" y="5704200"/>
                <a:ext cx="68961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5" name="文字方塊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3070" y="5704200"/>
                <a:ext cx="689612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10619" b="-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矩形 35"/>
              <p:cNvSpPr/>
              <p:nvPr/>
            </p:nvSpPr>
            <p:spPr>
              <a:xfrm>
                <a:off x="2536925" y="2637029"/>
                <a:ext cx="891590" cy="4895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2400" dirty="0"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6" name="矩形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6925" y="2637029"/>
                <a:ext cx="891590" cy="489558"/>
              </a:xfrm>
              <a:prstGeom prst="rect">
                <a:avLst/>
              </a:prstGeom>
              <a:blipFill rotWithShape="0">
                <a:blip r:embed="rId4"/>
                <a:stretch>
                  <a:fillRect b="-1375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矩形 36"/>
              <p:cNvSpPr/>
              <p:nvPr/>
            </p:nvSpPr>
            <p:spPr>
              <a:xfrm>
                <a:off x="5783813" y="2669818"/>
                <a:ext cx="1336520" cy="4895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  <m:d>
                                <m:dPr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</m:d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2400" dirty="0"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7" name="矩形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3813" y="2669818"/>
                <a:ext cx="1336520" cy="489558"/>
              </a:xfrm>
              <a:prstGeom prst="rect">
                <a:avLst/>
              </a:prstGeom>
              <a:blipFill rotWithShape="0">
                <a:blip r:embed="rId5"/>
                <a:stretch>
                  <a:fillRect b="-1375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向右箭號 37"/>
          <p:cNvSpPr/>
          <p:nvPr/>
        </p:nvSpPr>
        <p:spPr>
          <a:xfrm>
            <a:off x="3380817" y="5654676"/>
            <a:ext cx="2602259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/>
          </a:p>
        </p:txBody>
      </p:sp>
      <p:sp>
        <p:nvSpPr>
          <p:cNvPr id="39" name="向右箭號 38"/>
          <p:cNvSpPr/>
          <p:nvPr/>
        </p:nvSpPr>
        <p:spPr>
          <a:xfrm rot="5400000" flipH="1">
            <a:off x="1990298" y="4121862"/>
            <a:ext cx="1984844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/>
          </a:p>
        </p:txBody>
      </p:sp>
      <p:sp>
        <p:nvSpPr>
          <p:cNvPr id="40" name="向右箭號 39"/>
          <p:cNvSpPr/>
          <p:nvPr/>
        </p:nvSpPr>
        <p:spPr>
          <a:xfrm rot="16200000">
            <a:off x="5265818" y="4269980"/>
            <a:ext cx="2168546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/>
          </a:p>
        </p:txBody>
      </p:sp>
      <p:sp>
        <p:nvSpPr>
          <p:cNvPr id="41" name="向右箭號 40"/>
          <p:cNvSpPr/>
          <p:nvPr/>
        </p:nvSpPr>
        <p:spPr>
          <a:xfrm>
            <a:off x="3475995" y="2726812"/>
            <a:ext cx="2260338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文字方塊 41"/>
              <p:cNvSpPr txBox="1"/>
              <p:nvPr/>
            </p:nvSpPr>
            <p:spPr>
              <a:xfrm>
                <a:off x="4293564" y="3046553"/>
                <a:ext cx="720645" cy="3972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2400" dirty="0">
                              <a:solidFill>
                                <a:schemeClr val="tx1"/>
                              </a:solidFill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</m:oMath>
                  </m:oMathPara>
                </a14:m>
                <a:endParaRPr lang="zh-TW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2" name="文字方塊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3564" y="3046553"/>
                <a:ext cx="720645" cy="397225"/>
              </a:xfrm>
              <a:prstGeom prst="rect">
                <a:avLst/>
              </a:prstGeom>
              <a:blipFill rotWithShape="0">
                <a:blip r:embed="rId6"/>
                <a:stretch>
                  <a:fillRect r="-9244" b="-2769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文字方塊 44"/>
              <p:cNvSpPr txBox="1"/>
              <p:nvPr/>
            </p:nvSpPr>
            <p:spPr>
              <a:xfrm>
                <a:off x="3217044" y="4166173"/>
                <a:ext cx="58528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45" name="文字方塊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7044" y="4166173"/>
                <a:ext cx="585288" cy="369332"/>
              </a:xfrm>
              <a:prstGeom prst="rect">
                <a:avLst/>
              </a:prstGeom>
              <a:blipFill rotWithShape="0">
                <a:blip r:embed="rId7"/>
                <a:stretch>
                  <a:fillRect l="-12500" r="-4167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文字方塊 47"/>
          <p:cNvSpPr txBox="1"/>
          <p:nvPr/>
        </p:nvSpPr>
        <p:spPr>
          <a:xfrm>
            <a:off x="1275041" y="5586679"/>
            <a:ext cx="553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>
                <a:solidFill>
                  <a:srgbClr val="0070C0"/>
                </a:solidFill>
              </a:rPr>
              <a:t>b</a:t>
            </a:r>
            <a:r>
              <a:rPr lang="en-US" altLang="zh-TW" sz="2400" b="1" baseline="-25000" dirty="0">
                <a:solidFill>
                  <a:srgbClr val="0070C0"/>
                </a:solidFill>
              </a:rPr>
              <a:t>1</a:t>
            </a:r>
            <a:endParaRPr lang="zh-TW" altLang="en-US" sz="2400" b="1" baseline="-25000" dirty="0">
              <a:solidFill>
                <a:srgbClr val="0070C0"/>
              </a:solidFill>
            </a:endParaRPr>
          </a:p>
        </p:txBody>
      </p:sp>
      <p:sp>
        <p:nvSpPr>
          <p:cNvPr id="49" name="文字方塊 48"/>
          <p:cNvSpPr txBox="1"/>
          <p:nvPr/>
        </p:nvSpPr>
        <p:spPr>
          <a:xfrm>
            <a:off x="1716427" y="5592705"/>
            <a:ext cx="553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>
                <a:solidFill>
                  <a:srgbClr val="0070C0"/>
                </a:solidFill>
              </a:rPr>
              <a:t>b</a:t>
            </a:r>
            <a:r>
              <a:rPr lang="en-US" altLang="zh-TW" sz="2400" b="1" baseline="-25000" dirty="0">
                <a:solidFill>
                  <a:srgbClr val="0070C0"/>
                </a:solidFill>
              </a:rPr>
              <a:t>2</a:t>
            </a:r>
            <a:endParaRPr lang="zh-TW" altLang="en-US" sz="2400" b="1" baseline="-25000" dirty="0">
              <a:solidFill>
                <a:srgbClr val="0070C0"/>
              </a:solidFill>
            </a:endParaRPr>
          </a:p>
        </p:txBody>
      </p:sp>
      <p:sp>
        <p:nvSpPr>
          <p:cNvPr id="50" name="文字方塊 49"/>
          <p:cNvSpPr txBox="1"/>
          <p:nvPr/>
        </p:nvSpPr>
        <p:spPr>
          <a:xfrm>
            <a:off x="2098312" y="5592705"/>
            <a:ext cx="553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>
                <a:solidFill>
                  <a:srgbClr val="0070C0"/>
                </a:solidFill>
              </a:rPr>
              <a:t>b</a:t>
            </a:r>
            <a:r>
              <a:rPr lang="en-US" altLang="zh-TW" sz="2400" b="1" baseline="-25000" dirty="0">
                <a:solidFill>
                  <a:srgbClr val="0070C0"/>
                </a:solidFill>
              </a:rPr>
              <a:t>3</a:t>
            </a:r>
            <a:endParaRPr lang="zh-TW" altLang="en-US" sz="2400" b="1" baseline="-25000" dirty="0">
              <a:solidFill>
                <a:srgbClr val="0070C0"/>
              </a:solidFill>
            </a:endParaRPr>
          </a:p>
        </p:txBody>
      </p:sp>
      <p:sp>
        <p:nvSpPr>
          <p:cNvPr id="51" name="文字方塊 50"/>
          <p:cNvSpPr txBox="1"/>
          <p:nvPr/>
        </p:nvSpPr>
        <p:spPr>
          <a:xfrm>
            <a:off x="6901414" y="5659691"/>
            <a:ext cx="553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>
                <a:solidFill>
                  <a:srgbClr val="00B050"/>
                </a:solidFill>
              </a:rPr>
              <a:t>c</a:t>
            </a:r>
            <a:r>
              <a:rPr lang="en-US" altLang="zh-TW" sz="2400" b="1" baseline="-25000" dirty="0">
                <a:solidFill>
                  <a:srgbClr val="00B050"/>
                </a:solidFill>
              </a:rPr>
              <a:t>1</a:t>
            </a:r>
            <a:endParaRPr lang="zh-TW" altLang="en-US" sz="2400" b="1" baseline="-25000" dirty="0">
              <a:solidFill>
                <a:srgbClr val="00B050"/>
              </a:solidFill>
            </a:endParaRPr>
          </a:p>
        </p:txBody>
      </p:sp>
      <p:sp>
        <p:nvSpPr>
          <p:cNvPr id="52" name="文字方塊 51"/>
          <p:cNvSpPr txBox="1"/>
          <p:nvPr/>
        </p:nvSpPr>
        <p:spPr>
          <a:xfrm>
            <a:off x="7303453" y="5675313"/>
            <a:ext cx="553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>
                <a:solidFill>
                  <a:srgbClr val="00B050"/>
                </a:solidFill>
              </a:rPr>
              <a:t>c</a:t>
            </a:r>
            <a:r>
              <a:rPr lang="en-US" altLang="zh-TW" sz="2400" b="1" baseline="-25000" dirty="0">
                <a:solidFill>
                  <a:srgbClr val="00B050"/>
                </a:solidFill>
              </a:rPr>
              <a:t>2</a:t>
            </a:r>
            <a:endParaRPr lang="zh-TW" altLang="en-US" sz="2400" b="1" baseline="-25000" dirty="0">
              <a:solidFill>
                <a:srgbClr val="00B050"/>
              </a:solidFill>
            </a:endParaRPr>
          </a:p>
        </p:txBody>
      </p:sp>
      <p:sp>
        <p:nvSpPr>
          <p:cNvPr id="53" name="文字方塊 52"/>
          <p:cNvSpPr txBox="1"/>
          <p:nvPr/>
        </p:nvSpPr>
        <p:spPr>
          <a:xfrm>
            <a:off x="7653364" y="5654676"/>
            <a:ext cx="553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>
                <a:solidFill>
                  <a:srgbClr val="00B050"/>
                </a:solidFill>
              </a:rPr>
              <a:t>c</a:t>
            </a:r>
            <a:r>
              <a:rPr lang="en-US" altLang="zh-TW" sz="2400" b="1" baseline="-25000" dirty="0">
                <a:solidFill>
                  <a:srgbClr val="00B050"/>
                </a:solidFill>
              </a:rPr>
              <a:t>3</a:t>
            </a:r>
            <a:endParaRPr lang="zh-TW" altLang="en-US" sz="2400" b="1" baseline="-25000" dirty="0">
              <a:solidFill>
                <a:srgbClr val="00B050"/>
              </a:solidFill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148295" y="3522187"/>
            <a:ext cx="252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>
                <a:solidFill>
                  <a:srgbClr val="0070C0"/>
                </a:solidFill>
              </a:rPr>
              <a:t>b</a:t>
            </a:r>
            <a:r>
              <a:rPr lang="en-US" altLang="zh-TW" sz="2400" b="1" baseline="-25000" dirty="0">
                <a:solidFill>
                  <a:srgbClr val="0070C0"/>
                </a:solidFill>
              </a:rPr>
              <a:t>1</a:t>
            </a:r>
            <a:r>
              <a:rPr lang="en-US" altLang="zh-TW" sz="2400" dirty="0"/>
              <a:t>,</a:t>
            </a:r>
            <a:r>
              <a:rPr lang="en-US" altLang="zh-TW" sz="2400" b="1" dirty="0">
                <a:solidFill>
                  <a:srgbClr val="0070C0"/>
                </a:solidFill>
              </a:rPr>
              <a:t> b</a:t>
            </a:r>
            <a:r>
              <a:rPr lang="en-US" altLang="zh-TW" sz="2400" b="1" baseline="-25000" dirty="0">
                <a:solidFill>
                  <a:srgbClr val="0070C0"/>
                </a:solidFill>
              </a:rPr>
              <a:t>2</a:t>
            </a:r>
            <a:r>
              <a:rPr lang="en-US" altLang="zh-TW" sz="2400" dirty="0"/>
              <a:t>,</a:t>
            </a:r>
            <a:r>
              <a:rPr lang="en-US" altLang="zh-TW" sz="2400" b="1" dirty="0">
                <a:solidFill>
                  <a:srgbClr val="0070C0"/>
                </a:solidFill>
              </a:rPr>
              <a:t> b</a:t>
            </a:r>
            <a:r>
              <a:rPr lang="en-US" altLang="zh-TW" sz="2400" b="1" baseline="-25000" dirty="0">
                <a:solidFill>
                  <a:srgbClr val="0070C0"/>
                </a:solidFill>
              </a:rPr>
              <a:t>3</a:t>
            </a:r>
            <a:r>
              <a:rPr lang="en-US" altLang="zh-TW" sz="2400" dirty="0"/>
              <a:t> as a coordinate system</a:t>
            </a:r>
            <a:endParaRPr lang="zh-TW" altLang="en-US" sz="2400" b="1" baseline="-25000" dirty="0">
              <a:solidFill>
                <a:srgbClr val="0070C0"/>
              </a:solidFill>
            </a:endParaRPr>
          </a:p>
        </p:txBody>
      </p:sp>
      <p:sp>
        <p:nvSpPr>
          <p:cNvPr id="54" name="文字方塊 53"/>
          <p:cNvSpPr txBox="1"/>
          <p:nvPr/>
        </p:nvSpPr>
        <p:spPr>
          <a:xfrm>
            <a:off x="148294" y="4381385"/>
            <a:ext cx="252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{</a:t>
            </a:r>
            <a:r>
              <a:rPr lang="en-US" altLang="zh-TW" sz="2400" b="1" dirty="0">
                <a:solidFill>
                  <a:srgbClr val="0070C0"/>
                </a:solidFill>
              </a:rPr>
              <a:t>b</a:t>
            </a:r>
            <a:r>
              <a:rPr lang="en-US" altLang="zh-TW" sz="2400" b="1" baseline="-25000" dirty="0">
                <a:solidFill>
                  <a:srgbClr val="0070C0"/>
                </a:solidFill>
              </a:rPr>
              <a:t>1</a:t>
            </a:r>
            <a:r>
              <a:rPr lang="en-US" altLang="zh-TW" sz="2400" dirty="0"/>
              <a:t>,</a:t>
            </a:r>
            <a:r>
              <a:rPr lang="en-US" altLang="zh-TW" sz="2400" b="1" dirty="0">
                <a:solidFill>
                  <a:srgbClr val="0070C0"/>
                </a:solidFill>
              </a:rPr>
              <a:t> b</a:t>
            </a:r>
            <a:r>
              <a:rPr lang="en-US" altLang="zh-TW" sz="2400" b="1" baseline="-25000" dirty="0">
                <a:solidFill>
                  <a:srgbClr val="0070C0"/>
                </a:solidFill>
              </a:rPr>
              <a:t>2</a:t>
            </a:r>
            <a:r>
              <a:rPr lang="en-US" altLang="zh-TW" sz="2400" dirty="0"/>
              <a:t>,</a:t>
            </a:r>
            <a:r>
              <a:rPr lang="en-US" altLang="zh-TW" sz="2400" b="1" dirty="0">
                <a:solidFill>
                  <a:srgbClr val="0070C0"/>
                </a:solidFill>
              </a:rPr>
              <a:t> b</a:t>
            </a:r>
            <a:r>
              <a:rPr lang="en-US" altLang="zh-TW" sz="2400" b="1" baseline="-25000" dirty="0">
                <a:solidFill>
                  <a:srgbClr val="0070C0"/>
                </a:solidFill>
              </a:rPr>
              <a:t>3</a:t>
            </a:r>
            <a:r>
              <a:rPr lang="en-US" altLang="zh-TW" sz="2400" dirty="0"/>
              <a:t>} is a basis of R</a:t>
            </a:r>
            <a:r>
              <a:rPr lang="en-US" altLang="zh-TW" sz="2400" baseline="30000" dirty="0"/>
              <a:t>3</a:t>
            </a:r>
            <a:endParaRPr lang="zh-TW" altLang="en-US" sz="2400" b="1" baseline="30000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文字方塊 54"/>
              <p:cNvSpPr txBox="1"/>
              <p:nvPr/>
            </p:nvSpPr>
            <p:spPr>
              <a:xfrm>
                <a:off x="5607782" y="4212637"/>
                <a:ext cx="58528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55" name="文字方塊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7782" y="4212637"/>
                <a:ext cx="585288" cy="369332"/>
              </a:xfrm>
              <a:prstGeom prst="rect">
                <a:avLst/>
              </a:prstGeom>
              <a:blipFill rotWithShape="0">
                <a:blip r:embed="rId8"/>
                <a:stretch>
                  <a:fillRect l="-12500" r="-4167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文字方塊 55"/>
          <p:cNvSpPr txBox="1"/>
          <p:nvPr/>
        </p:nvSpPr>
        <p:spPr>
          <a:xfrm>
            <a:off x="1227740" y="2634691"/>
            <a:ext cx="553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>
                <a:solidFill>
                  <a:srgbClr val="FF0000"/>
                </a:solidFill>
              </a:rPr>
              <a:t>e</a:t>
            </a:r>
            <a:r>
              <a:rPr lang="en-US" altLang="zh-TW" sz="2400" b="1" baseline="-25000" dirty="0">
                <a:solidFill>
                  <a:srgbClr val="FF0000"/>
                </a:solidFill>
              </a:rPr>
              <a:t>1</a:t>
            </a:r>
            <a:endParaRPr lang="zh-TW" altLang="en-US" sz="2400" b="1" baseline="-25000" dirty="0">
              <a:solidFill>
                <a:srgbClr val="FF0000"/>
              </a:solidFill>
            </a:endParaRPr>
          </a:p>
        </p:txBody>
      </p:sp>
      <p:sp>
        <p:nvSpPr>
          <p:cNvPr id="57" name="文字方塊 56"/>
          <p:cNvSpPr txBox="1"/>
          <p:nvPr/>
        </p:nvSpPr>
        <p:spPr>
          <a:xfrm>
            <a:off x="1669126" y="2640717"/>
            <a:ext cx="553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>
                <a:solidFill>
                  <a:srgbClr val="FF0000"/>
                </a:solidFill>
              </a:rPr>
              <a:t>e</a:t>
            </a:r>
            <a:r>
              <a:rPr lang="en-US" altLang="zh-TW" sz="2400" b="1" baseline="-25000" dirty="0">
                <a:solidFill>
                  <a:srgbClr val="FF0000"/>
                </a:solidFill>
              </a:rPr>
              <a:t>2</a:t>
            </a:r>
            <a:endParaRPr lang="zh-TW" altLang="en-US" sz="2400" b="1" baseline="-25000" dirty="0">
              <a:solidFill>
                <a:srgbClr val="FF0000"/>
              </a:solidFill>
            </a:endParaRPr>
          </a:p>
        </p:txBody>
      </p:sp>
      <p:sp>
        <p:nvSpPr>
          <p:cNvPr id="58" name="文字方塊 57"/>
          <p:cNvSpPr txBox="1"/>
          <p:nvPr/>
        </p:nvSpPr>
        <p:spPr>
          <a:xfrm>
            <a:off x="2051011" y="2640717"/>
            <a:ext cx="553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>
                <a:solidFill>
                  <a:srgbClr val="FF0000"/>
                </a:solidFill>
              </a:rPr>
              <a:t>e</a:t>
            </a:r>
            <a:r>
              <a:rPr lang="en-US" altLang="zh-TW" sz="2400" b="1" baseline="-25000" dirty="0">
                <a:solidFill>
                  <a:srgbClr val="FF0000"/>
                </a:solidFill>
              </a:rPr>
              <a:t>3</a:t>
            </a:r>
            <a:endParaRPr lang="zh-TW" altLang="en-US" sz="2400" b="1" baseline="-25000" dirty="0">
              <a:solidFill>
                <a:srgbClr val="FF0000"/>
              </a:solidFill>
            </a:endParaRPr>
          </a:p>
        </p:txBody>
      </p:sp>
      <p:sp>
        <p:nvSpPr>
          <p:cNvPr id="59" name="文字方塊 58"/>
          <p:cNvSpPr txBox="1"/>
          <p:nvPr/>
        </p:nvSpPr>
        <p:spPr>
          <a:xfrm>
            <a:off x="6967916" y="2716878"/>
            <a:ext cx="844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>
                <a:solidFill>
                  <a:srgbClr val="FF0000"/>
                </a:solidFill>
              </a:rPr>
              <a:t>B</a:t>
            </a:r>
            <a:r>
              <a:rPr lang="en-US" altLang="zh-TW" sz="2400" b="1" baseline="30000" dirty="0">
                <a:solidFill>
                  <a:srgbClr val="FF0000"/>
                </a:solidFill>
              </a:rPr>
              <a:t>-1</a:t>
            </a:r>
            <a:r>
              <a:rPr lang="en-US" altLang="zh-TW" sz="2400" b="1" dirty="0">
                <a:solidFill>
                  <a:srgbClr val="00B050"/>
                </a:solidFill>
              </a:rPr>
              <a:t>c</a:t>
            </a:r>
            <a:r>
              <a:rPr lang="en-US" altLang="zh-TW" sz="2400" b="1" baseline="-25000" dirty="0">
                <a:solidFill>
                  <a:srgbClr val="00B050"/>
                </a:solidFill>
              </a:rPr>
              <a:t>1</a:t>
            </a:r>
            <a:endParaRPr lang="zh-TW" altLang="en-US" sz="2400" b="1" baseline="-25000" dirty="0">
              <a:solidFill>
                <a:srgbClr val="00B050"/>
              </a:solidFill>
            </a:endParaRPr>
          </a:p>
        </p:txBody>
      </p:sp>
      <p:sp>
        <p:nvSpPr>
          <p:cNvPr id="65" name="文字方塊 64"/>
          <p:cNvSpPr txBox="1"/>
          <p:nvPr/>
        </p:nvSpPr>
        <p:spPr>
          <a:xfrm>
            <a:off x="7646843" y="2713420"/>
            <a:ext cx="844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>
                <a:solidFill>
                  <a:srgbClr val="FF0000"/>
                </a:solidFill>
              </a:rPr>
              <a:t>B</a:t>
            </a:r>
            <a:r>
              <a:rPr lang="en-US" altLang="zh-TW" sz="2400" b="1" baseline="30000" dirty="0">
                <a:solidFill>
                  <a:srgbClr val="FF0000"/>
                </a:solidFill>
              </a:rPr>
              <a:t>-1</a:t>
            </a:r>
            <a:r>
              <a:rPr lang="en-US" altLang="zh-TW" sz="2400" b="1" dirty="0">
                <a:solidFill>
                  <a:srgbClr val="00B050"/>
                </a:solidFill>
              </a:rPr>
              <a:t>c</a:t>
            </a:r>
            <a:r>
              <a:rPr lang="en-US" altLang="zh-TW" sz="2400" b="1" baseline="-25000" dirty="0">
                <a:solidFill>
                  <a:srgbClr val="00B050"/>
                </a:solidFill>
              </a:rPr>
              <a:t>2</a:t>
            </a:r>
            <a:endParaRPr lang="zh-TW" altLang="en-US" sz="2400" b="1" baseline="-25000" dirty="0">
              <a:solidFill>
                <a:srgbClr val="00B050"/>
              </a:solidFill>
            </a:endParaRPr>
          </a:p>
        </p:txBody>
      </p:sp>
      <p:sp>
        <p:nvSpPr>
          <p:cNvPr id="66" name="文字方塊 65"/>
          <p:cNvSpPr txBox="1"/>
          <p:nvPr/>
        </p:nvSpPr>
        <p:spPr>
          <a:xfrm>
            <a:off x="8299709" y="2723738"/>
            <a:ext cx="844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>
                <a:solidFill>
                  <a:srgbClr val="FF0000"/>
                </a:solidFill>
              </a:rPr>
              <a:t>B</a:t>
            </a:r>
            <a:r>
              <a:rPr lang="en-US" altLang="zh-TW" sz="2400" b="1" baseline="30000" dirty="0">
                <a:solidFill>
                  <a:srgbClr val="FF0000"/>
                </a:solidFill>
              </a:rPr>
              <a:t>-1</a:t>
            </a:r>
            <a:r>
              <a:rPr lang="en-US" altLang="zh-TW" sz="2400" b="1" dirty="0">
                <a:solidFill>
                  <a:srgbClr val="00B050"/>
                </a:solidFill>
              </a:rPr>
              <a:t>c</a:t>
            </a:r>
            <a:r>
              <a:rPr lang="en-US" altLang="zh-TW" sz="2400" b="1" baseline="-25000" dirty="0">
                <a:solidFill>
                  <a:srgbClr val="00B050"/>
                </a:solidFill>
              </a:rPr>
              <a:t>3</a:t>
            </a:r>
            <a:endParaRPr lang="zh-TW" altLang="en-US" sz="2400" b="1" baseline="-25000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文字方塊 42"/>
              <p:cNvSpPr txBox="1"/>
              <p:nvPr/>
            </p:nvSpPr>
            <p:spPr>
              <a:xfrm>
                <a:off x="2019993" y="1122616"/>
                <a:ext cx="4308039" cy="3972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2400" dirty="0">
                              <a:solidFill>
                                <a:schemeClr val="tx1"/>
                              </a:solidFill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  <m:r>
                        <a:rPr lang="en-US" altLang="zh-TW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p>
                                  <m:sSupPr>
                                    <m:ctrlPr>
                                      <a:rPr lang="en-US" altLang="zh-TW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TW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  <m:sup>
                                    <m:r>
                                      <a:rPr lang="en-US" altLang="zh-TW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p>
                                </m:sSup>
                                <m:sSub>
                                  <m:sSubPr>
                                    <m:ctrlPr>
                                      <a:rPr lang="en-US" altLang="zh-TW" sz="2400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400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altLang="zh-TW" sz="2400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p>
                                  <m:sSupPr>
                                    <m:ctrlPr>
                                      <a:rPr lang="en-US" altLang="zh-TW" sz="24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TW" sz="24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  <m:sup>
                                    <m:r>
                                      <a:rPr lang="en-US" altLang="zh-TW" sz="24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p>
                                </m:sSup>
                                <m:sSub>
                                  <m:sSubPr>
                                    <m:ctrlPr>
                                      <a:rPr lang="en-US" altLang="zh-TW" sz="240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400" i="1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altLang="zh-TW" sz="2400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p>
                                  <m:sSupPr>
                                    <m:ctrlPr>
                                      <a:rPr lang="en-US" altLang="zh-TW" sz="24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TW" sz="24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  <m:sup>
                                    <m:r>
                                      <a:rPr lang="en-US" altLang="zh-TW" sz="24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p>
                                </m:sSup>
                                <m:sSub>
                                  <m:sSubPr>
                                    <m:ctrlPr>
                                      <a:rPr lang="en-US" altLang="zh-TW" sz="240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400" i="1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altLang="zh-TW" sz="2400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3" name="文字方塊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9993" y="1122616"/>
                <a:ext cx="4308039" cy="397225"/>
              </a:xfrm>
              <a:prstGeom prst="rect">
                <a:avLst/>
              </a:prstGeom>
              <a:blipFill rotWithShape="0">
                <a:blip r:embed="rId9"/>
                <a:stretch>
                  <a:fillRect b="-2923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4" name="文字方塊 43"/>
              <p:cNvSpPr txBox="1"/>
              <p:nvPr/>
            </p:nvSpPr>
            <p:spPr>
              <a:xfrm>
                <a:off x="4516220" y="5296282"/>
                <a:ext cx="47384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</m:oMath>
                  </m:oMathPara>
                </a14:m>
                <a:endParaRPr lang="zh-TW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4" name="文字方塊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6220" y="5296282"/>
                <a:ext cx="473848" cy="369332"/>
              </a:xfrm>
              <a:prstGeom prst="rect">
                <a:avLst/>
              </a:prstGeom>
              <a:blipFill>
                <a:blip r:embed="rId10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文字方塊 45"/>
              <p:cNvSpPr txBox="1"/>
              <p:nvPr/>
            </p:nvSpPr>
            <p:spPr>
              <a:xfrm>
                <a:off x="6429514" y="1143699"/>
                <a:ext cx="109786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TW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altLang="zh-TW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altLang="zh-TW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zh-TW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6" name="文字方塊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9514" y="1143699"/>
                <a:ext cx="1097865" cy="369332"/>
              </a:xfrm>
              <a:prstGeom prst="rect">
                <a:avLst/>
              </a:prstGeom>
              <a:blipFill rotWithShape="0">
                <a:blip r:embed="rId11"/>
                <a:stretch>
                  <a:fillRect l="-2778" t="-1667" r="-5000" b="-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文字方塊 46"/>
              <p:cNvSpPr txBox="1"/>
              <p:nvPr/>
            </p:nvSpPr>
            <p:spPr>
              <a:xfrm>
                <a:off x="7110882" y="4166173"/>
                <a:ext cx="27917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47" name="文字方塊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0882" y="4166173"/>
                <a:ext cx="279179" cy="369332"/>
              </a:xfrm>
              <a:prstGeom prst="rect">
                <a:avLst/>
              </a:prstGeom>
              <a:blipFill rotWithShape="0">
                <a:blip r:embed="rId12"/>
                <a:stretch>
                  <a:fillRect l="-23913" r="-23913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向右箭號 59"/>
          <p:cNvSpPr/>
          <p:nvPr/>
        </p:nvSpPr>
        <p:spPr>
          <a:xfrm rot="5400000" flipV="1">
            <a:off x="5757688" y="4269980"/>
            <a:ext cx="2168546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1" name="文字方塊 60"/>
              <p:cNvSpPr txBox="1"/>
              <p:nvPr/>
            </p:nvSpPr>
            <p:spPr>
              <a:xfrm>
                <a:off x="1988919" y="1713494"/>
                <a:ext cx="2244974" cy="4038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altLang="zh-TW" sz="2400">
                          <a:latin typeface="Cambria Math" panose="02040503050406030204" pitchFamily="18" charset="0"/>
                        </a:rPr>
                        <m:t>[</m:t>
                      </m:r>
                      <m:r>
                        <m:rPr>
                          <m:nor/>
                        </m:rPr>
                        <a:rPr lang="en-US" altLang="zh-TW" sz="2400">
                          <a:latin typeface="Cambria Math" panose="02040503050406030204" pitchFamily="18" charset="0"/>
                        </a:rPr>
                        <m:t>𝑇</m:t>
                      </m:r>
                      <m:r>
                        <m:rPr>
                          <m:nor/>
                        </m:rPr>
                        <a:rPr lang="en-US" altLang="zh-TW" sz="2400">
                          <a:latin typeface="Cambria Math" panose="02040503050406030204" pitchFamily="18" charset="0"/>
                        </a:rPr>
                        <m:t>]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𝐵</m:t>
                      </m:r>
                      <m:sSub>
                        <m:sSub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2400" dirty="0"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  <m:sSup>
                        <m:sSup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>
          <p:sp>
            <p:nvSpPr>
              <p:cNvPr id="61" name="文字方塊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8919" y="1713494"/>
                <a:ext cx="2244974" cy="403893"/>
              </a:xfrm>
              <a:prstGeom prst="rect">
                <a:avLst/>
              </a:prstGeom>
              <a:blipFill>
                <a:blip r:embed="rId13"/>
                <a:stretch>
                  <a:fillRect l="-4336" r="-813" b="-2878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文字方塊 62"/>
              <p:cNvSpPr txBox="1"/>
              <p:nvPr/>
            </p:nvSpPr>
            <p:spPr>
              <a:xfrm>
                <a:off x="4223599" y="1769981"/>
                <a:ext cx="181620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TW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altLang="zh-TW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altLang="zh-TW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altLang="zh-TW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  <m:sSup>
                        <m:sSupPr>
                          <m:ctrlPr>
                            <a:rPr lang="en-US" altLang="zh-TW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altLang="zh-TW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zh-TW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3" name="文字方塊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3599" y="1769981"/>
                <a:ext cx="1816203" cy="369332"/>
              </a:xfrm>
              <a:prstGeom prst="rect">
                <a:avLst/>
              </a:prstGeom>
              <a:blipFill rotWithShape="0">
                <a:blip r:embed="rId14"/>
                <a:stretch>
                  <a:fillRect l="-1342" r="-1007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文字方塊 63"/>
              <p:cNvSpPr txBox="1"/>
              <p:nvPr/>
            </p:nvSpPr>
            <p:spPr>
              <a:xfrm>
                <a:off x="6090299" y="1788852"/>
                <a:ext cx="109786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  <m:sSup>
                        <m:sSupPr>
                          <m:ctrlPr>
                            <a:rPr lang="en-US" altLang="zh-TW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altLang="zh-TW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zh-TW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4" name="文字方塊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0299" y="1788852"/>
                <a:ext cx="1097865" cy="369332"/>
              </a:xfrm>
              <a:prstGeom prst="rect">
                <a:avLst/>
              </a:prstGeom>
              <a:blipFill rotWithShape="0">
                <a:blip r:embed="rId15"/>
                <a:stretch>
                  <a:fillRect l="-2778" r="-2222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93177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6" grpId="0"/>
      <p:bldP spid="47" grpId="0"/>
      <p:bldP spid="60" grpId="0" animBg="1"/>
      <p:bldP spid="61" grpId="0"/>
      <p:bldP spid="63" grpId="0"/>
      <p:bldP spid="6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Conclusion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/>
              <p:cNvSpPr txBox="1"/>
              <p:nvPr/>
            </p:nvSpPr>
            <p:spPr>
              <a:xfrm>
                <a:off x="3662273" y="5222159"/>
                <a:ext cx="24468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4" name="文字方塊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2273" y="5222159"/>
                <a:ext cx="244682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17500" r="-15000" b="-1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/>
              <p:cNvSpPr txBox="1"/>
              <p:nvPr/>
            </p:nvSpPr>
            <p:spPr>
              <a:xfrm>
                <a:off x="6988703" y="5339680"/>
                <a:ext cx="68961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5" name="文字方塊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8703" y="5339680"/>
                <a:ext cx="689612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9649" b="-491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矩形 5"/>
              <p:cNvSpPr/>
              <p:nvPr/>
            </p:nvSpPr>
            <p:spPr>
              <a:xfrm>
                <a:off x="3332558" y="2272509"/>
                <a:ext cx="891590" cy="4895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2400" dirty="0"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6" name="矩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2558" y="2272509"/>
                <a:ext cx="891590" cy="489558"/>
              </a:xfrm>
              <a:prstGeom prst="rect">
                <a:avLst/>
              </a:prstGeom>
              <a:blipFill rotWithShape="0">
                <a:blip r:embed="rId4"/>
                <a:stretch>
                  <a:fillRect b="-1375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矩形 6"/>
              <p:cNvSpPr/>
              <p:nvPr/>
            </p:nvSpPr>
            <p:spPr>
              <a:xfrm>
                <a:off x="6579446" y="2305298"/>
                <a:ext cx="1336520" cy="4895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  <m:d>
                                <m:dPr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</m:d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2400" dirty="0"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7" name="矩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9446" y="2305298"/>
                <a:ext cx="1336520" cy="489558"/>
              </a:xfrm>
              <a:prstGeom prst="rect">
                <a:avLst/>
              </a:prstGeom>
              <a:blipFill rotWithShape="0">
                <a:blip r:embed="rId5"/>
                <a:stretch>
                  <a:fillRect b="-1375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向右箭號 7"/>
          <p:cNvSpPr/>
          <p:nvPr/>
        </p:nvSpPr>
        <p:spPr>
          <a:xfrm>
            <a:off x="4176450" y="5290156"/>
            <a:ext cx="2602259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/>
          </a:p>
        </p:txBody>
      </p:sp>
      <p:sp>
        <p:nvSpPr>
          <p:cNvPr id="9" name="向右箭號 8"/>
          <p:cNvSpPr/>
          <p:nvPr/>
        </p:nvSpPr>
        <p:spPr>
          <a:xfrm rot="5400000" flipH="1">
            <a:off x="2785931" y="3757342"/>
            <a:ext cx="1984844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/>
          </a:p>
        </p:txBody>
      </p:sp>
      <p:sp>
        <p:nvSpPr>
          <p:cNvPr id="10" name="向右箭號 9"/>
          <p:cNvSpPr/>
          <p:nvPr/>
        </p:nvSpPr>
        <p:spPr>
          <a:xfrm rot="16200000" flipH="1" flipV="1">
            <a:off x="6061451" y="3905460"/>
            <a:ext cx="2168546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/>
          </a:p>
        </p:txBody>
      </p:sp>
      <p:sp>
        <p:nvSpPr>
          <p:cNvPr id="11" name="向右箭號 10"/>
          <p:cNvSpPr/>
          <p:nvPr/>
        </p:nvSpPr>
        <p:spPr>
          <a:xfrm>
            <a:off x="4271628" y="2362292"/>
            <a:ext cx="2260338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字方塊 11"/>
              <p:cNvSpPr txBox="1"/>
              <p:nvPr/>
            </p:nvSpPr>
            <p:spPr>
              <a:xfrm>
                <a:off x="4988869" y="1943424"/>
                <a:ext cx="720647" cy="3972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2400" dirty="0">
                              <a:solidFill>
                                <a:schemeClr val="tx1"/>
                              </a:solidFill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</m:oMath>
                  </m:oMathPara>
                </a14:m>
                <a:endParaRPr lang="zh-TW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文字方塊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8869" y="1943424"/>
                <a:ext cx="720647" cy="397225"/>
              </a:xfrm>
              <a:prstGeom prst="rect">
                <a:avLst/>
              </a:prstGeom>
              <a:blipFill rotWithShape="0">
                <a:blip r:embed="rId6"/>
                <a:stretch>
                  <a:fillRect r="-9244" b="-2769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字方塊 12"/>
              <p:cNvSpPr txBox="1"/>
              <p:nvPr/>
            </p:nvSpPr>
            <p:spPr>
              <a:xfrm>
                <a:off x="5189859" y="4934603"/>
                <a:ext cx="47384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</m:oMath>
                  </m:oMathPara>
                </a14:m>
                <a:endParaRPr lang="zh-TW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文字方塊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9859" y="4934603"/>
                <a:ext cx="473848" cy="369332"/>
              </a:xfrm>
              <a:prstGeom prst="rect">
                <a:avLst/>
              </a:prstGeom>
              <a:blipFill>
                <a:blip r:embed="rId7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字方塊 13"/>
              <p:cNvSpPr txBox="1"/>
              <p:nvPr/>
            </p:nvSpPr>
            <p:spPr>
              <a:xfrm>
                <a:off x="6678760" y="3329273"/>
                <a:ext cx="27917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4" name="文字方塊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8760" y="3329273"/>
                <a:ext cx="279179" cy="369332"/>
              </a:xfrm>
              <a:prstGeom prst="rect">
                <a:avLst/>
              </a:prstGeom>
              <a:blipFill rotWithShape="0">
                <a:blip r:embed="rId8"/>
                <a:stretch>
                  <a:fillRect l="-26667" r="-24444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字方塊 14"/>
              <p:cNvSpPr txBox="1"/>
              <p:nvPr/>
            </p:nvSpPr>
            <p:spPr>
              <a:xfrm>
                <a:off x="3958642" y="4386407"/>
                <a:ext cx="58528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5" name="文字方塊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8642" y="4386407"/>
                <a:ext cx="585288" cy="369332"/>
              </a:xfrm>
              <a:prstGeom prst="rect">
                <a:avLst/>
              </a:prstGeom>
              <a:blipFill rotWithShape="0">
                <a:blip r:embed="rId9"/>
                <a:stretch>
                  <a:fillRect l="-11458" t="-1667" r="-4167" b="-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字方塊 15"/>
              <p:cNvSpPr txBox="1"/>
              <p:nvPr/>
            </p:nvSpPr>
            <p:spPr>
              <a:xfrm>
                <a:off x="4457433" y="5709012"/>
                <a:ext cx="2321276" cy="4038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  <m:r>
                        <a:rPr lang="en-US" altLang="zh-TW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𝐵</m:t>
                      </m:r>
                      <m:sSub>
                        <m:sSubPr>
                          <m:ctrlPr>
                            <a:rPr lang="en-US" altLang="zh-TW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zh-TW" altLang="en-US" sz="2400" dirty="0"/>
                            <m:t> 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2400" dirty="0">
                              <a:solidFill>
                                <a:schemeClr val="tx1"/>
                              </a:solidFill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  <m:sSup>
                        <m:sSup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zh-TW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文字方塊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7433" y="5709012"/>
                <a:ext cx="2321276" cy="403893"/>
              </a:xfrm>
              <a:prstGeom prst="rect">
                <a:avLst/>
              </a:prstGeom>
              <a:blipFill>
                <a:blip r:embed="rId10"/>
                <a:stretch>
                  <a:fillRect r="-787" b="-2727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文字方塊 16"/>
              <p:cNvSpPr txBox="1"/>
              <p:nvPr/>
            </p:nvSpPr>
            <p:spPr>
              <a:xfrm>
                <a:off x="4345112" y="2750758"/>
                <a:ext cx="2026452" cy="4038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zh-TW" altLang="en-US" sz="2400" dirty="0"/>
                            <m:t> 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2400" dirty="0"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  <m:r>
                        <a:rPr lang="en-US" altLang="zh-TW" sz="2400" b="0" i="1" dirty="0" smtClean="0">
                          <a:latin typeface="Cambria Math" panose="02040503050406030204" pitchFamily="18" charset="0"/>
                          <a:sym typeface="Symbol" pitchFamily="18" charset="2"/>
                        </a:rPr>
                        <m:t>=</m:t>
                      </m:r>
                      <m:sSup>
                        <m:sSup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altLang="zh-TW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zh-TW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文字方塊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5112" y="2750758"/>
                <a:ext cx="2026452" cy="403893"/>
              </a:xfrm>
              <a:prstGeom prst="rect">
                <a:avLst/>
              </a:prstGeom>
              <a:blipFill rotWithShape="0">
                <a:blip r:embed="rId11"/>
                <a:stretch>
                  <a:fillRect r="-2711" b="-2878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直線接點 17"/>
          <p:cNvCxnSpPr/>
          <p:nvPr/>
        </p:nvCxnSpPr>
        <p:spPr>
          <a:xfrm>
            <a:off x="-565099" y="4035236"/>
            <a:ext cx="10218057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文字方塊 18"/>
          <p:cNvSpPr txBox="1"/>
          <p:nvPr/>
        </p:nvSpPr>
        <p:spPr>
          <a:xfrm>
            <a:off x="498802" y="4391162"/>
            <a:ext cx="19739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solidFill>
                  <a:srgbClr val="252525"/>
                </a:solidFill>
                <a:latin typeface="Arial" panose="020B0604020202020204" pitchFamily="34" charset="0"/>
              </a:rPr>
              <a:t>Cartesian coordinate system</a:t>
            </a:r>
            <a:endParaRPr lang="zh-TW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文字方塊 19"/>
              <p:cNvSpPr txBox="1"/>
              <p:nvPr/>
            </p:nvSpPr>
            <p:spPr>
              <a:xfrm>
                <a:off x="498802" y="2205542"/>
                <a:ext cx="1973943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zh-TW" sz="2400" dirty="0">
                        <a:latin typeface="Script MT Bold" pitchFamily="66" charset="0"/>
                        <a:sym typeface="Symbol" pitchFamily="18" charset="2"/>
                      </a:rPr>
                      <m:t>B</m:t>
                    </m:r>
                    <m:r>
                      <a:rPr lang="en-US" altLang="zh-TW" sz="2400" i="1" dirty="0">
                        <a:latin typeface="Cambria Math" panose="02040503050406030204" pitchFamily="18" charset="0"/>
                        <a:sym typeface="Symbol" pitchFamily="18" charset="2"/>
                      </a:rPr>
                      <m:t> </m:t>
                    </m:r>
                  </m:oMath>
                </a14:m>
                <a:r>
                  <a:rPr lang="en-US" altLang="zh-TW" sz="2400" dirty="0">
                    <a:solidFill>
                      <a:srgbClr val="252525"/>
                    </a:solidFill>
                    <a:latin typeface="Arial" panose="020B0604020202020204" pitchFamily="34" charset="0"/>
                  </a:rPr>
                  <a:t>coordinate system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20" name="文字方塊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802" y="2205542"/>
                <a:ext cx="1973943" cy="830997"/>
              </a:xfrm>
              <a:prstGeom prst="rect">
                <a:avLst/>
              </a:prstGeom>
              <a:blipFill rotWithShape="0">
                <a:blip r:embed="rId12"/>
                <a:stretch>
                  <a:fillRect t="-5147" r="-6790" b="-1544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文字方塊 20"/>
          <p:cNvSpPr txBox="1"/>
          <p:nvPr/>
        </p:nvSpPr>
        <p:spPr>
          <a:xfrm>
            <a:off x="670891" y="5716583"/>
            <a:ext cx="16297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>
                <a:solidFill>
                  <a:srgbClr val="0000FF"/>
                </a:solidFill>
              </a:rPr>
              <a:t>現實</a:t>
            </a:r>
          </a:p>
        </p:txBody>
      </p:sp>
      <p:sp>
        <p:nvSpPr>
          <p:cNvPr id="22" name="文字方塊 21"/>
          <p:cNvSpPr txBox="1"/>
          <p:nvPr/>
        </p:nvSpPr>
        <p:spPr>
          <a:xfrm>
            <a:off x="456984" y="3208216"/>
            <a:ext cx="2057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>
                <a:solidFill>
                  <a:srgbClr val="0000FF"/>
                </a:solidFill>
              </a:rPr>
              <a:t>夢境</a:t>
            </a:r>
          </a:p>
        </p:txBody>
      </p:sp>
      <p:sp>
        <p:nvSpPr>
          <p:cNvPr id="23" name="文字方塊 22"/>
          <p:cNvSpPr txBox="1"/>
          <p:nvPr/>
        </p:nvSpPr>
        <p:spPr>
          <a:xfrm>
            <a:off x="4004571" y="6172986"/>
            <a:ext cx="2874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>
                <a:solidFill>
                  <a:srgbClr val="0000FF"/>
                </a:solidFill>
              </a:rPr>
              <a:t>說服小開解散公司</a:t>
            </a:r>
          </a:p>
        </p:txBody>
      </p:sp>
      <p:sp>
        <p:nvSpPr>
          <p:cNvPr id="24" name="文字方塊 23"/>
          <p:cNvSpPr txBox="1"/>
          <p:nvPr/>
        </p:nvSpPr>
        <p:spPr>
          <a:xfrm>
            <a:off x="2673134" y="4378229"/>
            <a:ext cx="11471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>
                <a:solidFill>
                  <a:srgbClr val="0000FF"/>
                </a:solidFill>
              </a:rPr>
              <a:t>做夢</a:t>
            </a:r>
          </a:p>
        </p:txBody>
      </p:sp>
      <p:sp>
        <p:nvSpPr>
          <p:cNvPr id="25" name="文字方塊 24"/>
          <p:cNvSpPr txBox="1"/>
          <p:nvPr/>
        </p:nvSpPr>
        <p:spPr>
          <a:xfrm>
            <a:off x="6981586" y="3301632"/>
            <a:ext cx="1435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>
                <a:solidFill>
                  <a:srgbClr val="0000FF"/>
                </a:solidFill>
              </a:rPr>
              <a:t>清醒</a:t>
            </a:r>
          </a:p>
        </p:txBody>
      </p:sp>
      <p:sp>
        <p:nvSpPr>
          <p:cNvPr id="26" name="文字方塊 25"/>
          <p:cNvSpPr txBox="1"/>
          <p:nvPr/>
        </p:nvSpPr>
        <p:spPr>
          <a:xfrm>
            <a:off x="3612441" y="671016"/>
            <a:ext cx="35372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>
                <a:solidFill>
                  <a:srgbClr val="0000FF"/>
                </a:solidFill>
              </a:rPr>
              <a:t>小開的父親說：</a:t>
            </a:r>
          </a:p>
        </p:txBody>
      </p:sp>
      <p:sp>
        <p:nvSpPr>
          <p:cNvPr id="27" name="矩形 26"/>
          <p:cNvSpPr/>
          <p:nvPr/>
        </p:nvSpPr>
        <p:spPr>
          <a:xfrm>
            <a:off x="3577957" y="1059530"/>
            <a:ext cx="365258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  <a:latin typeface="Helvetica Neue"/>
              </a:rPr>
              <a:t> "I'm disappointed that you're trying so hard to be me."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p:sp>
        <p:nvSpPr>
          <p:cNvPr id="28" name="十字形 27"/>
          <p:cNvSpPr/>
          <p:nvPr/>
        </p:nvSpPr>
        <p:spPr>
          <a:xfrm rot="2459056">
            <a:off x="5019991" y="5026152"/>
            <a:ext cx="823986" cy="852666"/>
          </a:xfrm>
          <a:prstGeom prst="plus">
            <a:avLst>
              <a:gd name="adj" fmla="val 39059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9" name="文字方塊 28"/>
          <p:cNvSpPr txBox="1"/>
          <p:nvPr/>
        </p:nvSpPr>
        <p:spPr>
          <a:xfrm>
            <a:off x="6691622" y="1487151"/>
            <a:ext cx="24064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>
                <a:solidFill>
                  <a:srgbClr val="0000FF"/>
                </a:solidFill>
              </a:rPr>
              <a:t>小開有了不要繼承父業的念頭</a:t>
            </a:r>
          </a:p>
        </p:txBody>
      </p:sp>
      <p:sp>
        <p:nvSpPr>
          <p:cNvPr id="30" name="文字方塊 29"/>
          <p:cNvSpPr txBox="1"/>
          <p:nvPr/>
        </p:nvSpPr>
        <p:spPr>
          <a:xfrm>
            <a:off x="6892535" y="5735186"/>
            <a:ext cx="21205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>
                <a:solidFill>
                  <a:srgbClr val="0000FF"/>
                </a:solidFill>
              </a:rPr>
              <a:t>小開解散公司</a:t>
            </a:r>
          </a:p>
        </p:txBody>
      </p:sp>
    </p:spTree>
    <p:extLst>
      <p:ext uri="{BB962C8B-B14F-4D97-AF65-F5344CB8AC3E}">
        <p14:creationId xmlns:p14="http://schemas.microsoft.com/office/powerpoint/2010/main" val="198735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 animBg="1"/>
      <p:bldP spid="29" grpId="0"/>
      <p:bldP spid="3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Describing a function in a coordinate system</a:t>
            </a:r>
          </a:p>
          <a:p>
            <a:pPr lvl="1"/>
            <a:r>
              <a:rPr lang="en-US" altLang="zh-TW" sz="2800" dirty="0"/>
              <a:t>A complex function in one coordinate system can be simple in other systems.</a:t>
            </a:r>
          </a:p>
          <a:p>
            <a:r>
              <a:rPr lang="en-US" altLang="zh-TW" dirty="0"/>
              <a:t>Reference: Textbook Chapter 4.5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67317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Basic Idea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548748" y="4610817"/>
            <a:ext cx="197394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>
                <a:solidFill>
                  <a:srgbClr val="252525"/>
                </a:solidFill>
                <a:latin typeface="Arial" panose="020B0604020202020204" pitchFamily="34" charset="0"/>
              </a:rPr>
              <a:t>Cartesian coordinate system</a:t>
            </a:r>
            <a:endParaRPr lang="zh-TW" altLang="en-US" sz="2800" dirty="0"/>
          </a:p>
        </p:txBody>
      </p:sp>
      <p:sp>
        <p:nvSpPr>
          <p:cNvPr id="5" name="文字方塊 4"/>
          <p:cNvSpPr txBox="1"/>
          <p:nvPr/>
        </p:nvSpPr>
        <p:spPr>
          <a:xfrm>
            <a:off x="4116216" y="5472592"/>
            <a:ext cx="3083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Complex Function</a:t>
            </a:r>
            <a:endParaRPr lang="zh-TW" altLang="en-US" sz="2800" dirty="0"/>
          </a:p>
        </p:txBody>
      </p:sp>
      <p:sp>
        <p:nvSpPr>
          <p:cNvPr id="6" name="文字方塊 5"/>
          <p:cNvSpPr txBox="1"/>
          <p:nvPr/>
        </p:nvSpPr>
        <p:spPr>
          <a:xfrm>
            <a:off x="2666264" y="4921237"/>
            <a:ext cx="16401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Input</a:t>
            </a:r>
            <a:endParaRPr lang="zh-TW" altLang="en-US" sz="2800" dirty="0"/>
          </a:p>
        </p:txBody>
      </p:sp>
      <p:sp>
        <p:nvSpPr>
          <p:cNvPr id="7" name="文字方塊 6"/>
          <p:cNvSpPr txBox="1"/>
          <p:nvPr/>
        </p:nvSpPr>
        <p:spPr>
          <a:xfrm>
            <a:off x="6875236" y="4949372"/>
            <a:ext cx="16401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Output</a:t>
            </a:r>
            <a:endParaRPr lang="zh-TW" altLang="en-US" sz="2800" dirty="0"/>
          </a:p>
        </p:txBody>
      </p:sp>
      <p:sp>
        <p:nvSpPr>
          <p:cNvPr id="8" name="向右箭號 7"/>
          <p:cNvSpPr/>
          <p:nvPr/>
        </p:nvSpPr>
        <p:spPr>
          <a:xfrm>
            <a:off x="4252167" y="4949372"/>
            <a:ext cx="2623069" cy="5232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向右箭號 8"/>
          <p:cNvSpPr/>
          <p:nvPr/>
        </p:nvSpPr>
        <p:spPr>
          <a:xfrm rot="16200000">
            <a:off x="2578488" y="3680186"/>
            <a:ext cx="1944569" cy="4812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向右箭號 10"/>
          <p:cNvSpPr/>
          <p:nvPr/>
        </p:nvSpPr>
        <p:spPr>
          <a:xfrm rot="5400000" flipH="1">
            <a:off x="6788215" y="3736456"/>
            <a:ext cx="1944569" cy="4812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3" name="直線接點 12"/>
          <p:cNvCxnSpPr/>
          <p:nvPr/>
        </p:nvCxnSpPr>
        <p:spPr>
          <a:xfrm>
            <a:off x="-522515" y="3918857"/>
            <a:ext cx="10218057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字方塊 13"/>
          <p:cNvSpPr txBox="1"/>
          <p:nvPr/>
        </p:nvSpPr>
        <p:spPr>
          <a:xfrm>
            <a:off x="544347" y="2142116"/>
            <a:ext cx="197394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>
                <a:solidFill>
                  <a:srgbClr val="252525"/>
                </a:solidFill>
                <a:latin typeface="Arial" panose="020B0604020202020204" pitchFamily="34" charset="0"/>
              </a:rPr>
              <a:t>Another coordinate system</a:t>
            </a:r>
            <a:endParaRPr lang="zh-TW" altLang="en-US" sz="2800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2770670" y="2337949"/>
            <a:ext cx="16401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Input’</a:t>
            </a:r>
            <a:endParaRPr lang="zh-TW" altLang="en-US" sz="2800" dirty="0"/>
          </a:p>
        </p:txBody>
      </p:sp>
      <p:sp>
        <p:nvSpPr>
          <p:cNvPr id="17" name="文字方塊 16"/>
          <p:cNvSpPr txBox="1"/>
          <p:nvPr/>
        </p:nvSpPr>
        <p:spPr>
          <a:xfrm>
            <a:off x="6969667" y="2251712"/>
            <a:ext cx="16401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output’</a:t>
            </a:r>
            <a:endParaRPr lang="zh-TW" altLang="en-US" sz="2800" dirty="0"/>
          </a:p>
        </p:txBody>
      </p:sp>
      <p:sp>
        <p:nvSpPr>
          <p:cNvPr id="18" name="向右箭號 17"/>
          <p:cNvSpPr/>
          <p:nvPr/>
        </p:nvSpPr>
        <p:spPr>
          <a:xfrm>
            <a:off x="4346598" y="2344622"/>
            <a:ext cx="2623069" cy="5232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文字方塊 18"/>
          <p:cNvSpPr txBox="1"/>
          <p:nvPr/>
        </p:nvSpPr>
        <p:spPr>
          <a:xfrm>
            <a:off x="4116216" y="1825625"/>
            <a:ext cx="3083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Simple Function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550874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 animBg="1"/>
      <p:bldP spid="9" grpId="0" animBg="1"/>
      <p:bldP spid="11" grpId="0" animBg="1"/>
      <p:bldP spid="14" grpId="0"/>
      <p:bldP spid="15" grpId="0"/>
      <p:bldP spid="17" grpId="0"/>
      <p:bldP spid="18" grpId="0" animBg="1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圖片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588" y="3038271"/>
            <a:ext cx="4707177" cy="3273628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Sometimes a function can be complex ……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T: reflection about a line </a:t>
            </a:r>
            <a:r>
              <a:rPr lang="en-US" altLang="zh-TW" dirty="0">
                <a:latin typeface="Script MT Bold"/>
                <a:cs typeface="Script MT Bold"/>
                <a:sym typeface="Symbol" pitchFamily="18" charset="2"/>
              </a:rPr>
              <a:t>L</a:t>
            </a:r>
            <a:r>
              <a:rPr lang="en-US" altLang="zh-TW" i="1" baseline="30000" dirty="0">
                <a:latin typeface="Academy Engraved LET" pitchFamily="2" charset="0"/>
                <a:sym typeface="Symbol" pitchFamily="18" charset="2"/>
              </a:rPr>
              <a:t> </a:t>
            </a:r>
            <a:r>
              <a:rPr lang="en-US" altLang="zh-TW" baseline="30000" dirty="0">
                <a:sym typeface="Symbol" pitchFamily="18" charset="2"/>
              </a:rPr>
              <a:t> </a:t>
            </a:r>
            <a:r>
              <a:rPr lang="en-US" altLang="zh-TW" dirty="0"/>
              <a:t>through the origin in </a:t>
            </a:r>
            <a:r>
              <a:rPr lang="en-US" altLang="zh-TW" dirty="0">
                <a:latin typeface="Script MT Bold" pitchFamily="66" charset="0"/>
                <a:sym typeface="Symbol" pitchFamily="18" charset="2"/>
              </a:rPr>
              <a:t>R</a:t>
            </a:r>
            <a:r>
              <a:rPr lang="en-US" altLang="zh-TW" baseline="40000" dirty="0">
                <a:sym typeface="Symbol" pitchFamily="18" charset="2"/>
              </a:rPr>
              <a:t>2</a:t>
            </a:r>
            <a:endParaRPr lang="en-US" altLang="zh-TW" dirty="0">
              <a:sym typeface="Symbol" pitchFamily="18" charset="2"/>
            </a:endParaRPr>
          </a:p>
          <a:p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/>
              <p:cNvSpPr txBox="1"/>
              <p:nvPr/>
            </p:nvSpPr>
            <p:spPr>
              <a:xfrm>
                <a:off x="5464765" y="3076273"/>
                <a:ext cx="1851084" cy="7174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eqArr>
                                <m:eqArrPr>
                                  <m:ctrlP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sSub>
                                    <m:sSubPr>
                                      <m:ctrlP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  <m:e>
                                  <m:sSub>
                                    <m:sSubPr>
                                      <m:ctrlPr>
                                        <a:rPr lang="en-US" altLang="zh-TW" sz="2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sz="28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eqArr>
                            </m:e>
                          </m:d>
                        </m:e>
                      </m:d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=?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4" name="文字方塊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4765" y="3076273"/>
                <a:ext cx="1851084" cy="71744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矩形 27"/>
              <p:cNvSpPr/>
              <p:nvPr/>
            </p:nvSpPr>
            <p:spPr>
              <a:xfrm>
                <a:off x="3111176" y="2903335"/>
                <a:ext cx="781496" cy="70724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eqArr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8" name="矩形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1176" y="2903335"/>
                <a:ext cx="781496" cy="70724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文字方塊 32"/>
              <p:cNvSpPr txBox="1"/>
              <p:nvPr/>
            </p:nvSpPr>
            <p:spPr>
              <a:xfrm>
                <a:off x="4306629" y="5696987"/>
                <a:ext cx="1139351" cy="6149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eqArr>
                                <m:eqArrPr>
                                  <m:ctrlP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sSub>
                                    <m:sSubPr>
                                      <m:ctrl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  <m:e>
                                  <m:sSub>
                                    <m:sSubPr>
                                      <m:ctrlP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eqArr>
                            </m:e>
                          </m:d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3" name="文字方塊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6629" y="5696987"/>
                <a:ext cx="1139351" cy="61491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文字方塊 34"/>
              <p:cNvSpPr txBox="1"/>
              <p:nvPr/>
            </p:nvSpPr>
            <p:spPr>
              <a:xfrm>
                <a:off x="5488201" y="4244198"/>
                <a:ext cx="360387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altLang="zh-TW" sz="2800" i="1">
                              <a:latin typeface="Cambria Math" panose="02040503050406030204" pitchFamily="18" charset="0"/>
                            </a:rPr>
                            <m:t>T</m:t>
                          </m:r>
                        </m:e>
                      </m:d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  <m:d>
                                  <m:d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altLang="zh-TW" sz="2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TW" sz="2800" i="1">
                                            <a:latin typeface="Cambria Math" panose="02040503050406030204" pitchFamily="18" charset="0"/>
                                          </a:rPr>
                                          <m:t>𝑒</m:t>
                                        </m:r>
                                      </m:e>
                                      <m:sub>
                                        <m:r>
                                          <a:rPr lang="en-US" altLang="zh-TW" sz="2800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d>
                                <m:r>
                                  <m:rPr>
                                    <m:nor/>
                                  </m:rPr>
                                  <a:rPr lang="zh-TW" altLang="en-US" sz="2800" dirty="0"/>
                                  <m:t> </m:t>
                                </m:r>
                              </m:e>
                              <m:e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  <m:d>
                                  <m:d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altLang="zh-TW" sz="2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TW" sz="2800" i="1">
                                            <a:latin typeface="Cambria Math" panose="02040503050406030204" pitchFamily="18" charset="0"/>
                                          </a:rPr>
                                          <m:t>𝑒</m:t>
                                        </m:r>
                                      </m:e>
                                      <m:sub>
                                        <m:r>
                                          <a:rPr lang="en-US" altLang="zh-TW" sz="28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d>
                                <m:r>
                                  <m:rPr>
                                    <m:nor/>
                                  </m:rPr>
                                  <a:rPr lang="zh-TW" altLang="en-US" sz="2800" dirty="0"/>
                                  <m:t> 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altLang="zh-TW" sz="2800" dirty="0"/>
              </a:p>
            </p:txBody>
          </p:sp>
        </mc:Choice>
        <mc:Fallback xmlns="">
          <p:sp>
            <p:nvSpPr>
              <p:cNvPr id="35" name="文字方塊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8201" y="4244198"/>
                <a:ext cx="3603872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文字方塊 35"/>
              <p:cNvSpPr txBox="1"/>
              <p:nvPr/>
            </p:nvSpPr>
            <p:spPr>
              <a:xfrm>
                <a:off x="5847623" y="5044361"/>
                <a:ext cx="50173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=?</m:t>
                      </m:r>
                    </m:oMath>
                  </m:oMathPara>
                </a14:m>
                <a:endParaRPr lang="en-US" altLang="zh-TW" sz="2800" b="0" dirty="0"/>
              </a:p>
            </p:txBody>
          </p:sp>
        </mc:Choice>
        <mc:Fallback xmlns="">
          <p:sp>
            <p:nvSpPr>
              <p:cNvPr id="36" name="文字方塊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7623" y="5044361"/>
                <a:ext cx="501739" cy="43088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0981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5" grpId="0"/>
      <p:bldP spid="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Sometimes a function can be complex ……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T: reflection about a line </a:t>
            </a:r>
            <a:r>
              <a:rPr lang="en-US" altLang="zh-TW" dirty="0">
                <a:latin typeface="Script MT Bold"/>
                <a:cs typeface="Script MT Bold"/>
                <a:sym typeface="Symbol" pitchFamily="18" charset="2"/>
              </a:rPr>
              <a:t>L</a:t>
            </a:r>
            <a:r>
              <a:rPr lang="en-US" altLang="zh-TW" i="1" baseline="30000" dirty="0">
                <a:latin typeface="Academy Engraved LET" pitchFamily="2" charset="0"/>
                <a:sym typeface="Symbol" pitchFamily="18" charset="2"/>
              </a:rPr>
              <a:t> </a:t>
            </a:r>
            <a:r>
              <a:rPr lang="en-US" altLang="zh-TW" baseline="30000" dirty="0">
                <a:sym typeface="Symbol" pitchFamily="18" charset="2"/>
              </a:rPr>
              <a:t> </a:t>
            </a:r>
            <a:r>
              <a:rPr lang="en-US" altLang="zh-TW" dirty="0"/>
              <a:t>through the origin in </a:t>
            </a:r>
            <a:r>
              <a:rPr lang="en-US" altLang="zh-TW" dirty="0">
                <a:latin typeface="Script MT Bold" pitchFamily="66" charset="0"/>
                <a:sym typeface="Symbol" pitchFamily="18" charset="2"/>
              </a:rPr>
              <a:t>R</a:t>
            </a:r>
            <a:r>
              <a:rPr lang="en-US" altLang="zh-TW" baseline="40000" dirty="0">
                <a:sym typeface="Symbol" pitchFamily="18" charset="2"/>
              </a:rPr>
              <a:t>2</a:t>
            </a:r>
            <a:endParaRPr lang="en-US" altLang="zh-TW" dirty="0">
              <a:sym typeface="Symbol" pitchFamily="18" charset="2"/>
            </a:endParaRPr>
          </a:p>
          <a:p>
            <a:endParaRPr lang="zh-TW" altLang="en-US" dirty="0"/>
          </a:p>
        </p:txBody>
      </p:sp>
      <p:cxnSp>
        <p:nvCxnSpPr>
          <p:cNvPr id="26" name="直線單箭頭接點 25"/>
          <p:cNvCxnSpPr/>
          <p:nvPr/>
        </p:nvCxnSpPr>
        <p:spPr>
          <a:xfrm>
            <a:off x="854995" y="4912515"/>
            <a:ext cx="360943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單箭頭接點 26"/>
          <p:cNvCxnSpPr/>
          <p:nvPr/>
        </p:nvCxnSpPr>
        <p:spPr>
          <a:xfrm flipV="1">
            <a:off x="2262246" y="3536006"/>
            <a:ext cx="0" cy="264095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單箭頭接點 29"/>
          <p:cNvCxnSpPr/>
          <p:nvPr/>
        </p:nvCxnSpPr>
        <p:spPr>
          <a:xfrm flipV="1">
            <a:off x="2262246" y="3973156"/>
            <a:ext cx="1171708" cy="939360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 Box 6"/>
          <p:cNvSpPr txBox="1">
            <a:spLocks noChangeArrowheads="1"/>
          </p:cNvSpPr>
          <p:nvPr/>
        </p:nvSpPr>
        <p:spPr bwMode="auto">
          <a:xfrm>
            <a:off x="854995" y="2668558"/>
            <a:ext cx="46537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 dirty="0">
                <a:solidFill>
                  <a:srgbClr val="FF0000"/>
                </a:solidFill>
              </a:rPr>
              <a:t>special case: </a:t>
            </a:r>
            <a:r>
              <a:rPr lang="en-US" altLang="zh-TW" sz="2400" dirty="0">
                <a:solidFill>
                  <a:srgbClr val="FF0000"/>
                </a:solidFill>
                <a:latin typeface="Script MT Bold" pitchFamily="66" charset="0"/>
                <a:sym typeface="Symbol" pitchFamily="18" charset="2"/>
              </a:rPr>
              <a:t>L</a:t>
            </a:r>
            <a:r>
              <a:rPr lang="en-US" altLang="zh-TW" sz="2400" i="1" baseline="30000" dirty="0">
                <a:solidFill>
                  <a:srgbClr val="FF0000"/>
                </a:solidFill>
                <a:latin typeface="Academy Engraved LET" pitchFamily="2" charset="0"/>
                <a:sym typeface="Symbol" pitchFamily="18" charset="2"/>
              </a:rPr>
              <a:t>  </a:t>
            </a:r>
            <a:r>
              <a:rPr lang="en-US" altLang="zh-TW" sz="2400" dirty="0">
                <a:solidFill>
                  <a:srgbClr val="FF0000"/>
                </a:solidFill>
              </a:rPr>
              <a:t>is the </a:t>
            </a:r>
            <a:r>
              <a:rPr lang="en-US" altLang="zh-TW" sz="2400" i="1" dirty="0">
                <a:solidFill>
                  <a:srgbClr val="FF0000"/>
                </a:solidFill>
              </a:rPr>
              <a:t>horizontal axis</a:t>
            </a:r>
            <a:endParaRPr lang="en-US" altLang="zh-TW" sz="2400" dirty="0"/>
          </a:p>
        </p:txBody>
      </p:sp>
      <p:cxnSp>
        <p:nvCxnSpPr>
          <p:cNvPr id="38" name="直線單箭頭接點 37"/>
          <p:cNvCxnSpPr/>
          <p:nvPr/>
        </p:nvCxnSpPr>
        <p:spPr>
          <a:xfrm>
            <a:off x="2262246" y="4912515"/>
            <a:ext cx="1171708" cy="939360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矩形 38"/>
              <p:cNvSpPr/>
              <p:nvPr/>
            </p:nvSpPr>
            <p:spPr>
              <a:xfrm>
                <a:off x="3433954" y="3536006"/>
                <a:ext cx="781496" cy="70724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eqArr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9" name="矩形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3954" y="3536006"/>
                <a:ext cx="781496" cy="70724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文字方塊 39"/>
              <p:cNvSpPr txBox="1"/>
              <p:nvPr/>
            </p:nvSpPr>
            <p:spPr>
              <a:xfrm>
                <a:off x="3528489" y="5634560"/>
                <a:ext cx="1212768" cy="6149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′</m:t>
                      </m:r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eqArr>
                                <m:eqArrPr>
                                  <m:ctrlP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sSub>
                                    <m:sSubPr>
                                      <m:ctrl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  <m:e>
                                  <m:sSub>
                                    <m:sSubPr>
                                      <m:ctrlP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eqArr>
                            </m:e>
                          </m:d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40" name="文字方塊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8489" y="5634560"/>
                <a:ext cx="1212768" cy="61491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文字方塊 42"/>
              <p:cNvSpPr txBox="1"/>
              <p:nvPr/>
            </p:nvSpPr>
            <p:spPr>
              <a:xfrm>
                <a:off x="5167836" y="3378611"/>
                <a:ext cx="1936171" cy="7174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′</m:t>
                      </m:r>
                      <m:d>
                        <m:d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eqArr>
                                <m:eqArrPr>
                                  <m:ctrlP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sSub>
                                    <m:sSubPr>
                                      <m:ctrlP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  <m:e>
                                  <m:sSub>
                                    <m:sSubPr>
                                      <m:ctrlPr>
                                        <a:rPr lang="en-US" altLang="zh-TW" sz="2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sz="28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eqArr>
                            </m:e>
                          </m:d>
                        </m:e>
                      </m:d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=?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43" name="文字方塊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7836" y="3378611"/>
                <a:ext cx="1936171" cy="71744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文字方塊 43"/>
              <p:cNvSpPr txBox="1"/>
              <p:nvPr/>
            </p:nvSpPr>
            <p:spPr>
              <a:xfrm>
                <a:off x="7227475" y="3378611"/>
                <a:ext cx="966097" cy="7174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eqArr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44" name="文字方塊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7475" y="3378611"/>
                <a:ext cx="966097" cy="71744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文字方塊 44"/>
              <p:cNvSpPr txBox="1"/>
              <p:nvPr/>
            </p:nvSpPr>
            <p:spPr>
              <a:xfrm>
                <a:off x="5632799" y="4467728"/>
                <a:ext cx="2395079" cy="7668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′</m:t>
                          </m:r>
                        </m:e>
                      </m:d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45" name="文字方塊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2799" y="4467728"/>
                <a:ext cx="2395079" cy="7668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文字方塊 47"/>
              <p:cNvSpPr txBox="1"/>
              <p:nvPr/>
            </p:nvSpPr>
            <p:spPr>
              <a:xfrm>
                <a:off x="5989434" y="5653030"/>
                <a:ext cx="86600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′</m:t>
                      </m:r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48" name="文字方塊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9434" y="5653030"/>
                <a:ext cx="866006" cy="369332"/>
              </a:xfrm>
              <a:prstGeom prst="rect">
                <a:avLst/>
              </a:prstGeom>
              <a:blipFill rotWithShape="0">
                <a:blip r:embed="rId8"/>
                <a:stretch>
                  <a:fillRect l="-9859" t="-1639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文字方塊 48"/>
              <p:cNvSpPr txBox="1"/>
              <p:nvPr/>
            </p:nvSpPr>
            <p:spPr>
              <a:xfrm>
                <a:off x="7324323" y="5630958"/>
                <a:ext cx="87312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′</m:t>
                      </m:r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49" name="文字方塊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24323" y="5630958"/>
                <a:ext cx="873123" cy="369332"/>
              </a:xfrm>
              <a:prstGeom prst="rect">
                <a:avLst/>
              </a:prstGeom>
              <a:blipFill rotWithShape="0">
                <a:blip r:embed="rId9"/>
                <a:stretch>
                  <a:fillRect l="-9028" t="-1667" b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文字方塊 49"/>
              <p:cNvSpPr txBox="1"/>
              <p:nvPr/>
            </p:nvSpPr>
            <p:spPr>
              <a:xfrm>
                <a:off x="6018240" y="6064806"/>
                <a:ext cx="66236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50" name="文字方塊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8240" y="6064806"/>
                <a:ext cx="662361" cy="369332"/>
              </a:xfrm>
              <a:prstGeom prst="rect">
                <a:avLst/>
              </a:prstGeom>
              <a:blipFill rotWithShape="0">
                <a:blip r:embed="rId10"/>
                <a:stretch>
                  <a:fillRect l="-4587" r="-3670" b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文字方塊 50"/>
              <p:cNvSpPr txBox="1"/>
              <p:nvPr/>
            </p:nvSpPr>
            <p:spPr>
              <a:xfrm>
                <a:off x="7345930" y="6064806"/>
                <a:ext cx="89870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51" name="文字方塊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5930" y="6064806"/>
                <a:ext cx="898708" cy="369332"/>
              </a:xfrm>
              <a:prstGeom prst="rect">
                <a:avLst/>
              </a:prstGeom>
              <a:blipFill rotWithShape="0">
                <a:blip r:embed="rId11"/>
                <a:stretch>
                  <a:fillRect l="-3401" r="-3401" b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3" name="直線單箭頭接點 52"/>
          <p:cNvCxnSpPr>
            <a:stCxn id="48" idx="0"/>
          </p:cNvCxnSpPr>
          <p:nvPr/>
        </p:nvCxnSpPr>
        <p:spPr>
          <a:xfrm flipV="1">
            <a:off x="6422437" y="5241417"/>
            <a:ext cx="288446" cy="411613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單箭頭接點 55"/>
          <p:cNvCxnSpPr/>
          <p:nvPr/>
        </p:nvCxnSpPr>
        <p:spPr>
          <a:xfrm flipH="1" flipV="1">
            <a:off x="7345930" y="5217624"/>
            <a:ext cx="350316" cy="437062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8057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45" grpId="0"/>
      <p:bldP spid="48" grpId="0"/>
      <p:bldP spid="49" grpId="0"/>
      <p:bldP spid="50" grpId="0"/>
      <p:bldP spid="5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86"/>
          <p:cNvCxnSpPr/>
          <p:nvPr/>
        </p:nvCxnSpPr>
        <p:spPr>
          <a:xfrm flipH="1">
            <a:off x="1428518" y="4668774"/>
            <a:ext cx="3153372" cy="150361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3" name="Picture 87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3093" y="4371092"/>
            <a:ext cx="218034" cy="254373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Describing the function in another coordinate system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T: reflection about a line </a:t>
            </a:r>
            <a:r>
              <a:rPr lang="en-US" altLang="zh-TW" dirty="0">
                <a:latin typeface="Script MT Bold"/>
                <a:cs typeface="Script MT Bold"/>
                <a:sym typeface="Symbol" pitchFamily="18" charset="2"/>
              </a:rPr>
              <a:t>L</a:t>
            </a:r>
            <a:r>
              <a:rPr lang="en-US" altLang="zh-TW" i="1" baseline="30000" dirty="0">
                <a:latin typeface="Academy Engraved LET" pitchFamily="2" charset="0"/>
                <a:sym typeface="Symbol" pitchFamily="18" charset="2"/>
              </a:rPr>
              <a:t> </a:t>
            </a:r>
            <a:r>
              <a:rPr lang="en-US" altLang="zh-TW" baseline="30000" dirty="0">
                <a:sym typeface="Symbol" pitchFamily="18" charset="2"/>
              </a:rPr>
              <a:t> </a:t>
            </a:r>
            <a:r>
              <a:rPr lang="en-US" altLang="zh-TW" dirty="0"/>
              <a:t>through the origin in </a:t>
            </a:r>
            <a:r>
              <a:rPr lang="en-US" altLang="zh-TW" dirty="0">
                <a:latin typeface="Script MT Bold" pitchFamily="66" charset="0"/>
                <a:sym typeface="Symbol" pitchFamily="18" charset="2"/>
              </a:rPr>
              <a:t>R</a:t>
            </a:r>
            <a:r>
              <a:rPr lang="en-US" altLang="zh-TW" baseline="40000" dirty="0">
                <a:sym typeface="Symbol" pitchFamily="18" charset="2"/>
              </a:rPr>
              <a:t>2</a:t>
            </a:r>
            <a:endParaRPr lang="en-US" altLang="zh-TW" dirty="0">
              <a:sym typeface="Symbol" pitchFamily="18" charset="2"/>
            </a:endParaRPr>
          </a:p>
          <a:p>
            <a:endParaRPr lang="zh-TW" altLang="en-US" dirty="0"/>
          </a:p>
        </p:txBody>
      </p:sp>
      <p:cxnSp>
        <p:nvCxnSpPr>
          <p:cNvPr id="5" name="Straight Connector 82"/>
          <p:cNvCxnSpPr/>
          <p:nvPr/>
        </p:nvCxnSpPr>
        <p:spPr>
          <a:xfrm>
            <a:off x="2922409" y="3523119"/>
            <a:ext cx="0" cy="298655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83"/>
          <p:cNvCxnSpPr/>
          <p:nvPr/>
        </p:nvCxnSpPr>
        <p:spPr>
          <a:xfrm flipH="1" flipV="1">
            <a:off x="1240099" y="5472585"/>
            <a:ext cx="3600000" cy="1682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Line 10"/>
          <p:cNvSpPr>
            <a:spLocks noChangeShapeType="1"/>
          </p:cNvSpPr>
          <p:nvPr/>
        </p:nvSpPr>
        <p:spPr bwMode="auto">
          <a:xfrm rot="18886727">
            <a:off x="2892574" y="4985690"/>
            <a:ext cx="1182622" cy="402576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 rot="13486727">
            <a:off x="2134064" y="4781262"/>
            <a:ext cx="1074927" cy="35923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844026" y="2778901"/>
            <a:ext cx="45101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 dirty="0">
                <a:solidFill>
                  <a:srgbClr val="FF0000"/>
                </a:solidFill>
              </a:rPr>
              <a:t>In another coordinate system </a:t>
            </a:r>
            <a:r>
              <a:rPr lang="en-US" altLang="zh-TW" sz="2400" dirty="0">
                <a:solidFill>
                  <a:srgbClr val="FF0000"/>
                </a:solidFill>
                <a:latin typeface="Script MT Bold" pitchFamily="66" charset="0"/>
                <a:sym typeface="Symbol" pitchFamily="18" charset="2"/>
              </a:rPr>
              <a:t>B </a:t>
            </a:r>
            <a:r>
              <a:rPr lang="en-US" altLang="zh-TW" sz="2400" dirty="0">
                <a:solidFill>
                  <a:srgbClr val="FF0000"/>
                </a:solidFill>
              </a:rPr>
              <a:t>….</a:t>
            </a:r>
            <a:endParaRPr lang="en-US" altLang="zh-TW" sz="2400" dirty="0"/>
          </a:p>
        </p:txBody>
      </p:sp>
      <p:pic>
        <p:nvPicPr>
          <p:cNvPr id="19" name="Picture 2" descr="https://i.imgur.com/8VhXI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7439" y="4025650"/>
            <a:ext cx="260985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4" name="文字方塊 23"/>
              <p:cNvSpPr txBox="1"/>
              <p:nvPr/>
            </p:nvSpPr>
            <p:spPr>
              <a:xfrm>
                <a:off x="6136387" y="3459827"/>
                <a:ext cx="175195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altLang="zh-TW" sz="2800" dirty="0">
                    <a:solidFill>
                      <a:srgbClr val="FF0000"/>
                    </a:solidFill>
                    <a:latin typeface="Script MT Bold" pitchFamily="66" charset="0"/>
                    <a:sym typeface="Symbol" pitchFamily="18" charset="2"/>
                  </a:rPr>
                  <a:t>B</a:t>
                </a:r>
                <a:r>
                  <a:rPr lang="en-US" altLang="zh-TW" sz="2800" i="1" baseline="30000" dirty="0">
                    <a:solidFill>
                      <a:srgbClr val="FF0000"/>
                    </a:solidFill>
                    <a:latin typeface="Academy Engraved LET" pitchFamily="2" charset="0"/>
                    <a:sym typeface="Symbol" pitchFamily="18" charset="2"/>
                  </a:rPr>
                  <a:t>  </a:t>
                </a:r>
                <a:r>
                  <a:rPr lang="en-US" altLang="zh-TW" sz="2800" dirty="0">
                    <a:solidFill>
                      <a:srgbClr val="FF0000"/>
                    </a:solidFill>
                  </a:rPr>
                  <a:t>=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altLang="zh-TW" sz="2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sz="28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8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altLang="zh-TW" sz="28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TW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TW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altLang="zh-TW" sz="28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endParaRPr lang="zh-TW" alt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4" name="文字方塊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6387" y="3459827"/>
                <a:ext cx="1751954" cy="430887"/>
              </a:xfrm>
              <a:prstGeom prst="rect">
                <a:avLst/>
              </a:prstGeom>
              <a:blipFill rotWithShape="0">
                <a:blip r:embed="rId4"/>
                <a:stretch>
                  <a:fillRect l="-12544" t="-32857" b="-4428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文字方塊 24"/>
              <p:cNvSpPr txBox="1"/>
              <p:nvPr/>
            </p:nvSpPr>
            <p:spPr>
              <a:xfrm>
                <a:off x="4018490" y="4960871"/>
                <a:ext cx="36138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altLang="zh-TW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5" name="文字方塊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8490" y="4960871"/>
                <a:ext cx="361381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20339" r="-6780" b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文字方塊 25"/>
              <p:cNvSpPr txBox="1"/>
              <p:nvPr/>
            </p:nvSpPr>
            <p:spPr>
              <a:xfrm>
                <a:off x="1991215" y="4402143"/>
                <a:ext cx="36849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altLang="zh-TW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6" name="文字方塊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1215" y="4402143"/>
                <a:ext cx="368498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20000" r="-6667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文字方塊 29"/>
              <p:cNvSpPr txBox="1"/>
              <p:nvPr/>
            </p:nvSpPr>
            <p:spPr>
              <a:xfrm>
                <a:off x="3600287" y="5577900"/>
                <a:ext cx="149893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0" name="文字方塊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0287" y="5577900"/>
                <a:ext cx="1498936" cy="369332"/>
              </a:xfrm>
              <a:prstGeom prst="rect">
                <a:avLst/>
              </a:prstGeom>
              <a:blipFill rotWithShape="0">
                <a:blip r:embed="rId7"/>
                <a:stretch>
                  <a:fillRect l="-4490" r="-1633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文字方塊 30"/>
              <p:cNvSpPr txBox="1"/>
              <p:nvPr/>
            </p:nvSpPr>
            <p:spPr>
              <a:xfrm>
                <a:off x="989859" y="3927983"/>
                <a:ext cx="174240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1" name="文字方塊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9859" y="3927983"/>
                <a:ext cx="1742400" cy="369332"/>
              </a:xfrm>
              <a:prstGeom prst="rect">
                <a:avLst/>
              </a:prstGeom>
              <a:blipFill rotWithShape="0">
                <a:blip r:embed="rId8"/>
                <a:stretch>
                  <a:fillRect l="-3497" r="-699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6660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8" grpId="0"/>
      <p:bldP spid="24" grpId="0"/>
      <p:bldP spid="25" grpId="0"/>
      <p:bldP spid="26" grpId="0"/>
      <p:bldP spid="30" grpId="0"/>
      <p:bldP spid="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Describing the function in another coordinate system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T: reflection about a line </a:t>
            </a:r>
            <a:r>
              <a:rPr lang="en-US" altLang="zh-TW" dirty="0">
                <a:latin typeface="Script MT Bold"/>
                <a:cs typeface="Script MT Bold"/>
                <a:sym typeface="Symbol" pitchFamily="18" charset="2"/>
              </a:rPr>
              <a:t>L</a:t>
            </a:r>
            <a:r>
              <a:rPr lang="en-US" altLang="zh-TW" i="1" baseline="30000" dirty="0">
                <a:latin typeface="Academy Engraved LET" pitchFamily="2" charset="0"/>
                <a:sym typeface="Symbol" pitchFamily="18" charset="2"/>
              </a:rPr>
              <a:t> </a:t>
            </a:r>
            <a:r>
              <a:rPr lang="en-US" altLang="zh-TW" baseline="30000" dirty="0">
                <a:sym typeface="Symbol" pitchFamily="18" charset="2"/>
              </a:rPr>
              <a:t> </a:t>
            </a:r>
            <a:r>
              <a:rPr lang="en-US" altLang="zh-TW" dirty="0"/>
              <a:t>through the origin in </a:t>
            </a:r>
            <a:r>
              <a:rPr lang="en-US" altLang="zh-TW" dirty="0">
                <a:latin typeface="Script MT Bold" pitchFamily="66" charset="0"/>
                <a:sym typeface="Symbol" pitchFamily="18" charset="2"/>
              </a:rPr>
              <a:t>R</a:t>
            </a:r>
            <a:r>
              <a:rPr lang="en-US" altLang="zh-TW" baseline="40000" dirty="0">
                <a:sym typeface="Symbol" pitchFamily="18" charset="2"/>
              </a:rPr>
              <a:t>2</a:t>
            </a:r>
            <a:endParaRPr lang="en-US" altLang="zh-TW" dirty="0">
              <a:sym typeface="Symbol" pitchFamily="18" charset="2"/>
            </a:endParaRPr>
          </a:p>
          <a:p>
            <a:endParaRPr lang="zh-TW" altLang="en-US" dirty="0"/>
          </a:p>
        </p:txBody>
      </p:sp>
      <p:cxnSp>
        <p:nvCxnSpPr>
          <p:cNvPr id="5" name="Straight Connector 82"/>
          <p:cNvCxnSpPr/>
          <p:nvPr/>
        </p:nvCxnSpPr>
        <p:spPr>
          <a:xfrm>
            <a:off x="2922409" y="3523119"/>
            <a:ext cx="0" cy="298655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83"/>
          <p:cNvCxnSpPr/>
          <p:nvPr/>
        </p:nvCxnSpPr>
        <p:spPr>
          <a:xfrm flipH="1" flipV="1">
            <a:off x="1240099" y="5472585"/>
            <a:ext cx="3600000" cy="1682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6"/>
          <p:cNvCxnSpPr/>
          <p:nvPr/>
        </p:nvCxnSpPr>
        <p:spPr>
          <a:xfrm flipH="1">
            <a:off x="1428518" y="4668774"/>
            <a:ext cx="3153372" cy="150361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87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3093" y="4371092"/>
            <a:ext cx="218034" cy="254373"/>
          </a:xfrm>
          <a:prstGeom prst="rect">
            <a:avLst/>
          </a:prstGeom>
        </p:spPr>
      </p:pic>
      <p:sp>
        <p:nvSpPr>
          <p:cNvPr id="11" name="Line 10"/>
          <p:cNvSpPr>
            <a:spLocks noChangeShapeType="1"/>
          </p:cNvSpPr>
          <p:nvPr/>
        </p:nvSpPr>
        <p:spPr bwMode="auto">
          <a:xfrm rot="18886727">
            <a:off x="2892574" y="4985690"/>
            <a:ext cx="1182622" cy="402576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 rot="13486727">
            <a:off x="2134064" y="4781262"/>
            <a:ext cx="1074927" cy="35923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844026" y="2778901"/>
            <a:ext cx="45101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 dirty="0">
                <a:solidFill>
                  <a:srgbClr val="FF0000"/>
                </a:solidFill>
              </a:rPr>
              <a:t>In another coordinate system </a:t>
            </a:r>
            <a:r>
              <a:rPr lang="en-US" altLang="zh-TW" sz="2400" dirty="0">
                <a:solidFill>
                  <a:srgbClr val="FF0000"/>
                </a:solidFill>
                <a:latin typeface="Script MT Bold" pitchFamily="66" charset="0"/>
                <a:sym typeface="Symbol" pitchFamily="18" charset="2"/>
              </a:rPr>
              <a:t>B </a:t>
            </a:r>
            <a:r>
              <a:rPr lang="en-US" altLang="zh-TW" sz="2400" dirty="0">
                <a:solidFill>
                  <a:srgbClr val="FF0000"/>
                </a:solidFill>
              </a:rPr>
              <a:t>….</a:t>
            </a:r>
            <a:endParaRPr lang="en-US" altLang="zh-TW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文字方塊 24"/>
              <p:cNvSpPr txBox="1"/>
              <p:nvPr/>
            </p:nvSpPr>
            <p:spPr>
              <a:xfrm>
                <a:off x="4581890" y="5549819"/>
                <a:ext cx="36138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altLang="zh-TW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5" name="文字方塊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1890" y="5549819"/>
                <a:ext cx="361381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10169" r="-6780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文字方塊 25"/>
              <p:cNvSpPr txBox="1"/>
              <p:nvPr/>
            </p:nvSpPr>
            <p:spPr>
              <a:xfrm>
                <a:off x="2405352" y="4042283"/>
                <a:ext cx="36849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altLang="zh-TW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6" name="文字方塊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5352" y="4042283"/>
                <a:ext cx="368498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10000" r="-6667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文字方塊 20"/>
              <p:cNvSpPr txBox="1"/>
              <p:nvPr/>
            </p:nvSpPr>
            <p:spPr>
              <a:xfrm>
                <a:off x="3467441" y="5535873"/>
                <a:ext cx="1138325" cy="3972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zh-TW" sz="24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altLang="zh-TW" sz="24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2400" dirty="0">
                              <a:solidFill>
                                <a:srgbClr val="FF0000"/>
                              </a:solidFill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  <m:r>
                        <a:rPr lang="en-US" altLang="zh-TW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zh-TW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1" name="文字方塊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7441" y="5535873"/>
                <a:ext cx="1138325" cy="397225"/>
              </a:xfrm>
              <a:prstGeom prst="rect">
                <a:avLst/>
              </a:prstGeom>
              <a:blipFill rotWithShape="0">
                <a:blip r:embed="rId6"/>
                <a:stretch>
                  <a:fillRect r="-2139" b="-2923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文字方塊 21"/>
              <p:cNvSpPr txBox="1"/>
              <p:nvPr/>
            </p:nvSpPr>
            <p:spPr>
              <a:xfrm>
                <a:off x="1269934" y="4051944"/>
                <a:ext cx="1145442" cy="3972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zh-TW" sz="24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altLang="zh-TW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2400" dirty="0">
                              <a:solidFill>
                                <a:srgbClr val="FF0000"/>
                              </a:solidFill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  <m:r>
                        <a:rPr lang="en-US" altLang="zh-TW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zh-TW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2" name="文字方塊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9934" y="4051944"/>
                <a:ext cx="1145442" cy="397225"/>
              </a:xfrm>
              <a:prstGeom prst="rect">
                <a:avLst/>
              </a:prstGeom>
              <a:blipFill rotWithShape="0">
                <a:blip r:embed="rId7"/>
                <a:stretch>
                  <a:fillRect r="-2128" b="-2769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/>
              <p:cNvSpPr txBox="1"/>
              <p:nvPr/>
            </p:nvSpPr>
            <p:spPr>
              <a:xfrm>
                <a:off x="5861204" y="2470181"/>
                <a:ext cx="962699" cy="52956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3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32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3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3200" dirty="0">
                              <a:solidFill>
                                <a:schemeClr val="tx1"/>
                              </a:solidFill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</m:oMath>
                  </m:oMathPara>
                </a14:m>
                <a:endParaRPr lang="zh-TW" altLang="en-US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文字方塊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1204" y="2470181"/>
                <a:ext cx="962699" cy="529569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文字方塊 22"/>
              <p:cNvSpPr txBox="1"/>
              <p:nvPr/>
            </p:nvSpPr>
            <p:spPr>
              <a:xfrm>
                <a:off x="5883331" y="4932904"/>
                <a:ext cx="1933734" cy="3972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2400" dirty="0">
                              <a:solidFill>
                                <a:schemeClr val="tx1"/>
                              </a:solidFill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  <m:d>
                        <m:dPr>
                          <m:ctrlPr>
                            <a:rPr lang="en-US" altLang="zh-TW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altLang="zh-TW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3" name="文字方塊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3331" y="4932904"/>
                <a:ext cx="1933734" cy="397225"/>
              </a:xfrm>
              <a:prstGeom prst="rect">
                <a:avLst/>
              </a:prstGeom>
              <a:blipFill rotWithShape="0">
                <a:blip r:embed="rId9"/>
                <a:stretch>
                  <a:fillRect r="-1262" b="-2923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文字方塊 26"/>
              <p:cNvSpPr txBox="1"/>
              <p:nvPr/>
            </p:nvSpPr>
            <p:spPr>
              <a:xfrm>
                <a:off x="5216169" y="3970482"/>
                <a:ext cx="145892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  <m:sSub>
                        <m:sSub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TW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7" name="文字方塊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6169" y="3970482"/>
                <a:ext cx="1458926" cy="369332"/>
              </a:xfrm>
              <a:prstGeom prst="rect">
                <a:avLst/>
              </a:prstGeom>
              <a:blipFill>
                <a:blip r:embed="rId10"/>
                <a:stretch>
                  <a:fillRect r="-1255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文字方塊 27"/>
              <p:cNvSpPr txBox="1"/>
              <p:nvPr/>
            </p:nvSpPr>
            <p:spPr>
              <a:xfrm>
                <a:off x="5852685" y="6351486"/>
                <a:ext cx="2263184" cy="3972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2400" dirty="0">
                              <a:solidFill>
                                <a:schemeClr val="tx1"/>
                              </a:solidFill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  <m:d>
                        <m:dPr>
                          <m:ctrlPr>
                            <a:rPr lang="en-US" altLang="zh-TW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altLang="zh-TW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8" name="文字方塊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685" y="6351486"/>
                <a:ext cx="2263184" cy="397225"/>
              </a:xfrm>
              <a:prstGeom prst="rect">
                <a:avLst/>
              </a:prstGeom>
              <a:blipFill rotWithShape="0">
                <a:blip r:embed="rId11"/>
                <a:stretch>
                  <a:fillRect b="-2769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文字方塊 28"/>
              <p:cNvSpPr txBox="1"/>
              <p:nvPr/>
            </p:nvSpPr>
            <p:spPr>
              <a:xfrm>
                <a:off x="5241877" y="5407542"/>
                <a:ext cx="170238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  <m:sSub>
                        <m:sSub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TW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9" name="文字方塊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1877" y="5407542"/>
                <a:ext cx="1702389" cy="369332"/>
              </a:xfrm>
              <a:prstGeom prst="rect">
                <a:avLst/>
              </a:prstGeom>
              <a:blipFill>
                <a:blip r:embed="rId12"/>
                <a:stretch>
                  <a:fillRect r="-1075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向右箭號 6"/>
          <p:cNvSpPr/>
          <p:nvPr/>
        </p:nvSpPr>
        <p:spPr>
          <a:xfrm>
            <a:off x="5277071" y="4904873"/>
            <a:ext cx="480185" cy="3972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2" name="向右箭號 31"/>
          <p:cNvSpPr/>
          <p:nvPr/>
        </p:nvSpPr>
        <p:spPr>
          <a:xfrm>
            <a:off x="5285542" y="6384673"/>
            <a:ext cx="480185" cy="3972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文字方塊 32"/>
              <p:cNvSpPr txBox="1"/>
              <p:nvPr/>
            </p:nvSpPr>
            <p:spPr>
              <a:xfrm>
                <a:off x="6827559" y="2375732"/>
                <a:ext cx="1735795" cy="7184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33" name="文字方塊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7559" y="2375732"/>
                <a:ext cx="1735795" cy="718466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文字方塊 7"/>
          <p:cNvSpPr txBox="1"/>
          <p:nvPr/>
        </p:nvSpPr>
        <p:spPr>
          <a:xfrm>
            <a:off x="6113077" y="3131192"/>
            <a:ext cx="25214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Input and output are both in </a:t>
            </a:r>
            <a:r>
              <a:rPr lang="en-US" altLang="zh-TW" sz="2400" dirty="0">
                <a:latin typeface="Script MT Bold" pitchFamily="66" charset="0"/>
                <a:sym typeface="Symbol" pitchFamily="18" charset="2"/>
              </a:rPr>
              <a:t>B</a:t>
            </a:r>
            <a:endParaRPr lang="zh-TW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文字方塊 33"/>
              <p:cNvSpPr txBox="1"/>
              <p:nvPr/>
            </p:nvSpPr>
            <p:spPr>
              <a:xfrm>
                <a:off x="5883331" y="4412152"/>
                <a:ext cx="2906693" cy="42364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2400" dirty="0">
                              <a:solidFill>
                                <a:schemeClr val="tx1"/>
                              </a:solidFill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  <m:d>
                        <m:dPr>
                          <m:ctrlPr>
                            <a:rPr lang="en-US" altLang="zh-TW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altLang="zh-TW" sz="2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</m:e>
                                    <m:sub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b>
                              <m:r>
                                <m:rPr>
                                  <m:nor/>
                                </m:rPr>
                                <a:rPr lang="en-US" altLang="zh-TW" sz="2400" dirty="0">
                                  <a:latin typeface="Script MT Bold" pitchFamily="66" charset="0"/>
                                  <a:sym typeface="Symbol" pitchFamily="18" charset="2"/>
                                </a:rPr>
                                <m:t>B</m:t>
                              </m:r>
                            </m:sub>
                          </m:sSub>
                        </m:e>
                      </m:d>
                      <m:r>
                        <a:rPr lang="en-US" altLang="zh-TW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2400" dirty="0"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</m:oMath>
                  </m:oMathPara>
                </a14:m>
                <a:endParaRPr lang="zh-TW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4" name="文字方塊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3331" y="4412152"/>
                <a:ext cx="2906693" cy="423642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向右箭號 34"/>
          <p:cNvSpPr/>
          <p:nvPr/>
        </p:nvSpPr>
        <p:spPr>
          <a:xfrm>
            <a:off x="5277070" y="4435809"/>
            <a:ext cx="480185" cy="3972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文字方塊 35"/>
              <p:cNvSpPr txBox="1"/>
              <p:nvPr/>
            </p:nvSpPr>
            <p:spPr>
              <a:xfrm>
                <a:off x="5891802" y="5837934"/>
                <a:ext cx="3150158" cy="42364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2400" dirty="0">
                              <a:solidFill>
                                <a:schemeClr val="tx1"/>
                              </a:solidFill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  <m:d>
                        <m:dPr>
                          <m:ctrlPr>
                            <a:rPr lang="en-US" altLang="zh-TW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altLang="zh-TW" sz="2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</m:e>
                                    <m:sub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b>
                              <m:r>
                                <m:rPr>
                                  <m:nor/>
                                </m:rPr>
                                <a:rPr lang="en-US" altLang="zh-TW" sz="2400" dirty="0">
                                  <a:latin typeface="Script MT Bold" pitchFamily="66" charset="0"/>
                                  <a:sym typeface="Symbol" pitchFamily="18" charset="2"/>
                                </a:rPr>
                                <m:t>B</m:t>
                              </m:r>
                            </m:sub>
                          </m:sSub>
                        </m:e>
                      </m:d>
                      <m:r>
                        <a:rPr lang="en-US" altLang="zh-TW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2400" dirty="0"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</m:oMath>
                  </m:oMathPara>
                </a14:m>
                <a:endParaRPr lang="zh-TW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6" name="文字方塊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1802" y="5837934"/>
                <a:ext cx="3150158" cy="423642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向右箭號 36"/>
          <p:cNvSpPr/>
          <p:nvPr/>
        </p:nvSpPr>
        <p:spPr>
          <a:xfrm>
            <a:off x="5285541" y="5861591"/>
            <a:ext cx="480185" cy="3972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5504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1" grpId="0"/>
      <p:bldP spid="22" grpId="0"/>
      <p:bldP spid="4" grpId="0"/>
      <p:bldP spid="23" grpId="0"/>
      <p:bldP spid="27" grpId="0"/>
      <p:bldP spid="28" grpId="0"/>
      <p:bldP spid="29" grpId="0"/>
      <p:bldP spid="7" grpId="0" animBg="1"/>
      <p:bldP spid="32" grpId="0" animBg="1"/>
      <p:bldP spid="33" grpId="0"/>
      <p:bldP spid="8" grpId="0"/>
      <p:bldP spid="34" grpId="0"/>
      <p:bldP spid="35" grpId="0" animBg="1"/>
      <p:bldP spid="36" grpId="0"/>
      <p:bldP spid="3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Flowchart</a:t>
            </a:r>
            <a:endParaRPr lang="zh-TW" altLang="en-US" dirty="0"/>
          </a:p>
        </p:txBody>
      </p:sp>
      <p:cxnSp>
        <p:nvCxnSpPr>
          <p:cNvPr id="5" name="直線接點 4"/>
          <p:cNvCxnSpPr/>
          <p:nvPr/>
        </p:nvCxnSpPr>
        <p:spPr>
          <a:xfrm>
            <a:off x="-537029" y="4096278"/>
            <a:ext cx="10218057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字方塊 5"/>
              <p:cNvSpPr txBox="1"/>
              <p:nvPr/>
            </p:nvSpPr>
            <p:spPr>
              <a:xfrm>
                <a:off x="3212029" y="5346020"/>
                <a:ext cx="327847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3200" b="0" i="1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zh-TW" altLang="en-US" sz="3200" dirty="0"/>
              </a:p>
            </p:txBody>
          </p:sp>
        </mc:Choice>
        <mc:Fallback xmlns="">
          <p:sp>
            <p:nvSpPr>
              <p:cNvPr id="6" name="文字方塊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2029" y="5346020"/>
                <a:ext cx="327847" cy="49244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字方塊 6"/>
              <p:cNvSpPr txBox="1"/>
              <p:nvPr/>
            </p:nvSpPr>
            <p:spPr>
              <a:xfrm>
                <a:off x="7193353" y="5415469"/>
                <a:ext cx="921150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32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altLang="zh-TW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32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d>
                    </m:oMath>
                  </m:oMathPara>
                </a14:m>
                <a:endParaRPr lang="zh-TW" altLang="en-US" sz="3200" dirty="0"/>
              </a:p>
            </p:txBody>
          </p:sp>
        </mc:Choice>
        <mc:Fallback xmlns="">
          <p:sp>
            <p:nvSpPr>
              <p:cNvPr id="7" name="文字方塊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3353" y="5415469"/>
                <a:ext cx="921150" cy="49244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矩形 9"/>
              <p:cNvSpPr/>
              <p:nvPr/>
            </p:nvSpPr>
            <p:spPr>
              <a:xfrm>
                <a:off x="2897202" y="2071567"/>
                <a:ext cx="1129540" cy="6219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3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32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3200" dirty="0"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</m:oMath>
                  </m:oMathPara>
                </a14:m>
                <a:endParaRPr lang="zh-TW" altLang="en-US" sz="3200" dirty="0"/>
              </a:p>
            </p:txBody>
          </p:sp>
        </mc:Choice>
        <mc:Fallback xmlns="">
          <p:sp>
            <p:nvSpPr>
              <p:cNvPr id="10" name="矩形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7202" y="2071567"/>
                <a:ext cx="1129540" cy="62190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矩形 10"/>
              <p:cNvSpPr/>
              <p:nvPr/>
            </p:nvSpPr>
            <p:spPr>
              <a:xfrm>
                <a:off x="6792506" y="2107489"/>
                <a:ext cx="1722844" cy="6219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3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32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  <m:d>
                                <m:dPr>
                                  <m:ctrlPr>
                                    <a:rPr lang="en-US" altLang="zh-TW" sz="3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sz="3200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</m:d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3200" dirty="0"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</m:oMath>
                  </m:oMathPara>
                </a14:m>
                <a:endParaRPr lang="zh-TW" altLang="en-US" sz="3200" dirty="0"/>
              </a:p>
            </p:txBody>
          </p:sp>
        </mc:Choice>
        <mc:Fallback xmlns="">
          <p:sp>
            <p:nvSpPr>
              <p:cNvPr id="11" name="矩形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2506" y="2107489"/>
                <a:ext cx="1722844" cy="62190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" name="群組 11"/>
          <p:cNvGrpSpPr/>
          <p:nvPr/>
        </p:nvGrpSpPr>
        <p:grpSpPr>
          <a:xfrm>
            <a:off x="699804" y="4860420"/>
            <a:ext cx="1158445" cy="1110097"/>
            <a:chOff x="-1132582" y="4366066"/>
            <a:chExt cx="1158445" cy="111009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文字方塊 12"/>
                <p:cNvSpPr txBox="1"/>
                <p:nvPr/>
              </p:nvSpPr>
              <p:spPr>
                <a:xfrm>
                  <a:off x="-321796" y="5106831"/>
                  <a:ext cx="347659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>
                    <a:solidFill>
                      <a:srgbClr val="00B050"/>
                    </a:solidFill>
                  </a:endParaRPr>
                </a:p>
              </p:txBody>
            </p:sp>
          </mc:Choice>
          <mc:Fallback xmlns="">
            <p:sp>
              <p:nvSpPr>
                <p:cNvPr id="21" name="文字方塊 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321796" y="5106831"/>
                  <a:ext cx="347659" cy="369332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l="-10526" r="-8772" b="-15000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文字方塊 13"/>
                <p:cNvSpPr txBox="1"/>
                <p:nvPr/>
              </p:nvSpPr>
              <p:spPr>
                <a:xfrm>
                  <a:off x="-1132582" y="4366066"/>
                  <a:ext cx="354777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>
                    <a:solidFill>
                      <a:srgbClr val="00B050"/>
                    </a:solidFill>
                  </a:endParaRPr>
                </a:p>
              </p:txBody>
            </p:sp>
          </mc:Choice>
          <mc:Fallback xmlns="">
            <p:sp>
              <p:nvSpPr>
                <p:cNvPr id="23" name="文字方塊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1132582" y="4366066"/>
                  <a:ext cx="354777" cy="369332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 l="-10169" r="-6780" b="-13115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5" name="直線單箭頭接點 14"/>
            <p:cNvCxnSpPr/>
            <p:nvPr/>
          </p:nvCxnSpPr>
          <p:spPr>
            <a:xfrm flipV="1">
              <a:off x="-696402" y="5092700"/>
              <a:ext cx="616111" cy="0"/>
            </a:xfrm>
            <a:prstGeom prst="straightConnector1">
              <a:avLst/>
            </a:prstGeom>
            <a:ln w="5715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單箭頭接點 15"/>
            <p:cNvCxnSpPr/>
            <p:nvPr/>
          </p:nvCxnSpPr>
          <p:spPr>
            <a:xfrm rot="16200000" flipV="1">
              <a:off x="-1004457" y="4804171"/>
              <a:ext cx="616111" cy="0"/>
            </a:xfrm>
            <a:prstGeom prst="straightConnector1">
              <a:avLst/>
            </a:prstGeom>
            <a:ln w="5715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群組 20"/>
          <p:cNvGrpSpPr/>
          <p:nvPr/>
        </p:nvGrpSpPr>
        <p:grpSpPr>
          <a:xfrm>
            <a:off x="645008" y="2253109"/>
            <a:ext cx="1168086" cy="973144"/>
            <a:chOff x="5047000" y="3996117"/>
            <a:chExt cx="1168086" cy="97314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文字方塊 16"/>
                <p:cNvSpPr txBox="1"/>
                <p:nvPr/>
              </p:nvSpPr>
              <p:spPr>
                <a:xfrm>
                  <a:off x="5791923" y="3996117"/>
                  <a:ext cx="361381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7" name="文字方塊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91923" y="3996117"/>
                  <a:ext cx="361381" cy="369332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 l="-20339" r="-6780" b="-15000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文字方塊 17"/>
                <p:cNvSpPr txBox="1"/>
                <p:nvPr/>
              </p:nvSpPr>
              <p:spPr>
                <a:xfrm>
                  <a:off x="5047000" y="4313921"/>
                  <a:ext cx="368498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8" name="文字方塊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47000" y="4313921"/>
                  <a:ext cx="368498" cy="369332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 l="-20000" r="-6667" b="-15000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9" name="直線單箭頭接點 18"/>
            <p:cNvCxnSpPr/>
            <p:nvPr/>
          </p:nvCxnSpPr>
          <p:spPr>
            <a:xfrm flipV="1">
              <a:off x="5850749" y="4411634"/>
              <a:ext cx="364337" cy="557627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單箭頭接點 19"/>
            <p:cNvCxnSpPr/>
            <p:nvPr/>
          </p:nvCxnSpPr>
          <p:spPr>
            <a:xfrm flipH="1" flipV="1">
              <a:off x="5368997" y="4633523"/>
              <a:ext cx="524092" cy="335738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矩形 21"/>
          <p:cNvSpPr/>
          <p:nvPr/>
        </p:nvSpPr>
        <p:spPr>
          <a:xfrm>
            <a:off x="3805615" y="5907912"/>
            <a:ext cx="31963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/>
              <a:t>reflection about a line </a:t>
            </a:r>
            <a:r>
              <a:rPr lang="en-US" altLang="zh-TW" sz="2400" dirty="0">
                <a:latin typeface="Script MT Bold"/>
                <a:cs typeface="Script MT Bold"/>
                <a:sym typeface="Symbol" pitchFamily="18" charset="2"/>
              </a:rPr>
              <a:t>L</a:t>
            </a:r>
            <a:endParaRPr lang="zh-TW" altLang="en-US" sz="2400" dirty="0"/>
          </a:p>
        </p:txBody>
      </p:sp>
      <p:sp>
        <p:nvSpPr>
          <p:cNvPr id="23" name="矩形 22"/>
          <p:cNvSpPr/>
          <p:nvPr/>
        </p:nvSpPr>
        <p:spPr>
          <a:xfrm>
            <a:off x="4156348" y="2622441"/>
            <a:ext cx="285932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/>
              <a:t>reflection about the horizontal line</a:t>
            </a:r>
            <a:endParaRPr lang="zh-TW" altLang="en-US" sz="2400" dirty="0"/>
          </a:p>
        </p:txBody>
      </p:sp>
      <p:sp>
        <p:nvSpPr>
          <p:cNvPr id="24" name="向右箭號 23"/>
          <p:cNvSpPr/>
          <p:nvPr/>
        </p:nvSpPr>
        <p:spPr>
          <a:xfrm>
            <a:off x="3828139" y="5439423"/>
            <a:ext cx="3151340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向右箭號 24"/>
          <p:cNvSpPr/>
          <p:nvPr/>
        </p:nvSpPr>
        <p:spPr>
          <a:xfrm rot="5400000" flipH="1">
            <a:off x="2201211" y="3806206"/>
            <a:ext cx="2320883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向右箭號 25"/>
          <p:cNvSpPr/>
          <p:nvPr/>
        </p:nvSpPr>
        <p:spPr>
          <a:xfrm rot="5400000" flipH="1">
            <a:off x="6346622" y="3806206"/>
            <a:ext cx="2320883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向右箭號 26"/>
          <p:cNvSpPr/>
          <p:nvPr/>
        </p:nvSpPr>
        <p:spPr>
          <a:xfrm>
            <a:off x="4156348" y="2220935"/>
            <a:ext cx="2636158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文字方塊 27"/>
              <p:cNvSpPr txBox="1"/>
              <p:nvPr/>
            </p:nvSpPr>
            <p:spPr>
              <a:xfrm>
                <a:off x="4116186" y="1169204"/>
                <a:ext cx="841704" cy="4633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8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2800" dirty="0">
                              <a:solidFill>
                                <a:schemeClr val="tx1"/>
                              </a:solidFill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</m:oMath>
                  </m:oMathPara>
                </a14:m>
                <a:endParaRPr lang="zh-TW" alt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8" name="文字方塊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6186" y="1169204"/>
                <a:ext cx="841704" cy="463397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文字方塊 28"/>
              <p:cNvSpPr txBox="1"/>
              <p:nvPr/>
            </p:nvSpPr>
            <p:spPr>
              <a:xfrm>
                <a:off x="5056711" y="1034158"/>
                <a:ext cx="1735795" cy="7184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9" name="文字方塊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6711" y="1034158"/>
                <a:ext cx="1735795" cy="718466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文字方塊 29"/>
              <p:cNvSpPr txBox="1"/>
              <p:nvPr/>
            </p:nvSpPr>
            <p:spPr>
              <a:xfrm>
                <a:off x="5142901" y="5002094"/>
                <a:ext cx="107407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  <m:r>
                        <a:rPr lang="en-US" altLang="zh-TW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=?</m:t>
                      </m:r>
                    </m:oMath>
                  </m:oMathPara>
                </a14:m>
                <a:endParaRPr lang="zh-TW" alt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0" name="文字方塊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2901" y="5002094"/>
                <a:ext cx="1074077" cy="43088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矩形 30"/>
              <p:cNvSpPr/>
              <p:nvPr/>
            </p:nvSpPr>
            <p:spPr>
              <a:xfrm>
                <a:off x="4026742" y="1702547"/>
                <a:ext cx="2859329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zh-TW" sz="2400" dirty="0"/>
                  <a:t>(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zh-TW" sz="2400" dirty="0">
                        <a:latin typeface="Script MT Bold" pitchFamily="66" charset="0"/>
                        <a:sym typeface="Symbol" pitchFamily="18" charset="2"/>
                      </a:rPr>
                      <m:t>B</m:t>
                    </m:r>
                  </m:oMath>
                </a14:m>
                <a:r>
                  <a:rPr lang="en-US" altLang="zh-TW" sz="2400" dirty="0"/>
                  <a:t> matrix of T)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31" name="矩形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6742" y="1702547"/>
                <a:ext cx="2859329" cy="461665"/>
              </a:xfrm>
              <a:prstGeom prst="rect">
                <a:avLst/>
              </a:prstGeom>
              <a:blipFill rotWithShape="0">
                <a:blip r:embed="rId13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37264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/>
      <p:bldP spid="11" grpId="0"/>
      <p:bldP spid="22" grpId="0"/>
      <p:bldP spid="23" grpId="0"/>
      <p:bldP spid="24" grpId="0" animBg="1"/>
      <p:bldP spid="25" grpId="0" animBg="1"/>
      <p:bldP spid="26" grpId="0" animBg="1"/>
      <p:bldP spid="27" grpId="0" animBg="1"/>
      <p:bldP spid="28" grpId="0"/>
      <p:bldP spid="29" grpId="0"/>
      <p:bldP spid="30" grpId="0"/>
      <p:bldP spid="3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-1296537" y="-163773"/>
            <a:ext cx="11286698" cy="454470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5" name="直線接點 4"/>
          <p:cNvCxnSpPr/>
          <p:nvPr/>
        </p:nvCxnSpPr>
        <p:spPr>
          <a:xfrm>
            <a:off x="-401404" y="2431251"/>
            <a:ext cx="10218057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字方塊 5"/>
              <p:cNvSpPr txBox="1"/>
              <p:nvPr/>
            </p:nvSpPr>
            <p:spPr>
              <a:xfrm>
                <a:off x="3309792" y="3620783"/>
                <a:ext cx="327847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3200" b="0" i="1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zh-TW" altLang="en-US" sz="3200" dirty="0"/>
              </a:p>
            </p:txBody>
          </p:sp>
        </mc:Choice>
        <mc:Fallback xmlns="">
          <p:sp>
            <p:nvSpPr>
              <p:cNvPr id="6" name="文字方塊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9792" y="3620783"/>
                <a:ext cx="327847" cy="49244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字方塊 6"/>
              <p:cNvSpPr txBox="1"/>
              <p:nvPr/>
            </p:nvSpPr>
            <p:spPr>
              <a:xfrm>
                <a:off x="7291116" y="3690232"/>
                <a:ext cx="921150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32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altLang="zh-TW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32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d>
                    </m:oMath>
                  </m:oMathPara>
                </a14:m>
                <a:endParaRPr lang="zh-TW" altLang="en-US" sz="3200" dirty="0"/>
              </a:p>
            </p:txBody>
          </p:sp>
        </mc:Choice>
        <mc:Fallback xmlns="">
          <p:sp>
            <p:nvSpPr>
              <p:cNvPr id="7" name="文字方塊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1116" y="3690232"/>
                <a:ext cx="921150" cy="49244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矩形 9"/>
              <p:cNvSpPr/>
              <p:nvPr/>
            </p:nvSpPr>
            <p:spPr>
              <a:xfrm>
                <a:off x="3088271" y="679496"/>
                <a:ext cx="1129540" cy="6219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3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32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3200" dirty="0"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</m:oMath>
                  </m:oMathPara>
                </a14:m>
                <a:endParaRPr lang="zh-TW" altLang="en-US" sz="3200" dirty="0"/>
              </a:p>
            </p:txBody>
          </p:sp>
        </mc:Choice>
        <mc:Fallback xmlns="">
          <p:sp>
            <p:nvSpPr>
              <p:cNvPr id="10" name="矩形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8271" y="679496"/>
                <a:ext cx="1129540" cy="62190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矩形 10"/>
              <p:cNvSpPr/>
              <p:nvPr/>
            </p:nvSpPr>
            <p:spPr>
              <a:xfrm>
                <a:off x="6983575" y="715418"/>
                <a:ext cx="1722844" cy="6219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3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32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  <m:d>
                                <m:dPr>
                                  <m:ctrlPr>
                                    <a:rPr lang="en-US" altLang="zh-TW" sz="3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sz="3200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</m:d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3200" dirty="0"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</m:oMath>
                  </m:oMathPara>
                </a14:m>
                <a:endParaRPr lang="zh-TW" altLang="en-US" sz="3200" dirty="0"/>
              </a:p>
            </p:txBody>
          </p:sp>
        </mc:Choice>
        <mc:Fallback xmlns="">
          <p:sp>
            <p:nvSpPr>
              <p:cNvPr id="11" name="矩形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3575" y="715418"/>
                <a:ext cx="1722844" cy="62190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向右箭號 23"/>
          <p:cNvSpPr/>
          <p:nvPr/>
        </p:nvSpPr>
        <p:spPr>
          <a:xfrm>
            <a:off x="3925902" y="3714186"/>
            <a:ext cx="3151340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向右箭號 24"/>
          <p:cNvSpPr/>
          <p:nvPr/>
        </p:nvSpPr>
        <p:spPr>
          <a:xfrm rot="5400000" flipH="1">
            <a:off x="2540196" y="2266220"/>
            <a:ext cx="2025052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向右箭號 25"/>
          <p:cNvSpPr/>
          <p:nvPr/>
        </p:nvSpPr>
        <p:spPr>
          <a:xfrm rot="16200000" flipH="1" flipV="1">
            <a:off x="6613860" y="2337968"/>
            <a:ext cx="2168546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向右箭號 26"/>
          <p:cNvSpPr/>
          <p:nvPr/>
        </p:nvSpPr>
        <p:spPr>
          <a:xfrm>
            <a:off x="4347417" y="828864"/>
            <a:ext cx="2636158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文字方塊 27"/>
              <p:cNvSpPr txBox="1"/>
              <p:nvPr/>
            </p:nvSpPr>
            <p:spPr>
              <a:xfrm>
                <a:off x="5244644" y="282315"/>
                <a:ext cx="841704" cy="4633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8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2800" dirty="0">
                              <a:solidFill>
                                <a:schemeClr val="tx1"/>
                              </a:solidFill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</m:oMath>
                  </m:oMathPara>
                </a14:m>
                <a:endParaRPr lang="zh-TW" alt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8" name="文字方塊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4644" y="282315"/>
                <a:ext cx="841704" cy="46339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文字方塊 29"/>
              <p:cNvSpPr txBox="1"/>
              <p:nvPr/>
            </p:nvSpPr>
            <p:spPr>
              <a:xfrm>
                <a:off x="5379559" y="3276857"/>
                <a:ext cx="55431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</m:oMath>
                  </m:oMathPara>
                </a14:m>
                <a:endParaRPr lang="zh-TW" alt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0" name="文字方塊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9559" y="3276857"/>
                <a:ext cx="554318" cy="43088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文字方塊 3"/>
          <p:cNvSpPr txBox="1"/>
          <p:nvPr/>
        </p:nvSpPr>
        <p:spPr>
          <a:xfrm>
            <a:off x="191069" y="131052"/>
            <a:ext cx="18193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b="1" i="1" u="sng" dirty="0"/>
              <a:t>Flowchart</a:t>
            </a:r>
            <a:endParaRPr lang="zh-TW" altLang="en-US" sz="2800" b="1" i="1" u="sng" dirty="0"/>
          </a:p>
        </p:txBody>
      </p:sp>
      <p:sp>
        <p:nvSpPr>
          <p:cNvPr id="31" name="文字方塊 30"/>
          <p:cNvSpPr txBox="1"/>
          <p:nvPr/>
        </p:nvSpPr>
        <p:spPr>
          <a:xfrm>
            <a:off x="665714" y="2676692"/>
            <a:ext cx="19739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rgbClr val="252525"/>
                </a:solidFill>
                <a:latin typeface="Arial" panose="020B0604020202020204" pitchFamily="34" charset="0"/>
              </a:rPr>
              <a:t>Cartesian coordinate system</a:t>
            </a:r>
            <a:endParaRPr lang="zh-TW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文字方塊 31"/>
              <p:cNvSpPr txBox="1"/>
              <p:nvPr/>
            </p:nvSpPr>
            <p:spPr>
              <a:xfrm>
                <a:off x="665714" y="1172271"/>
                <a:ext cx="1973943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zh-TW" sz="2400" dirty="0">
                        <a:latin typeface="Script MT Bold" pitchFamily="66" charset="0"/>
                        <a:sym typeface="Symbol" pitchFamily="18" charset="2"/>
                      </a:rPr>
                      <m:t>B</m:t>
                    </m:r>
                    <m:r>
                      <a:rPr lang="en-US" altLang="zh-TW" sz="2400" i="1" dirty="0">
                        <a:latin typeface="Cambria Math" panose="02040503050406030204" pitchFamily="18" charset="0"/>
                        <a:sym typeface="Symbol" pitchFamily="18" charset="2"/>
                      </a:rPr>
                      <m:t> </m:t>
                    </m:r>
                  </m:oMath>
                </a14:m>
                <a:r>
                  <a:rPr lang="en-US" altLang="zh-TW" sz="2400" dirty="0">
                    <a:solidFill>
                      <a:srgbClr val="252525"/>
                    </a:solidFill>
                    <a:latin typeface="Arial" panose="020B0604020202020204" pitchFamily="34" charset="0"/>
                  </a:rPr>
                  <a:t>coordinate system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32" name="文字方塊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714" y="1172271"/>
                <a:ext cx="1973943" cy="830997"/>
              </a:xfrm>
              <a:prstGeom prst="rect">
                <a:avLst/>
              </a:prstGeom>
              <a:blipFill rotWithShape="0">
                <a:blip r:embed="rId9"/>
                <a:stretch>
                  <a:fillRect l="-4630" t="-5109" r="-5864" b="-1459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字方塊 8"/>
              <p:cNvSpPr txBox="1"/>
              <p:nvPr/>
            </p:nvSpPr>
            <p:spPr>
              <a:xfrm>
                <a:off x="8025612" y="1620103"/>
                <a:ext cx="373307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3200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zh-TW" altLang="en-US" sz="3200" dirty="0"/>
              </a:p>
            </p:txBody>
          </p:sp>
        </mc:Choice>
        <mc:Fallback xmlns="">
          <p:sp>
            <p:nvSpPr>
              <p:cNvPr id="9" name="文字方塊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5612" y="1620103"/>
                <a:ext cx="373307" cy="492443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9" name="群組 38"/>
          <p:cNvGrpSpPr/>
          <p:nvPr/>
        </p:nvGrpSpPr>
        <p:grpSpPr>
          <a:xfrm>
            <a:off x="886836" y="4973216"/>
            <a:ext cx="3468915" cy="901601"/>
            <a:chOff x="1100746" y="5159954"/>
            <a:chExt cx="3468915" cy="901601"/>
          </a:xfrm>
        </p:grpSpPr>
        <p:sp>
          <p:nvSpPr>
            <p:cNvPr id="37" name="矩形 36"/>
            <p:cNvSpPr/>
            <p:nvPr/>
          </p:nvSpPr>
          <p:spPr>
            <a:xfrm>
              <a:off x="1100746" y="5159954"/>
              <a:ext cx="3468915" cy="901601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4" name="文字方塊 33"/>
                <p:cNvSpPr txBox="1"/>
                <p:nvPr/>
              </p:nvSpPr>
              <p:spPr>
                <a:xfrm>
                  <a:off x="1373339" y="5327067"/>
                  <a:ext cx="2960455" cy="53848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begChr m:val="["/>
                            <m:endChr m:val="]"/>
                            <m:ctrlPr>
                              <a:rPr lang="en-US" altLang="zh-TW" sz="32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3200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</m:d>
                        <m:r>
                          <a:rPr lang="en-US" altLang="zh-TW" sz="32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altLang="zh-TW" sz="32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  <m:sSub>
                          <m:sSubPr>
                            <m:ctrlPr>
                              <a:rPr lang="en-US" altLang="zh-TW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altLang="zh-TW" sz="32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TW" sz="3200" i="1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</m:d>
                          </m:e>
                          <m:sub>
                            <m:r>
                              <m:rPr>
                                <m:nor/>
                              </m:rPr>
                              <a:rPr lang="en-US" altLang="zh-TW" sz="3200" dirty="0">
                                <a:latin typeface="Script MT Bold" pitchFamily="66" charset="0"/>
                                <a:sym typeface="Symbol" pitchFamily="18" charset="2"/>
                              </a:rPr>
                              <m:t>B</m:t>
                            </m:r>
                          </m:sub>
                        </m:sSub>
                        <m:sSup>
                          <m:sSupPr>
                            <m:ctrlPr>
                              <a:rPr lang="en-US" altLang="zh-TW" sz="32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sz="3200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p>
                            <m:r>
                              <a:rPr lang="en-US" altLang="zh-TW" sz="3200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</m:oMath>
                    </m:oMathPara>
                  </a14:m>
                  <a:endParaRPr lang="zh-TW" altLang="en-US" sz="3200" dirty="0"/>
                </a:p>
              </p:txBody>
            </p:sp>
          </mc:Choice>
          <mc:Fallback>
            <p:sp>
              <p:nvSpPr>
                <p:cNvPr id="34" name="文字方塊 3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73339" y="5327067"/>
                  <a:ext cx="2960455" cy="538481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文字方塊 34"/>
              <p:cNvSpPr txBox="1"/>
              <p:nvPr/>
            </p:nvSpPr>
            <p:spPr>
              <a:xfrm>
                <a:off x="2679012" y="2576164"/>
                <a:ext cx="781496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32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altLang="zh-TW" sz="32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zh-TW" altLang="en-US" sz="3200" dirty="0"/>
              </a:p>
            </p:txBody>
          </p:sp>
        </mc:Choice>
        <mc:Fallback xmlns="">
          <p:sp>
            <p:nvSpPr>
              <p:cNvPr id="35" name="文字方塊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9012" y="2576164"/>
                <a:ext cx="781496" cy="492443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0" name="群組 39"/>
          <p:cNvGrpSpPr/>
          <p:nvPr/>
        </p:nvGrpSpPr>
        <p:grpSpPr>
          <a:xfrm>
            <a:off x="4534932" y="4973216"/>
            <a:ext cx="3885752" cy="901601"/>
            <a:chOff x="4748842" y="5159954"/>
            <a:chExt cx="3885752" cy="901601"/>
          </a:xfrm>
        </p:grpSpPr>
        <p:sp>
          <p:nvSpPr>
            <p:cNvPr id="38" name="矩形 37"/>
            <p:cNvSpPr/>
            <p:nvPr/>
          </p:nvSpPr>
          <p:spPr>
            <a:xfrm>
              <a:off x="4957261" y="5159954"/>
              <a:ext cx="3468915" cy="901601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6" name="文字方塊 35"/>
                <p:cNvSpPr txBox="1"/>
                <p:nvPr/>
              </p:nvSpPr>
              <p:spPr>
                <a:xfrm>
                  <a:off x="4748842" y="5327067"/>
                  <a:ext cx="3885752" cy="53848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altLang="zh-TW" sz="32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TW" sz="3200" i="1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</m:d>
                          </m:e>
                          <m:sub>
                            <m:r>
                              <m:rPr>
                                <m:nor/>
                              </m:rPr>
                              <a:rPr lang="en-US" altLang="zh-TW" sz="3200" dirty="0">
                                <a:latin typeface="Script MT Bold" pitchFamily="66" charset="0"/>
                                <a:sym typeface="Symbol" pitchFamily="18" charset="2"/>
                              </a:rPr>
                              <m:t>B</m:t>
                            </m:r>
                          </m:sub>
                        </m:sSub>
                        <m:r>
                          <a:rPr lang="en-US" altLang="zh-TW" sz="32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en-US" altLang="zh-TW" sz="32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sz="3200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p>
                            <m:r>
                              <a:rPr lang="en-US" altLang="zh-TW" sz="3200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  <m:d>
                          <m:dPr>
                            <m:begChr m:val="["/>
                            <m:endChr m:val="]"/>
                            <m:ctrlPr>
                              <a:rPr lang="en-US" altLang="zh-TW" sz="32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3200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</m:d>
                        <m:r>
                          <a:rPr lang="en-US" altLang="zh-TW" sz="32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oMath>
                    </m:oMathPara>
                  </a14:m>
                  <a:endParaRPr lang="zh-TW" altLang="en-US" sz="3200" dirty="0"/>
                </a:p>
              </p:txBody>
            </p:sp>
          </mc:Choice>
          <mc:Fallback>
            <p:sp>
              <p:nvSpPr>
                <p:cNvPr id="36" name="文字方塊 3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48842" y="5327067"/>
                  <a:ext cx="3885752" cy="538481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42" name="直線接點 41"/>
          <p:cNvCxnSpPr/>
          <p:nvPr/>
        </p:nvCxnSpPr>
        <p:spPr>
          <a:xfrm>
            <a:off x="2427584" y="5728350"/>
            <a:ext cx="844108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接點 42"/>
          <p:cNvCxnSpPr/>
          <p:nvPr/>
        </p:nvCxnSpPr>
        <p:spPr>
          <a:xfrm>
            <a:off x="1274436" y="5728350"/>
            <a:ext cx="313064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接點 45"/>
          <p:cNvCxnSpPr/>
          <p:nvPr/>
        </p:nvCxnSpPr>
        <p:spPr>
          <a:xfrm>
            <a:off x="5119984" y="5741700"/>
            <a:ext cx="844108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接點 46"/>
          <p:cNvCxnSpPr/>
          <p:nvPr/>
        </p:nvCxnSpPr>
        <p:spPr>
          <a:xfrm>
            <a:off x="7134584" y="5728350"/>
            <a:ext cx="313064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文字方塊 47"/>
          <p:cNvSpPr txBox="1"/>
          <p:nvPr/>
        </p:nvSpPr>
        <p:spPr>
          <a:xfrm>
            <a:off x="1095339" y="5997539"/>
            <a:ext cx="22442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>
                <a:solidFill>
                  <a:srgbClr val="0070C0"/>
                </a:solidFill>
              </a:rPr>
              <a:t>similar</a:t>
            </a:r>
            <a:endParaRPr lang="zh-TW" altLang="en-US" sz="2800" dirty="0">
              <a:solidFill>
                <a:srgbClr val="0070C0"/>
              </a:solidFill>
            </a:endParaRPr>
          </a:p>
        </p:txBody>
      </p:sp>
      <p:sp>
        <p:nvSpPr>
          <p:cNvPr id="49" name="文字方塊 48"/>
          <p:cNvSpPr txBox="1"/>
          <p:nvPr/>
        </p:nvSpPr>
        <p:spPr>
          <a:xfrm>
            <a:off x="5355674" y="6061555"/>
            <a:ext cx="22442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>
                <a:solidFill>
                  <a:srgbClr val="0070C0"/>
                </a:solidFill>
              </a:rPr>
              <a:t>similar</a:t>
            </a:r>
            <a:endParaRPr lang="zh-TW" altLang="en-US" sz="2800" dirty="0">
              <a:solidFill>
                <a:srgbClr val="0070C0"/>
              </a:solidFill>
            </a:endParaRPr>
          </a:p>
        </p:txBody>
      </p:sp>
      <p:sp>
        <p:nvSpPr>
          <p:cNvPr id="51" name="手繪多邊形 50"/>
          <p:cNvSpPr/>
          <p:nvPr/>
        </p:nvSpPr>
        <p:spPr>
          <a:xfrm>
            <a:off x="1393371" y="5776686"/>
            <a:ext cx="1407886" cy="261590"/>
          </a:xfrm>
          <a:custGeom>
            <a:avLst/>
            <a:gdLst>
              <a:gd name="connsiteX0" fmla="*/ 0 w 1407886"/>
              <a:gd name="connsiteY0" fmla="*/ 0 h 261590"/>
              <a:gd name="connsiteX1" fmla="*/ 740229 w 1407886"/>
              <a:gd name="connsiteY1" fmla="*/ 261257 h 261590"/>
              <a:gd name="connsiteX2" fmla="*/ 1407886 w 1407886"/>
              <a:gd name="connsiteY2" fmla="*/ 43543 h 261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07886" h="261590">
                <a:moveTo>
                  <a:pt x="0" y="0"/>
                </a:moveTo>
                <a:cubicBezTo>
                  <a:pt x="252790" y="127000"/>
                  <a:pt x="505581" y="254000"/>
                  <a:pt x="740229" y="261257"/>
                </a:cubicBezTo>
                <a:cubicBezTo>
                  <a:pt x="974877" y="268514"/>
                  <a:pt x="1191381" y="156028"/>
                  <a:pt x="1407886" y="43543"/>
                </a:cubicBezTo>
              </a:path>
            </a:pathLst>
          </a:custGeom>
          <a:noFill/>
          <a:ln w="38100">
            <a:solidFill>
              <a:srgbClr val="0070C0"/>
            </a:solidFill>
            <a:headEnd type="arrow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2" name="手繪多邊形 51"/>
          <p:cNvSpPr/>
          <p:nvPr/>
        </p:nvSpPr>
        <p:spPr>
          <a:xfrm>
            <a:off x="5542038" y="5814163"/>
            <a:ext cx="1749078" cy="247392"/>
          </a:xfrm>
          <a:custGeom>
            <a:avLst/>
            <a:gdLst>
              <a:gd name="connsiteX0" fmla="*/ 0 w 1407886"/>
              <a:gd name="connsiteY0" fmla="*/ 0 h 261590"/>
              <a:gd name="connsiteX1" fmla="*/ 740229 w 1407886"/>
              <a:gd name="connsiteY1" fmla="*/ 261257 h 261590"/>
              <a:gd name="connsiteX2" fmla="*/ 1407886 w 1407886"/>
              <a:gd name="connsiteY2" fmla="*/ 43543 h 261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07886" h="261590">
                <a:moveTo>
                  <a:pt x="0" y="0"/>
                </a:moveTo>
                <a:cubicBezTo>
                  <a:pt x="252790" y="127000"/>
                  <a:pt x="505581" y="254000"/>
                  <a:pt x="740229" y="261257"/>
                </a:cubicBezTo>
                <a:cubicBezTo>
                  <a:pt x="974877" y="268514"/>
                  <a:pt x="1191381" y="156028"/>
                  <a:pt x="1407886" y="43543"/>
                </a:cubicBezTo>
              </a:path>
            </a:pathLst>
          </a:custGeom>
          <a:noFill/>
          <a:ln w="38100">
            <a:solidFill>
              <a:srgbClr val="0070C0"/>
            </a:solidFill>
            <a:headEnd type="arrow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1087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5" grpId="0"/>
      <p:bldP spid="48" grpId="0"/>
      <p:bldP spid="49" grpId="0"/>
      <p:bldP spid="51" grpId="0" animBg="1"/>
      <p:bldP spid="52" grpId="0" animBg="1"/>
    </p:bld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2426</TotalTime>
  <Words>686</Words>
  <Application>Microsoft Office PowerPoint</Application>
  <PresentationFormat>如螢幕大小 (4:3)</PresentationFormat>
  <Paragraphs>246</Paragraphs>
  <Slides>15</Slides>
  <Notes>8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5" baseType="lpstr">
      <vt:lpstr>Academy Engraved LET</vt:lpstr>
      <vt:lpstr>Helvetica Neue</vt:lpstr>
      <vt:lpstr>新細明體</vt:lpstr>
      <vt:lpstr>Arial</vt:lpstr>
      <vt:lpstr>Calibri</vt:lpstr>
      <vt:lpstr>Calibri Light</vt:lpstr>
      <vt:lpstr>Cambria Math</vt:lpstr>
      <vt:lpstr>Script MT Bold</vt:lpstr>
      <vt:lpstr>Symbol</vt:lpstr>
      <vt:lpstr>Office 佈景主題</vt:lpstr>
      <vt:lpstr>Linear Function in Coordinate System</vt:lpstr>
      <vt:lpstr>Outline</vt:lpstr>
      <vt:lpstr>Basic Idea</vt:lpstr>
      <vt:lpstr>Sometimes a function can be complex ……</vt:lpstr>
      <vt:lpstr>Sometimes a function can be complex ……</vt:lpstr>
      <vt:lpstr>Describing the function in another coordinate system</vt:lpstr>
      <vt:lpstr>Describing the function in another coordinate system</vt:lpstr>
      <vt:lpstr>Flowchart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Lee Hung-yi</dc:creator>
  <cp:lastModifiedBy>Hung-yi Lee</cp:lastModifiedBy>
  <cp:revision>49</cp:revision>
  <dcterms:created xsi:type="dcterms:W3CDTF">2016-04-03T05:31:36Z</dcterms:created>
  <dcterms:modified xsi:type="dcterms:W3CDTF">2018-10-25T18:30:44Z</dcterms:modified>
</cp:coreProperties>
</file>