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65" r:id="rId3"/>
    <p:sldId id="259" r:id="rId4"/>
    <p:sldId id="257" r:id="rId5"/>
    <p:sldId id="284" r:id="rId6"/>
    <p:sldId id="258" r:id="rId7"/>
    <p:sldId id="260" r:id="rId8"/>
    <p:sldId id="312" r:id="rId9"/>
    <p:sldId id="261" r:id="rId10"/>
    <p:sldId id="262" r:id="rId11"/>
    <p:sldId id="309" r:id="rId12"/>
    <p:sldId id="282" r:id="rId13"/>
    <p:sldId id="281" r:id="rId14"/>
    <p:sldId id="286" r:id="rId15"/>
    <p:sldId id="313" r:id="rId16"/>
    <p:sldId id="270" r:id="rId17"/>
    <p:sldId id="287" r:id="rId18"/>
    <p:sldId id="293" r:id="rId19"/>
    <p:sldId id="314" r:id="rId20"/>
    <p:sldId id="316" r:id="rId21"/>
    <p:sldId id="317" r:id="rId22"/>
    <p:sldId id="306" r:id="rId23"/>
    <p:sldId id="308" r:id="rId24"/>
    <p:sldId id="305" r:id="rId25"/>
    <p:sldId id="298" r:id="rId26"/>
    <p:sldId id="276" r:id="rId27"/>
    <p:sldId id="289" r:id="rId28"/>
    <p:sldId id="290" r:id="rId29"/>
    <p:sldId id="292" r:id="rId30"/>
    <p:sldId id="318" r:id="rId3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7" autoAdjust="0"/>
    <p:restoredTop sz="94024" autoAdjust="0"/>
  </p:normalViewPr>
  <p:slideViewPr>
    <p:cSldViewPr snapToGrid="0">
      <p:cViewPr varScale="1">
        <p:scale>
          <a:sx n="66" d="100"/>
          <a:sy n="66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9DDF36-16F0-43E4-B856-8695ADDCBA90}" type="doc">
      <dgm:prSet loTypeId="urn:microsoft.com/office/officeart/2005/8/layout/vList2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13642416-BAAF-473C-A96F-0E95381BA3DB}">
      <dgm:prSet phldrT="[文字]"/>
      <dgm:spPr/>
      <dgm:t>
        <a:bodyPr/>
        <a:lstStyle/>
        <a:p>
          <a:r>
            <a:rPr lang="en-US" altLang="zh-TW" dirty="0"/>
            <a:t>Orthogonal Matrices </a:t>
          </a:r>
          <a:endParaRPr lang="zh-TW" altLang="en-US" dirty="0"/>
        </a:p>
      </dgm:t>
    </dgm:pt>
    <dgm:pt modelId="{8C2F7792-AD99-4587-A8BA-6C9757747A56}" type="parTrans" cxnId="{2DD44F29-752E-4886-A493-A094EB2D9E10}">
      <dgm:prSet/>
      <dgm:spPr/>
      <dgm:t>
        <a:bodyPr/>
        <a:lstStyle/>
        <a:p>
          <a:endParaRPr lang="zh-TW" altLang="en-US"/>
        </a:p>
      </dgm:t>
    </dgm:pt>
    <dgm:pt modelId="{7D02C54E-6624-4240-806D-26B0CC6C3805}" type="sibTrans" cxnId="{2DD44F29-752E-4886-A493-A094EB2D9E10}">
      <dgm:prSet/>
      <dgm:spPr/>
      <dgm:t>
        <a:bodyPr/>
        <a:lstStyle/>
        <a:p>
          <a:endParaRPr lang="zh-TW" altLang="en-US"/>
        </a:p>
      </dgm:t>
    </dgm:pt>
    <dgm:pt modelId="{2BEF5A87-18E2-48C9-A074-88DC42858105}">
      <dgm:prSet phldrT="[文字]" custT="1"/>
      <dgm:spPr/>
      <dgm:t>
        <a:bodyPr/>
        <a:lstStyle/>
        <a:p>
          <a:r>
            <a:rPr lang="en-US" altLang="zh-TW" sz="2800" dirty="0"/>
            <a:t>Reference: Chapter 7.5</a:t>
          </a:r>
          <a:endParaRPr lang="zh-TW" altLang="en-US" sz="2800" dirty="0"/>
        </a:p>
      </dgm:t>
    </dgm:pt>
    <dgm:pt modelId="{0AB9272F-9CD1-44FA-B33C-888DE09E9C95}" type="parTrans" cxnId="{7B7A1891-65AE-47CE-A4BB-460037036200}">
      <dgm:prSet/>
      <dgm:spPr/>
      <dgm:t>
        <a:bodyPr/>
        <a:lstStyle/>
        <a:p>
          <a:endParaRPr lang="zh-TW" altLang="en-US"/>
        </a:p>
      </dgm:t>
    </dgm:pt>
    <dgm:pt modelId="{E4443151-C472-43DD-9BA7-69A296FE1AAE}" type="sibTrans" cxnId="{7B7A1891-65AE-47CE-A4BB-460037036200}">
      <dgm:prSet/>
      <dgm:spPr/>
      <dgm:t>
        <a:bodyPr/>
        <a:lstStyle/>
        <a:p>
          <a:endParaRPr lang="zh-TW" altLang="en-US"/>
        </a:p>
      </dgm:t>
    </dgm:pt>
    <dgm:pt modelId="{201E35C7-EFAA-4308-B009-170E390D7301}">
      <dgm:prSet phldrT="[文字]"/>
      <dgm:spPr/>
      <dgm:t>
        <a:bodyPr/>
        <a:lstStyle/>
        <a:p>
          <a:r>
            <a:rPr lang="en-US" altLang="zh-TW" dirty="0"/>
            <a:t>Symmetric Matrices</a:t>
          </a:r>
          <a:endParaRPr lang="zh-TW" altLang="en-US" dirty="0"/>
        </a:p>
      </dgm:t>
    </dgm:pt>
    <dgm:pt modelId="{E8E3D103-3FFD-4058-ACF1-77765E2A0E29}" type="parTrans" cxnId="{A1E34B31-C820-44EB-A024-FB2F8798F9AF}">
      <dgm:prSet/>
      <dgm:spPr/>
      <dgm:t>
        <a:bodyPr/>
        <a:lstStyle/>
        <a:p>
          <a:endParaRPr lang="zh-TW" altLang="en-US"/>
        </a:p>
      </dgm:t>
    </dgm:pt>
    <dgm:pt modelId="{105917E0-8548-4BC6-9B7E-B607A1B3B8EE}" type="sibTrans" cxnId="{A1E34B31-C820-44EB-A024-FB2F8798F9AF}">
      <dgm:prSet/>
      <dgm:spPr/>
      <dgm:t>
        <a:bodyPr/>
        <a:lstStyle/>
        <a:p>
          <a:endParaRPr lang="zh-TW" altLang="en-US"/>
        </a:p>
      </dgm:t>
    </dgm:pt>
    <dgm:pt modelId="{32A596B9-539F-42E7-AAE8-D43EAC595645}">
      <dgm:prSet phldrT="[文字]" custT="1"/>
      <dgm:spPr/>
      <dgm:t>
        <a:bodyPr/>
        <a:lstStyle/>
        <a:p>
          <a:r>
            <a:rPr lang="en-US" altLang="zh-TW" sz="2800" dirty="0"/>
            <a:t>Reference: Chapter 7.6</a:t>
          </a:r>
          <a:endParaRPr lang="zh-TW" altLang="en-US" sz="2800" dirty="0"/>
        </a:p>
      </dgm:t>
    </dgm:pt>
    <dgm:pt modelId="{AB65DC82-01E7-4609-A1EC-C5B860C8A242}" type="parTrans" cxnId="{42249D37-236D-4C5C-8282-356370DBC127}">
      <dgm:prSet/>
      <dgm:spPr/>
      <dgm:t>
        <a:bodyPr/>
        <a:lstStyle/>
        <a:p>
          <a:endParaRPr lang="zh-TW" altLang="en-US"/>
        </a:p>
      </dgm:t>
    </dgm:pt>
    <dgm:pt modelId="{0C9EE627-ABC1-4321-BF2E-62DC3765A378}" type="sibTrans" cxnId="{42249D37-236D-4C5C-8282-356370DBC127}">
      <dgm:prSet/>
      <dgm:spPr/>
      <dgm:t>
        <a:bodyPr/>
        <a:lstStyle/>
        <a:p>
          <a:endParaRPr lang="zh-TW" altLang="en-US"/>
        </a:p>
      </dgm:t>
    </dgm:pt>
    <dgm:pt modelId="{3AF492FE-68B8-418B-8A4C-5AAAD6303E3B}" type="pres">
      <dgm:prSet presAssocID="{E69DDF36-16F0-43E4-B856-8695ADDCBA90}" presName="linear" presStyleCnt="0">
        <dgm:presLayoutVars>
          <dgm:animLvl val="lvl"/>
          <dgm:resizeHandles val="exact"/>
        </dgm:presLayoutVars>
      </dgm:prSet>
      <dgm:spPr/>
    </dgm:pt>
    <dgm:pt modelId="{3DE8E414-7CD5-4732-ACB2-7567AC1CF868}" type="pres">
      <dgm:prSet presAssocID="{13642416-BAAF-473C-A96F-0E95381BA3D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4242F29-56A8-4159-896D-2E62109A9228}" type="pres">
      <dgm:prSet presAssocID="{13642416-BAAF-473C-A96F-0E95381BA3DB}" presName="childText" presStyleLbl="revTx" presStyleIdx="0" presStyleCnt="2">
        <dgm:presLayoutVars>
          <dgm:bulletEnabled val="1"/>
        </dgm:presLayoutVars>
      </dgm:prSet>
      <dgm:spPr/>
    </dgm:pt>
    <dgm:pt modelId="{5071E836-B7EE-4147-B552-1C26486C5A76}" type="pres">
      <dgm:prSet presAssocID="{201E35C7-EFAA-4308-B009-170E390D730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BD9EEEF-49C7-4AE1-8007-0B848D48BFCD}" type="pres">
      <dgm:prSet presAssocID="{201E35C7-EFAA-4308-B009-170E390D730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2DD44F29-752E-4886-A493-A094EB2D9E10}" srcId="{E69DDF36-16F0-43E4-B856-8695ADDCBA90}" destId="{13642416-BAAF-473C-A96F-0E95381BA3DB}" srcOrd="0" destOrd="0" parTransId="{8C2F7792-AD99-4587-A8BA-6C9757747A56}" sibTransId="{7D02C54E-6624-4240-806D-26B0CC6C3805}"/>
    <dgm:cxn modelId="{A1E34B31-C820-44EB-A024-FB2F8798F9AF}" srcId="{E69DDF36-16F0-43E4-B856-8695ADDCBA90}" destId="{201E35C7-EFAA-4308-B009-170E390D7301}" srcOrd="1" destOrd="0" parTransId="{E8E3D103-3FFD-4058-ACF1-77765E2A0E29}" sibTransId="{105917E0-8548-4BC6-9B7E-B607A1B3B8EE}"/>
    <dgm:cxn modelId="{42249D37-236D-4C5C-8282-356370DBC127}" srcId="{201E35C7-EFAA-4308-B009-170E390D7301}" destId="{32A596B9-539F-42E7-AAE8-D43EAC595645}" srcOrd="0" destOrd="0" parTransId="{AB65DC82-01E7-4609-A1EC-C5B860C8A242}" sibTransId="{0C9EE627-ABC1-4321-BF2E-62DC3765A378}"/>
    <dgm:cxn modelId="{8A2CEF76-413E-4BDE-B90A-E3297417AA6E}" type="presOf" srcId="{13642416-BAAF-473C-A96F-0E95381BA3DB}" destId="{3DE8E414-7CD5-4732-ACB2-7567AC1CF868}" srcOrd="0" destOrd="0" presId="urn:microsoft.com/office/officeart/2005/8/layout/vList2"/>
    <dgm:cxn modelId="{9BA38590-CA25-4134-9AEE-BC402019BA80}" type="presOf" srcId="{2BEF5A87-18E2-48C9-A074-88DC42858105}" destId="{54242F29-56A8-4159-896D-2E62109A9228}" srcOrd="0" destOrd="0" presId="urn:microsoft.com/office/officeart/2005/8/layout/vList2"/>
    <dgm:cxn modelId="{7B7A1891-65AE-47CE-A4BB-460037036200}" srcId="{13642416-BAAF-473C-A96F-0E95381BA3DB}" destId="{2BEF5A87-18E2-48C9-A074-88DC42858105}" srcOrd="0" destOrd="0" parTransId="{0AB9272F-9CD1-44FA-B33C-888DE09E9C95}" sibTransId="{E4443151-C472-43DD-9BA7-69A296FE1AAE}"/>
    <dgm:cxn modelId="{B422DECF-9E70-450B-9431-A4CAD8A4D2B2}" type="presOf" srcId="{32A596B9-539F-42E7-AAE8-D43EAC595645}" destId="{2BD9EEEF-49C7-4AE1-8007-0B848D48BFCD}" srcOrd="0" destOrd="0" presId="urn:microsoft.com/office/officeart/2005/8/layout/vList2"/>
    <dgm:cxn modelId="{D801FFF2-2B7B-4716-9BC5-7829AA038736}" type="presOf" srcId="{201E35C7-EFAA-4308-B009-170E390D7301}" destId="{5071E836-B7EE-4147-B552-1C26486C5A76}" srcOrd="0" destOrd="0" presId="urn:microsoft.com/office/officeart/2005/8/layout/vList2"/>
    <dgm:cxn modelId="{085A64FE-CBD3-4B43-912D-33964152F3EB}" type="presOf" srcId="{E69DDF36-16F0-43E4-B856-8695ADDCBA90}" destId="{3AF492FE-68B8-418B-8A4C-5AAAD6303E3B}" srcOrd="0" destOrd="0" presId="urn:microsoft.com/office/officeart/2005/8/layout/vList2"/>
    <dgm:cxn modelId="{8E8FE022-4332-45E4-B0AD-74CFDDCB88C7}" type="presParOf" srcId="{3AF492FE-68B8-418B-8A4C-5AAAD6303E3B}" destId="{3DE8E414-7CD5-4732-ACB2-7567AC1CF868}" srcOrd="0" destOrd="0" presId="urn:microsoft.com/office/officeart/2005/8/layout/vList2"/>
    <dgm:cxn modelId="{459AA181-1FA9-4124-932F-AC95E383319A}" type="presParOf" srcId="{3AF492FE-68B8-418B-8A4C-5AAAD6303E3B}" destId="{54242F29-56A8-4159-896D-2E62109A9228}" srcOrd="1" destOrd="0" presId="urn:microsoft.com/office/officeart/2005/8/layout/vList2"/>
    <dgm:cxn modelId="{F618A47E-B9E5-4F45-B2F0-6C5F7E99DCDC}" type="presParOf" srcId="{3AF492FE-68B8-418B-8A4C-5AAAD6303E3B}" destId="{5071E836-B7EE-4147-B552-1C26486C5A76}" srcOrd="2" destOrd="0" presId="urn:microsoft.com/office/officeart/2005/8/layout/vList2"/>
    <dgm:cxn modelId="{AF9C1017-D645-484B-AFC8-18572288DDAC}" type="presParOf" srcId="{3AF492FE-68B8-418B-8A4C-5AAAD6303E3B}" destId="{2BD9EEEF-49C7-4AE1-8007-0B848D48BFC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9DDF36-16F0-43E4-B856-8695ADDCBA90}" type="doc">
      <dgm:prSet loTypeId="urn:microsoft.com/office/officeart/2005/8/layout/vList2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13642416-BAAF-473C-A96F-0E95381BA3DB}">
      <dgm:prSet phldrT="[文字]"/>
      <dgm:spPr/>
      <dgm:t>
        <a:bodyPr/>
        <a:lstStyle/>
        <a:p>
          <a:r>
            <a:rPr lang="en-US" altLang="zh-TW" dirty="0"/>
            <a:t>Orthogonal Matrices </a:t>
          </a:r>
          <a:endParaRPr lang="zh-TW" altLang="en-US" dirty="0"/>
        </a:p>
      </dgm:t>
    </dgm:pt>
    <dgm:pt modelId="{8C2F7792-AD99-4587-A8BA-6C9757747A56}" type="parTrans" cxnId="{2DD44F29-752E-4886-A493-A094EB2D9E10}">
      <dgm:prSet/>
      <dgm:spPr/>
      <dgm:t>
        <a:bodyPr/>
        <a:lstStyle/>
        <a:p>
          <a:endParaRPr lang="zh-TW" altLang="en-US"/>
        </a:p>
      </dgm:t>
    </dgm:pt>
    <dgm:pt modelId="{7D02C54E-6624-4240-806D-26B0CC6C3805}" type="sibTrans" cxnId="{2DD44F29-752E-4886-A493-A094EB2D9E10}">
      <dgm:prSet/>
      <dgm:spPr/>
      <dgm:t>
        <a:bodyPr/>
        <a:lstStyle/>
        <a:p>
          <a:endParaRPr lang="zh-TW" altLang="en-US"/>
        </a:p>
      </dgm:t>
    </dgm:pt>
    <dgm:pt modelId="{2BEF5A87-18E2-48C9-A074-88DC42858105}">
      <dgm:prSet phldrT="[文字]" custT="1"/>
      <dgm:spPr/>
      <dgm:t>
        <a:bodyPr/>
        <a:lstStyle/>
        <a:p>
          <a:r>
            <a:rPr lang="en-US" altLang="zh-TW" sz="2800" dirty="0"/>
            <a:t>Reference: Chapter 7.5</a:t>
          </a:r>
          <a:endParaRPr lang="zh-TW" altLang="en-US" sz="2800" dirty="0"/>
        </a:p>
      </dgm:t>
    </dgm:pt>
    <dgm:pt modelId="{0AB9272F-9CD1-44FA-B33C-888DE09E9C95}" type="parTrans" cxnId="{7B7A1891-65AE-47CE-A4BB-460037036200}">
      <dgm:prSet/>
      <dgm:spPr/>
      <dgm:t>
        <a:bodyPr/>
        <a:lstStyle/>
        <a:p>
          <a:endParaRPr lang="zh-TW" altLang="en-US"/>
        </a:p>
      </dgm:t>
    </dgm:pt>
    <dgm:pt modelId="{E4443151-C472-43DD-9BA7-69A296FE1AAE}" type="sibTrans" cxnId="{7B7A1891-65AE-47CE-A4BB-460037036200}">
      <dgm:prSet/>
      <dgm:spPr/>
      <dgm:t>
        <a:bodyPr/>
        <a:lstStyle/>
        <a:p>
          <a:endParaRPr lang="zh-TW" altLang="en-US"/>
        </a:p>
      </dgm:t>
    </dgm:pt>
    <dgm:pt modelId="{201E35C7-EFAA-4308-B009-170E390D7301}">
      <dgm:prSet phldrT="[文字]"/>
      <dgm:spPr/>
      <dgm:t>
        <a:bodyPr/>
        <a:lstStyle/>
        <a:p>
          <a:r>
            <a:rPr lang="en-US" altLang="zh-TW" dirty="0"/>
            <a:t>Symmetric Matrices</a:t>
          </a:r>
          <a:endParaRPr lang="zh-TW" altLang="en-US" dirty="0"/>
        </a:p>
      </dgm:t>
    </dgm:pt>
    <dgm:pt modelId="{E8E3D103-3FFD-4058-ACF1-77765E2A0E29}" type="parTrans" cxnId="{A1E34B31-C820-44EB-A024-FB2F8798F9AF}">
      <dgm:prSet/>
      <dgm:spPr/>
      <dgm:t>
        <a:bodyPr/>
        <a:lstStyle/>
        <a:p>
          <a:endParaRPr lang="zh-TW" altLang="en-US"/>
        </a:p>
      </dgm:t>
    </dgm:pt>
    <dgm:pt modelId="{105917E0-8548-4BC6-9B7E-B607A1B3B8EE}" type="sibTrans" cxnId="{A1E34B31-C820-44EB-A024-FB2F8798F9AF}">
      <dgm:prSet/>
      <dgm:spPr/>
      <dgm:t>
        <a:bodyPr/>
        <a:lstStyle/>
        <a:p>
          <a:endParaRPr lang="zh-TW" altLang="en-US"/>
        </a:p>
      </dgm:t>
    </dgm:pt>
    <dgm:pt modelId="{32A596B9-539F-42E7-AAE8-D43EAC595645}">
      <dgm:prSet phldrT="[文字]" custT="1"/>
      <dgm:spPr/>
      <dgm:t>
        <a:bodyPr/>
        <a:lstStyle/>
        <a:p>
          <a:r>
            <a:rPr lang="en-US" altLang="zh-TW" sz="2800" dirty="0"/>
            <a:t>Reference: Chapter 7.6</a:t>
          </a:r>
          <a:endParaRPr lang="zh-TW" altLang="en-US" sz="2800" dirty="0"/>
        </a:p>
      </dgm:t>
    </dgm:pt>
    <dgm:pt modelId="{AB65DC82-01E7-4609-A1EC-C5B860C8A242}" type="parTrans" cxnId="{42249D37-236D-4C5C-8282-356370DBC127}">
      <dgm:prSet/>
      <dgm:spPr/>
      <dgm:t>
        <a:bodyPr/>
        <a:lstStyle/>
        <a:p>
          <a:endParaRPr lang="zh-TW" altLang="en-US"/>
        </a:p>
      </dgm:t>
    </dgm:pt>
    <dgm:pt modelId="{0C9EE627-ABC1-4321-BF2E-62DC3765A378}" type="sibTrans" cxnId="{42249D37-236D-4C5C-8282-356370DBC127}">
      <dgm:prSet/>
      <dgm:spPr/>
      <dgm:t>
        <a:bodyPr/>
        <a:lstStyle/>
        <a:p>
          <a:endParaRPr lang="zh-TW" altLang="en-US"/>
        </a:p>
      </dgm:t>
    </dgm:pt>
    <dgm:pt modelId="{3AF492FE-68B8-418B-8A4C-5AAAD6303E3B}" type="pres">
      <dgm:prSet presAssocID="{E69DDF36-16F0-43E4-B856-8695ADDCBA90}" presName="linear" presStyleCnt="0">
        <dgm:presLayoutVars>
          <dgm:animLvl val="lvl"/>
          <dgm:resizeHandles val="exact"/>
        </dgm:presLayoutVars>
      </dgm:prSet>
      <dgm:spPr/>
    </dgm:pt>
    <dgm:pt modelId="{3DE8E414-7CD5-4732-ACB2-7567AC1CF868}" type="pres">
      <dgm:prSet presAssocID="{13642416-BAAF-473C-A96F-0E95381BA3D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4242F29-56A8-4159-896D-2E62109A9228}" type="pres">
      <dgm:prSet presAssocID="{13642416-BAAF-473C-A96F-0E95381BA3DB}" presName="childText" presStyleLbl="revTx" presStyleIdx="0" presStyleCnt="2">
        <dgm:presLayoutVars>
          <dgm:bulletEnabled val="1"/>
        </dgm:presLayoutVars>
      </dgm:prSet>
      <dgm:spPr/>
    </dgm:pt>
    <dgm:pt modelId="{5071E836-B7EE-4147-B552-1C26486C5A76}" type="pres">
      <dgm:prSet presAssocID="{201E35C7-EFAA-4308-B009-170E390D730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BD9EEEF-49C7-4AE1-8007-0B848D48BFCD}" type="pres">
      <dgm:prSet presAssocID="{201E35C7-EFAA-4308-B009-170E390D730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2DD44F29-752E-4886-A493-A094EB2D9E10}" srcId="{E69DDF36-16F0-43E4-B856-8695ADDCBA90}" destId="{13642416-BAAF-473C-A96F-0E95381BA3DB}" srcOrd="0" destOrd="0" parTransId="{8C2F7792-AD99-4587-A8BA-6C9757747A56}" sibTransId="{7D02C54E-6624-4240-806D-26B0CC6C3805}"/>
    <dgm:cxn modelId="{57849C2C-D98A-48CB-A6CB-A7A036800598}" type="presOf" srcId="{201E35C7-EFAA-4308-B009-170E390D7301}" destId="{5071E836-B7EE-4147-B552-1C26486C5A76}" srcOrd="0" destOrd="0" presId="urn:microsoft.com/office/officeart/2005/8/layout/vList2"/>
    <dgm:cxn modelId="{A1E34B31-C820-44EB-A024-FB2F8798F9AF}" srcId="{E69DDF36-16F0-43E4-B856-8695ADDCBA90}" destId="{201E35C7-EFAA-4308-B009-170E390D7301}" srcOrd="1" destOrd="0" parTransId="{E8E3D103-3FFD-4058-ACF1-77765E2A0E29}" sibTransId="{105917E0-8548-4BC6-9B7E-B607A1B3B8EE}"/>
    <dgm:cxn modelId="{42249D37-236D-4C5C-8282-356370DBC127}" srcId="{201E35C7-EFAA-4308-B009-170E390D7301}" destId="{32A596B9-539F-42E7-AAE8-D43EAC595645}" srcOrd="0" destOrd="0" parTransId="{AB65DC82-01E7-4609-A1EC-C5B860C8A242}" sibTransId="{0C9EE627-ABC1-4321-BF2E-62DC3765A378}"/>
    <dgm:cxn modelId="{3D4A914A-62B1-41B2-8489-7D604A1CF3BA}" type="presOf" srcId="{2BEF5A87-18E2-48C9-A074-88DC42858105}" destId="{54242F29-56A8-4159-896D-2E62109A9228}" srcOrd="0" destOrd="0" presId="urn:microsoft.com/office/officeart/2005/8/layout/vList2"/>
    <dgm:cxn modelId="{8813FD79-380A-4564-BECD-A548B47AB1ED}" type="presOf" srcId="{13642416-BAAF-473C-A96F-0E95381BA3DB}" destId="{3DE8E414-7CD5-4732-ACB2-7567AC1CF868}" srcOrd="0" destOrd="0" presId="urn:microsoft.com/office/officeart/2005/8/layout/vList2"/>
    <dgm:cxn modelId="{7B7A1891-65AE-47CE-A4BB-460037036200}" srcId="{13642416-BAAF-473C-A96F-0E95381BA3DB}" destId="{2BEF5A87-18E2-48C9-A074-88DC42858105}" srcOrd="0" destOrd="0" parTransId="{0AB9272F-9CD1-44FA-B33C-888DE09E9C95}" sibTransId="{E4443151-C472-43DD-9BA7-69A296FE1AAE}"/>
    <dgm:cxn modelId="{E0EC0B93-5881-40A1-9EA6-07D6DDBB6BF0}" type="presOf" srcId="{32A596B9-539F-42E7-AAE8-D43EAC595645}" destId="{2BD9EEEF-49C7-4AE1-8007-0B848D48BFCD}" srcOrd="0" destOrd="0" presId="urn:microsoft.com/office/officeart/2005/8/layout/vList2"/>
    <dgm:cxn modelId="{D30F51EE-3C0E-4C81-857D-A5C5B4A8C6D5}" type="presOf" srcId="{E69DDF36-16F0-43E4-B856-8695ADDCBA90}" destId="{3AF492FE-68B8-418B-8A4C-5AAAD6303E3B}" srcOrd="0" destOrd="0" presId="urn:microsoft.com/office/officeart/2005/8/layout/vList2"/>
    <dgm:cxn modelId="{D4522E3F-22E2-49C7-AAB8-0A88F1C5B103}" type="presParOf" srcId="{3AF492FE-68B8-418B-8A4C-5AAAD6303E3B}" destId="{3DE8E414-7CD5-4732-ACB2-7567AC1CF868}" srcOrd="0" destOrd="0" presId="urn:microsoft.com/office/officeart/2005/8/layout/vList2"/>
    <dgm:cxn modelId="{A725D892-AB0F-4C8E-8983-276F9BB8EDB0}" type="presParOf" srcId="{3AF492FE-68B8-418B-8A4C-5AAAD6303E3B}" destId="{54242F29-56A8-4159-896D-2E62109A9228}" srcOrd="1" destOrd="0" presId="urn:microsoft.com/office/officeart/2005/8/layout/vList2"/>
    <dgm:cxn modelId="{25DE9241-8739-40FD-9BCE-643438D230F4}" type="presParOf" srcId="{3AF492FE-68B8-418B-8A4C-5AAAD6303E3B}" destId="{5071E836-B7EE-4147-B552-1C26486C5A76}" srcOrd="2" destOrd="0" presId="urn:microsoft.com/office/officeart/2005/8/layout/vList2"/>
    <dgm:cxn modelId="{D1133FBF-3657-41F9-AF45-CFF26A3D2578}" type="presParOf" srcId="{3AF492FE-68B8-418B-8A4C-5AAAD6303E3B}" destId="{2BD9EEEF-49C7-4AE1-8007-0B848D48BFC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E8E414-7CD5-4732-ACB2-7567AC1CF868}">
      <dsp:nvSpPr>
        <dsp:cNvPr id="0" name=""/>
        <dsp:cNvSpPr/>
      </dsp:nvSpPr>
      <dsp:spPr>
        <a:xfrm>
          <a:off x="0" y="26784"/>
          <a:ext cx="7886700" cy="127120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5300" kern="1200" dirty="0"/>
            <a:t>Orthogonal Matrices </a:t>
          </a:r>
          <a:endParaRPr lang="zh-TW" altLang="en-US" sz="5300" kern="1200" dirty="0"/>
        </a:p>
      </dsp:txBody>
      <dsp:txXfrm>
        <a:off x="62055" y="88839"/>
        <a:ext cx="7762590" cy="1147095"/>
      </dsp:txXfrm>
    </dsp:sp>
    <dsp:sp modelId="{54242F29-56A8-4159-896D-2E62109A9228}">
      <dsp:nvSpPr>
        <dsp:cNvPr id="0" name=""/>
        <dsp:cNvSpPr/>
      </dsp:nvSpPr>
      <dsp:spPr>
        <a:xfrm>
          <a:off x="0" y="1297989"/>
          <a:ext cx="7886700" cy="877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altLang="zh-TW" sz="2800" kern="1200" dirty="0"/>
            <a:t>Reference: Chapter 7.5</a:t>
          </a:r>
          <a:endParaRPr lang="zh-TW" altLang="en-US" sz="2800" kern="1200" dirty="0"/>
        </a:p>
      </dsp:txBody>
      <dsp:txXfrm>
        <a:off x="0" y="1297989"/>
        <a:ext cx="7886700" cy="877680"/>
      </dsp:txXfrm>
    </dsp:sp>
    <dsp:sp modelId="{5071E836-B7EE-4147-B552-1C26486C5A76}">
      <dsp:nvSpPr>
        <dsp:cNvPr id="0" name=""/>
        <dsp:cNvSpPr/>
      </dsp:nvSpPr>
      <dsp:spPr>
        <a:xfrm>
          <a:off x="0" y="2175669"/>
          <a:ext cx="7886700" cy="1271205"/>
        </a:xfrm>
        <a:prstGeom prst="roundRect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5300" kern="1200" dirty="0"/>
            <a:t>Symmetric Matrices</a:t>
          </a:r>
          <a:endParaRPr lang="zh-TW" altLang="en-US" sz="5300" kern="1200" dirty="0"/>
        </a:p>
      </dsp:txBody>
      <dsp:txXfrm>
        <a:off x="62055" y="2237724"/>
        <a:ext cx="7762590" cy="1147095"/>
      </dsp:txXfrm>
    </dsp:sp>
    <dsp:sp modelId="{2BD9EEEF-49C7-4AE1-8007-0B848D48BFCD}">
      <dsp:nvSpPr>
        <dsp:cNvPr id="0" name=""/>
        <dsp:cNvSpPr/>
      </dsp:nvSpPr>
      <dsp:spPr>
        <a:xfrm>
          <a:off x="0" y="3446874"/>
          <a:ext cx="7886700" cy="877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altLang="zh-TW" sz="2800" kern="1200" dirty="0"/>
            <a:t>Reference: Chapter 7.6</a:t>
          </a:r>
          <a:endParaRPr lang="zh-TW" altLang="en-US" sz="2800" kern="1200" dirty="0"/>
        </a:p>
      </dsp:txBody>
      <dsp:txXfrm>
        <a:off x="0" y="3446874"/>
        <a:ext cx="7886700" cy="8776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E8E414-7CD5-4732-ACB2-7567AC1CF868}">
      <dsp:nvSpPr>
        <dsp:cNvPr id="0" name=""/>
        <dsp:cNvSpPr/>
      </dsp:nvSpPr>
      <dsp:spPr>
        <a:xfrm>
          <a:off x="0" y="26784"/>
          <a:ext cx="7886700" cy="127120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5300" kern="1200" dirty="0"/>
            <a:t>Orthogonal Matrices </a:t>
          </a:r>
          <a:endParaRPr lang="zh-TW" altLang="en-US" sz="5300" kern="1200" dirty="0"/>
        </a:p>
      </dsp:txBody>
      <dsp:txXfrm>
        <a:off x="62055" y="88839"/>
        <a:ext cx="7762590" cy="1147095"/>
      </dsp:txXfrm>
    </dsp:sp>
    <dsp:sp modelId="{54242F29-56A8-4159-896D-2E62109A9228}">
      <dsp:nvSpPr>
        <dsp:cNvPr id="0" name=""/>
        <dsp:cNvSpPr/>
      </dsp:nvSpPr>
      <dsp:spPr>
        <a:xfrm>
          <a:off x="0" y="1297989"/>
          <a:ext cx="7886700" cy="877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altLang="zh-TW" sz="2800" kern="1200" dirty="0"/>
            <a:t>Reference: Chapter 7.5</a:t>
          </a:r>
          <a:endParaRPr lang="zh-TW" altLang="en-US" sz="2800" kern="1200" dirty="0"/>
        </a:p>
      </dsp:txBody>
      <dsp:txXfrm>
        <a:off x="0" y="1297989"/>
        <a:ext cx="7886700" cy="877680"/>
      </dsp:txXfrm>
    </dsp:sp>
    <dsp:sp modelId="{5071E836-B7EE-4147-B552-1C26486C5A76}">
      <dsp:nvSpPr>
        <dsp:cNvPr id="0" name=""/>
        <dsp:cNvSpPr/>
      </dsp:nvSpPr>
      <dsp:spPr>
        <a:xfrm>
          <a:off x="0" y="2175669"/>
          <a:ext cx="7886700" cy="1271205"/>
        </a:xfrm>
        <a:prstGeom prst="roundRect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5300" kern="1200" dirty="0"/>
            <a:t>Symmetric Matrices</a:t>
          </a:r>
          <a:endParaRPr lang="zh-TW" altLang="en-US" sz="5300" kern="1200" dirty="0"/>
        </a:p>
      </dsp:txBody>
      <dsp:txXfrm>
        <a:off x="62055" y="2237724"/>
        <a:ext cx="7762590" cy="1147095"/>
      </dsp:txXfrm>
    </dsp:sp>
    <dsp:sp modelId="{2BD9EEEF-49C7-4AE1-8007-0B848D48BFCD}">
      <dsp:nvSpPr>
        <dsp:cNvPr id="0" name=""/>
        <dsp:cNvSpPr/>
      </dsp:nvSpPr>
      <dsp:spPr>
        <a:xfrm>
          <a:off x="0" y="3446874"/>
          <a:ext cx="7886700" cy="877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altLang="zh-TW" sz="2800" kern="1200" dirty="0"/>
            <a:t>Reference: Chapter 7.6</a:t>
          </a:r>
          <a:endParaRPr lang="zh-TW" altLang="en-US" sz="2800" kern="1200" dirty="0"/>
        </a:p>
      </dsp:txBody>
      <dsp:txXfrm>
        <a:off x="0" y="3446874"/>
        <a:ext cx="7886700" cy="877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1B2F0-DD4E-4396-846C-4A0C55485EBA}" type="datetimeFigureOut">
              <a:rPr lang="zh-TW" altLang="en-US" smtClean="0"/>
              <a:t>2020/12/24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F1889-0954-47D3-BA04-6C5AABCA7F4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0790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altLang="zh-TW" sz="1200" dirty="0"/>
              <a:t>Anything in  Common?</a:t>
            </a:r>
            <a:endParaRPr lang="zh-TW" altLang="en-US" sz="1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AF1889-0954-47D3-BA04-6C5AABCA7F43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7741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Why there is no </a:t>
            </a:r>
            <a:r>
              <a:rPr lang="en-US" altLang="zh-TW" dirty="0" err="1"/>
              <a:t>northonormal</a:t>
            </a:r>
            <a:r>
              <a:rPr lang="en-US" altLang="zh-TW" baseline="0" dirty="0"/>
              <a:t> matrix??????????????????????????????????????????????????????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AF1889-0954-47D3-BA04-6C5AABCA7F43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8574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altLang="zh-TW" b="1" i="1" dirty="0"/>
              <a:t>Proof</a:t>
            </a:r>
            <a:r>
              <a:rPr lang="en-US" altLang="zh-TW" dirty="0"/>
              <a:t>  (b) </a:t>
            </a:r>
            <a:r>
              <a:rPr lang="en-US" altLang="zh-TW" dirty="0">
                <a:sym typeface="Wingdings" pitchFamily="2" charset="2"/>
              </a:rPr>
              <a:t> (c) By definition of invertible matrices</a:t>
            </a:r>
            <a:endParaRPr lang="en-US" altLang="zh-TW" dirty="0"/>
          </a:p>
          <a:p>
            <a:pPr>
              <a:lnSpc>
                <a:spcPct val="120000"/>
              </a:lnSpc>
            </a:pPr>
            <a:r>
              <a:rPr lang="en-US" altLang="zh-TW" dirty="0"/>
              <a:t>	(a) </a:t>
            </a:r>
            <a:r>
              <a:rPr lang="en-US" altLang="zh-TW" dirty="0">
                <a:sym typeface="Symbol" pitchFamily="18" charset="2"/>
              </a:rPr>
              <a:t> (b) with </a:t>
            </a:r>
            <a:r>
              <a:rPr lang="en-US" altLang="zh-TW" i="1" dirty="0"/>
              <a:t>Q</a:t>
            </a:r>
            <a:r>
              <a:rPr lang="en-US" altLang="zh-TW" dirty="0"/>
              <a:t> = [ </a:t>
            </a:r>
            <a:r>
              <a:rPr lang="en-US" altLang="zh-TW" b="1" dirty="0"/>
              <a:t>q</a:t>
            </a:r>
            <a:r>
              <a:rPr lang="en-US" altLang="zh-TW" baseline="-25000" dirty="0">
                <a:sym typeface="Symbol" pitchFamily="18" charset="2"/>
              </a:rPr>
              <a:t>1</a:t>
            </a:r>
            <a:r>
              <a:rPr lang="en-US" altLang="zh-TW" dirty="0">
                <a:sym typeface="Symbol" pitchFamily="18" charset="2"/>
              </a:rPr>
              <a:t>  </a:t>
            </a:r>
            <a:r>
              <a:rPr lang="en-US" altLang="zh-TW" b="1" dirty="0"/>
              <a:t>q</a:t>
            </a:r>
            <a:r>
              <a:rPr lang="en-US" altLang="zh-TW" baseline="-25000" dirty="0">
                <a:sym typeface="Symbol" pitchFamily="18" charset="2"/>
              </a:rPr>
              <a:t>2</a:t>
            </a:r>
            <a:r>
              <a:rPr lang="en-US" altLang="zh-TW" dirty="0">
                <a:sym typeface="Symbol" pitchFamily="18" charset="2"/>
              </a:rPr>
              <a:t>  </a:t>
            </a:r>
            <a:r>
              <a:rPr lang="en-US" altLang="zh-TW" dirty="0">
                <a:sym typeface="MT Extra" pitchFamily="18" charset="2"/>
              </a:rPr>
              <a:t>  </a:t>
            </a:r>
            <a:r>
              <a:rPr lang="en-US" altLang="zh-TW" b="1" dirty="0" err="1"/>
              <a:t>q</a:t>
            </a:r>
            <a:r>
              <a:rPr lang="en-US" altLang="zh-TW" i="1" baseline="-25000" dirty="0" err="1">
                <a:sym typeface="Symbol" pitchFamily="18" charset="2"/>
              </a:rPr>
              <a:t>n</a:t>
            </a:r>
            <a:r>
              <a:rPr lang="en-US" altLang="zh-TW" dirty="0">
                <a:sym typeface="Symbol" pitchFamily="18" charset="2"/>
              </a:rPr>
              <a:t> </a:t>
            </a:r>
            <a:r>
              <a:rPr lang="en-US" altLang="zh-TW" dirty="0"/>
              <a:t>], </a:t>
            </a:r>
            <a:r>
              <a:rPr lang="en-US" altLang="zh-TW" b="1" dirty="0">
                <a:sym typeface="Symbol" pitchFamily="18" charset="2"/>
              </a:rPr>
              <a:t>q</a:t>
            </a:r>
            <a:r>
              <a:rPr lang="en-US" altLang="zh-TW" i="1" baseline="-25000" dirty="0"/>
              <a:t>i</a:t>
            </a:r>
            <a:r>
              <a:rPr lang="en-US" altLang="zh-TW" sz="800" b="1" dirty="0">
                <a:sym typeface="Symbol" pitchFamily="18" charset="2"/>
              </a:rPr>
              <a:t> </a:t>
            </a:r>
            <a:r>
              <a:rPr lang="en-US" altLang="zh-TW" sz="800" dirty="0">
                <a:sym typeface="Symbol" pitchFamily="18" charset="2"/>
              </a:rPr>
              <a:t></a:t>
            </a:r>
            <a:r>
              <a:rPr lang="en-US" altLang="zh-TW" sz="800" b="1" dirty="0"/>
              <a:t> </a:t>
            </a:r>
            <a:r>
              <a:rPr lang="en-US" altLang="zh-TW" b="1" dirty="0"/>
              <a:t>q</a:t>
            </a:r>
            <a:r>
              <a:rPr lang="en-US" altLang="zh-TW" i="1" baseline="-25000" dirty="0"/>
              <a:t>i</a:t>
            </a:r>
            <a:r>
              <a:rPr lang="en-US" altLang="zh-TW" dirty="0">
                <a:sym typeface="Symbol" pitchFamily="18" charset="2"/>
              </a:rPr>
              <a:t> = 1 = [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i="1" baseline="40000" dirty="0">
                <a:sym typeface="Symbol" pitchFamily="18" charset="2"/>
              </a:rPr>
              <a:t>T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dirty="0">
                <a:sym typeface="Symbol" pitchFamily="18" charset="2"/>
              </a:rPr>
              <a:t>]</a:t>
            </a:r>
            <a:r>
              <a:rPr lang="en-US" altLang="zh-TW" i="1" baseline="-25000" dirty="0">
                <a:sym typeface="Symbol" pitchFamily="18" charset="2"/>
              </a:rPr>
              <a:t>ii</a:t>
            </a:r>
            <a:r>
              <a:rPr lang="en-US" altLang="zh-TW" dirty="0">
                <a:sym typeface="Symbol" pitchFamily="18" charset="2"/>
              </a:rPr>
              <a:t> </a:t>
            </a:r>
            <a:r>
              <a:rPr lang="en-US" altLang="zh-TW" i="1" dirty="0" err="1">
                <a:sym typeface="Symbol" pitchFamily="18" charset="2"/>
              </a:rPr>
              <a:t>i</a:t>
            </a:r>
            <a:r>
              <a:rPr lang="en-US" altLang="zh-TW" dirty="0">
                <a:sym typeface="Symbol" pitchFamily="18" charset="2"/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en-US" altLang="zh-TW" dirty="0">
                <a:sym typeface="Symbol" pitchFamily="18" charset="2"/>
              </a:rPr>
              <a:t>                            and </a:t>
            </a:r>
            <a:r>
              <a:rPr lang="en-US" altLang="zh-TW" b="1" dirty="0">
                <a:sym typeface="Symbol" pitchFamily="18" charset="2"/>
              </a:rPr>
              <a:t>q</a:t>
            </a:r>
            <a:r>
              <a:rPr lang="en-US" altLang="zh-TW" i="1" baseline="-25000" dirty="0"/>
              <a:t>i</a:t>
            </a:r>
            <a:r>
              <a:rPr lang="en-US" altLang="zh-TW" sz="800" b="1" dirty="0">
                <a:sym typeface="Symbol" pitchFamily="18" charset="2"/>
              </a:rPr>
              <a:t> </a:t>
            </a:r>
            <a:r>
              <a:rPr lang="en-US" altLang="zh-TW" sz="800" dirty="0">
                <a:sym typeface="Symbol" pitchFamily="18" charset="2"/>
              </a:rPr>
              <a:t></a:t>
            </a:r>
            <a:r>
              <a:rPr lang="en-US" altLang="zh-TW" sz="800" b="1" dirty="0"/>
              <a:t> </a:t>
            </a:r>
            <a:r>
              <a:rPr lang="en-US" altLang="zh-TW" b="1" dirty="0" err="1"/>
              <a:t>q</a:t>
            </a:r>
            <a:r>
              <a:rPr lang="en-US" altLang="zh-TW" i="1" baseline="-25000" dirty="0" err="1"/>
              <a:t>j</a:t>
            </a:r>
            <a:r>
              <a:rPr lang="en-US" altLang="zh-TW" dirty="0">
                <a:sym typeface="Symbol" pitchFamily="18" charset="2"/>
              </a:rPr>
              <a:t> = 0 = [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i="1" baseline="40000" dirty="0">
                <a:sym typeface="Symbol" pitchFamily="18" charset="2"/>
              </a:rPr>
              <a:t>T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dirty="0">
                <a:sym typeface="Symbol" pitchFamily="18" charset="2"/>
              </a:rPr>
              <a:t>]</a:t>
            </a:r>
            <a:r>
              <a:rPr lang="en-US" altLang="zh-TW" i="1" baseline="-25000" dirty="0" err="1">
                <a:sym typeface="Symbol" pitchFamily="18" charset="2"/>
              </a:rPr>
              <a:t>ij</a:t>
            </a:r>
            <a:r>
              <a:rPr lang="en-US" altLang="zh-TW" dirty="0">
                <a:sym typeface="Symbol" pitchFamily="18" charset="2"/>
              </a:rPr>
              <a:t> </a:t>
            </a:r>
            <a:r>
              <a:rPr lang="en-US" altLang="zh-TW" i="1" dirty="0" err="1">
                <a:sym typeface="Symbol" pitchFamily="18" charset="2"/>
              </a:rPr>
              <a:t>i</a:t>
            </a:r>
            <a:r>
              <a:rPr lang="en-US" altLang="zh-TW" dirty="0">
                <a:sym typeface="Symbol" pitchFamily="18" charset="2"/>
              </a:rPr>
              <a:t>  </a:t>
            </a:r>
            <a:r>
              <a:rPr lang="en-US" altLang="zh-TW" i="1" dirty="0">
                <a:sym typeface="Symbol" pitchFamily="18" charset="2"/>
              </a:rPr>
              <a:t>j</a:t>
            </a:r>
            <a:r>
              <a:rPr lang="en-US" altLang="zh-TW" dirty="0">
                <a:sym typeface="Symbol" pitchFamily="18" charset="2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en-US" altLang="zh-TW" dirty="0">
                <a:sym typeface="Symbol" pitchFamily="18" charset="2"/>
              </a:rPr>
              <a:t>                            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i="1" baseline="40000" dirty="0">
                <a:sym typeface="Symbol" pitchFamily="18" charset="2"/>
              </a:rPr>
              <a:t>T</a:t>
            </a:r>
            <a:r>
              <a:rPr lang="en-US" altLang="zh-TW" i="1" dirty="0">
                <a:sym typeface="Symbol" pitchFamily="18" charset="2"/>
              </a:rPr>
              <a:t>Q </a:t>
            </a:r>
            <a:r>
              <a:rPr lang="en-US" altLang="zh-TW" dirty="0">
                <a:sym typeface="Symbol" pitchFamily="18" charset="2"/>
              </a:rPr>
              <a:t>= </a:t>
            </a:r>
            <a:r>
              <a:rPr lang="en-US" altLang="zh-TW" i="1" dirty="0">
                <a:sym typeface="Symbol" pitchFamily="18" charset="2"/>
              </a:rPr>
              <a:t>I</a:t>
            </a:r>
            <a:r>
              <a:rPr lang="en-US" altLang="zh-TW" i="1" baseline="-25000" dirty="0">
                <a:sym typeface="Symbol" pitchFamily="18" charset="2"/>
              </a:rPr>
              <a:t>n</a:t>
            </a:r>
          </a:p>
          <a:p>
            <a:pPr>
              <a:lnSpc>
                <a:spcPct val="120000"/>
              </a:lnSpc>
            </a:pPr>
            <a:r>
              <a:rPr lang="en-US" altLang="zh-TW" dirty="0"/>
              <a:t>            (c) </a:t>
            </a:r>
            <a:r>
              <a:rPr lang="en-US" altLang="zh-TW" dirty="0">
                <a:sym typeface="Symbol" pitchFamily="18" charset="2"/>
              </a:rPr>
              <a:t> </a:t>
            </a:r>
            <a:r>
              <a:rPr lang="en-US" altLang="zh-TW" dirty="0"/>
              <a:t>(d) </a:t>
            </a:r>
            <a:r>
              <a:rPr lang="en-US" altLang="zh-TW" dirty="0">
                <a:sym typeface="Symbol" pitchFamily="18" charset="2"/>
              </a:rPr>
              <a:t>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dirty="0">
                <a:sym typeface="Symbol" pitchFamily="18" charset="2"/>
              </a:rPr>
              <a:t>, </a:t>
            </a:r>
            <a:r>
              <a:rPr lang="en-US" altLang="zh-TW" b="1" dirty="0">
                <a:sym typeface="Symbol" pitchFamily="18" charset="2"/>
              </a:rPr>
              <a:t>v</a:t>
            </a:r>
            <a:r>
              <a:rPr lang="en-US" altLang="zh-TW" dirty="0">
                <a:sym typeface="Symbol" pitchFamily="18" charset="2"/>
              </a:rPr>
              <a:t>  </a:t>
            </a:r>
            <a:r>
              <a:rPr lang="en-US" altLang="zh-TW" dirty="0">
                <a:latin typeface="Script MT Bold"/>
                <a:cs typeface="Script MT Bold"/>
                <a:sym typeface="Symbol" pitchFamily="18" charset="2"/>
              </a:rPr>
              <a:t>R</a:t>
            </a:r>
            <a:r>
              <a:rPr lang="en-US" altLang="zh-TW" i="1" baseline="40000" dirty="0">
                <a:sym typeface="Symbol" pitchFamily="18" charset="2"/>
              </a:rPr>
              <a:t>n</a:t>
            </a:r>
            <a:r>
              <a:rPr lang="en-US" altLang="zh-TW" dirty="0">
                <a:sym typeface="Symbol" pitchFamily="18" charset="2"/>
              </a:rPr>
              <a:t>, 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sz="800" b="1" dirty="0">
                <a:sym typeface="Symbol" pitchFamily="18" charset="2"/>
              </a:rPr>
              <a:t> </a:t>
            </a:r>
            <a:r>
              <a:rPr lang="en-US" altLang="zh-TW" sz="800" dirty="0">
                <a:sym typeface="Symbol" pitchFamily="18" charset="2"/>
              </a:rPr>
              <a:t></a:t>
            </a:r>
            <a:r>
              <a:rPr lang="en-US" altLang="zh-TW" sz="800" b="1" dirty="0"/>
              <a:t> 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b="1" dirty="0">
                <a:sym typeface="Symbol" pitchFamily="18" charset="2"/>
              </a:rPr>
              <a:t>v</a:t>
            </a:r>
            <a:r>
              <a:rPr lang="en-US" altLang="zh-TW" dirty="0">
                <a:sym typeface="Symbol" pitchFamily="18" charset="2"/>
              </a:rPr>
              <a:t> = 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sz="800" b="1" dirty="0">
                <a:sym typeface="Symbol" pitchFamily="18" charset="2"/>
              </a:rPr>
              <a:t> </a:t>
            </a:r>
            <a:r>
              <a:rPr lang="en-US" altLang="zh-TW" sz="800" dirty="0">
                <a:sym typeface="Symbol" pitchFamily="18" charset="2"/>
              </a:rPr>
              <a:t></a:t>
            </a:r>
            <a:r>
              <a:rPr lang="en-US" altLang="zh-TW" sz="800" b="1" dirty="0"/>
              <a:t> </a:t>
            </a:r>
            <a:r>
              <a:rPr lang="en-US" altLang="zh-TW" i="1" dirty="0" err="1">
                <a:sym typeface="Symbol" pitchFamily="18" charset="2"/>
              </a:rPr>
              <a:t>Q</a:t>
            </a:r>
            <a:r>
              <a:rPr lang="en-US" altLang="zh-TW" i="1" baseline="40000" dirty="0" err="1">
                <a:sym typeface="Symbol" pitchFamily="18" charset="2"/>
              </a:rPr>
              <a:t>T</a:t>
            </a:r>
            <a:r>
              <a:rPr lang="en-US" altLang="zh-TW" i="1" dirty="0" err="1">
                <a:sym typeface="Symbol" pitchFamily="18" charset="2"/>
              </a:rPr>
              <a:t>Q</a:t>
            </a:r>
            <a:r>
              <a:rPr lang="en-US" altLang="zh-TW" b="1" dirty="0" err="1">
                <a:sym typeface="Symbol" pitchFamily="18" charset="2"/>
              </a:rPr>
              <a:t>v</a:t>
            </a:r>
            <a:r>
              <a:rPr lang="en-US" altLang="zh-TW" dirty="0">
                <a:sym typeface="Symbol" pitchFamily="18" charset="2"/>
              </a:rPr>
              <a:t> = 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sz="800" b="1" dirty="0">
                <a:sym typeface="Symbol" pitchFamily="18" charset="2"/>
              </a:rPr>
              <a:t> </a:t>
            </a:r>
            <a:r>
              <a:rPr lang="en-US" altLang="zh-TW" sz="800" dirty="0">
                <a:sym typeface="Symbol" pitchFamily="18" charset="2"/>
              </a:rPr>
              <a:t></a:t>
            </a:r>
            <a:r>
              <a:rPr lang="en-US" altLang="zh-TW" sz="800" b="1" dirty="0"/>
              <a:t> 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baseline="40000" dirty="0">
                <a:sym typeface="Symbol" pitchFamily="18" charset="2"/>
              </a:rPr>
              <a:t>1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b="1" dirty="0">
                <a:sym typeface="Symbol" pitchFamily="18" charset="2"/>
              </a:rPr>
              <a:t>v</a:t>
            </a:r>
            <a:r>
              <a:rPr lang="en-US" altLang="zh-TW" dirty="0">
                <a:sym typeface="Symbol" pitchFamily="18" charset="2"/>
              </a:rPr>
              <a:t> = 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sz="800" b="1" dirty="0">
                <a:sym typeface="Symbol" pitchFamily="18" charset="2"/>
              </a:rPr>
              <a:t> </a:t>
            </a:r>
            <a:r>
              <a:rPr lang="en-US" altLang="zh-TW" sz="800" dirty="0">
                <a:sym typeface="Symbol" pitchFamily="18" charset="2"/>
              </a:rPr>
              <a:t></a:t>
            </a:r>
            <a:r>
              <a:rPr lang="en-US" altLang="zh-TW" sz="800" b="1" dirty="0"/>
              <a:t> </a:t>
            </a:r>
            <a:r>
              <a:rPr lang="en-US" altLang="zh-TW" b="1" dirty="0">
                <a:sym typeface="Symbol" pitchFamily="18" charset="2"/>
              </a:rPr>
              <a:t>v</a:t>
            </a:r>
            <a:r>
              <a:rPr lang="en-US" altLang="zh-TW" dirty="0">
                <a:sym typeface="Symbol" pitchFamily="18" charset="2"/>
              </a:rPr>
              <a:t>.</a:t>
            </a:r>
          </a:p>
          <a:p>
            <a:pPr>
              <a:lnSpc>
                <a:spcPct val="120000"/>
              </a:lnSpc>
            </a:pPr>
            <a:endParaRPr lang="en-US" altLang="zh-TW" dirty="0">
              <a:sym typeface="Symbol" pitchFamily="18" charset="2"/>
            </a:endParaRPr>
          </a:p>
          <a:p>
            <a:pPr>
              <a:lnSpc>
                <a:spcPct val="120000"/>
              </a:lnSpc>
            </a:pPr>
            <a:r>
              <a:rPr lang="en-US" altLang="zh-TW" dirty="0"/>
              <a:t>(d) </a:t>
            </a:r>
            <a:r>
              <a:rPr lang="en-US" altLang="zh-TW" dirty="0">
                <a:sym typeface="Symbol" pitchFamily="18" charset="2"/>
              </a:rPr>
              <a:t> </a:t>
            </a:r>
            <a:r>
              <a:rPr lang="en-US" altLang="zh-TW" dirty="0"/>
              <a:t>(e) </a:t>
            </a:r>
            <a:r>
              <a:rPr lang="en-US" altLang="zh-TW" dirty="0">
                <a:sym typeface="Symbol" pitchFamily="18" charset="2"/>
              </a:rPr>
              <a:t>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dirty="0">
                <a:sym typeface="Symbol" pitchFamily="18" charset="2"/>
              </a:rPr>
              <a:t>  </a:t>
            </a:r>
            <a:r>
              <a:rPr lang="en-US" altLang="zh-TW" dirty="0">
                <a:latin typeface="Script MT Bold"/>
                <a:cs typeface="Script MT Bold"/>
                <a:sym typeface="Symbol" pitchFamily="18" charset="2"/>
              </a:rPr>
              <a:t>R</a:t>
            </a:r>
            <a:r>
              <a:rPr lang="en-US" altLang="zh-TW" i="1" baseline="40000" dirty="0">
                <a:sym typeface="Symbol" pitchFamily="18" charset="2"/>
              </a:rPr>
              <a:t>n</a:t>
            </a:r>
            <a:r>
              <a:rPr lang="en-US" altLang="zh-TW" dirty="0">
                <a:sym typeface="Symbol" pitchFamily="18" charset="2"/>
              </a:rPr>
              <a:t>, </a:t>
            </a:r>
            <a:r>
              <a:rPr lang="en-US" altLang="zh-TW" i="1" dirty="0"/>
              <a:t>Q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dirty="0">
                <a:sym typeface="Symbol" pitchFamily="18" charset="2"/>
              </a:rPr>
              <a:t> = (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sz="800" b="1" dirty="0">
                <a:sym typeface="Symbol" pitchFamily="18" charset="2"/>
              </a:rPr>
              <a:t> </a:t>
            </a:r>
            <a:r>
              <a:rPr lang="en-US" altLang="zh-TW" sz="800" dirty="0">
                <a:sym typeface="Symbol" pitchFamily="18" charset="2"/>
              </a:rPr>
              <a:t></a:t>
            </a:r>
            <a:r>
              <a:rPr lang="en-US" altLang="zh-TW" sz="800" b="1" dirty="0"/>
              <a:t> 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dirty="0">
                <a:sym typeface="Symbol" pitchFamily="18" charset="2"/>
              </a:rPr>
              <a:t>)</a:t>
            </a:r>
            <a:r>
              <a:rPr lang="en-US" altLang="zh-TW" baseline="40000" dirty="0">
                <a:sym typeface="Symbol" pitchFamily="18" charset="2"/>
              </a:rPr>
              <a:t>1/2 </a:t>
            </a:r>
            <a:r>
              <a:rPr lang="en-US" altLang="zh-TW" dirty="0">
                <a:sym typeface="Symbol" pitchFamily="18" charset="2"/>
              </a:rPr>
              <a:t>= (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sz="800" b="1" dirty="0">
                <a:sym typeface="Symbol" pitchFamily="18" charset="2"/>
              </a:rPr>
              <a:t> </a:t>
            </a:r>
            <a:r>
              <a:rPr lang="en-US" altLang="zh-TW" sz="800" dirty="0">
                <a:sym typeface="Symbol" pitchFamily="18" charset="2"/>
              </a:rPr>
              <a:t></a:t>
            </a:r>
            <a:r>
              <a:rPr lang="en-US" altLang="zh-TW" sz="800" b="1" dirty="0"/>
              <a:t> 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dirty="0">
                <a:sym typeface="Symbol" pitchFamily="18" charset="2"/>
              </a:rPr>
              <a:t>)</a:t>
            </a:r>
            <a:r>
              <a:rPr lang="en-US" altLang="zh-TW" baseline="40000" dirty="0">
                <a:sym typeface="Symbol" pitchFamily="18" charset="2"/>
              </a:rPr>
              <a:t>1/2 </a:t>
            </a:r>
            <a:r>
              <a:rPr lang="en-US" altLang="zh-TW" dirty="0">
                <a:sym typeface="Symbol" pitchFamily="18" charset="2"/>
              </a:rPr>
              <a:t>= 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dirty="0">
                <a:sym typeface="Symbol" pitchFamily="18" charset="2"/>
              </a:rPr>
              <a:t>.</a:t>
            </a:r>
          </a:p>
          <a:p>
            <a:pPr>
              <a:lnSpc>
                <a:spcPct val="120000"/>
              </a:lnSpc>
            </a:pPr>
            <a:r>
              <a:rPr lang="en-US" altLang="zh-TW" dirty="0">
                <a:sym typeface="Symbol" pitchFamily="18" charset="2"/>
              </a:rPr>
              <a:t>(e)  </a:t>
            </a:r>
            <a:r>
              <a:rPr lang="en-US" altLang="zh-TW" dirty="0"/>
              <a:t>(a) The above necessary conditions.</a:t>
            </a:r>
          </a:p>
          <a:p>
            <a:pPr>
              <a:lnSpc>
                <a:spcPct val="120000"/>
              </a:lnSpc>
            </a:pPr>
            <a:endParaRPr lang="en-US" altLang="zh-TW" dirty="0">
              <a:sym typeface="Symbol" pitchFamily="18" charset="2"/>
            </a:endParaRPr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AF1889-0954-47D3-BA04-6C5AABCA7F43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4529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altLang="zh-TW" b="1" i="1" dirty="0"/>
              <a:t>Proof</a:t>
            </a:r>
            <a:r>
              <a:rPr lang="en-US" altLang="zh-TW" dirty="0"/>
              <a:t>  (b) </a:t>
            </a:r>
            <a:r>
              <a:rPr lang="en-US" altLang="zh-TW" dirty="0">
                <a:sym typeface="Wingdings" pitchFamily="2" charset="2"/>
              </a:rPr>
              <a:t> (c) By definition of invertible matrices</a:t>
            </a:r>
            <a:endParaRPr lang="en-US" altLang="zh-TW" dirty="0"/>
          </a:p>
          <a:p>
            <a:pPr>
              <a:lnSpc>
                <a:spcPct val="120000"/>
              </a:lnSpc>
            </a:pPr>
            <a:r>
              <a:rPr lang="en-US" altLang="zh-TW" dirty="0"/>
              <a:t>	(a) </a:t>
            </a:r>
            <a:r>
              <a:rPr lang="en-US" altLang="zh-TW" dirty="0">
                <a:sym typeface="Symbol" pitchFamily="18" charset="2"/>
              </a:rPr>
              <a:t> (b) with </a:t>
            </a:r>
            <a:r>
              <a:rPr lang="en-US" altLang="zh-TW" i="1" dirty="0"/>
              <a:t>Q</a:t>
            </a:r>
            <a:r>
              <a:rPr lang="en-US" altLang="zh-TW" dirty="0"/>
              <a:t> = [ </a:t>
            </a:r>
            <a:r>
              <a:rPr lang="en-US" altLang="zh-TW" b="1" dirty="0"/>
              <a:t>q</a:t>
            </a:r>
            <a:r>
              <a:rPr lang="en-US" altLang="zh-TW" baseline="-25000" dirty="0">
                <a:sym typeface="Symbol" pitchFamily="18" charset="2"/>
              </a:rPr>
              <a:t>1</a:t>
            </a:r>
            <a:r>
              <a:rPr lang="en-US" altLang="zh-TW" dirty="0">
                <a:sym typeface="Symbol" pitchFamily="18" charset="2"/>
              </a:rPr>
              <a:t>  </a:t>
            </a:r>
            <a:r>
              <a:rPr lang="en-US" altLang="zh-TW" b="1" dirty="0"/>
              <a:t>q</a:t>
            </a:r>
            <a:r>
              <a:rPr lang="en-US" altLang="zh-TW" baseline="-25000" dirty="0">
                <a:sym typeface="Symbol" pitchFamily="18" charset="2"/>
              </a:rPr>
              <a:t>2</a:t>
            </a:r>
            <a:r>
              <a:rPr lang="en-US" altLang="zh-TW" dirty="0">
                <a:sym typeface="Symbol" pitchFamily="18" charset="2"/>
              </a:rPr>
              <a:t>  </a:t>
            </a:r>
            <a:r>
              <a:rPr lang="en-US" altLang="zh-TW" dirty="0">
                <a:sym typeface="MT Extra" pitchFamily="18" charset="2"/>
              </a:rPr>
              <a:t>  </a:t>
            </a:r>
            <a:r>
              <a:rPr lang="en-US" altLang="zh-TW" b="1" dirty="0" err="1"/>
              <a:t>q</a:t>
            </a:r>
            <a:r>
              <a:rPr lang="en-US" altLang="zh-TW" i="1" baseline="-25000" dirty="0" err="1">
                <a:sym typeface="Symbol" pitchFamily="18" charset="2"/>
              </a:rPr>
              <a:t>n</a:t>
            </a:r>
            <a:r>
              <a:rPr lang="en-US" altLang="zh-TW" dirty="0">
                <a:sym typeface="Symbol" pitchFamily="18" charset="2"/>
              </a:rPr>
              <a:t> </a:t>
            </a:r>
            <a:r>
              <a:rPr lang="en-US" altLang="zh-TW" dirty="0"/>
              <a:t>], </a:t>
            </a:r>
            <a:r>
              <a:rPr lang="en-US" altLang="zh-TW" b="1" dirty="0">
                <a:sym typeface="Symbol" pitchFamily="18" charset="2"/>
              </a:rPr>
              <a:t>q</a:t>
            </a:r>
            <a:r>
              <a:rPr lang="en-US" altLang="zh-TW" i="1" baseline="-25000" dirty="0"/>
              <a:t>i</a:t>
            </a:r>
            <a:r>
              <a:rPr lang="en-US" altLang="zh-TW" sz="800" b="1" dirty="0">
                <a:sym typeface="Symbol" pitchFamily="18" charset="2"/>
              </a:rPr>
              <a:t> </a:t>
            </a:r>
            <a:r>
              <a:rPr lang="en-US" altLang="zh-TW" sz="800" dirty="0">
                <a:sym typeface="Symbol" pitchFamily="18" charset="2"/>
              </a:rPr>
              <a:t></a:t>
            </a:r>
            <a:r>
              <a:rPr lang="en-US" altLang="zh-TW" sz="800" b="1" dirty="0"/>
              <a:t> </a:t>
            </a:r>
            <a:r>
              <a:rPr lang="en-US" altLang="zh-TW" b="1" dirty="0"/>
              <a:t>q</a:t>
            </a:r>
            <a:r>
              <a:rPr lang="en-US" altLang="zh-TW" i="1" baseline="-25000" dirty="0"/>
              <a:t>i</a:t>
            </a:r>
            <a:r>
              <a:rPr lang="en-US" altLang="zh-TW" dirty="0">
                <a:sym typeface="Symbol" pitchFamily="18" charset="2"/>
              </a:rPr>
              <a:t> = 1 = [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i="1" baseline="40000" dirty="0">
                <a:sym typeface="Symbol" pitchFamily="18" charset="2"/>
              </a:rPr>
              <a:t>T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dirty="0">
                <a:sym typeface="Symbol" pitchFamily="18" charset="2"/>
              </a:rPr>
              <a:t>]</a:t>
            </a:r>
            <a:r>
              <a:rPr lang="en-US" altLang="zh-TW" i="1" baseline="-25000" dirty="0">
                <a:sym typeface="Symbol" pitchFamily="18" charset="2"/>
              </a:rPr>
              <a:t>ii</a:t>
            </a:r>
            <a:r>
              <a:rPr lang="en-US" altLang="zh-TW" dirty="0">
                <a:sym typeface="Symbol" pitchFamily="18" charset="2"/>
              </a:rPr>
              <a:t> </a:t>
            </a:r>
            <a:r>
              <a:rPr lang="en-US" altLang="zh-TW" i="1" dirty="0" err="1">
                <a:sym typeface="Symbol" pitchFamily="18" charset="2"/>
              </a:rPr>
              <a:t>i</a:t>
            </a:r>
            <a:r>
              <a:rPr lang="en-US" altLang="zh-TW" dirty="0">
                <a:sym typeface="Symbol" pitchFamily="18" charset="2"/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en-US" altLang="zh-TW" dirty="0">
                <a:sym typeface="Symbol" pitchFamily="18" charset="2"/>
              </a:rPr>
              <a:t>                            and </a:t>
            </a:r>
            <a:r>
              <a:rPr lang="en-US" altLang="zh-TW" b="1" dirty="0">
                <a:sym typeface="Symbol" pitchFamily="18" charset="2"/>
              </a:rPr>
              <a:t>q</a:t>
            </a:r>
            <a:r>
              <a:rPr lang="en-US" altLang="zh-TW" i="1" baseline="-25000" dirty="0"/>
              <a:t>i</a:t>
            </a:r>
            <a:r>
              <a:rPr lang="en-US" altLang="zh-TW" sz="800" b="1" dirty="0">
                <a:sym typeface="Symbol" pitchFamily="18" charset="2"/>
              </a:rPr>
              <a:t> </a:t>
            </a:r>
            <a:r>
              <a:rPr lang="en-US" altLang="zh-TW" sz="800" dirty="0">
                <a:sym typeface="Symbol" pitchFamily="18" charset="2"/>
              </a:rPr>
              <a:t></a:t>
            </a:r>
            <a:r>
              <a:rPr lang="en-US" altLang="zh-TW" sz="800" b="1" dirty="0"/>
              <a:t> </a:t>
            </a:r>
            <a:r>
              <a:rPr lang="en-US" altLang="zh-TW" b="1" dirty="0" err="1"/>
              <a:t>q</a:t>
            </a:r>
            <a:r>
              <a:rPr lang="en-US" altLang="zh-TW" i="1" baseline="-25000" dirty="0" err="1"/>
              <a:t>j</a:t>
            </a:r>
            <a:r>
              <a:rPr lang="en-US" altLang="zh-TW" dirty="0">
                <a:sym typeface="Symbol" pitchFamily="18" charset="2"/>
              </a:rPr>
              <a:t> = 0 = [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i="1" baseline="40000" dirty="0">
                <a:sym typeface="Symbol" pitchFamily="18" charset="2"/>
              </a:rPr>
              <a:t>T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dirty="0">
                <a:sym typeface="Symbol" pitchFamily="18" charset="2"/>
              </a:rPr>
              <a:t>]</a:t>
            </a:r>
            <a:r>
              <a:rPr lang="en-US" altLang="zh-TW" i="1" baseline="-25000" dirty="0" err="1">
                <a:sym typeface="Symbol" pitchFamily="18" charset="2"/>
              </a:rPr>
              <a:t>ij</a:t>
            </a:r>
            <a:r>
              <a:rPr lang="en-US" altLang="zh-TW" dirty="0">
                <a:sym typeface="Symbol" pitchFamily="18" charset="2"/>
              </a:rPr>
              <a:t> </a:t>
            </a:r>
            <a:r>
              <a:rPr lang="en-US" altLang="zh-TW" i="1" dirty="0" err="1">
                <a:sym typeface="Symbol" pitchFamily="18" charset="2"/>
              </a:rPr>
              <a:t>i</a:t>
            </a:r>
            <a:r>
              <a:rPr lang="en-US" altLang="zh-TW" dirty="0">
                <a:sym typeface="Symbol" pitchFamily="18" charset="2"/>
              </a:rPr>
              <a:t>  </a:t>
            </a:r>
            <a:r>
              <a:rPr lang="en-US" altLang="zh-TW" i="1" dirty="0">
                <a:sym typeface="Symbol" pitchFamily="18" charset="2"/>
              </a:rPr>
              <a:t>j</a:t>
            </a:r>
            <a:r>
              <a:rPr lang="en-US" altLang="zh-TW" dirty="0">
                <a:sym typeface="Symbol" pitchFamily="18" charset="2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en-US" altLang="zh-TW" dirty="0">
                <a:sym typeface="Symbol" pitchFamily="18" charset="2"/>
              </a:rPr>
              <a:t>                            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i="1" baseline="40000" dirty="0">
                <a:sym typeface="Symbol" pitchFamily="18" charset="2"/>
              </a:rPr>
              <a:t>T</a:t>
            </a:r>
            <a:r>
              <a:rPr lang="en-US" altLang="zh-TW" i="1" dirty="0">
                <a:sym typeface="Symbol" pitchFamily="18" charset="2"/>
              </a:rPr>
              <a:t>Q </a:t>
            </a:r>
            <a:r>
              <a:rPr lang="en-US" altLang="zh-TW" dirty="0">
                <a:sym typeface="Symbol" pitchFamily="18" charset="2"/>
              </a:rPr>
              <a:t>= </a:t>
            </a:r>
            <a:r>
              <a:rPr lang="en-US" altLang="zh-TW" i="1" dirty="0">
                <a:sym typeface="Symbol" pitchFamily="18" charset="2"/>
              </a:rPr>
              <a:t>I</a:t>
            </a:r>
            <a:r>
              <a:rPr lang="en-US" altLang="zh-TW" i="1" baseline="-25000" dirty="0">
                <a:sym typeface="Symbol" pitchFamily="18" charset="2"/>
              </a:rPr>
              <a:t>n</a:t>
            </a:r>
          </a:p>
          <a:p>
            <a:pPr>
              <a:lnSpc>
                <a:spcPct val="120000"/>
              </a:lnSpc>
            </a:pPr>
            <a:r>
              <a:rPr lang="en-US" altLang="zh-TW" dirty="0"/>
              <a:t>            (c) </a:t>
            </a:r>
            <a:r>
              <a:rPr lang="en-US" altLang="zh-TW" dirty="0">
                <a:sym typeface="Symbol" pitchFamily="18" charset="2"/>
              </a:rPr>
              <a:t> </a:t>
            </a:r>
            <a:r>
              <a:rPr lang="en-US" altLang="zh-TW" dirty="0"/>
              <a:t>(d) </a:t>
            </a:r>
            <a:r>
              <a:rPr lang="en-US" altLang="zh-TW" dirty="0">
                <a:sym typeface="Symbol" pitchFamily="18" charset="2"/>
              </a:rPr>
              <a:t>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dirty="0">
                <a:sym typeface="Symbol" pitchFamily="18" charset="2"/>
              </a:rPr>
              <a:t>, </a:t>
            </a:r>
            <a:r>
              <a:rPr lang="en-US" altLang="zh-TW" b="1" dirty="0">
                <a:sym typeface="Symbol" pitchFamily="18" charset="2"/>
              </a:rPr>
              <a:t>v</a:t>
            </a:r>
            <a:r>
              <a:rPr lang="en-US" altLang="zh-TW" dirty="0">
                <a:sym typeface="Symbol" pitchFamily="18" charset="2"/>
              </a:rPr>
              <a:t>  </a:t>
            </a:r>
            <a:r>
              <a:rPr lang="en-US" altLang="zh-TW" dirty="0">
                <a:latin typeface="Script MT Bold"/>
                <a:cs typeface="Script MT Bold"/>
                <a:sym typeface="Symbol" pitchFamily="18" charset="2"/>
              </a:rPr>
              <a:t>R</a:t>
            </a:r>
            <a:r>
              <a:rPr lang="en-US" altLang="zh-TW" i="1" baseline="40000" dirty="0">
                <a:sym typeface="Symbol" pitchFamily="18" charset="2"/>
              </a:rPr>
              <a:t>n</a:t>
            </a:r>
            <a:r>
              <a:rPr lang="en-US" altLang="zh-TW" dirty="0">
                <a:sym typeface="Symbol" pitchFamily="18" charset="2"/>
              </a:rPr>
              <a:t>, 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sz="800" b="1" dirty="0">
                <a:sym typeface="Symbol" pitchFamily="18" charset="2"/>
              </a:rPr>
              <a:t> </a:t>
            </a:r>
            <a:r>
              <a:rPr lang="en-US" altLang="zh-TW" sz="800" dirty="0">
                <a:sym typeface="Symbol" pitchFamily="18" charset="2"/>
              </a:rPr>
              <a:t></a:t>
            </a:r>
            <a:r>
              <a:rPr lang="en-US" altLang="zh-TW" sz="800" b="1" dirty="0"/>
              <a:t> 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b="1" dirty="0">
                <a:sym typeface="Symbol" pitchFamily="18" charset="2"/>
              </a:rPr>
              <a:t>v</a:t>
            </a:r>
            <a:r>
              <a:rPr lang="en-US" altLang="zh-TW" dirty="0">
                <a:sym typeface="Symbol" pitchFamily="18" charset="2"/>
              </a:rPr>
              <a:t> = 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sz="800" b="1" dirty="0">
                <a:sym typeface="Symbol" pitchFamily="18" charset="2"/>
              </a:rPr>
              <a:t> </a:t>
            </a:r>
            <a:r>
              <a:rPr lang="en-US" altLang="zh-TW" sz="800" dirty="0">
                <a:sym typeface="Symbol" pitchFamily="18" charset="2"/>
              </a:rPr>
              <a:t></a:t>
            </a:r>
            <a:r>
              <a:rPr lang="en-US" altLang="zh-TW" sz="800" b="1" dirty="0"/>
              <a:t> </a:t>
            </a:r>
            <a:r>
              <a:rPr lang="en-US" altLang="zh-TW" i="1" dirty="0" err="1">
                <a:sym typeface="Symbol" pitchFamily="18" charset="2"/>
              </a:rPr>
              <a:t>Q</a:t>
            </a:r>
            <a:r>
              <a:rPr lang="en-US" altLang="zh-TW" i="1" baseline="40000" dirty="0" err="1">
                <a:sym typeface="Symbol" pitchFamily="18" charset="2"/>
              </a:rPr>
              <a:t>T</a:t>
            </a:r>
            <a:r>
              <a:rPr lang="en-US" altLang="zh-TW" i="1" dirty="0" err="1">
                <a:sym typeface="Symbol" pitchFamily="18" charset="2"/>
              </a:rPr>
              <a:t>Q</a:t>
            </a:r>
            <a:r>
              <a:rPr lang="en-US" altLang="zh-TW" b="1" dirty="0" err="1">
                <a:sym typeface="Symbol" pitchFamily="18" charset="2"/>
              </a:rPr>
              <a:t>v</a:t>
            </a:r>
            <a:r>
              <a:rPr lang="en-US" altLang="zh-TW" dirty="0">
                <a:sym typeface="Symbol" pitchFamily="18" charset="2"/>
              </a:rPr>
              <a:t> = 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sz="800" b="1" dirty="0">
                <a:sym typeface="Symbol" pitchFamily="18" charset="2"/>
              </a:rPr>
              <a:t> </a:t>
            </a:r>
            <a:r>
              <a:rPr lang="en-US" altLang="zh-TW" sz="800" dirty="0">
                <a:sym typeface="Symbol" pitchFamily="18" charset="2"/>
              </a:rPr>
              <a:t></a:t>
            </a:r>
            <a:r>
              <a:rPr lang="en-US" altLang="zh-TW" sz="800" b="1" dirty="0"/>
              <a:t> 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baseline="40000" dirty="0">
                <a:sym typeface="Symbol" pitchFamily="18" charset="2"/>
              </a:rPr>
              <a:t>1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b="1" dirty="0">
                <a:sym typeface="Symbol" pitchFamily="18" charset="2"/>
              </a:rPr>
              <a:t>v</a:t>
            </a:r>
            <a:r>
              <a:rPr lang="en-US" altLang="zh-TW" dirty="0">
                <a:sym typeface="Symbol" pitchFamily="18" charset="2"/>
              </a:rPr>
              <a:t> = 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sz="800" b="1" dirty="0">
                <a:sym typeface="Symbol" pitchFamily="18" charset="2"/>
              </a:rPr>
              <a:t> </a:t>
            </a:r>
            <a:r>
              <a:rPr lang="en-US" altLang="zh-TW" sz="800" dirty="0">
                <a:sym typeface="Symbol" pitchFamily="18" charset="2"/>
              </a:rPr>
              <a:t></a:t>
            </a:r>
            <a:r>
              <a:rPr lang="en-US" altLang="zh-TW" sz="800" b="1" dirty="0"/>
              <a:t> </a:t>
            </a:r>
            <a:r>
              <a:rPr lang="en-US" altLang="zh-TW" b="1" dirty="0">
                <a:sym typeface="Symbol" pitchFamily="18" charset="2"/>
              </a:rPr>
              <a:t>v</a:t>
            </a:r>
            <a:r>
              <a:rPr lang="en-US" altLang="zh-TW" dirty="0">
                <a:sym typeface="Symbol" pitchFamily="18" charset="2"/>
              </a:rPr>
              <a:t>.</a:t>
            </a:r>
          </a:p>
          <a:p>
            <a:pPr>
              <a:lnSpc>
                <a:spcPct val="120000"/>
              </a:lnSpc>
            </a:pPr>
            <a:endParaRPr lang="en-US" altLang="zh-TW" dirty="0">
              <a:sym typeface="Symbol" pitchFamily="18" charset="2"/>
            </a:endParaRPr>
          </a:p>
          <a:p>
            <a:pPr>
              <a:lnSpc>
                <a:spcPct val="120000"/>
              </a:lnSpc>
            </a:pPr>
            <a:r>
              <a:rPr lang="en-US" altLang="zh-TW" dirty="0"/>
              <a:t>(d) </a:t>
            </a:r>
            <a:r>
              <a:rPr lang="en-US" altLang="zh-TW" dirty="0">
                <a:sym typeface="Symbol" pitchFamily="18" charset="2"/>
              </a:rPr>
              <a:t> </a:t>
            </a:r>
            <a:r>
              <a:rPr lang="en-US" altLang="zh-TW" dirty="0"/>
              <a:t>(e) </a:t>
            </a:r>
            <a:r>
              <a:rPr lang="en-US" altLang="zh-TW" dirty="0">
                <a:sym typeface="Symbol" pitchFamily="18" charset="2"/>
              </a:rPr>
              <a:t>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dirty="0">
                <a:sym typeface="Symbol" pitchFamily="18" charset="2"/>
              </a:rPr>
              <a:t>  </a:t>
            </a:r>
            <a:r>
              <a:rPr lang="en-US" altLang="zh-TW" dirty="0">
                <a:latin typeface="Script MT Bold"/>
                <a:cs typeface="Script MT Bold"/>
                <a:sym typeface="Symbol" pitchFamily="18" charset="2"/>
              </a:rPr>
              <a:t>R</a:t>
            </a:r>
            <a:r>
              <a:rPr lang="en-US" altLang="zh-TW" i="1" baseline="40000" dirty="0">
                <a:sym typeface="Symbol" pitchFamily="18" charset="2"/>
              </a:rPr>
              <a:t>n</a:t>
            </a:r>
            <a:r>
              <a:rPr lang="en-US" altLang="zh-TW" dirty="0">
                <a:sym typeface="Symbol" pitchFamily="18" charset="2"/>
              </a:rPr>
              <a:t>, </a:t>
            </a:r>
            <a:r>
              <a:rPr lang="en-US" altLang="zh-TW" i="1" dirty="0"/>
              <a:t>Q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dirty="0">
                <a:sym typeface="Symbol" pitchFamily="18" charset="2"/>
              </a:rPr>
              <a:t> = (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sz="800" b="1" dirty="0">
                <a:sym typeface="Symbol" pitchFamily="18" charset="2"/>
              </a:rPr>
              <a:t> </a:t>
            </a:r>
            <a:r>
              <a:rPr lang="en-US" altLang="zh-TW" sz="800" dirty="0">
                <a:sym typeface="Symbol" pitchFamily="18" charset="2"/>
              </a:rPr>
              <a:t></a:t>
            </a:r>
            <a:r>
              <a:rPr lang="en-US" altLang="zh-TW" sz="800" b="1" dirty="0"/>
              <a:t> 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dirty="0">
                <a:sym typeface="Symbol" pitchFamily="18" charset="2"/>
              </a:rPr>
              <a:t>)</a:t>
            </a:r>
            <a:r>
              <a:rPr lang="en-US" altLang="zh-TW" baseline="40000" dirty="0">
                <a:sym typeface="Symbol" pitchFamily="18" charset="2"/>
              </a:rPr>
              <a:t>1/2 </a:t>
            </a:r>
            <a:r>
              <a:rPr lang="en-US" altLang="zh-TW" dirty="0">
                <a:sym typeface="Symbol" pitchFamily="18" charset="2"/>
              </a:rPr>
              <a:t>= (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sz="800" b="1" dirty="0">
                <a:sym typeface="Symbol" pitchFamily="18" charset="2"/>
              </a:rPr>
              <a:t> </a:t>
            </a:r>
            <a:r>
              <a:rPr lang="en-US" altLang="zh-TW" sz="800" dirty="0">
                <a:sym typeface="Symbol" pitchFamily="18" charset="2"/>
              </a:rPr>
              <a:t></a:t>
            </a:r>
            <a:r>
              <a:rPr lang="en-US" altLang="zh-TW" sz="800" b="1" dirty="0"/>
              <a:t> 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dirty="0">
                <a:sym typeface="Symbol" pitchFamily="18" charset="2"/>
              </a:rPr>
              <a:t>)</a:t>
            </a:r>
            <a:r>
              <a:rPr lang="en-US" altLang="zh-TW" baseline="40000" dirty="0">
                <a:sym typeface="Symbol" pitchFamily="18" charset="2"/>
              </a:rPr>
              <a:t>1/2 </a:t>
            </a:r>
            <a:r>
              <a:rPr lang="en-US" altLang="zh-TW" dirty="0">
                <a:sym typeface="Symbol" pitchFamily="18" charset="2"/>
              </a:rPr>
              <a:t>= 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dirty="0">
                <a:sym typeface="Symbol" pitchFamily="18" charset="2"/>
              </a:rPr>
              <a:t>.</a:t>
            </a:r>
          </a:p>
          <a:p>
            <a:pPr>
              <a:lnSpc>
                <a:spcPct val="120000"/>
              </a:lnSpc>
            </a:pPr>
            <a:r>
              <a:rPr lang="en-US" altLang="zh-TW" dirty="0">
                <a:sym typeface="Symbol" pitchFamily="18" charset="2"/>
              </a:rPr>
              <a:t>(e)  </a:t>
            </a:r>
            <a:r>
              <a:rPr lang="en-US" altLang="zh-TW" dirty="0"/>
              <a:t>(a) The above necessary conditions.</a:t>
            </a:r>
          </a:p>
          <a:p>
            <a:pPr>
              <a:lnSpc>
                <a:spcPct val="120000"/>
              </a:lnSpc>
            </a:pPr>
            <a:endParaRPr lang="en-US" altLang="zh-TW" dirty="0">
              <a:sym typeface="Symbol" pitchFamily="18" charset="2"/>
            </a:endParaRPr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AF1889-0954-47D3-BA04-6C5AABCA7F43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572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/>
              <a:t>P560</a:t>
            </a:r>
            <a:endParaRPr lang="zh-TW" altLang="en-US" sz="1200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AF1889-0954-47D3-BA04-6C5AABCA7F43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0340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24D-F337-44A2-9DE9-98164B07D29E}" type="datetimeFigureOut">
              <a:rPr lang="zh-TW" altLang="en-US" smtClean="0"/>
              <a:t>2020/12/24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007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24D-F337-44A2-9DE9-98164B07D29E}" type="datetimeFigureOut">
              <a:rPr lang="zh-TW" altLang="en-US" smtClean="0"/>
              <a:t>2020/12/24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225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24D-F337-44A2-9DE9-98164B07D29E}" type="datetimeFigureOut">
              <a:rPr lang="zh-TW" altLang="en-US" smtClean="0"/>
              <a:t>2020/12/24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6636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24D-F337-44A2-9DE9-98164B07D29E}" type="datetimeFigureOut">
              <a:rPr lang="zh-TW" altLang="en-US" smtClean="0"/>
              <a:t>2020/12/24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6801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24D-F337-44A2-9DE9-98164B07D29E}" type="datetimeFigureOut">
              <a:rPr lang="zh-TW" altLang="en-US" smtClean="0"/>
              <a:t>2020/12/24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4548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24D-F337-44A2-9DE9-98164B07D29E}" type="datetimeFigureOut">
              <a:rPr lang="zh-TW" altLang="en-US" smtClean="0"/>
              <a:t>2020/12/24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1664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24D-F337-44A2-9DE9-98164B07D29E}" type="datetimeFigureOut">
              <a:rPr lang="zh-TW" altLang="en-US" smtClean="0"/>
              <a:t>2020/12/24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879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24D-F337-44A2-9DE9-98164B07D29E}" type="datetimeFigureOut">
              <a:rPr lang="zh-TW" altLang="en-US" smtClean="0"/>
              <a:t>2020/12/24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8948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24D-F337-44A2-9DE9-98164B07D29E}" type="datetimeFigureOut">
              <a:rPr lang="zh-TW" altLang="en-US" smtClean="0"/>
              <a:t>2020/12/24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4125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24D-F337-44A2-9DE9-98164B07D29E}" type="datetimeFigureOut">
              <a:rPr lang="zh-TW" altLang="en-US" smtClean="0"/>
              <a:t>2020/12/24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9869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24D-F337-44A2-9DE9-98164B07D29E}" type="datetimeFigureOut">
              <a:rPr lang="zh-TW" altLang="en-US" smtClean="0"/>
              <a:t>2020/12/24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949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8224D-F337-44A2-9DE9-98164B07D29E}" type="datetimeFigureOut">
              <a:rPr lang="zh-TW" altLang="en-US" smtClean="0"/>
              <a:t>2020/12/24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635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13" Type="http://schemas.openxmlformats.org/officeDocument/2006/relationships/image" Target="../media/image130.png"/><Relationship Id="rId18" Type="http://schemas.openxmlformats.org/officeDocument/2006/relationships/image" Target="../media/image181.png"/><Relationship Id="rId12" Type="http://schemas.openxmlformats.org/officeDocument/2006/relationships/image" Target="../media/image121.png"/><Relationship Id="rId17" Type="http://schemas.openxmlformats.org/officeDocument/2006/relationships/image" Target="../media/image171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10.png"/><Relationship Id="rId15" Type="http://schemas.openxmlformats.org/officeDocument/2006/relationships/image" Target="../media/image21.png"/><Relationship Id="rId10" Type="http://schemas.openxmlformats.org/officeDocument/2006/relationships/image" Target="../media/image100.png"/><Relationship Id="rId19" Type="http://schemas.openxmlformats.org/officeDocument/2006/relationships/image" Target="../media/image23.png"/><Relationship Id="rId9" Type="http://schemas.openxmlformats.org/officeDocument/2006/relationships/image" Target="../media/image90.png"/><Relationship Id="rId14" Type="http://schemas.openxmlformats.org/officeDocument/2006/relationships/image" Target="../media/image14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18" Type="http://schemas.openxmlformats.org/officeDocument/2006/relationships/image" Target="../media/image42.png"/><Relationship Id="rId3" Type="http://schemas.openxmlformats.org/officeDocument/2006/relationships/image" Target="../media/image27.png"/><Relationship Id="rId21" Type="http://schemas.openxmlformats.org/officeDocument/2006/relationships/image" Target="../media/image45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17" Type="http://schemas.openxmlformats.org/officeDocument/2006/relationships/image" Target="../media/image41.png"/><Relationship Id="rId2" Type="http://schemas.openxmlformats.org/officeDocument/2006/relationships/image" Target="../media/image26.png"/><Relationship Id="rId16" Type="http://schemas.openxmlformats.org/officeDocument/2006/relationships/image" Target="../media/image40.png"/><Relationship Id="rId20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24" Type="http://schemas.openxmlformats.org/officeDocument/2006/relationships/image" Target="../media/image48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23" Type="http://schemas.openxmlformats.org/officeDocument/2006/relationships/image" Target="../media/image47.png"/><Relationship Id="rId10" Type="http://schemas.openxmlformats.org/officeDocument/2006/relationships/image" Target="../media/image34.png"/><Relationship Id="rId19" Type="http://schemas.openxmlformats.org/officeDocument/2006/relationships/image" Target="../media/image43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Relationship Id="rId22" Type="http://schemas.openxmlformats.org/officeDocument/2006/relationships/image" Target="../media/image4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0.png"/><Relationship Id="rId7" Type="http://schemas.openxmlformats.org/officeDocument/2006/relationships/image" Target="../media/image55.png"/><Relationship Id="rId12" Type="http://schemas.openxmlformats.org/officeDocument/2006/relationships/image" Target="../media/image6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11" Type="http://schemas.openxmlformats.org/officeDocument/2006/relationships/image" Target="../media/image59.png"/><Relationship Id="rId5" Type="http://schemas.openxmlformats.org/officeDocument/2006/relationships/image" Target="../media/image52.png"/><Relationship Id="rId10" Type="http://schemas.openxmlformats.org/officeDocument/2006/relationships/image" Target="../media/image58.png"/><Relationship Id="rId4" Type="http://schemas.openxmlformats.org/officeDocument/2006/relationships/image" Target="../media/image51.png"/><Relationship Id="rId9" Type="http://schemas.openxmlformats.org/officeDocument/2006/relationships/image" Target="../media/image5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0.png"/><Relationship Id="rId7" Type="http://schemas.openxmlformats.org/officeDocument/2006/relationships/image" Target="../media/image64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37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4" Type="http://schemas.openxmlformats.org/officeDocument/2006/relationships/image" Target="../media/image6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13" Type="http://schemas.openxmlformats.org/officeDocument/2006/relationships/image" Target="../media/image85.png"/><Relationship Id="rId18" Type="http://schemas.openxmlformats.org/officeDocument/2006/relationships/image" Target="../media/image91.png"/><Relationship Id="rId3" Type="http://schemas.openxmlformats.org/officeDocument/2006/relationships/image" Target="../media/image74.png"/><Relationship Id="rId7" Type="http://schemas.openxmlformats.org/officeDocument/2006/relationships/image" Target="../media/image78.png"/><Relationship Id="rId12" Type="http://schemas.openxmlformats.org/officeDocument/2006/relationships/image" Target="../media/image84.png"/><Relationship Id="rId17" Type="http://schemas.openxmlformats.org/officeDocument/2006/relationships/image" Target="../media/image89.png"/><Relationship Id="rId2" Type="http://schemas.openxmlformats.org/officeDocument/2006/relationships/image" Target="../media/image73.png"/><Relationship Id="rId16" Type="http://schemas.openxmlformats.org/officeDocument/2006/relationships/image" Target="../media/image8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7.png"/><Relationship Id="rId11" Type="http://schemas.openxmlformats.org/officeDocument/2006/relationships/image" Target="../media/image83.png"/><Relationship Id="rId5" Type="http://schemas.openxmlformats.org/officeDocument/2006/relationships/image" Target="../media/image76.png"/><Relationship Id="rId15" Type="http://schemas.openxmlformats.org/officeDocument/2006/relationships/image" Target="../media/image87.png"/><Relationship Id="rId10" Type="http://schemas.openxmlformats.org/officeDocument/2006/relationships/image" Target="../media/image82.png"/><Relationship Id="rId19" Type="http://schemas.openxmlformats.org/officeDocument/2006/relationships/image" Target="../media/image92.png"/><Relationship Id="rId4" Type="http://schemas.openxmlformats.org/officeDocument/2006/relationships/image" Target="../media/image75.png"/><Relationship Id="rId9" Type="http://schemas.openxmlformats.org/officeDocument/2006/relationships/image" Target="../media/image81.png"/><Relationship Id="rId14" Type="http://schemas.openxmlformats.org/officeDocument/2006/relationships/image" Target="../media/image8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13" Type="http://schemas.openxmlformats.org/officeDocument/2006/relationships/image" Target="../media/image103.png"/><Relationship Id="rId18" Type="http://schemas.openxmlformats.org/officeDocument/2006/relationships/image" Target="../media/image108.png"/><Relationship Id="rId3" Type="http://schemas.openxmlformats.org/officeDocument/2006/relationships/image" Target="../media/image77.png"/><Relationship Id="rId21" Type="http://schemas.openxmlformats.org/officeDocument/2006/relationships/image" Target="../media/image112.png"/><Relationship Id="rId7" Type="http://schemas.openxmlformats.org/officeDocument/2006/relationships/image" Target="../media/image96.png"/><Relationship Id="rId12" Type="http://schemas.openxmlformats.org/officeDocument/2006/relationships/image" Target="../media/image102.png"/><Relationship Id="rId17" Type="http://schemas.openxmlformats.org/officeDocument/2006/relationships/image" Target="../media/image107.png"/><Relationship Id="rId2" Type="http://schemas.openxmlformats.org/officeDocument/2006/relationships/image" Target="../media/image73.png"/><Relationship Id="rId16" Type="http://schemas.openxmlformats.org/officeDocument/2006/relationships/image" Target="../media/image106.png"/><Relationship Id="rId20" Type="http://schemas.openxmlformats.org/officeDocument/2006/relationships/image" Target="../media/image1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5.png"/><Relationship Id="rId11" Type="http://schemas.openxmlformats.org/officeDocument/2006/relationships/image" Target="../media/image101.png"/><Relationship Id="rId5" Type="http://schemas.openxmlformats.org/officeDocument/2006/relationships/image" Target="../media/image94.png"/><Relationship Id="rId15" Type="http://schemas.openxmlformats.org/officeDocument/2006/relationships/image" Target="../media/image105.png"/><Relationship Id="rId10" Type="http://schemas.openxmlformats.org/officeDocument/2006/relationships/image" Target="../media/image99.png"/><Relationship Id="rId19" Type="http://schemas.openxmlformats.org/officeDocument/2006/relationships/image" Target="../media/image109.png"/><Relationship Id="rId4" Type="http://schemas.openxmlformats.org/officeDocument/2006/relationships/image" Target="../media/image93.png"/><Relationship Id="rId9" Type="http://schemas.openxmlformats.org/officeDocument/2006/relationships/image" Target="../media/image98.png"/><Relationship Id="rId14" Type="http://schemas.openxmlformats.org/officeDocument/2006/relationships/image" Target="../media/image104.png"/><Relationship Id="rId22" Type="http://schemas.openxmlformats.org/officeDocument/2006/relationships/image" Target="../media/image11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png"/><Relationship Id="rId13" Type="http://schemas.openxmlformats.org/officeDocument/2006/relationships/image" Target="../media/image125.png"/><Relationship Id="rId18" Type="http://schemas.openxmlformats.org/officeDocument/2006/relationships/image" Target="../media/image131.png"/><Relationship Id="rId3" Type="http://schemas.openxmlformats.org/officeDocument/2006/relationships/image" Target="../media/image77.png"/><Relationship Id="rId21" Type="http://schemas.openxmlformats.org/officeDocument/2006/relationships/image" Target="../media/image134.png"/><Relationship Id="rId7" Type="http://schemas.openxmlformats.org/officeDocument/2006/relationships/image" Target="../media/image117.png"/><Relationship Id="rId12" Type="http://schemas.openxmlformats.org/officeDocument/2006/relationships/image" Target="../media/image124.png"/><Relationship Id="rId17" Type="http://schemas.openxmlformats.org/officeDocument/2006/relationships/image" Target="../media/image129.png"/><Relationship Id="rId2" Type="http://schemas.openxmlformats.org/officeDocument/2006/relationships/image" Target="../media/image73.png"/><Relationship Id="rId16" Type="http://schemas.openxmlformats.org/officeDocument/2006/relationships/image" Target="../media/image128.png"/><Relationship Id="rId20" Type="http://schemas.openxmlformats.org/officeDocument/2006/relationships/image" Target="../media/image1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6.png"/><Relationship Id="rId11" Type="http://schemas.openxmlformats.org/officeDocument/2006/relationships/image" Target="../media/image123.png"/><Relationship Id="rId5" Type="http://schemas.openxmlformats.org/officeDocument/2006/relationships/image" Target="../media/image115.png"/><Relationship Id="rId15" Type="http://schemas.openxmlformats.org/officeDocument/2006/relationships/image" Target="../media/image127.png"/><Relationship Id="rId10" Type="http://schemas.openxmlformats.org/officeDocument/2006/relationships/image" Target="../media/image122.png"/><Relationship Id="rId19" Type="http://schemas.openxmlformats.org/officeDocument/2006/relationships/image" Target="../media/image132.png"/><Relationship Id="rId4" Type="http://schemas.openxmlformats.org/officeDocument/2006/relationships/image" Target="../media/image114.png"/><Relationship Id="rId9" Type="http://schemas.openxmlformats.org/officeDocument/2006/relationships/image" Target="../media/image119.png"/><Relationship Id="rId14" Type="http://schemas.openxmlformats.org/officeDocument/2006/relationships/image" Target="../media/image126.png"/><Relationship Id="rId22" Type="http://schemas.openxmlformats.org/officeDocument/2006/relationships/image" Target="../media/image135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1.png"/><Relationship Id="rId3" Type="http://schemas.openxmlformats.org/officeDocument/2006/relationships/image" Target="../media/image65.wmf"/><Relationship Id="rId7" Type="http://schemas.openxmlformats.org/officeDocument/2006/relationships/image" Target="../media/image431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6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21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1.png"/><Relationship Id="rId3" Type="http://schemas.openxmlformats.org/officeDocument/2006/relationships/image" Target="../media/image67.emf"/><Relationship Id="rId7" Type="http://schemas.openxmlformats.org/officeDocument/2006/relationships/image" Target="../media/image501.png"/><Relationship Id="rId2" Type="http://schemas.openxmlformats.org/officeDocument/2006/relationships/image" Target="../media/image4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1.png"/><Relationship Id="rId5" Type="http://schemas.openxmlformats.org/officeDocument/2006/relationships/image" Target="../media/image481.png"/><Relationship Id="rId10" Type="http://schemas.openxmlformats.org/officeDocument/2006/relationships/image" Target="../media/image531.png"/><Relationship Id="rId4" Type="http://schemas.openxmlformats.org/officeDocument/2006/relationships/image" Target="../media/image470.png"/><Relationship Id="rId9" Type="http://schemas.openxmlformats.org/officeDocument/2006/relationships/image" Target="../media/image52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1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0.png"/><Relationship Id="rId13" Type="http://schemas.openxmlformats.org/officeDocument/2006/relationships/image" Target="../media/image410.png"/><Relationship Id="rId3" Type="http://schemas.openxmlformats.org/officeDocument/2006/relationships/image" Target="../media/image180.png"/><Relationship Id="rId7" Type="http://schemas.openxmlformats.org/officeDocument/2006/relationships/image" Target="../media/image220.png"/><Relationship Id="rId12" Type="http://schemas.openxmlformats.org/officeDocument/2006/relationships/image" Target="../media/image400.png"/><Relationship Id="rId2" Type="http://schemas.openxmlformats.org/officeDocument/2006/relationships/image" Target="../media/image170.png"/><Relationship Id="rId16" Type="http://schemas.openxmlformats.org/officeDocument/2006/relationships/image" Target="../media/image4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0.png"/><Relationship Id="rId11" Type="http://schemas.openxmlformats.org/officeDocument/2006/relationships/image" Target="../media/image390.png"/><Relationship Id="rId5" Type="http://schemas.openxmlformats.org/officeDocument/2006/relationships/image" Target="../media/image200.png"/><Relationship Id="rId15" Type="http://schemas.openxmlformats.org/officeDocument/2006/relationships/image" Target="../media/image430.png"/><Relationship Id="rId10" Type="http://schemas.openxmlformats.org/officeDocument/2006/relationships/image" Target="../media/image380.png"/><Relationship Id="rId4" Type="http://schemas.openxmlformats.org/officeDocument/2006/relationships/image" Target="../media/image190.png"/><Relationship Id="rId9" Type="http://schemas.openxmlformats.org/officeDocument/2006/relationships/image" Target="../media/image240.png"/><Relationship Id="rId14" Type="http://schemas.openxmlformats.org/officeDocument/2006/relationships/image" Target="../media/image42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0.png"/><Relationship Id="rId7" Type="http://schemas.openxmlformats.org/officeDocument/2006/relationships/image" Target="../media/image520.png"/><Relationship Id="rId2" Type="http://schemas.openxmlformats.org/officeDocument/2006/relationships/image" Target="../media/image1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0.png"/><Relationship Id="rId5" Type="http://schemas.openxmlformats.org/officeDocument/2006/relationships/image" Target="../media/image500.png"/><Relationship Id="rId4" Type="http://schemas.openxmlformats.org/officeDocument/2006/relationships/image" Target="../media/image490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3.png"/><Relationship Id="rId3" Type="http://schemas.openxmlformats.org/officeDocument/2006/relationships/image" Target="../media/image137.png"/><Relationship Id="rId7" Type="http://schemas.openxmlformats.org/officeDocument/2006/relationships/image" Target="../media/image142.png"/><Relationship Id="rId12" Type="http://schemas.openxmlformats.org/officeDocument/2006/relationships/image" Target="../media/image150.png"/><Relationship Id="rId2" Type="http://schemas.openxmlformats.org/officeDocument/2006/relationships/image" Target="../media/image5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1.png"/><Relationship Id="rId11" Type="http://schemas.openxmlformats.org/officeDocument/2006/relationships/image" Target="../media/image149.png"/><Relationship Id="rId5" Type="http://schemas.openxmlformats.org/officeDocument/2006/relationships/image" Target="../media/image139.png"/><Relationship Id="rId10" Type="http://schemas.openxmlformats.org/officeDocument/2006/relationships/image" Target="../media/image148.png"/><Relationship Id="rId4" Type="http://schemas.openxmlformats.org/officeDocument/2006/relationships/image" Target="../media/image138.png"/><Relationship Id="rId9" Type="http://schemas.openxmlformats.org/officeDocument/2006/relationships/image" Target="../media/image144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0.png"/><Relationship Id="rId3" Type="http://schemas.openxmlformats.org/officeDocument/2006/relationships/image" Target="../media/image610.png"/><Relationship Id="rId7" Type="http://schemas.openxmlformats.org/officeDocument/2006/relationships/image" Target="../media/image650.png"/><Relationship Id="rId2" Type="http://schemas.openxmlformats.org/officeDocument/2006/relationships/image" Target="../media/image7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0.png"/><Relationship Id="rId5" Type="http://schemas.openxmlformats.org/officeDocument/2006/relationships/image" Target="../media/image630.png"/><Relationship Id="rId4" Type="http://schemas.openxmlformats.org/officeDocument/2006/relationships/image" Target="../media/image62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1.png"/><Relationship Id="rId2" Type="http://schemas.openxmlformats.org/officeDocument/2006/relationships/image" Target="../media/image59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0.png"/><Relationship Id="rId4" Type="http://schemas.openxmlformats.org/officeDocument/2006/relationships/image" Target="../media/image7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Orthogonal Matrices &amp;</a:t>
            </a:r>
            <a:br>
              <a:rPr lang="en-US" altLang="zh-TW" dirty="0"/>
            </a:br>
            <a:r>
              <a:rPr lang="en-US" altLang="zh-TW" dirty="0"/>
              <a:t>Symmetric Matrices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/>
              <a:t>Hung-yi Lee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124943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Orthogonal Operator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dirty="0"/>
                  <a:t>Applying the properties of orthogonal matrices on orthogonal operators</a:t>
                </a:r>
              </a:p>
              <a:p>
                <a:r>
                  <a:rPr lang="en-US" altLang="zh-TW" dirty="0"/>
                  <a:t>T</a:t>
                </a:r>
                <a:r>
                  <a:rPr lang="zh-TW" altLang="en-US" dirty="0"/>
                  <a:t> </a:t>
                </a:r>
                <a:r>
                  <a:rPr lang="en-US" altLang="zh-TW" dirty="0"/>
                  <a:t>is an orthogonal operator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altLang="zh-TW" sz="2800" i="1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zh-TW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for all </a:t>
                </a:r>
                <a14:m>
                  <m:oMath xmlns:m="http://schemas.openxmlformats.org/officeDocument/2006/math">
                    <m:r>
                      <a:rPr lang="en-US" altLang="zh-TW" sz="2800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and </a:t>
                </a:r>
                <a14:m>
                  <m:oMath xmlns:m="http://schemas.openxmlformats.org/officeDocument/2006/math">
                    <m:r>
                      <a:rPr lang="en-US" altLang="zh-TW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</m:oMath>
                </a14:m>
                <a:endParaRPr lang="en-US" altLang="zh-TW" sz="2800" dirty="0"/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d>
                          <m:dPr>
                            <m:ctrlP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d>
                      </m:e>
                    </m:d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‖"/>
                        <m:endChr m:val="‖"/>
                        <m:ctrlP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for all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en-US" altLang="zh-TW" sz="2800" dirty="0"/>
              </a:p>
              <a:p>
                <a:pPr lvl="1"/>
                <a:endParaRPr lang="en-US" altLang="zh-TW" sz="2800" dirty="0"/>
              </a:p>
              <a:p>
                <a:pPr lvl="1"/>
                <a:endParaRPr lang="en-US" altLang="zh-TW" sz="2800" dirty="0"/>
              </a:p>
              <a:p>
                <a:r>
                  <a:rPr lang="en-US" altLang="zh-TW" dirty="0"/>
                  <a:t>T and U are orthogonal operators, then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𝑇𝑈</m:t>
                    </m:r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are orthogonal operators.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字方塊 5"/>
          <p:cNvSpPr txBox="1"/>
          <p:nvPr/>
        </p:nvSpPr>
        <p:spPr>
          <a:xfrm>
            <a:off x="6069640" y="3570695"/>
            <a:ext cx="2943705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Preserves dot product</a:t>
            </a:r>
            <a:endParaRPr lang="zh-TW" altLang="en-US" sz="24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4295296" y="4157176"/>
            <a:ext cx="2762730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Preserves norms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23111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141424" y="198332"/>
            <a:ext cx="71176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/>
              <a:t>Example: Find an orthogonal operator </a:t>
            </a:r>
            <a:r>
              <a:rPr lang="en-US" altLang="zh-TW" sz="2400" i="1" dirty="0"/>
              <a:t>T</a:t>
            </a:r>
            <a:r>
              <a:rPr lang="en-US" altLang="zh-TW" sz="2400" dirty="0"/>
              <a:t> on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sz="2400" baseline="40000" dirty="0">
                <a:sym typeface="Symbol" pitchFamily="18" charset="2"/>
              </a:rPr>
              <a:t>3</a:t>
            </a:r>
            <a:r>
              <a:rPr lang="en-US" altLang="zh-TW" sz="2400" dirty="0">
                <a:sym typeface="Symbol" pitchFamily="18" charset="2"/>
              </a:rPr>
              <a:t> such that</a:t>
            </a:r>
            <a:endParaRPr lang="en-US" altLang="zh-TW" sz="2400" baseline="40000" dirty="0">
              <a:sym typeface="Symbol" pitchFamily="18" charset="2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5784005" y="1096080"/>
            <a:ext cx="2579427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Norm-preserving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676911" y="2127535"/>
                <a:ext cx="1608453" cy="11738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911" y="2127535"/>
                <a:ext cx="1608453" cy="117384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3128924" y="743128"/>
                <a:ext cx="2508572" cy="1189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e>
                                        </m:rad>
                                      </m:den>
                                    </m:f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e>
                                        </m:rad>
                                      </m:den>
                                    </m:f>
                                  </m:e>
                                </m:mr>
                              </m:m>
                            </m:e>
                          </m:d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8924" y="743128"/>
                <a:ext cx="2508572" cy="118904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2542903" y="2529792"/>
                <a:ext cx="112627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𝐴𝑣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2903" y="2529792"/>
                <a:ext cx="1126270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6486" r="-2162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3981247" y="2535856"/>
                <a:ext cx="14293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1247" y="2535856"/>
                <a:ext cx="1429366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2553" r="-1702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字方塊 1"/>
              <p:cNvSpPr txBox="1"/>
              <p:nvPr/>
            </p:nvSpPr>
            <p:spPr>
              <a:xfrm>
                <a:off x="5614610" y="2219302"/>
                <a:ext cx="27488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first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2" name="文字方塊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4610" y="2219302"/>
                <a:ext cx="2748822" cy="461665"/>
              </a:xfrm>
              <a:prstGeom prst="rect">
                <a:avLst/>
              </a:prstGeom>
              <a:blipFill rotWithShape="0">
                <a:blip r:embed="rId12"/>
                <a:stretch>
                  <a:fillRect l="-3326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6022605" y="2666887"/>
                <a:ext cx="26060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Because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2605" y="2666887"/>
                <a:ext cx="2606097" cy="461665"/>
              </a:xfrm>
              <a:prstGeom prst="rect">
                <a:avLst/>
              </a:prstGeom>
              <a:blipFill rotWithShape="0">
                <a:blip r:embed="rId13"/>
                <a:stretch>
                  <a:fillRect l="-3747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639433" y="3384513"/>
                <a:ext cx="3029740" cy="12661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433" y="3384513"/>
                <a:ext cx="3029740" cy="126618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文字方塊 15"/>
          <p:cNvSpPr txBox="1"/>
          <p:nvPr/>
        </p:nvSpPr>
        <p:spPr>
          <a:xfrm>
            <a:off x="3666103" y="3436778"/>
            <a:ext cx="2269820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Also orthogonal </a:t>
            </a:r>
            <a:endParaRPr lang="zh-TW" altLang="en-US" sz="2400" dirty="0"/>
          </a:p>
        </p:txBody>
      </p:sp>
      <p:cxnSp>
        <p:nvCxnSpPr>
          <p:cNvPr id="18" name="直線單箭頭接點 17"/>
          <p:cNvCxnSpPr>
            <a:cxnSpLocks/>
          </p:cNvCxnSpPr>
          <p:nvPr/>
        </p:nvCxnSpPr>
        <p:spPr>
          <a:xfrm flipV="1">
            <a:off x="1752600" y="4582459"/>
            <a:ext cx="134694" cy="357841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>
            <a:cxnSpLocks/>
          </p:cNvCxnSpPr>
          <p:nvPr/>
        </p:nvCxnSpPr>
        <p:spPr>
          <a:xfrm flipH="1" flipV="1">
            <a:off x="3354091" y="4580103"/>
            <a:ext cx="8812" cy="360197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997794" y="4940300"/>
                <a:ext cx="1261756" cy="11738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794" y="4940300"/>
                <a:ext cx="1261756" cy="117384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3114541" y="5038916"/>
                <a:ext cx="484427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4541" y="5038916"/>
                <a:ext cx="484427" cy="97661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矩形 26"/>
              <p:cNvSpPr/>
              <p:nvPr/>
            </p:nvSpPr>
            <p:spPr>
              <a:xfrm>
                <a:off x="4484883" y="4021164"/>
                <a:ext cx="3955314" cy="12661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7" name="矩形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4883" y="4021164"/>
                <a:ext cx="3955314" cy="1266180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/>
              <p:cNvSpPr/>
              <p:nvPr/>
            </p:nvSpPr>
            <p:spPr>
              <a:xfrm>
                <a:off x="4035176" y="5346802"/>
                <a:ext cx="4854727" cy="12661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8" name="矩形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5176" y="5346802"/>
                <a:ext cx="4854727" cy="1266180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矩形 28"/>
          <p:cNvSpPr/>
          <p:nvPr/>
        </p:nvSpPr>
        <p:spPr>
          <a:xfrm>
            <a:off x="5784005" y="5346802"/>
            <a:ext cx="3194895" cy="1409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B188E299-1952-4866-B17B-C09BDC722F29}"/>
                  </a:ext>
                </a:extLst>
              </p:cNvPr>
              <p:cNvSpPr txBox="1"/>
              <p:nvPr/>
            </p:nvSpPr>
            <p:spPr>
              <a:xfrm>
                <a:off x="346539" y="6271821"/>
                <a:ext cx="3970574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+0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type m:val="lin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B188E299-1952-4866-B17B-C09BDC722F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39" y="6271821"/>
                <a:ext cx="3970574" cy="41287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14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3" grpId="0"/>
      <p:bldP spid="14" grpId="0"/>
      <p:bldP spid="2" grpId="0"/>
      <p:bldP spid="15" grpId="0"/>
      <p:bldP spid="5" grpId="0"/>
      <p:bldP spid="16" grpId="0" animBg="1"/>
      <p:bldP spid="24" grpId="0"/>
      <p:bldP spid="25" grpId="0"/>
      <p:bldP spid="27" grpId="0"/>
      <p:bldP spid="28" grpId="0"/>
      <p:bldP spid="29" grpId="0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Orthogonal Matrix (Operator)</a:t>
            </a:r>
          </a:p>
          <a:p>
            <a:pPr lvl="1"/>
            <a:r>
              <a:rPr lang="en-US" altLang="zh-TW" sz="2800" dirty="0"/>
              <a:t>Columns and rows are orthogonal unit vectors</a:t>
            </a:r>
          </a:p>
          <a:p>
            <a:pPr lvl="1"/>
            <a:r>
              <a:rPr lang="en-US" altLang="zh-TW" sz="2800" dirty="0"/>
              <a:t>Preserving norms, dot products</a:t>
            </a:r>
          </a:p>
          <a:p>
            <a:pPr lvl="1"/>
            <a:r>
              <a:rPr lang="en-US" altLang="zh-TW" sz="2800" dirty="0"/>
              <a:t>Its inverse is equal its transpose</a:t>
            </a:r>
          </a:p>
        </p:txBody>
      </p:sp>
    </p:spTree>
    <p:extLst>
      <p:ext uri="{BB962C8B-B14F-4D97-AF65-F5344CB8AC3E}">
        <p14:creationId xmlns:p14="http://schemas.microsoft.com/office/powerpoint/2010/main" val="423858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矩形 4"/>
          <p:cNvSpPr/>
          <p:nvPr/>
        </p:nvSpPr>
        <p:spPr>
          <a:xfrm>
            <a:off x="628650" y="3917658"/>
            <a:ext cx="7886700" cy="177655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8714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Eigenvalues are real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eigenvalues for symmetric matrices are always </a:t>
            </a:r>
            <a:r>
              <a:rPr lang="en-US" altLang="zh-TW" dirty="0">
                <a:solidFill>
                  <a:srgbClr val="0070C0"/>
                </a:solidFill>
              </a:rPr>
              <a:t>real</a:t>
            </a:r>
            <a:r>
              <a:rPr lang="en-US" altLang="zh-TW" dirty="0"/>
              <a:t>. </a:t>
            </a:r>
            <a:endParaRPr lang="zh-TW" altLang="en-US" dirty="0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798780" y="2852942"/>
            <a:ext cx="44561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/>
              <a:t>Consider 2 x 2 symmetric matrices</a:t>
            </a: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547" y="3421009"/>
            <a:ext cx="3303159" cy="1020488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6547" y="5277393"/>
            <a:ext cx="6349848" cy="454515"/>
          </a:xfrm>
          <a:prstGeom prst="rect">
            <a:avLst/>
          </a:prstGeom>
        </p:spPr>
      </p:pic>
      <p:sp>
        <p:nvSpPr>
          <p:cNvPr id="12" name="文字方塊 11"/>
          <p:cNvSpPr txBox="1"/>
          <p:nvPr/>
        </p:nvSpPr>
        <p:spPr>
          <a:xfrm>
            <a:off x="1227206" y="5834909"/>
            <a:ext cx="6972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The symmetric matrices always have real eigenvalues.</a:t>
            </a:r>
            <a:endParaRPr lang="zh-TW" altLang="en-US" sz="2400" dirty="0"/>
          </a:p>
        </p:txBody>
      </p:sp>
      <p:sp>
        <p:nvSpPr>
          <p:cNvPr id="14" name="矩形 13"/>
          <p:cNvSpPr/>
          <p:nvPr/>
        </p:nvSpPr>
        <p:spPr>
          <a:xfrm>
            <a:off x="5706719" y="3083774"/>
            <a:ext cx="2356848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TW" sz="2400" dirty="0"/>
              <a:t>How about more general cases?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A2047684-BF17-4B79-9AA8-C27BC66263B1}"/>
                  </a:ext>
                </a:extLst>
              </p:cNvPr>
              <p:cNvSpPr txBox="1"/>
              <p:nvPr/>
            </p:nvSpPr>
            <p:spPr>
              <a:xfrm>
                <a:off x="1306547" y="4725160"/>
                <a:ext cx="52216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𝑎𝑐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A2047684-BF17-4B79-9AA8-C27BC66263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547" y="4725160"/>
                <a:ext cx="5221622" cy="369332"/>
              </a:xfrm>
              <a:prstGeom prst="rect">
                <a:avLst/>
              </a:prstGeom>
              <a:blipFill>
                <a:blip r:embed="rId4"/>
                <a:stretch>
                  <a:fillRect l="-933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1DDEF288-E2CE-4AD9-A2D2-FBD131ACC77C}"/>
              </a:ext>
            </a:extLst>
          </p:cNvPr>
          <p:cNvCxnSpPr>
            <a:cxnSpLocks/>
          </p:cNvCxnSpPr>
          <p:nvPr/>
        </p:nvCxnSpPr>
        <p:spPr>
          <a:xfrm>
            <a:off x="3746500" y="5094492"/>
            <a:ext cx="1143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AB653581-C406-4443-9321-AB672656BE57}"/>
              </a:ext>
            </a:extLst>
          </p:cNvPr>
          <p:cNvCxnSpPr>
            <a:cxnSpLocks/>
          </p:cNvCxnSpPr>
          <p:nvPr/>
        </p:nvCxnSpPr>
        <p:spPr>
          <a:xfrm>
            <a:off x="2197100" y="5731908"/>
            <a:ext cx="82975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>
            <a:extLst>
              <a:ext uri="{FF2B5EF4-FFF2-40B4-BE49-F238E27FC236}">
                <a16:creationId xmlns:a16="http://schemas.microsoft.com/office/drawing/2014/main" id="{427BDA04-A0AB-4FE8-B140-E6A6F583198A}"/>
              </a:ext>
            </a:extLst>
          </p:cNvPr>
          <p:cNvCxnSpPr>
            <a:cxnSpLocks/>
          </p:cNvCxnSpPr>
          <p:nvPr/>
        </p:nvCxnSpPr>
        <p:spPr>
          <a:xfrm>
            <a:off x="3721100" y="5731908"/>
            <a:ext cx="11684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>
            <a:extLst>
              <a:ext uri="{FF2B5EF4-FFF2-40B4-BE49-F238E27FC236}">
                <a16:creationId xmlns:a16="http://schemas.microsoft.com/office/drawing/2014/main" id="{C91E23BA-2DA4-4420-A927-0024F2FE0B5B}"/>
              </a:ext>
            </a:extLst>
          </p:cNvPr>
          <p:cNvCxnSpPr>
            <a:cxnSpLocks/>
          </p:cNvCxnSpPr>
          <p:nvPr/>
        </p:nvCxnSpPr>
        <p:spPr>
          <a:xfrm>
            <a:off x="5461000" y="5094492"/>
            <a:ext cx="9525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929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4" grpId="0" animBg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D1E32CF-476A-4EB4-83BD-8394B1116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Eigenvalues are real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3F679F6B-E7D9-499B-9A0F-45EEA97DFAFD}"/>
                  </a:ext>
                </a:extLst>
              </p:cNvPr>
              <p:cNvSpPr txBox="1"/>
              <p:nvPr/>
            </p:nvSpPr>
            <p:spPr>
              <a:xfrm>
                <a:off x="689865" y="1695758"/>
                <a:ext cx="558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A symmetric matrix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i="1" dirty="0" smtClean="0"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has an eigenvalue </a:t>
                </a:r>
                <a14:m>
                  <m:oMath xmlns:m="http://schemas.openxmlformats.org/officeDocument/2006/math">
                    <m:r>
                      <a:rPr lang="zh-TW" altLang="en-US" sz="240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zh-TW" altLang="en-US" sz="2400" dirty="0"/>
                  <a:t> </a:t>
                </a:r>
              </a:p>
            </p:txBody>
          </p:sp>
        </mc:Choice>
        <mc:Fallback xmlns="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3F679F6B-E7D9-499B-9A0F-45EEA97DFA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865" y="1695758"/>
                <a:ext cx="5588000" cy="461665"/>
              </a:xfrm>
              <a:prstGeom prst="rect">
                <a:avLst/>
              </a:prstGeom>
              <a:blipFill>
                <a:blip r:embed="rId2"/>
                <a:stretch>
                  <a:fillRect l="-1636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09C0C753-C277-4D3E-AAFE-CAF7AD49829F}"/>
                  </a:ext>
                </a:extLst>
              </p:cNvPr>
              <p:cNvSpPr txBox="1"/>
              <p:nvPr/>
            </p:nvSpPr>
            <p:spPr>
              <a:xfrm>
                <a:off x="6541390" y="1700223"/>
                <a:ext cx="17716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zh-TW" altLang="en-US" sz="240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r>
                  <a:rPr lang="zh-TW" altLang="en-US" sz="2400" dirty="0"/>
                  <a:t> </a:t>
                </a:r>
              </a:p>
            </p:txBody>
          </p:sp>
        </mc:Choice>
        <mc:Fallback xmlns="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09C0C753-C277-4D3E-AAFE-CAF7AD4982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1390" y="1700223"/>
                <a:ext cx="1771650" cy="461665"/>
              </a:xfrm>
              <a:prstGeom prst="rect">
                <a:avLst/>
              </a:prstGeom>
              <a:blipFill>
                <a:blip r:embed="rId3"/>
                <a:stretch>
                  <a:fillRect l="-10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A57FF27A-8DD5-4477-BAC8-6E6D050A1667}"/>
                  </a:ext>
                </a:extLst>
              </p:cNvPr>
              <p:cNvSpPr txBox="1"/>
              <p:nvPr/>
            </p:nvSpPr>
            <p:spPr>
              <a:xfrm>
                <a:off x="6414765" y="5744292"/>
                <a:ext cx="17716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A57FF27A-8DD5-4477-BAC8-6E6D050A16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4765" y="5744292"/>
                <a:ext cx="177165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EDF4A8BE-74E7-4D66-B08F-BC8912433443}"/>
                  </a:ext>
                </a:extLst>
              </p:cNvPr>
              <p:cNvSpPr txBox="1"/>
              <p:nvPr/>
            </p:nvSpPr>
            <p:spPr>
              <a:xfrm>
                <a:off x="628650" y="2359835"/>
                <a:ext cx="145732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4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sty m:val="p"/>
                        </m:rP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TW" altLang="en-US" sz="2400" i="1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EDF4A8BE-74E7-4D66-B08F-BC89124334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2359835"/>
                <a:ext cx="1457325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DF4D6D34-69E8-4CC4-8E6C-434241ADB2F6}"/>
                  </a:ext>
                </a:extLst>
              </p:cNvPr>
              <p:cNvSpPr txBox="1"/>
              <p:nvPr/>
            </p:nvSpPr>
            <p:spPr>
              <a:xfrm>
                <a:off x="2306743" y="2351563"/>
                <a:ext cx="1457325" cy="4699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𝐴𝑣</m:t>
                          </m:r>
                        </m:e>
                      </m:acc>
                      <m: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DF4D6D34-69E8-4CC4-8E6C-434241ADB2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6743" y="2351563"/>
                <a:ext cx="1457325" cy="46993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0898AD6B-AEE1-4F44-A78D-90051A736E7A}"/>
                  </a:ext>
                </a:extLst>
              </p:cNvPr>
              <p:cNvSpPr txBox="1"/>
              <p:nvPr/>
            </p:nvSpPr>
            <p:spPr>
              <a:xfrm>
                <a:off x="4118901" y="2351563"/>
                <a:ext cx="1457325" cy="4699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acc>
                        <m:accPr>
                          <m:chr m:val="̅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</m:acc>
                      <m:acc>
                        <m:accPr>
                          <m:chr m:val="̅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0898AD6B-AEE1-4F44-A78D-90051A736E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8901" y="2351563"/>
                <a:ext cx="1457325" cy="469937"/>
              </a:xfrm>
              <a:prstGeom prst="rect">
                <a:avLst/>
              </a:prstGeom>
              <a:blipFill>
                <a:blip r:embed="rId7"/>
                <a:stretch>
                  <a:fillRect r="-1966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C9EF0EB6-9CBB-4F54-9927-07C21CAFA823}"/>
                  </a:ext>
                </a:extLst>
              </p:cNvPr>
              <p:cNvSpPr txBox="1"/>
              <p:nvPr/>
            </p:nvSpPr>
            <p:spPr>
              <a:xfrm>
                <a:off x="6960455" y="2359835"/>
                <a:ext cx="1457325" cy="4699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𝐴</m:t>
                      </m:r>
                      <m:acc>
                        <m:accPr>
                          <m:chr m:val="̅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</m:acc>
                      <m:acc>
                        <m:accPr>
                          <m:chr m:val="̅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C9EF0EB6-9CBB-4F54-9927-07C21CAFA8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0455" y="2359835"/>
                <a:ext cx="1457325" cy="469937"/>
              </a:xfrm>
              <a:prstGeom prst="rect">
                <a:avLst/>
              </a:prstGeom>
              <a:blipFill>
                <a:blip r:embed="rId8"/>
                <a:stretch>
                  <a:fillRect r="-1966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36E3C396-8CE6-4085-8DDF-E737C335FB28}"/>
                  </a:ext>
                </a:extLst>
              </p:cNvPr>
              <p:cNvSpPr txBox="1"/>
              <p:nvPr/>
            </p:nvSpPr>
            <p:spPr>
              <a:xfrm>
                <a:off x="563197" y="3812674"/>
                <a:ext cx="1304925" cy="4699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r>
                            <m:rPr>
                              <m:sty m:val="p"/>
                            </m:rPr>
                            <a:rPr lang="en-US" altLang="zh-TW" sz="2400" i="1">
                              <a:latin typeface="Cambria Math" panose="02040503050406030204" pitchFamily="18" charset="0"/>
                            </a:rPr>
                            <m:t>T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36E3C396-8CE6-4085-8DDF-E737C335FB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197" y="3812674"/>
                <a:ext cx="1304925" cy="46993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399AB0FB-95BA-4A53-8C3F-5C3493F7C239}"/>
                  </a:ext>
                </a:extLst>
              </p:cNvPr>
              <p:cNvSpPr txBox="1"/>
              <p:nvPr/>
            </p:nvSpPr>
            <p:spPr>
              <a:xfrm>
                <a:off x="2178940" y="3079405"/>
                <a:ext cx="1304925" cy="4699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r>
                            <m:rPr>
                              <m:sty m:val="p"/>
                            </m:rPr>
                            <a:rPr lang="en-US" altLang="zh-TW" sz="2400" i="1">
                              <a:latin typeface="Cambria Math" panose="02040503050406030204" pitchFamily="18" charset="0"/>
                            </a:rPr>
                            <m:t>T</m:t>
                          </m:r>
                        </m:sup>
                      </m:sSup>
                      <m:r>
                        <a:rPr lang="zh-TW" altLang="en-US" sz="2400" i="1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399AB0FB-95BA-4A53-8C3F-5C3493F7C2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940" y="3079405"/>
                <a:ext cx="1304925" cy="46993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0D07C3AC-C15C-4649-9A2B-86054E2B7430}"/>
                  </a:ext>
                </a:extLst>
              </p:cNvPr>
              <p:cNvSpPr txBox="1"/>
              <p:nvPr/>
            </p:nvSpPr>
            <p:spPr>
              <a:xfrm>
                <a:off x="3316236" y="3073960"/>
                <a:ext cx="1782064" cy="4699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𝜆</m:t>
                          </m:r>
                          <m:d>
                            <m:d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r>
                            <m:rPr>
                              <m:sty m:val="p"/>
                            </m:rPr>
                            <a:rPr lang="en-US" altLang="zh-TW" sz="2400" i="1">
                              <a:latin typeface="Cambria Math" panose="02040503050406030204" pitchFamily="18" charset="0"/>
                            </a:rPr>
                            <m:t>T</m:t>
                          </m:r>
                        </m:sup>
                      </m:sSup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0D07C3AC-C15C-4649-9A2B-86054E2B74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6236" y="3073960"/>
                <a:ext cx="1782064" cy="46993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>
                <a:extLst>
                  <a:ext uri="{FF2B5EF4-FFF2-40B4-BE49-F238E27FC236}">
                    <a16:creationId xmlns:a16="http://schemas.microsoft.com/office/drawing/2014/main" id="{C59F4D93-B212-4CAE-9526-C444897ED734}"/>
                  </a:ext>
                </a:extLst>
              </p:cNvPr>
              <p:cNvSpPr txBox="1"/>
              <p:nvPr/>
            </p:nvSpPr>
            <p:spPr>
              <a:xfrm>
                <a:off x="2308992" y="4429167"/>
                <a:ext cx="1304925" cy="4699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r>
                            <m:rPr>
                              <m:sty m:val="p"/>
                            </m:rPr>
                            <a:rPr lang="en-US" altLang="zh-TW" sz="2400" i="1">
                              <a:latin typeface="Cambria Math" panose="02040503050406030204" pitchFamily="18" charset="0"/>
                            </a:rPr>
                            <m:t>T</m:t>
                          </m:r>
                        </m:sup>
                      </m:sSup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altLang="zh-TW" sz="2400" i="1">
                              <a:latin typeface="Cambria Math" panose="02040503050406030204" pitchFamily="18" charset="0"/>
                            </a:rPr>
                            <m:t>T</m:t>
                          </m:r>
                        </m:sup>
                      </m:sSup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>
                <a:extLst>
                  <a:ext uri="{FF2B5EF4-FFF2-40B4-BE49-F238E27FC236}">
                    <a16:creationId xmlns:a16="http://schemas.microsoft.com/office/drawing/2014/main" id="{C59F4D93-B212-4CAE-9526-C444897ED7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8992" y="4429167"/>
                <a:ext cx="1304925" cy="46993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8ABFB10C-69CB-4C8A-88EF-7F3ECD496197}"/>
                  </a:ext>
                </a:extLst>
              </p:cNvPr>
              <p:cNvSpPr txBox="1"/>
              <p:nvPr/>
            </p:nvSpPr>
            <p:spPr>
              <a:xfrm>
                <a:off x="3461837" y="4414095"/>
                <a:ext cx="1700022" cy="468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acc>
                                <m:accPr>
                                  <m:chr m:val="̅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r>
                            <m:rPr>
                              <m:sty m:val="p"/>
                            </m:rPr>
                            <a:rPr lang="en-US" altLang="zh-TW" sz="2400" i="1">
                              <a:latin typeface="Cambria Math" panose="02040503050406030204" pitchFamily="18" charset="0"/>
                            </a:rPr>
                            <m:t>T</m:t>
                          </m:r>
                        </m:sup>
                      </m:sSup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8ABFB10C-69CB-4C8A-88EF-7F3ECD4961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1837" y="4414095"/>
                <a:ext cx="1700022" cy="46820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4565AB1A-4E6A-41E0-9274-565EFECFC4DF}"/>
                  </a:ext>
                </a:extLst>
              </p:cNvPr>
              <p:cNvSpPr txBox="1"/>
              <p:nvPr/>
            </p:nvSpPr>
            <p:spPr>
              <a:xfrm>
                <a:off x="1916502" y="4856195"/>
                <a:ext cx="1700022" cy="589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zh-TW" altLang="en-US" sz="2400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</m:acc>
                              <m:acc>
                                <m:accPr>
                                  <m:chr m:val="̅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r>
                            <m:rPr>
                              <m:sty m:val="p"/>
                            </m:rPr>
                            <a:rPr lang="en-US" altLang="zh-TW" sz="2400" i="1">
                              <a:latin typeface="Cambria Math" panose="02040503050406030204" pitchFamily="18" charset="0"/>
                            </a:rPr>
                            <m:t>T</m:t>
                          </m:r>
                        </m:sup>
                      </m:sSup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4565AB1A-4E6A-41E0-9274-565EFECFC4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6502" y="4856195"/>
                <a:ext cx="1700022" cy="589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71E95ED5-7DAB-407B-927D-B78E5DC04628}"/>
                  </a:ext>
                </a:extLst>
              </p:cNvPr>
              <p:cNvSpPr txBox="1"/>
              <p:nvPr/>
            </p:nvSpPr>
            <p:spPr>
              <a:xfrm>
                <a:off x="3461837" y="4977767"/>
                <a:ext cx="1700022" cy="468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acc>
                            <m:accPr>
                              <m:chr m:val="̅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zh-TW" altLang="en-US" sz="2400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</m:acc>
                          <m:d>
                            <m:d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r>
                            <m:rPr>
                              <m:sty m:val="p"/>
                            </m:rPr>
                            <a:rPr lang="en-US" altLang="zh-TW" sz="2400" i="1">
                              <a:latin typeface="Cambria Math" panose="02040503050406030204" pitchFamily="18" charset="0"/>
                            </a:rPr>
                            <m:t>T</m:t>
                          </m:r>
                        </m:sup>
                      </m:sSup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71E95ED5-7DAB-407B-927D-B78E5DC046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1837" y="4977767"/>
                <a:ext cx="1700022" cy="46820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ADB09418-E90F-4CDE-84E5-5B0CE6B9F762}"/>
                  </a:ext>
                </a:extLst>
              </p:cNvPr>
              <p:cNvSpPr txBox="1"/>
              <p:nvPr/>
            </p:nvSpPr>
            <p:spPr>
              <a:xfrm>
                <a:off x="1725365" y="5744293"/>
                <a:ext cx="1700022" cy="468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r>
                            <m:rPr>
                              <m:sty m:val="p"/>
                            </m:rPr>
                            <a:rPr lang="en-US" altLang="zh-TW" sz="2400" i="1">
                              <a:latin typeface="Cambria Math" panose="02040503050406030204" pitchFamily="18" charset="0"/>
                            </a:rPr>
                            <m:t>T</m:t>
                          </m:r>
                        </m:sup>
                      </m:sSup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ADB09418-E90F-4CDE-84E5-5B0CE6B9F7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5365" y="5744293"/>
                <a:ext cx="1700022" cy="46820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6DA7961A-6227-49F4-91F0-CB6E9690210F}"/>
                  </a:ext>
                </a:extLst>
              </p:cNvPr>
              <p:cNvSpPr txBox="1"/>
              <p:nvPr/>
            </p:nvSpPr>
            <p:spPr>
              <a:xfrm>
                <a:off x="5403321" y="3273286"/>
                <a:ext cx="2830040" cy="10913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e>
                              <m:r>
                                <a:rPr lang="zh-TW" alt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6DA7961A-6227-49F4-91F0-CB6E969021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3321" y="3273286"/>
                <a:ext cx="2830040" cy="109138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8C0FDB78-E125-4F80-A6FD-F2FDD5CB9751}"/>
                  </a:ext>
                </a:extLst>
              </p:cNvPr>
              <p:cNvSpPr txBox="1"/>
              <p:nvPr/>
            </p:nvSpPr>
            <p:spPr>
              <a:xfrm>
                <a:off x="5436466" y="4401912"/>
                <a:ext cx="2830040" cy="10913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e>
                              <m:r>
                                <a:rPr lang="zh-TW" alt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8C0FDB78-E125-4F80-A6FD-F2FDD5CB97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466" y="4401912"/>
                <a:ext cx="2830040" cy="109138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AA84DA4A-5219-4540-88B9-F94E2C5EFBEF}"/>
                  </a:ext>
                </a:extLst>
              </p:cNvPr>
              <p:cNvSpPr txBox="1"/>
              <p:nvPr/>
            </p:nvSpPr>
            <p:spPr>
              <a:xfrm>
                <a:off x="7714777" y="3597826"/>
                <a:ext cx="80330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AA84DA4A-5219-4540-88B9-F94E2C5EFB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4777" y="3597826"/>
                <a:ext cx="803306" cy="46166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>
                <a:extLst>
                  <a:ext uri="{FF2B5EF4-FFF2-40B4-BE49-F238E27FC236}">
                    <a16:creationId xmlns:a16="http://schemas.microsoft.com/office/drawing/2014/main" id="{987D6D5F-41B0-464A-A7FE-3C02DB37C9E6}"/>
                  </a:ext>
                </a:extLst>
              </p:cNvPr>
              <p:cNvSpPr txBox="1"/>
              <p:nvPr/>
            </p:nvSpPr>
            <p:spPr>
              <a:xfrm>
                <a:off x="3320702" y="5750833"/>
                <a:ext cx="80330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22" name="文字方塊 21">
                <a:extLst>
                  <a:ext uri="{FF2B5EF4-FFF2-40B4-BE49-F238E27FC236}">
                    <a16:creationId xmlns:a16="http://schemas.microsoft.com/office/drawing/2014/main" id="{987D6D5F-41B0-464A-A7FE-3C02DB37C9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0702" y="5750833"/>
                <a:ext cx="803306" cy="46166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61FB0D32-ACE9-4287-BA93-1E064869ABEE}"/>
                  </a:ext>
                </a:extLst>
              </p:cNvPr>
              <p:cNvSpPr txBox="1"/>
              <p:nvPr/>
            </p:nvSpPr>
            <p:spPr>
              <a:xfrm>
                <a:off x="4440942" y="5744292"/>
                <a:ext cx="1700022" cy="468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</m:acc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61FB0D32-ACE9-4287-BA93-1E064869AB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0942" y="5744292"/>
                <a:ext cx="1700022" cy="46820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直線單箭頭接點 24">
            <a:extLst>
              <a:ext uri="{FF2B5EF4-FFF2-40B4-BE49-F238E27FC236}">
                <a16:creationId xmlns:a16="http://schemas.microsoft.com/office/drawing/2014/main" id="{430D0635-A2EA-4460-AC79-1F30FBA54C73}"/>
              </a:ext>
            </a:extLst>
          </p:cNvPr>
          <p:cNvCxnSpPr/>
          <p:nvPr/>
        </p:nvCxnSpPr>
        <p:spPr>
          <a:xfrm>
            <a:off x="2009117" y="2584909"/>
            <a:ext cx="37382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>
            <a:extLst>
              <a:ext uri="{FF2B5EF4-FFF2-40B4-BE49-F238E27FC236}">
                <a16:creationId xmlns:a16="http://schemas.microsoft.com/office/drawing/2014/main" id="{6411DB1E-8796-4A3E-9075-26B24BD8045A}"/>
              </a:ext>
            </a:extLst>
          </p:cNvPr>
          <p:cNvCxnSpPr/>
          <p:nvPr/>
        </p:nvCxnSpPr>
        <p:spPr>
          <a:xfrm>
            <a:off x="3779268" y="2589066"/>
            <a:ext cx="37382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單箭頭接點 26">
            <a:extLst>
              <a:ext uri="{FF2B5EF4-FFF2-40B4-BE49-F238E27FC236}">
                <a16:creationId xmlns:a16="http://schemas.microsoft.com/office/drawing/2014/main" id="{58DB47AE-9FFF-462F-AD5F-5F89F52C5212}"/>
              </a:ext>
            </a:extLst>
          </p:cNvPr>
          <p:cNvCxnSpPr>
            <a:cxnSpLocks/>
          </p:cNvCxnSpPr>
          <p:nvPr/>
        </p:nvCxnSpPr>
        <p:spPr>
          <a:xfrm>
            <a:off x="5566178" y="2593224"/>
            <a:ext cx="148776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>
            <a:extLst>
              <a:ext uri="{FF2B5EF4-FFF2-40B4-BE49-F238E27FC236}">
                <a16:creationId xmlns:a16="http://schemas.microsoft.com/office/drawing/2014/main" id="{A9BB3945-CBC5-4C92-9A51-E8E13F06BCC9}"/>
              </a:ext>
            </a:extLst>
          </p:cNvPr>
          <p:cNvCxnSpPr>
            <a:cxnSpLocks/>
          </p:cNvCxnSpPr>
          <p:nvPr/>
        </p:nvCxnSpPr>
        <p:spPr>
          <a:xfrm flipV="1">
            <a:off x="1776412" y="3334901"/>
            <a:ext cx="484539" cy="63333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>
            <a:extLst>
              <a:ext uri="{FF2B5EF4-FFF2-40B4-BE49-F238E27FC236}">
                <a16:creationId xmlns:a16="http://schemas.microsoft.com/office/drawing/2014/main" id="{1AF4748C-812E-4482-853C-9416A5064F0C}"/>
              </a:ext>
            </a:extLst>
          </p:cNvPr>
          <p:cNvCxnSpPr>
            <a:cxnSpLocks/>
          </p:cNvCxnSpPr>
          <p:nvPr/>
        </p:nvCxnSpPr>
        <p:spPr>
          <a:xfrm>
            <a:off x="1776412" y="4088431"/>
            <a:ext cx="484539" cy="63333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單箭頭接點 32">
            <a:extLst>
              <a:ext uri="{FF2B5EF4-FFF2-40B4-BE49-F238E27FC236}">
                <a16:creationId xmlns:a16="http://schemas.microsoft.com/office/drawing/2014/main" id="{F6E89B74-2B57-4F62-B625-825C6C2BB128}"/>
              </a:ext>
            </a:extLst>
          </p:cNvPr>
          <p:cNvCxnSpPr>
            <a:cxnSpLocks/>
          </p:cNvCxnSpPr>
          <p:nvPr/>
        </p:nvCxnSpPr>
        <p:spPr>
          <a:xfrm>
            <a:off x="4145539" y="5994137"/>
            <a:ext cx="63503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單箭頭接點 34">
            <a:extLst>
              <a:ext uri="{FF2B5EF4-FFF2-40B4-BE49-F238E27FC236}">
                <a16:creationId xmlns:a16="http://schemas.microsoft.com/office/drawing/2014/main" id="{1F31F637-1D1C-4CB7-BB2B-18A011311FA5}"/>
              </a:ext>
            </a:extLst>
          </p:cNvPr>
          <p:cNvCxnSpPr>
            <a:cxnSpLocks/>
          </p:cNvCxnSpPr>
          <p:nvPr/>
        </p:nvCxnSpPr>
        <p:spPr>
          <a:xfrm>
            <a:off x="5997887" y="5975124"/>
            <a:ext cx="63503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文字方塊 36">
                <a:extLst>
                  <a:ext uri="{FF2B5EF4-FFF2-40B4-BE49-F238E27FC236}">
                    <a16:creationId xmlns:a16="http://schemas.microsoft.com/office/drawing/2014/main" id="{06BBD34E-89E1-4F79-84E8-7E21A77B8A71}"/>
                  </a:ext>
                </a:extLst>
              </p:cNvPr>
              <p:cNvSpPr txBox="1"/>
              <p:nvPr/>
            </p:nvSpPr>
            <p:spPr>
              <a:xfrm>
                <a:off x="5506933" y="2632232"/>
                <a:ext cx="1457325" cy="4699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7" name="文字方塊 36">
                <a:extLst>
                  <a:ext uri="{FF2B5EF4-FFF2-40B4-BE49-F238E27FC236}">
                    <a16:creationId xmlns:a16="http://schemas.microsoft.com/office/drawing/2014/main" id="{06BBD34E-89E1-4F79-84E8-7E21A77B8A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6933" y="2632232"/>
                <a:ext cx="1457325" cy="46993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矩形: 圓角 37">
            <a:extLst>
              <a:ext uri="{FF2B5EF4-FFF2-40B4-BE49-F238E27FC236}">
                <a16:creationId xmlns:a16="http://schemas.microsoft.com/office/drawing/2014/main" id="{C3800895-2A17-4BB5-AE43-243D4E4FF0B3}"/>
              </a:ext>
            </a:extLst>
          </p:cNvPr>
          <p:cNvSpPr/>
          <p:nvPr/>
        </p:nvSpPr>
        <p:spPr>
          <a:xfrm>
            <a:off x="3652864" y="3057504"/>
            <a:ext cx="1108808" cy="476786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矩形: 圓角 38">
            <a:extLst>
              <a:ext uri="{FF2B5EF4-FFF2-40B4-BE49-F238E27FC236}">
                <a16:creationId xmlns:a16="http://schemas.microsoft.com/office/drawing/2014/main" id="{EE86B064-AB95-43A9-BB16-714141E86ED7}"/>
              </a:ext>
            </a:extLst>
          </p:cNvPr>
          <p:cNvSpPr/>
          <p:nvPr/>
        </p:nvSpPr>
        <p:spPr>
          <a:xfrm>
            <a:off x="3891131" y="4935463"/>
            <a:ext cx="1108808" cy="476786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文字方塊 39">
                <a:extLst>
                  <a:ext uri="{FF2B5EF4-FFF2-40B4-BE49-F238E27FC236}">
                    <a16:creationId xmlns:a16="http://schemas.microsoft.com/office/drawing/2014/main" id="{B8DD7A0B-1B7E-4537-9A10-16CFE83BF8C5}"/>
                  </a:ext>
                </a:extLst>
              </p:cNvPr>
              <p:cNvSpPr txBox="1"/>
              <p:nvPr/>
            </p:nvSpPr>
            <p:spPr>
              <a:xfrm>
                <a:off x="741295" y="6205957"/>
                <a:ext cx="55365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TW" sz="2400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TW" sz="2400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+… </m:t>
                    </m:r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0" name="文字方塊 39">
                <a:extLst>
                  <a:ext uri="{FF2B5EF4-FFF2-40B4-BE49-F238E27FC236}">
                    <a16:creationId xmlns:a16="http://schemas.microsoft.com/office/drawing/2014/main" id="{B8DD7A0B-1B7E-4537-9A10-16CFE83BF8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295" y="6205957"/>
                <a:ext cx="5536570" cy="461665"/>
              </a:xfrm>
              <a:prstGeom prst="rect">
                <a:avLst/>
              </a:prstGeom>
              <a:blipFill>
                <a:blip r:embed="rId23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>
                <a:extLst>
                  <a:ext uri="{FF2B5EF4-FFF2-40B4-BE49-F238E27FC236}">
                    <a16:creationId xmlns:a16="http://schemas.microsoft.com/office/drawing/2014/main" id="{BF9F1B2A-658E-4057-BC7A-B35DD6E94CEC}"/>
                  </a:ext>
                </a:extLst>
              </p:cNvPr>
              <p:cNvSpPr txBox="1"/>
              <p:nvPr/>
            </p:nvSpPr>
            <p:spPr>
              <a:xfrm>
                <a:off x="5600702" y="559577"/>
                <a:ext cx="313014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>
                    <a:solidFill>
                      <a:srgbClr val="FF0000"/>
                    </a:solidFill>
                  </a:rPr>
                  <a:t>Symmetric matrix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zh-TW" altLang="en-US" sz="2400" dirty="0">
                    <a:solidFill>
                      <a:srgbClr val="FF0000"/>
                    </a:solidFill>
                  </a:rPr>
                  <a:t> </a:t>
                </a:r>
                <a:r>
                  <a:rPr lang="en-US" altLang="zh-TW" sz="2400" dirty="0">
                    <a:solidFill>
                      <a:srgbClr val="FF0000"/>
                    </a:solidFill>
                  </a:rPr>
                  <a:t>always has eigenvalue.</a:t>
                </a:r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文字方塊 33">
                <a:extLst>
                  <a:ext uri="{FF2B5EF4-FFF2-40B4-BE49-F238E27FC236}">
                    <a16:creationId xmlns:a16="http://schemas.microsoft.com/office/drawing/2014/main" id="{BF9F1B2A-658E-4057-BC7A-B35DD6E94C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702" y="559577"/>
                <a:ext cx="3130140" cy="830997"/>
              </a:xfrm>
              <a:prstGeom prst="rect">
                <a:avLst/>
              </a:prstGeom>
              <a:blipFill>
                <a:blip r:embed="rId24"/>
                <a:stretch>
                  <a:fillRect l="-3119" t="-5882" b="-1617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604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37" grpId="0"/>
      <p:bldP spid="38" grpId="0" animBg="1"/>
      <p:bldP spid="39" grpId="0" animBg="1"/>
      <p:bldP spid="40" grpId="0"/>
      <p:bldP spid="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Orthogonal Eigenvectors</a:t>
            </a:r>
            <a:endParaRPr lang="zh-TW" altLang="en-US" dirty="0"/>
          </a:p>
        </p:txBody>
      </p:sp>
      <p:sp>
        <p:nvSpPr>
          <p:cNvPr id="11" name="橢圓 10"/>
          <p:cNvSpPr/>
          <p:nvPr/>
        </p:nvSpPr>
        <p:spPr>
          <a:xfrm>
            <a:off x="6942629" y="3917662"/>
            <a:ext cx="1338531" cy="1057779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4618285" y="3891318"/>
            <a:ext cx="1482347" cy="1084123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3003320" y="3911374"/>
            <a:ext cx="1486915" cy="104400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1154921" y="2247998"/>
                <a:ext cx="202869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4921" y="2247998"/>
                <a:ext cx="2028697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3150038" y="3460431"/>
                <a:ext cx="42659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0038" y="3460431"/>
                <a:ext cx="426591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4753886" y="3460431"/>
                <a:ext cx="4348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3886" y="3460431"/>
                <a:ext cx="434863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7035667" y="3965438"/>
                <a:ext cx="47141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5667" y="3965438"/>
                <a:ext cx="471411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1175177" y="2862496"/>
                <a:ext cx="663021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800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p>
                      </m:sSup>
                      <m:sSup>
                        <m:s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800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…</m:t>
                      </m:r>
                      <m:sSup>
                        <m:s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800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sup>
                      </m:sSup>
                      <m:d>
                        <m:d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……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5177" y="2862496"/>
                <a:ext cx="6630213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文字方塊 18"/>
          <p:cNvSpPr txBox="1"/>
          <p:nvPr/>
        </p:nvSpPr>
        <p:spPr>
          <a:xfrm>
            <a:off x="3214068" y="2232610"/>
            <a:ext cx="1876136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Factorization</a:t>
            </a:r>
            <a:endParaRPr lang="zh-TW" altLang="en-US" sz="2400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1045518" y="3438462"/>
            <a:ext cx="1628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/>
              <a:t>Eigenvalue:</a:t>
            </a:r>
            <a:endParaRPr lang="zh-TW" altLang="en-US" sz="2400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1044624" y="3972688"/>
            <a:ext cx="1628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 err="1"/>
              <a:t>Eigenspace</a:t>
            </a:r>
            <a:r>
              <a:rPr lang="en-US" altLang="zh-TW" sz="2400" dirty="0"/>
              <a:t>:</a:t>
            </a:r>
            <a:endParaRPr lang="zh-TW" altLang="en-US" sz="2400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1041178" y="4420940"/>
            <a:ext cx="1628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/>
              <a:t>(dimension)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3179588" y="3965439"/>
                <a:ext cx="44903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9588" y="3965439"/>
                <a:ext cx="449034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4743537" y="3990053"/>
                <a:ext cx="45730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3537" y="3990053"/>
                <a:ext cx="457305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7020042" y="3460431"/>
                <a:ext cx="44896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042" y="3460431"/>
                <a:ext cx="448969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3648118" y="4013866"/>
                <a:ext cx="7788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8118" y="4013866"/>
                <a:ext cx="778803" cy="369332"/>
              </a:xfrm>
              <a:prstGeom prst="rect">
                <a:avLst/>
              </a:prstGeom>
              <a:blipFill>
                <a:blip r:embed="rId10"/>
                <a:stretch>
                  <a:fillRect l="-8594" r="-3125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/>
              <p:cNvSpPr txBox="1"/>
              <p:nvPr/>
            </p:nvSpPr>
            <p:spPr>
              <a:xfrm>
                <a:off x="5224129" y="3999154"/>
                <a:ext cx="7788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4129" y="3999154"/>
                <a:ext cx="778803" cy="369332"/>
              </a:xfrm>
              <a:prstGeom prst="rect">
                <a:avLst/>
              </a:prstGeom>
              <a:blipFill>
                <a:blip r:embed="rId11"/>
                <a:stretch>
                  <a:fillRect l="-9375" r="-3125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7507078" y="3996215"/>
                <a:ext cx="7989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7078" y="3996215"/>
                <a:ext cx="798937" cy="369332"/>
              </a:xfrm>
              <a:prstGeom prst="rect">
                <a:avLst/>
              </a:prstGeom>
              <a:blipFill>
                <a:blip r:embed="rId12"/>
                <a:stretch>
                  <a:fillRect l="-8333" r="-2273" b="-1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直線接點 28"/>
          <p:cNvCxnSpPr/>
          <p:nvPr/>
        </p:nvCxnSpPr>
        <p:spPr>
          <a:xfrm>
            <a:off x="2774997" y="3144614"/>
            <a:ext cx="37504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/>
          <p:nvPr/>
        </p:nvCxnSpPr>
        <p:spPr>
          <a:xfrm>
            <a:off x="4403771" y="3144614"/>
            <a:ext cx="37504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>
            <a:off x="6404021" y="3113608"/>
            <a:ext cx="37504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字方塊 31"/>
          <p:cNvSpPr txBox="1"/>
          <p:nvPr/>
        </p:nvSpPr>
        <p:spPr>
          <a:xfrm>
            <a:off x="6048639" y="3368098"/>
            <a:ext cx="948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……</a:t>
            </a:r>
            <a:endParaRPr lang="zh-TW" altLang="en-US" sz="2800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6068633" y="3901608"/>
            <a:ext cx="948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……</a:t>
            </a:r>
            <a:endParaRPr lang="zh-TW" altLang="en-US" sz="2800" dirty="0"/>
          </a:p>
        </p:txBody>
      </p:sp>
      <p:sp>
        <p:nvSpPr>
          <p:cNvPr id="34" name="矩形 33"/>
          <p:cNvSpPr/>
          <p:nvPr/>
        </p:nvSpPr>
        <p:spPr>
          <a:xfrm>
            <a:off x="2918955" y="5392170"/>
            <a:ext cx="2215595" cy="66874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Independent</a:t>
            </a:r>
            <a:endParaRPr lang="zh-TW" altLang="en-US" sz="2800" dirty="0"/>
          </a:p>
        </p:txBody>
      </p:sp>
      <p:sp>
        <p:nvSpPr>
          <p:cNvPr id="35" name="橢圓 34"/>
          <p:cNvSpPr/>
          <p:nvPr/>
        </p:nvSpPr>
        <p:spPr>
          <a:xfrm>
            <a:off x="3602385" y="4579576"/>
            <a:ext cx="144392" cy="14439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橢圓 35"/>
          <p:cNvSpPr/>
          <p:nvPr/>
        </p:nvSpPr>
        <p:spPr>
          <a:xfrm>
            <a:off x="5579606" y="4538041"/>
            <a:ext cx="144392" cy="14439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橢圓 36"/>
          <p:cNvSpPr/>
          <p:nvPr/>
        </p:nvSpPr>
        <p:spPr>
          <a:xfrm>
            <a:off x="7467502" y="4545898"/>
            <a:ext cx="144392" cy="14439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8" name="直線單箭頭接點 37"/>
          <p:cNvCxnSpPr/>
          <p:nvPr/>
        </p:nvCxnSpPr>
        <p:spPr>
          <a:xfrm>
            <a:off x="3711609" y="4736990"/>
            <a:ext cx="143233" cy="65518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>
            <a:stCxn id="36" idx="3"/>
          </p:cNvCxnSpPr>
          <p:nvPr/>
        </p:nvCxnSpPr>
        <p:spPr>
          <a:xfrm flipH="1">
            <a:off x="4037519" y="4661287"/>
            <a:ext cx="1563233" cy="6831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/>
          <p:cNvCxnSpPr>
            <a:stCxn id="37" idx="3"/>
          </p:cNvCxnSpPr>
          <p:nvPr/>
        </p:nvCxnSpPr>
        <p:spPr>
          <a:xfrm flipH="1">
            <a:off x="4326190" y="4669144"/>
            <a:ext cx="3162458" cy="65969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矩形 50"/>
          <p:cNvSpPr/>
          <p:nvPr/>
        </p:nvSpPr>
        <p:spPr>
          <a:xfrm>
            <a:off x="6163574" y="5374817"/>
            <a:ext cx="2215595" cy="66874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orthogonal</a:t>
            </a:r>
            <a:endParaRPr lang="zh-TW" altLang="en-US" sz="2800" dirty="0"/>
          </a:p>
        </p:txBody>
      </p:sp>
      <p:sp>
        <p:nvSpPr>
          <p:cNvPr id="52" name="向右箭號 51"/>
          <p:cNvSpPr/>
          <p:nvPr/>
        </p:nvSpPr>
        <p:spPr>
          <a:xfrm>
            <a:off x="5298993" y="5392170"/>
            <a:ext cx="778803" cy="668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矩形 52"/>
          <p:cNvSpPr/>
          <p:nvPr/>
        </p:nvSpPr>
        <p:spPr>
          <a:xfrm>
            <a:off x="5907419" y="1901042"/>
            <a:ext cx="2666853" cy="68863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A is symmetric</a:t>
            </a:r>
            <a:endParaRPr lang="zh-TW" altLang="en-US" sz="2800" dirty="0"/>
          </a:p>
        </p:txBody>
      </p:sp>
      <p:cxnSp>
        <p:nvCxnSpPr>
          <p:cNvPr id="4" name="直線單箭頭接點 3">
            <a:extLst>
              <a:ext uri="{FF2B5EF4-FFF2-40B4-BE49-F238E27FC236}">
                <a16:creationId xmlns:a16="http://schemas.microsoft.com/office/drawing/2014/main" id="{6ABF2B72-3C72-4277-B02F-037549093961}"/>
              </a:ext>
            </a:extLst>
          </p:cNvPr>
          <p:cNvCxnSpPr/>
          <p:nvPr/>
        </p:nvCxnSpPr>
        <p:spPr>
          <a:xfrm flipV="1">
            <a:off x="696682" y="5094515"/>
            <a:ext cx="1364343" cy="1306286"/>
          </a:xfrm>
          <a:prstGeom prst="straightConnector1">
            <a:avLst/>
          </a:prstGeom>
          <a:ln w="5715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>
            <a:extLst>
              <a:ext uri="{FF2B5EF4-FFF2-40B4-BE49-F238E27FC236}">
                <a16:creationId xmlns:a16="http://schemas.microsoft.com/office/drawing/2014/main" id="{805EC03E-A586-4445-865B-905A3D16F637}"/>
              </a:ext>
            </a:extLst>
          </p:cNvPr>
          <p:cNvCxnSpPr>
            <a:cxnSpLocks/>
          </p:cNvCxnSpPr>
          <p:nvPr/>
        </p:nvCxnSpPr>
        <p:spPr>
          <a:xfrm>
            <a:off x="679098" y="5895224"/>
            <a:ext cx="1725345" cy="363538"/>
          </a:xfrm>
          <a:prstGeom prst="straightConnector1">
            <a:avLst/>
          </a:prstGeom>
          <a:ln w="5715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單箭頭接點 8">
            <a:extLst>
              <a:ext uri="{FF2B5EF4-FFF2-40B4-BE49-F238E27FC236}">
                <a16:creationId xmlns:a16="http://schemas.microsoft.com/office/drawing/2014/main" id="{5E796D5E-EAAA-483A-92A4-07F0915331B1}"/>
              </a:ext>
            </a:extLst>
          </p:cNvPr>
          <p:cNvCxnSpPr>
            <a:cxnSpLocks/>
          </p:cNvCxnSpPr>
          <p:nvPr/>
        </p:nvCxnSpPr>
        <p:spPr>
          <a:xfrm>
            <a:off x="1192193" y="6060911"/>
            <a:ext cx="744360" cy="165941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單箭頭接點 45">
            <a:extLst>
              <a:ext uri="{FF2B5EF4-FFF2-40B4-BE49-F238E27FC236}">
                <a16:creationId xmlns:a16="http://schemas.microsoft.com/office/drawing/2014/main" id="{63B24B81-D6DD-4C03-A19F-C8F9BED31293}"/>
              </a:ext>
            </a:extLst>
          </p:cNvPr>
          <p:cNvCxnSpPr>
            <a:cxnSpLocks/>
          </p:cNvCxnSpPr>
          <p:nvPr/>
        </p:nvCxnSpPr>
        <p:spPr>
          <a:xfrm flipV="1">
            <a:off x="1214858" y="5388259"/>
            <a:ext cx="653824" cy="606366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162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2" grpId="0"/>
      <p:bldP spid="33" grpId="0"/>
      <p:bldP spid="34" grpId="0" animBg="1"/>
      <p:bldP spid="35" grpId="0" animBg="1"/>
      <p:bldP spid="36" grpId="0" animBg="1"/>
      <p:bldP spid="37" grpId="0" animBg="1"/>
      <p:bldP spid="51" grpId="0" animBg="1"/>
      <p:bldP spid="52" grpId="0" animBg="1"/>
      <p:bldP spid="5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5E2149CF-BF66-46DB-AFAC-52D7208AF4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8474" y="5368042"/>
            <a:ext cx="3515216" cy="504895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5023471" y="5352810"/>
            <a:ext cx="2262882" cy="6120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Orthogonal Eigenvectors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A is symmetric. </a:t>
                </a:r>
              </a:p>
              <a:p>
                <a:r>
                  <a:rPr lang="en-US" altLang="zh-TW" dirty="0"/>
                  <a:t>If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altLang="zh-TW" dirty="0"/>
                  <a:t> and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altLang="zh-TW" dirty="0"/>
                  <a:t> are eigenvectors corresponding to eigenvalues </a:t>
                </a:r>
                <a14:m>
                  <m:oMath xmlns:m="http://schemas.openxmlformats.org/officeDocument/2006/math">
                    <m:r>
                      <a:rPr lang="zh-TW" altLang="en-US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and </a:t>
                </a:r>
                <a14:m>
                  <m:oMath xmlns:m="http://schemas.openxmlformats.org/officeDocument/2006/math">
                    <m:r>
                      <a:rPr lang="zh-TW" altLang="en-US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(</a:t>
                </a:r>
                <a14:m>
                  <m:oMath xmlns:m="http://schemas.openxmlformats.org/officeDocument/2006/math">
                    <m:r>
                      <a:rPr lang="zh-TW" altLang="en-US" i="1">
                        <a:latin typeface="Cambria Math" panose="02040503050406030204" pitchFamily="18" charset="0"/>
                      </a:rPr>
                      <m:t>𝜆</m:t>
                    </m:r>
                    <m:r>
                      <a:rPr lang="zh-TW" altLang="en-US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zh-TW" altLang="en-US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altLang="zh-TW" dirty="0"/>
                  <a:t>)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群組 21"/>
          <p:cNvGrpSpPr/>
          <p:nvPr/>
        </p:nvGrpSpPr>
        <p:grpSpPr>
          <a:xfrm>
            <a:off x="3604986" y="3162599"/>
            <a:ext cx="4543816" cy="523220"/>
            <a:chOff x="3604986" y="3162599"/>
            <a:chExt cx="4543816" cy="5232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矩形 7"/>
                <p:cNvSpPr/>
                <p:nvPr/>
              </p:nvSpPr>
              <p:spPr>
                <a:xfrm>
                  <a:off x="4494019" y="3162599"/>
                  <a:ext cx="3654783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𝑢</m:t>
                      </m:r>
                    </m:oMath>
                  </a14:m>
                  <a:r>
                    <a:rPr lang="en-US" altLang="zh-TW" sz="2800" dirty="0"/>
                    <a:t> and </a:t>
                  </a:r>
                  <a14:m>
                    <m:oMath xmlns:m="http://schemas.openxmlformats.org/officeDocument/2006/math"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𝑣</m:t>
                      </m:r>
                    </m:oMath>
                  </a14:m>
                  <a:r>
                    <a:rPr lang="en-US" altLang="zh-TW" sz="2800" dirty="0"/>
                    <a:t> are orthogonal.</a:t>
                  </a:r>
                  <a:endParaRPr lang="zh-TW" altLang="en-US" sz="2800" dirty="0"/>
                </a:p>
              </p:txBody>
            </p:sp>
          </mc:Choice>
          <mc:Fallback xmlns="">
            <p:sp>
              <p:nvSpPr>
                <p:cNvPr id="8" name="矩形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94019" y="3162599"/>
                  <a:ext cx="3654783" cy="523220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t="-11628" r="-2167" b="-32558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向右箭號 8"/>
            <p:cNvSpPr/>
            <p:nvPr/>
          </p:nvSpPr>
          <p:spPr>
            <a:xfrm>
              <a:off x="3604986" y="3270606"/>
              <a:ext cx="740228" cy="30049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0" name="圖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9391" y="4766630"/>
            <a:ext cx="1191941" cy="451683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54939" y="4252394"/>
            <a:ext cx="3550662" cy="533841"/>
          </a:xfrm>
          <a:prstGeom prst="rect">
            <a:avLst/>
          </a:prstGeom>
        </p:spPr>
      </p:pic>
      <p:cxnSp>
        <p:nvCxnSpPr>
          <p:cNvPr id="13" name="直線單箭頭接點 12"/>
          <p:cNvCxnSpPr>
            <a:stCxn id="10" idx="3"/>
          </p:cNvCxnSpPr>
          <p:nvPr/>
        </p:nvCxnSpPr>
        <p:spPr>
          <a:xfrm flipV="1">
            <a:off x="2401332" y="4395649"/>
            <a:ext cx="675104" cy="59682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 rot="5400000" flipV="1">
            <a:off x="2362307" y="5002888"/>
            <a:ext cx="675104" cy="59682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圖片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89656" y="5990276"/>
            <a:ext cx="3348068" cy="488769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4671319" y="4117457"/>
            <a:ext cx="2262882" cy="6120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6479962" y="5832310"/>
            <a:ext cx="2262882" cy="6120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8" name="直線單箭頭接點 17"/>
          <p:cNvCxnSpPr/>
          <p:nvPr/>
        </p:nvCxnSpPr>
        <p:spPr>
          <a:xfrm>
            <a:off x="5890672" y="4610841"/>
            <a:ext cx="1749824" cy="1146701"/>
          </a:xfrm>
          <a:prstGeom prst="straightConnector1">
            <a:avLst/>
          </a:prstGeom>
          <a:ln w="381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7006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7" grpId="0" animBg="1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Diagonalization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378896" y="1868484"/>
            <a:ext cx="1870437" cy="87471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A is symmetric</a:t>
            </a:r>
            <a:endParaRPr lang="zh-TW" altLang="en-US" sz="2800" dirty="0"/>
          </a:p>
        </p:txBody>
      </p:sp>
      <p:sp>
        <p:nvSpPr>
          <p:cNvPr id="7" name="向右箭號 6"/>
          <p:cNvSpPr/>
          <p:nvPr/>
        </p:nvSpPr>
        <p:spPr>
          <a:xfrm>
            <a:off x="3489828" y="1904184"/>
            <a:ext cx="1945629" cy="34909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右箭號 8"/>
          <p:cNvSpPr/>
          <p:nvPr/>
        </p:nvSpPr>
        <p:spPr>
          <a:xfrm flipH="1">
            <a:off x="3489828" y="2397778"/>
            <a:ext cx="1887334" cy="34909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2" name="群組 11"/>
          <p:cNvGrpSpPr/>
          <p:nvPr/>
        </p:nvGrpSpPr>
        <p:grpSpPr>
          <a:xfrm>
            <a:off x="958712" y="3155108"/>
            <a:ext cx="915546" cy="523220"/>
            <a:chOff x="738840" y="3172840"/>
            <a:chExt cx="915546" cy="523220"/>
          </a:xfrm>
        </p:grpSpPr>
        <p:sp>
          <p:nvSpPr>
            <p:cNvPr id="10" name="向右箭號 9"/>
            <p:cNvSpPr/>
            <p:nvPr/>
          </p:nvSpPr>
          <p:spPr>
            <a:xfrm flipH="1">
              <a:off x="738840" y="3279494"/>
              <a:ext cx="496446" cy="349098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文字方塊 10"/>
            <p:cNvSpPr txBox="1"/>
            <p:nvPr/>
          </p:nvSpPr>
          <p:spPr>
            <a:xfrm>
              <a:off x="1346622" y="3172840"/>
              <a:ext cx="3077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dirty="0"/>
                <a:t>:</a:t>
              </a:r>
              <a:endParaRPr lang="zh-TW" altLang="en-US" sz="2800" dirty="0"/>
            </a:p>
          </p:txBody>
        </p:sp>
      </p:grpSp>
      <p:sp>
        <p:nvSpPr>
          <p:cNvPr id="13" name="文字方塊 12"/>
          <p:cNvSpPr txBox="1"/>
          <p:nvPr/>
        </p:nvSpPr>
        <p:spPr>
          <a:xfrm>
            <a:off x="1757814" y="3185885"/>
            <a:ext cx="1170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simple</a:t>
            </a:r>
            <a:endParaRPr lang="zh-TW" altLang="en-US" sz="24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4610637" y="2796969"/>
            <a:ext cx="4084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P is an orthogonal matrix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5617657" y="1845432"/>
                <a:ext cx="1999366" cy="874711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7657" y="1845432"/>
                <a:ext cx="1999366" cy="8747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文字方塊 19"/>
          <p:cNvSpPr txBox="1"/>
          <p:nvPr/>
        </p:nvSpPr>
        <p:spPr>
          <a:xfrm>
            <a:off x="4747175" y="3262390"/>
            <a:ext cx="4084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D is a diagonal matrix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矩形 20"/>
              <p:cNvSpPr/>
              <p:nvPr/>
            </p:nvSpPr>
            <p:spPr>
              <a:xfrm>
                <a:off x="928753" y="3979417"/>
                <a:ext cx="1999366" cy="595479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1" name="矩形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753" y="3979417"/>
                <a:ext cx="1999366" cy="5954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/>
              <p:cNvSpPr/>
              <p:nvPr/>
            </p:nvSpPr>
            <p:spPr>
              <a:xfrm>
                <a:off x="4144899" y="4037349"/>
                <a:ext cx="1999366" cy="59547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2" name="矩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899" y="4037349"/>
                <a:ext cx="1999366" cy="59547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向右箭號 3"/>
          <p:cNvSpPr/>
          <p:nvPr/>
        </p:nvSpPr>
        <p:spPr>
          <a:xfrm>
            <a:off x="3105524" y="4010195"/>
            <a:ext cx="961301" cy="59547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22"/>
              <p:cNvSpPr/>
              <p:nvPr/>
            </p:nvSpPr>
            <p:spPr>
              <a:xfrm>
                <a:off x="4144899" y="4778343"/>
                <a:ext cx="1999366" cy="595479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  <m:sSup>
                        <m:sSupPr>
                          <m:ctrl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3" name="矩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899" y="4778343"/>
                <a:ext cx="1999366" cy="59547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向右箭號 23"/>
          <p:cNvSpPr/>
          <p:nvPr/>
        </p:nvSpPr>
        <p:spPr>
          <a:xfrm>
            <a:off x="3105524" y="4751189"/>
            <a:ext cx="961301" cy="59547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271181" y="4841331"/>
            <a:ext cx="256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Diagonalization</a:t>
            </a:r>
            <a:endParaRPr lang="zh-TW" altLang="en-US" sz="2800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1123073" y="6066396"/>
            <a:ext cx="3945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P consists of eigenvectors</a:t>
            </a:r>
            <a:endParaRPr lang="zh-TW" altLang="en-US" sz="2800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4891247" y="6068691"/>
            <a:ext cx="3945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, D are eigenvalues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/>
              <p:cNvSpPr/>
              <p:nvPr/>
            </p:nvSpPr>
            <p:spPr>
              <a:xfrm>
                <a:off x="4144899" y="5438941"/>
                <a:ext cx="1999366" cy="595479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  <m:sSup>
                        <m:sSupPr>
                          <m:ctrl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8" name="矩形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899" y="5438941"/>
                <a:ext cx="1999366" cy="59547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矩形 28"/>
              <p:cNvSpPr/>
              <p:nvPr/>
            </p:nvSpPr>
            <p:spPr>
              <a:xfrm>
                <a:off x="5617657" y="1192239"/>
                <a:ext cx="1999366" cy="595479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  <m:sSup>
                        <m:sSupPr>
                          <m:ctrl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9" name="矩形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7657" y="1192239"/>
                <a:ext cx="1999366" cy="59547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955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3" grpId="0"/>
      <p:bldP spid="14" grpId="0"/>
      <p:bldP spid="15" grpId="0" animBg="1"/>
      <p:bldP spid="20" grpId="0"/>
      <p:bldP spid="21" grpId="0" animBg="1"/>
      <p:bldP spid="22" grpId="0" animBg="1"/>
      <p:bldP spid="4" grpId="0" animBg="1"/>
      <p:bldP spid="23" grpId="0" animBg="1"/>
      <p:bldP spid="24" grpId="0" animBg="1"/>
      <p:bldP spid="25" grpId="0"/>
      <p:bldP spid="26" grpId="0"/>
      <p:bldP spid="27" grpId="0"/>
      <p:bldP spid="28" grpId="0" animBg="1"/>
      <p:bldP spid="2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A188622-3AC1-4D05-B754-FBE3C6306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Diagonalization</a:t>
            </a:r>
            <a:endParaRPr lang="zh-TW" altLang="en-US" dirty="0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34EE925F-59BF-48E2-AB32-662A2C43678C}"/>
              </a:ext>
            </a:extLst>
          </p:cNvPr>
          <p:cNvGrpSpPr/>
          <p:nvPr/>
        </p:nvGrpSpPr>
        <p:grpSpPr>
          <a:xfrm>
            <a:off x="4528924" y="316171"/>
            <a:ext cx="4350645" cy="874712"/>
            <a:chOff x="1407924" y="1868483"/>
            <a:chExt cx="4350645" cy="874712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0BA75E7F-BC7A-47A1-98E0-990505DB2815}"/>
                </a:ext>
              </a:extLst>
            </p:cNvPr>
            <p:cNvSpPr/>
            <p:nvPr/>
          </p:nvSpPr>
          <p:spPr>
            <a:xfrm>
              <a:off x="1407924" y="1868484"/>
              <a:ext cx="1870437" cy="87471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/>
                <a:t>A is symmetric</a:t>
              </a:r>
              <a:endParaRPr lang="zh-TW" altLang="en-US" sz="2800" dirty="0"/>
            </a:p>
          </p:txBody>
        </p:sp>
        <p:sp>
          <p:nvSpPr>
            <p:cNvPr id="5" name="向右箭號 6">
              <a:extLst>
                <a:ext uri="{FF2B5EF4-FFF2-40B4-BE49-F238E27FC236}">
                  <a16:creationId xmlns:a16="http://schemas.microsoft.com/office/drawing/2014/main" id="{7A4BC0A0-2C89-4C2C-8122-E9F95AF4C363}"/>
                </a:ext>
              </a:extLst>
            </p:cNvPr>
            <p:cNvSpPr/>
            <p:nvPr/>
          </p:nvSpPr>
          <p:spPr>
            <a:xfrm>
              <a:off x="3330055" y="2131290"/>
              <a:ext cx="385606" cy="349098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矩形 5">
                  <a:extLst>
                    <a:ext uri="{FF2B5EF4-FFF2-40B4-BE49-F238E27FC236}">
                      <a16:creationId xmlns:a16="http://schemas.microsoft.com/office/drawing/2014/main" id="{A92A7DFC-6E4C-4913-9087-3E19369DEFB9}"/>
                    </a:ext>
                  </a:extLst>
                </p:cNvPr>
                <p:cNvSpPr/>
                <p:nvPr/>
              </p:nvSpPr>
              <p:spPr>
                <a:xfrm>
                  <a:off x="3759203" y="1868483"/>
                  <a:ext cx="1999366" cy="874711"/>
                </a:xfrm>
                <a:prstGeom prst="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zh-TW" sz="280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TW" sz="2800" i="1" dirty="0">
                                <a:latin typeface="Cambria Math" panose="02040503050406030204" pitchFamily="18" charset="0"/>
                              </a:rPr>
                              <m:t>P</m:t>
                            </m:r>
                          </m:e>
                          <m:sup>
                            <m:r>
                              <a:rPr lang="en-US" altLang="zh-TW" sz="2800" i="1" dirty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TW" sz="2800" i="1" smtClean="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altLang="zh-TW" sz="280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altLang="zh-TW" sz="2800" dirty="0">
                            <a:latin typeface="Cambria Math" panose="02040503050406030204" pitchFamily="18" charset="0"/>
                          </a:rPr>
                          <m:t>D</m:t>
                        </m:r>
                      </m:oMath>
                    </m:oMathPara>
                  </a14:m>
                  <a:endParaRPr lang="zh-TW" altLang="en-US" sz="2800" dirty="0"/>
                </a:p>
              </p:txBody>
            </p:sp>
          </mc:Choice>
          <mc:Fallback xmlns="">
            <p:sp>
              <p:nvSpPr>
                <p:cNvPr id="6" name="矩形 5">
                  <a:extLst>
                    <a:ext uri="{FF2B5EF4-FFF2-40B4-BE49-F238E27FC236}">
                      <a16:creationId xmlns:a16="http://schemas.microsoft.com/office/drawing/2014/main" id="{A92A7DFC-6E4C-4913-9087-3E19369DEFB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59203" y="1868483"/>
                  <a:ext cx="1999366" cy="874711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146B7F0B-F07D-4764-8332-80001024AE1B}"/>
                  </a:ext>
                </a:extLst>
              </p:cNvPr>
              <p:cNvSpPr txBox="1"/>
              <p:nvPr/>
            </p:nvSpPr>
            <p:spPr>
              <a:xfrm>
                <a:off x="628650" y="1924865"/>
                <a:ext cx="37401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has eigenvalue </a:t>
                </a:r>
                <a14:m>
                  <m:oMath xmlns:m="http://schemas.openxmlformats.org/officeDocument/2006/math">
                    <m:r>
                      <a:rPr lang="zh-TW" altLang="en-US" sz="240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altLang="zh-TW" sz="2400" dirty="0"/>
                  <a:t> 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146B7F0B-F07D-4764-8332-80001024AE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1924865"/>
                <a:ext cx="3740150" cy="461665"/>
              </a:xfrm>
              <a:prstGeom prst="rect">
                <a:avLst/>
              </a:prstGeom>
              <a:blipFill>
                <a:blip r:embed="rId3"/>
                <a:stretch>
                  <a:fillRect l="-2117" t="-10667" b="-30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26C7340F-0171-4EC0-93A4-EE6DA0DE6AC7}"/>
                  </a:ext>
                </a:extLst>
              </p:cNvPr>
              <p:cNvSpPr txBox="1"/>
              <p:nvPr/>
            </p:nvSpPr>
            <p:spPr>
              <a:xfrm>
                <a:off x="3671220" y="1904541"/>
                <a:ext cx="17154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TW" altLang="en-US" sz="2400" i="1">
                          <a:latin typeface="Cambria Math" panose="02040503050406030204" pitchFamily="18" charset="0"/>
                        </a:rPr>
                        <m:t>𝜆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26C7340F-0171-4EC0-93A4-EE6DA0DE6A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220" y="1904541"/>
                <a:ext cx="1715408" cy="461665"/>
              </a:xfrm>
              <a:prstGeom prst="rect">
                <a:avLst/>
              </a:prstGeom>
              <a:blipFill>
                <a:blip r:embed="rId4"/>
                <a:stretch>
                  <a:fillRect l="-709" b="-131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字方塊 9">
            <a:extLst>
              <a:ext uri="{FF2B5EF4-FFF2-40B4-BE49-F238E27FC236}">
                <a16:creationId xmlns:a16="http://schemas.microsoft.com/office/drawing/2014/main" id="{E903F184-194B-4951-BD36-49D2F60D4308}"/>
              </a:ext>
            </a:extLst>
          </p:cNvPr>
          <p:cNvSpPr txBox="1"/>
          <p:nvPr/>
        </p:nvSpPr>
        <p:spPr>
          <a:xfrm>
            <a:off x="628650" y="2580058"/>
            <a:ext cx="3740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/>
              <a:t>Find an orthonormal basis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482124DC-D6AB-4759-975C-9D0C7D8D4C9C}"/>
                  </a:ext>
                </a:extLst>
              </p:cNvPr>
              <p:cNvSpPr txBox="1"/>
              <p:nvPr/>
            </p:nvSpPr>
            <p:spPr>
              <a:xfrm>
                <a:off x="4499679" y="2609086"/>
                <a:ext cx="199984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⋯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482124DC-D6AB-4759-975C-9D0C7D8D4C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679" y="2609086"/>
                <a:ext cx="1999843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B9A9C493-47DB-44D4-8F81-8CD0DC78B461}"/>
                  </a:ext>
                </a:extLst>
              </p:cNvPr>
              <p:cNvSpPr txBox="1"/>
              <p:nvPr/>
            </p:nvSpPr>
            <p:spPr>
              <a:xfrm>
                <a:off x="4904053" y="1225491"/>
                <a:ext cx="112017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B9A9C493-47DB-44D4-8F81-8CD0DC78B4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4053" y="1225491"/>
                <a:ext cx="1120178" cy="369332"/>
              </a:xfrm>
              <a:prstGeom prst="rect">
                <a:avLst/>
              </a:prstGeom>
              <a:blipFill>
                <a:blip r:embed="rId6"/>
                <a:stretch>
                  <a:fillRect l="-5978" r="-3261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文字方塊 12">
            <a:extLst>
              <a:ext uri="{FF2B5EF4-FFF2-40B4-BE49-F238E27FC236}">
                <a16:creationId xmlns:a16="http://schemas.microsoft.com/office/drawing/2014/main" id="{9AE9E65A-FF65-4A65-A567-B8C9DE91C397}"/>
              </a:ext>
            </a:extLst>
          </p:cNvPr>
          <p:cNvSpPr txBox="1"/>
          <p:nvPr/>
        </p:nvSpPr>
        <p:spPr>
          <a:xfrm>
            <a:off x="3424924" y="3074094"/>
            <a:ext cx="1887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eigenvector</a:t>
            </a:r>
            <a:endParaRPr lang="zh-TW" altLang="en-US" sz="2400" dirty="0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BAB7569A-1A90-4E33-B960-66EFAD6874D4}"/>
              </a:ext>
            </a:extLst>
          </p:cNvPr>
          <p:cNvSpPr txBox="1"/>
          <p:nvPr/>
        </p:nvSpPr>
        <p:spPr>
          <a:xfrm>
            <a:off x="5555646" y="3074094"/>
            <a:ext cx="1887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don’t care</a:t>
            </a:r>
            <a:endParaRPr lang="zh-TW" altLang="en-US" sz="2400" dirty="0"/>
          </a:p>
        </p:txBody>
      </p:sp>
      <p:cxnSp>
        <p:nvCxnSpPr>
          <p:cNvPr id="16" name="直線單箭頭接點 15">
            <a:extLst>
              <a:ext uri="{FF2B5EF4-FFF2-40B4-BE49-F238E27FC236}">
                <a16:creationId xmlns:a16="http://schemas.microsoft.com/office/drawing/2014/main" id="{DBD6AAF4-6BF8-4ABB-BCFD-F363B4FB5644}"/>
              </a:ext>
            </a:extLst>
          </p:cNvPr>
          <p:cNvCxnSpPr/>
          <p:nvPr/>
        </p:nvCxnSpPr>
        <p:spPr>
          <a:xfrm flipH="1">
            <a:off x="4528924" y="2978418"/>
            <a:ext cx="217247" cy="2002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D46993D3-DE55-4E8D-A20C-0F9C8466304C}"/>
              </a:ext>
            </a:extLst>
          </p:cNvPr>
          <p:cNvCxnSpPr>
            <a:cxnSpLocks/>
          </p:cNvCxnSpPr>
          <p:nvPr/>
        </p:nvCxnSpPr>
        <p:spPr>
          <a:xfrm>
            <a:off x="5206390" y="2978418"/>
            <a:ext cx="541267" cy="2002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E4A16153-8FF0-4D2F-9F7C-840CBDD8F2C4}"/>
              </a:ext>
            </a:extLst>
          </p:cNvPr>
          <p:cNvCxnSpPr>
            <a:cxnSpLocks/>
          </p:cNvCxnSpPr>
          <p:nvPr/>
        </p:nvCxnSpPr>
        <p:spPr>
          <a:xfrm flipH="1">
            <a:off x="6024231" y="2934876"/>
            <a:ext cx="30028" cy="2428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6D977E20-10DD-4DBC-BE87-06E79AD4335C}"/>
              </a:ext>
            </a:extLst>
          </p:cNvPr>
          <p:cNvSpPr txBox="1"/>
          <p:nvPr/>
        </p:nvSpPr>
        <p:spPr>
          <a:xfrm>
            <a:off x="1400409" y="3503546"/>
            <a:ext cx="7460110" cy="5059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20000"/>
              </a:lnSpc>
            </a:pPr>
            <a:r>
              <a:rPr lang="en-US" altLang="zh-TW" sz="2400" dirty="0"/>
              <a:t>by the Extension Theorem and Gram-Schmidt Process</a:t>
            </a:r>
            <a:endParaRPr lang="en-US" altLang="zh-TW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B8BBCCF7-45D0-4031-A36D-9915F520A1BC}"/>
                  </a:ext>
                </a:extLst>
              </p:cNvPr>
              <p:cNvSpPr txBox="1"/>
              <p:nvPr/>
            </p:nvSpPr>
            <p:spPr>
              <a:xfrm>
                <a:off x="5435753" y="1908251"/>
                <a:ext cx="28018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is unit vector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B8BBCCF7-45D0-4031-A36D-9915F520A1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753" y="1908251"/>
                <a:ext cx="2801816" cy="461665"/>
              </a:xfrm>
              <a:prstGeom prst="rect">
                <a:avLst/>
              </a:prstGeom>
              <a:blipFill>
                <a:blip r:embed="rId7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>
                <a:extLst>
                  <a:ext uri="{FF2B5EF4-FFF2-40B4-BE49-F238E27FC236}">
                    <a16:creationId xmlns:a16="http://schemas.microsoft.com/office/drawing/2014/main" id="{21208639-4127-4461-A4B5-4E669881C09E}"/>
                  </a:ext>
                </a:extLst>
              </p:cNvPr>
              <p:cNvSpPr txBox="1"/>
              <p:nvPr/>
            </p:nvSpPr>
            <p:spPr>
              <a:xfrm>
                <a:off x="6625105" y="2626224"/>
                <a:ext cx="5938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4" name="文字方塊 23">
                <a:extLst>
                  <a:ext uri="{FF2B5EF4-FFF2-40B4-BE49-F238E27FC236}">
                    <a16:creationId xmlns:a16="http://schemas.microsoft.com/office/drawing/2014/main" id="{21208639-4127-4461-A4B5-4E669881C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5105" y="2626224"/>
                <a:ext cx="593881" cy="369332"/>
              </a:xfrm>
              <a:prstGeom prst="rect">
                <a:avLst/>
              </a:prstGeom>
              <a:blipFill>
                <a:blip r:embed="rId8"/>
                <a:stretch>
                  <a:fillRect l="-5155" r="-10309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66481EBA-1ABF-4BE7-BCA4-8EDE026970CE}"/>
                  </a:ext>
                </a:extLst>
              </p:cNvPr>
              <p:cNvSpPr txBox="1"/>
              <p:nvPr/>
            </p:nvSpPr>
            <p:spPr>
              <a:xfrm>
                <a:off x="539829" y="4280440"/>
                <a:ext cx="128695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66481EBA-1ABF-4BE7-BCA4-8EDE026970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829" y="4280440"/>
                <a:ext cx="1286955" cy="369332"/>
              </a:xfrm>
              <a:prstGeom prst="rect">
                <a:avLst/>
              </a:prstGeom>
              <a:blipFill>
                <a:blip r:embed="rId9"/>
                <a:stretch>
                  <a:fillRect l="-5213" r="-4739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>
                <a:extLst>
                  <a:ext uri="{FF2B5EF4-FFF2-40B4-BE49-F238E27FC236}">
                    <a16:creationId xmlns:a16="http://schemas.microsoft.com/office/drawing/2014/main" id="{2989B66E-982B-497E-AE1B-03CCCB5B67F9}"/>
                  </a:ext>
                </a:extLst>
              </p:cNvPr>
              <p:cNvSpPr txBox="1"/>
              <p:nvPr/>
            </p:nvSpPr>
            <p:spPr>
              <a:xfrm>
                <a:off x="2041267" y="4303844"/>
                <a:ext cx="432727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p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𝐴𝐵</m:t>
                              </m:r>
                            </m:e>
                          </m:d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p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𝐴𝐵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6" name="文字方塊 25">
                <a:extLst>
                  <a:ext uri="{FF2B5EF4-FFF2-40B4-BE49-F238E27FC236}">
                    <a16:creationId xmlns:a16="http://schemas.microsoft.com/office/drawing/2014/main" id="{2989B66E-982B-497E-AE1B-03CCCB5B67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1267" y="4303844"/>
                <a:ext cx="4327275" cy="369332"/>
              </a:xfrm>
              <a:prstGeom prst="rect">
                <a:avLst/>
              </a:prstGeom>
              <a:blipFill>
                <a:blip r:embed="rId10"/>
                <a:stretch>
                  <a:fillRect r="-986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文字方塊 27">
            <a:extLst>
              <a:ext uri="{FF2B5EF4-FFF2-40B4-BE49-F238E27FC236}">
                <a16:creationId xmlns:a16="http://schemas.microsoft.com/office/drawing/2014/main" id="{76CBEE1F-D50D-465A-9834-3D6E438AB3E5}"/>
              </a:ext>
            </a:extLst>
          </p:cNvPr>
          <p:cNvSpPr txBox="1"/>
          <p:nvPr/>
        </p:nvSpPr>
        <p:spPr>
          <a:xfrm>
            <a:off x="6538895" y="4234273"/>
            <a:ext cx="15994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dirty="0"/>
              <a:t>symmetric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字方塊 31">
                <a:extLst>
                  <a:ext uri="{FF2B5EF4-FFF2-40B4-BE49-F238E27FC236}">
                    <a16:creationId xmlns:a16="http://schemas.microsoft.com/office/drawing/2014/main" id="{F9E3D2A8-4AE8-4C54-9B65-A4E6E45A2855}"/>
                  </a:ext>
                </a:extLst>
              </p:cNvPr>
              <p:cNvSpPr txBox="1"/>
              <p:nvPr/>
            </p:nvSpPr>
            <p:spPr>
              <a:xfrm>
                <a:off x="539829" y="4866468"/>
                <a:ext cx="114621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𝐴𝐵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2" name="文字方塊 31">
                <a:extLst>
                  <a:ext uri="{FF2B5EF4-FFF2-40B4-BE49-F238E27FC236}">
                    <a16:creationId xmlns:a16="http://schemas.microsoft.com/office/drawing/2014/main" id="{F9E3D2A8-4AE8-4C54-9B65-A4E6E45A28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829" y="4866468"/>
                <a:ext cx="1146211" cy="369332"/>
              </a:xfrm>
              <a:prstGeom prst="rect">
                <a:avLst/>
              </a:prstGeom>
              <a:blipFill>
                <a:blip r:embed="rId11"/>
                <a:stretch>
                  <a:fillRect l="-5851" r="-1596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字方塊 32">
                <a:extLst>
                  <a:ext uri="{FF2B5EF4-FFF2-40B4-BE49-F238E27FC236}">
                    <a16:creationId xmlns:a16="http://schemas.microsoft.com/office/drawing/2014/main" id="{C11A0738-D683-438E-8D60-68596E003E1F}"/>
                  </a:ext>
                </a:extLst>
              </p:cNvPr>
              <p:cNvSpPr txBox="1"/>
              <p:nvPr/>
            </p:nvSpPr>
            <p:spPr>
              <a:xfrm>
                <a:off x="1758609" y="4887370"/>
                <a:ext cx="12841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𝐴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3" name="文字方塊 32">
                <a:extLst>
                  <a:ext uri="{FF2B5EF4-FFF2-40B4-BE49-F238E27FC236}">
                    <a16:creationId xmlns:a16="http://schemas.microsoft.com/office/drawing/2014/main" id="{C11A0738-D683-438E-8D60-68596E003E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8609" y="4887370"/>
                <a:ext cx="1284134" cy="369332"/>
              </a:xfrm>
              <a:prstGeom prst="rect">
                <a:avLst/>
              </a:prstGeom>
              <a:blipFill>
                <a:blip r:embed="rId12"/>
                <a:stretch>
                  <a:fillRect l="-1896" t="-1667" r="-1422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>
                <a:extLst>
                  <a:ext uri="{FF2B5EF4-FFF2-40B4-BE49-F238E27FC236}">
                    <a16:creationId xmlns:a16="http://schemas.microsoft.com/office/drawing/2014/main" id="{A811E4E9-EA3C-4507-92AB-65306016C1F5}"/>
                  </a:ext>
                </a:extLst>
              </p:cNvPr>
              <p:cNvSpPr txBox="1"/>
              <p:nvPr/>
            </p:nvSpPr>
            <p:spPr>
              <a:xfrm>
                <a:off x="3185466" y="4887370"/>
                <a:ext cx="12841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zh-TW" altLang="en-US" sz="2400" i="1">
                          <a:latin typeface="Cambria Math" panose="02040503050406030204" pitchFamily="18" charset="0"/>
                        </a:rPr>
                        <m:t>𝜆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4" name="文字方塊 33">
                <a:extLst>
                  <a:ext uri="{FF2B5EF4-FFF2-40B4-BE49-F238E27FC236}">
                    <a16:creationId xmlns:a16="http://schemas.microsoft.com/office/drawing/2014/main" id="{A811E4E9-EA3C-4507-92AB-65306016C1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5466" y="4887370"/>
                <a:ext cx="1284134" cy="369332"/>
              </a:xfrm>
              <a:prstGeom prst="rect">
                <a:avLst/>
              </a:prstGeom>
              <a:blipFill>
                <a:blip r:embed="rId13"/>
                <a:stretch>
                  <a:fillRect l="-952" t="-1667" r="-476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>
                <a:extLst>
                  <a:ext uri="{FF2B5EF4-FFF2-40B4-BE49-F238E27FC236}">
                    <a16:creationId xmlns:a16="http://schemas.microsoft.com/office/drawing/2014/main" id="{86BD5E09-CFB3-4A6F-B06B-62A5DF849942}"/>
                  </a:ext>
                </a:extLst>
              </p:cNvPr>
              <p:cNvSpPr txBox="1"/>
              <p:nvPr/>
            </p:nvSpPr>
            <p:spPr>
              <a:xfrm>
                <a:off x="4581636" y="4887370"/>
                <a:ext cx="12495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TW" altLang="en-US" sz="2400" i="1">
                          <a:latin typeface="Cambria Math" panose="02040503050406030204" pitchFamily="18" charset="0"/>
                        </a:rPr>
                        <m:t>𝜆</m:t>
                      </m:r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5" name="文字方塊 34">
                <a:extLst>
                  <a:ext uri="{FF2B5EF4-FFF2-40B4-BE49-F238E27FC236}">
                    <a16:creationId xmlns:a16="http://schemas.microsoft.com/office/drawing/2014/main" id="{86BD5E09-CFB3-4A6F-B06B-62A5DF8499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1636" y="4887370"/>
                <a:ext cx="1249509" cy="369332"/>
              </a:xfrm>
              <a:prstGeom prst="rect">
                <a:avLst/>
              </a:prstGeom>
              <a:blipFill>
                <a:blip r:embed="rId14"/>
                <a:stretch>
                  <a:fillRect l="-1951" t="-1667" r="-1463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字方塊 35">
                <a:extLst>
                  <a:ext uri="{FF2B5EF4-FFF2-40B4-BE49-F238E27FC236}">
                    <a16:creationId xmlns:a16="http://schemas.microsoft.com/office/drawing/2014/main" id="{08507495-941E-4F83-BE51-1BCBC35543AA}"/>
                  </a:ext>
                </a:extLst>
              </p:cNvPr>
              <p:cNvSpPr txBox="1"/>
              <p:nvPr/>
            </p:nvSpPr>
            <p:spPr>
              <a:xfrm>
                <a:off x="1758609" y="5355560"/>
                <a:ext cx="1734449" cy="11738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TW" altLang="en-US" sz="2400" i="1">
                          <a:latin typeface="Cambria Math" panose="02040503050406030204" pitchFamily="18" charset="0"/>
                        </a:rPr>
                        <m:t>𝜆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en-US" altLang="zh-TW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altLang="zh-TW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2400" b="1" i="1" smtClean="0">
                                            <a:latin typeface="Cambria Math" panose="02040503050406030204" pitchFamily="18" charset="0"/>
                                          </a:rPr>
                                          <m:t>𝒖</m:t>
                                        </m:r>
                                      </m:e>
                                      <m:sub>
                                        <m: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2400" b="1" i="1">
                                            <a:latin typeface="Cambria Math" panose="02040503050406030204" pitchFamily="18" charset="0"/>
                                          </a:rPr>
                                          <m:t>𝒖</m:t>
                                        </m:r>
                                      </m:e>
                                      <m:sub>
                                        <m: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</m:m>
                        </m:e>
                      </m:d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6" name="文字方塊 35">
                <a:extLst>
                  <a:ext uri="{FF2B5EF4-FFF2-40B4-BE49-F238E27FC236}">
                    <a16:creationId xmlns:a16="http://schemas.microsoft.com/office/drawing/2014/main" id="{08507495-941E-4F83-BE51-1BCBC35543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8609" y="5355560"/>
                <a:ext cx="1734449" cy="117384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文字方塊 36">
                <a:extLst>
                  <a:ext uri="{FF2B5EF4-FFF2-40B4-BE49-F238E27FC236}">
                    <a16:creationId xmlns:a16="http://schemas.microsoft.com/office/drawing/2014/main" id="{57B491FA-CAB6-4E08-87F0-D04104CB44FC}"/>
                  </a:ext>
                </a:extLst>
              </p:cNvPr>
              <p:cNvSpPr txBox="1"/>
              <p:nvPr/>
            </p:nvSpPr>
            <p:spPr>
              <a:xfrm>
                <a:off x="3567256" y="5470896"/>
                <a:ext cx="1014380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TW" altLang="en-US" sz="2400" i="1">
                          <a:latin typeface="Cambria Math" panose="02040503050406030204" pitchFamily="18" charset="0"/>
                        </a:rPr>
                        <m:t>𝜆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7" name="文字方塊 36">
                <a:extLst>
                  <a:ext uri="{FF2B5EF4-FFF2-40B4-BE49-F238E27FC236}">
                    <a16:creationId xmlns:a16="http://schemas.microsoft.com/office/drawing/2014/main" id="{57B491FA-CAB6-4E08-87F0-D04104CB44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7256" y="5470896"/>
                <a:ext cx="1014380" cy="97661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F7371275-5DCF-4070-823F-84FA74466429}"/>
                  </a:ext>
                </a:extLst>
              </p:cNvPr>
              <p:cNvSpPr txBox="1"/>
              <p:nvPr/>
            </p:nvSpPr>
            <p:spPr>
              <a:xfrm>
                <a:off x="4806825" y="5470896"/>
                <a:ext cx="799129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zh-TW" altLang="en-US" sz="2400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F7371275-5DCF-4070-823F-84FA744664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6825" y="5470896"/>
                <a:ext cx="799129" cy="97661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矩形 38">
                <a:extLst>
                  <a:ext uri="{FF2B5EF4-FFF2-40B4-BE49-F238E27FC236}">
                    <a16:creationId xmlns:a16="http://schemas.microsoft.com/office/drawing/2014/main" id="{DB69484F-7C40-49BB-9D00-F2D3BACA6152}"/>
                  </a:ext>
                </a:extLst>
              </p:cNvPr>
              <p:cNvSpPr/>
              <p:nvPr/>
            </p:nvSpPr>
            <p:spPr>
              <a:xfrm>
                <a:off x="6755532" y="4857850"/>
                <a:ext cx="385606" cy="36933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latin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9" name="矩形 38">
                <a:extLst>
                  <a:ext uri="{FF2B5EF4-FFF2-40B4-BE49-F238E27FC236}">
                    <a16:creationId xmlns:a16="http://schemas.microsoft.com/office/drawing/2014/main" id="{DB69484F-7C40-49BB-9D00-F2D3BACA61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5532" y="4857850"/>
                <a:ext cx="385606" cy="369332"/>
              </a:xfrm>
              <a:prstGeom prst="rect">
                <a:avLst/>
              </a:prstGeom>
              <a:blipFill>
                <a:blip r:embed="rId18"/>
                <a:stretch>
                  <a:fillRect l="-6154" b="-645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矩形 39">
                <a:extLst>
                  <a:ext uri="{FF2B5EF4-FFF2-40B4-BE49-F238E27FC236}">
                    <a16:creationId xmlns:a16="http://schemas.microsoft.com/office/drawing/2014/main" id="{96F53E19-7E1B-474A-9C44-A5D6275570E6}"/>
                  </a:ext>
                </a:extLst>
              </p:cNvPr>
              <p:cNvSpPr/>
              <p:nvPr/>
            </p:nvSpPr>
            <p:spPr>
              <a:xfrm>
                <a:off x="7229861" y="5318591"/>
                <a:ext cx="1176730" cy="1070933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i="1"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altLang="zh-TW" sz="2400" dirty="0"/>
                  <a:t>’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40" name="矩形 39">
                <a:extLst>
                  <a:ext uri="{FF2B5EF4-FFF2-40B4-BE49-F238E27FC236}">
                    <a16:creationId xmlns:a16="http://schemas.microsoft.com/office/drawing/2014/main" id="{96F53E19-7E1B-474A-9C44-A5D6275570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9861" y="5318591"/>
                <a:ext cx="1176730" cy="107093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文字方塊 40">
            <a:extLst>
              <a:ext uri="{FF2B5EF4-FFF2-40B4-BE49-F238E27FC236}">
                <a16:creationId xmlns:a16="http://schemas.microsoft.com/office/drawing/2014/main" id="{5EE915FD-F90C-4554-9D41-71C40A880104}"/>
              </a:ext>
            </a:extLst>
          </p:cNvPr>
          <p:cNvSpPr txBox="1"/>
          <p:nvPr/>
        </p:nvSpPr>
        <p:spPr>
          <a:xfrm>
            <a:off x="7141138" y="6338279"/>
            <a:ext cx="15994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dirty="0"/>
              <a:t>symmetric</a:t>
            </a:r>
            <a:endParaRPr lang="zh-TW" altLang="en-US" sz="2400" dirty="0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10CA5013-BD68-48CF-9557-E27B0D06DC6D}"/>
              </a:ext>
            </a:extLst>
          </p:cNvPr>
          <p:cNvSpPr/>
          <p:nvPr/>
        </p:nvSpPr>
        <p:spPr>
          <a:xfrm>
            <a:off x="6755532" y="5290560"/>
            <a:ext cx="385606" cy="109889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/>
              <a:t>0</a:t>
            </a:r>
            <a:endParaRPr lang="zh-TW" altLang="en-US" sz="2400" b="1" dirty="0"/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2B435E55-AEA0-40C4-B292-476B77D6DB9C}"/>
              </a:ext>
            </a:extLst>
          </p:cNvPr>
          <p:cNvSpPr/>
          <p:nvPr/>
        </p:nvSpPr>
        <p:spPr>
          <a:xfrm>
            <a:off x="7218986" y="4857850"/>
            <a:ext cx="1176730" cy="38659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/>
              <a:t>0</a:t>
            </a:r>
            <a:endParaRPr lang="zh-TW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03171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3" grpId="0"/>
      <p:bldP spid="14" grpId="0"/>
      <p:bldP spid="22" grpId="0"/>
      <p:bldP spid="23" grpId="0"/>
      <p:bldP spid="24" grpId="0"/>
      <p:bldP spid="25" grpId="0"/>
      <p:bldP spid="26" grpId="0"/>
      <p:bldP spid="28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 animBg="1"/>
      <p:bldP spid="40" grpId="0" animBg="1"/>
      <p:bldP spid="41" grpId="0"/>
      <p:bldP spid="42" grpId="0" animBg="1"/>
      <p:bldP spid="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075949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矩形 4"/>
          <p:cNvSpPr/>
          <p:nvPr/>
        </p:nvSpPr>
        <p:spPr>
          <a:xfrm>
            <a:off x="628650" y="1825625"/>
            <a:ext cx="7886700" cy="177655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8773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A188622-3AC1-4D05-B754-FBE3C6306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Diagonalization</a:t>
            </a:r>
            <a:endParaRPr lang="zh-TW" altLang="en-US" dirty="0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34EE925F-59BF-48E2-AB32-662A2C43678C}"/>
              </a:ext>
            </a:extLst>
          </p:cNvPr>
          <p:cNvGrpSpPr/>
          <p:nvPr/>
        </p:nvGrpSpPr>
        <p:grpSpPr>
          <a:xfrm>
            <a:off x="4528924" y="316171"/>
            <a:ext cx="4350645" cy="874712"/>
            <a:chOff x="1407924" y="1868483"/>
            <a:chExt cx="4350645" cy="874712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0BA75E7F-BC7A-47A1-98E0-990505DB2815}"/>
                </a:ext>
              </a:extLst>
            </p:cNvPr>
            <p:cNvSpPr/>
            <p:nvPr/>
          </p:nvSpPr>
          <p:spPr>
            <a:xfrm>
              <a:off x="1407924" y="1868484"/>
              <a:ext cx="1870437" cy="87471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/>
                <a:t>A is symmetric</a:t>
              </a:r>
              <a:endParaRPr lang="zh-TW" altLang="en-US" sz="2800" dirty="0"/>
            </a:p>
          </p:txBody>
        </p:sp>
        <p:sp>
          <p:nvSpPr>
            <p:cNvPr id="5" name="向右箭號 6">
              <a:extLst>
                <a:ext uri="{FF2B5EF4-FFF2-40B4-BE49-F238E27FC236}">
                  <a16:creationId xmlns:a16="http://schemas.microsoft.com/office/drawing/2014/main" id="{7A4BC0A0-2C89-4C2C-8122-E9F95AF4C363}"/>
                </a:ext>
              </a:extLst>
            </p:cNvPr>
            <p:cNvSpPr/>
            <p:nvPr/>
          </p:nvSpPr>
          <p:spPr>
            <a:xfrm>
              <a:off x="3330055" y="2131290"/>
              <a:ext cx="385606" cy="349098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矩形 5">
                  <a:extLst>
                    <a:ext uri="{FF2B5EF4-FFF2-40B4-BE49-F238E27FC236}">
                      <a16:creationId xmlns:a16="http://schemas.microsoft.com/office/drawing/2014/main" id="{A92A7DFC-6E4C-4913-9087-3E19369DEFB9}"/>
                    </a:ext>
                  </a:extLst>
                </p:cNvPr>
                <p:cNvSpPr/>
                <p:nvPr/>
              </p:nvSpPr>
              <p:spPr>
                <a:xfrm>
                  <a:off x="3759203" y="1868483"/>
                  <a:ext cx="1999366" cy="874711"/>
                </a:xfrm>
                <a:prstGeom prst="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zh-TW" sz="280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TW" sz="2800" i="1" dirty="0">
                                <a:latin typeface="Cambria Math" panose="02040503050406030204" pitchFamily="18" charset="0"/>
                              </a:rPr>
                              <m:t>P</m:t>
                            </m:r>
                          </m:e>
                          <m:sup>
                            <m:r>
                              <a:rPr lang="en-US" altLang="zh-TW" sz="2800" i="1" dirty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TW" sz="2800" i="1" smtClean="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altLang="zh-TW" sz="280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altLang="zh-TW" sz="2800" dirty="0">
                            <a:latin typeface="Cambria Math" panose="02040503050406030204" pitchFamily="18" charset="0"/>
                          </a:rPr>
                          <m:t>D</m:t>
                        </m:r>
                      </m:oMath>
                    </m:oMathPara>
                  </a14:m>
                  <a:endParaRPr lang="zh-TW" altLang="en-US" sz="2800" dirty="0"/>
                </a:p>
              </p:txBody>
            </p:sp>
          </mc:Choice>
          <mc:Fallback xmlns="">
            <p:sp>
              <p:nvSpPr>
                <p:cNvPr id="6" name="矩形 5">
                  <a:extLst>
                    <a:ext uri="{FF2B5EF4-FFF2-40B4-BE49-F238E27FC236}">
                      <a16:creationId xmlns:a16="http://schemas.microsoft.com/office/drawing/2014/main" id="{A92A7DFC-6E4C-4913-9087-3E19369DEFB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59203" y="1868483"/>
                  <a:ext cx="1999366" cy="874711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B9A9C493-47DB-44D4-8F81-8CD0DC78B461}"/>
                  </a:ext>
                </a:extLst>
              </p:cNvPr>
              <p:cNvSpPr txBox="1"/>
              <p:nvPr/>
            </p:nvSpPr>
            <p:spPr>
              <a:xfrm>
                <a:off x="4904053" y="1225491"/>
                <a:ext cx="112017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B9A9C493-47DB-44D4-8F81-8CD0DC78B4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4053" y="1225491"/>
                <a:ext cx="1120178" cy="369332"/>
              </a:xfrm>
              <a:prstGeom prst="rect">
                <a:avLst/>
              </a:prstGeom>
              <a:blipFill>
                <a:blip r:embed="rId3"/>
                <a:stretch>
                  <a:fillRect l="-5978" r="-3261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66481EBA-1ABF-4BE7-BCA4-8EDE026970CE}"/>
                  </a:ext>
                </a:extLst>
              </p:cNvPr>
              <p:cNvSpPr txBox="1"/>
              <p:nvPr/>
            </p:nvSpPr>
            <p:spPr>
              <a:xfrm>
                <a:off x="212051" y="2472710"/>
                <a:ext cx="11571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66481EBA-1ABF-4BE7-BCA4-8EDE026970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051" y="2472710"/>
                <a:ext cx="1157112" cy="369332"/>
              </a:xfrm>
              <a:prstGeom prst="rect">
                <a:avLst/>
              </a:prstGeom>
              <a:blipFill>
                <a:blip r:embed="rId4"/>
                <a:stretch>
                  <a:fillRect l="-6316" t="-1667" r="-2105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矩形 38">
                <a:extLst>
                  <a:ext uri="{FF2B5EF4-FFF2-40B4-BE49-F238E27FC236}">
                    <a16:creationId xmlns:a16="http://schemas.microsoft.com/office/drawing/2014/main" id="{DB69484F-7C40-49BB-9D00-F2D3BACA6152}"/>
                  </a:ext>
                </a:extLst>
              </p:cNvPr>
              <p:cNvSpPr/>
              <p:nvPr/>
            </p:nvSpPr>
            <p:spPr>
              <a:xfrm>
                <a:off x="1413524" y="1857411"/>
                <a:ext cx="385606" cy="36933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latin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9" name="矩形 38">
                <a:extLst>
                  <a:ext uri="{FF2B5EF4-FFF2-40B4-BE49-F238E27FC236}">
                    <a16:creationId xmlns:a16="http://schemas.microsoft.com/office/drawing/2014/main" id="{DB69484F-7C40-49BB-9D00-F2D3BACA61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3524" y="1857411"/>
                <a:ext cx="385606" cy="369332"/>
              </a:xfrm>
              <a:prstGeom prst="rect">
                <a:avLst/>
              </a:prstGeom>
              <a:blipFill>
                <a:blip r:embed="rId5"/>
                <a:stretch>
                  <a:fillRect l="-7692" b="-645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矩形 39">
                <a:extLst>
                  <a:ext uri="{FF2B5EF4-FFF2-40B4-BE49-F238E27FC236}">
                    <a16:creationId xmlns:a16="http://schemas.microsoft.com/office/drawing/2014/main" id="{96F53E19-7E1B-474A-9C44-A5D6275570E6}"/>
                  </a:ext>
                </a:extLst>
              </p:cNvPr>
              <p:cNvSpPr/>
              <p:nvPr/>
            </p:nvSpPr>
            <p:spPr>
              <a:xfrm>
                <a:off x="1887853" y="2318152"/>
                <a:ext cx="1176730" cy="1070933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i="1"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altLang="zh-TW" sz="2400" dirty="0"/>
                  <a:t>’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40" name="矩形 39">
                <a:extLst>
                  <a:ext uri="{FF2B5EF4-FFF2-40B4-BE49-F238E27FC236}">
                    <a16:creationId xmlns:a16="http://schemas.microsoft.com/office/drawing/2014/main" id="{96F53E19-7E1B-474A-9C44-A5D6275570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7853" y="2318152"/>
                <a:ext cx="1176730" cy="107093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文字方塊 40">
            <a:extLst>
              <a:ext uri="{FF2B5EF4-FFF2-40B4-BE49-F238E27FC236}">
                <a16:creationId xmlns:a16="http://schemas.microsoft.com/office/drawing/2014/main" id="{5EE915FD-F90C-4554-9D41-71C40A880104}"/>
              </a:ext>
            </a:extLst>
          </p:cNvPr>
          <p:cNvSpPr txBox="1"/>
          <p:nvPr/>
        </p:nvSpPr>
        <p:spPr>
          <a:xfrm>
            <a:off x="1711769" y="3309833"/>
            <a:ext cx="15994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dirty="0"/>
              <a:t>symmetric</a:t>
            </a:r>
            <a:endParaRPr lang="zh-TW" altLang="en-US" sz="2400" dirty="0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10CA5013-BD68-48CF-9557-E27B0D06DC6D}"/>
              </a:ext>
            </a:extLst>
          </p:cNvPr>
          <p:cNvSpPr/>
          <p:nvPr/>
        </p:nvSpPr>
        <p:spPr>
          <a:xfrm>
            <a:off x="1413524" y="2290121"/>
            <a:ext cx="385606" cy="109889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/>
              <a:t>0</a:t>
            </a:r>
            <a:endParaRPr lang="zh-TW" altLang="en-US" sz="2400" b="1" dirty="0"/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2B435E55-AEA0-40C4-B292-476B77D6DB9C}"/>
              </a:ext>
            </a:extLst>
          </p:cNvPr>
          <p:cNvSpPr/>
          <p:nvPr/>
        </p:nvSpPr>
        <p:spPr>
          <a:xfrm>
            <a:off x="1876978" y="1857411"/>
            <a:ext cx="1176730" cy="38659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/>
              <a:t>0</a:t>
            </a:r>
            <a:endParaRPr lang="zh-TW" alt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文字方塊 42">
                <a:extLst>
                  <a:ext uri="{FF2B5EF4-FFF2-40B4-BE49-F238E27FC236}">
                    <a16:creationId xmlns:a16="http://schemas.microsoft.com/office/drawing/2014/main" id="{D47C8AC8-2B7D-45E6-988A-95EC1BF35385}"/>
                  </a:ext>
                </a:extLst>
              </p:cNvPr>
              <p:cNvSpPr txBox="1"/>
              <p:nvPr/>
            </p:nvSpPr>
            <p:spPr>
              <a:xfrm>
                <a:off x="3180768" y="2513902"/>
                <a:ext cx="13907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′=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3" name="文字方塊 42">
                <a:extLst>
                  <a:ext uri="{FF2B5EF4-FFF2-40B4-BE49-F238E27FC236}">
                    <a16:creationId xmlns:a16="http://schemas.microsoft.com/office/drawing/2014/main" id="{D47C8AC8-2B7D-45E6-988A-95EC1BF353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0768" y="2513902"/>
                <a:ext cx="1390765" cy="369332"/>
              </a:xfrm>
              <a:prstGeom prst="rect">
                <a:avLst/>
              </a:prstGeom>
              <a:blipFill>
                <a:blip r:embed="rId7"/>
                <a:stretch>
                  <a:fillRect l="-5702" t="-1639" r="-1754" b="-983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矩形 44">
                <a:extLst>
                  <a:ext uri="{FF2B5EF4-FFF2-40B4-BE49-F238E27FC236}">
                    <a16:creationId xmlns:a16="http://schemas.microsoft.com/office/drawing/2014/main" id="{A7104265-891C-4F86-91B8-343041942D9A}"/>
                  </a:ext>
                </a:extLst>
              </p:cNvPr>
              <p:cNvSpPr/>
              <p:nvPr/>
            </p:nvSpPr>
            <p:spPr>
              <a:xfrm>
                <a:off x="4580445" y="1870572"/>
                <a:ext cx="385606" cy="36933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zh-TW" altLang="en-US" sz="240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altLang="zh-TW" sz="2400" dirty="0"/>
                  <a:t>’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45" name="矩形 44">
                <a:extLst>
                  <a:ext uri="{FF2B5EF4-FFF2-40B4-BE49-F238E27FC236}">
                    <a16:creationId xmlns:a16="http://schemas.microsoft.com/office/drawing/2014/main" id="{A7104265-891C-4F86-91B8-343041942D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445" y="1870572"/>
                <a:ext cx="385606" cy="369332"/>
              </a:xfrm>
              <a:prstGeom prst="rect">
                <a:avLst/>
              </a:prstGeom>
              <a:blipFill>
                <a:blip r:embed="rId8"/>
                <a:stretch>
                  <a:fillRect l="-12121" t="-22581" r="-30303" b="-4838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矩形 45">
                <a:extLst>
                  <a:ext uri="{FF2B5EF4-FFF2-40B4-BE49-F238E27FC236}">
                    <a16:creationId xmlns:a16="http://schemas.microsoft.com/office/drawing/2014/main" id="{66F1207A-F0E1-4E42-8254-5C577C5C29E4}"/>
                  </a:ext>
                </a:extLst>
              </p:cNvPr>
              <p:cNvSpPr/>
              <p:nvPr/>
            </p:nvSpPr>
            <p:spPr>
              <a:xfrm>
                <a:off x="5054774" y="2331313"/>
                <a:ext cx="1176730" cy="1070933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i="1"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altLang="zh-TW" sz="2400" dirty="0"/>
                  <a:t>’’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46" name="矩形 45">
                <a:extLst>
                  <a:ext uri="{FF2B5EF4-FFF2-40B4-BE49-F238E27FC236}">
                    <a16:creationId xmlns:a16="http://schemas.microsoft.com/office/drawing/2014/main" id="{66F1207A-F0E1-4E42-8254-5C577C5C29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774" y="2331313"/>
                <a:ext cx="1176730" cy="107093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文字方塊 46">
            <a:extLst>
              <a:ext uri="{FF2B5EF4-FFF2-40B4-BE49-F238E27FC236}">
                <a16:creationId xmlns:a16="http://schemas.microsoft.com/office/drawing/2014/main" id="{A8BC768A-F000-498A-9783-70F489F719D8}"/>
              </a:ext>
            </a:extLst>
          </p:cNvPr>
          <p:cNvSpPr txBox="1"/>
          <p:nvPr/>
        </p:nvSpPr>
        <p:spPr>
          <a:xfrm>
            <a:off x="4904053" y="3318238"/>
            <a:ext cx="15994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dirty="0"/>
              <a:t>symmetric</a:t>
            </a:r>
            <a:endParaRPr lang="zh-TW" altLang="en-US" sz="2400" dirty="0"/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55804992-3BA3-4AF8-A255-ED5F8916837E}"/>
              </a:ext>
            </a:extLst>
          </p:cNvPr>
          <p:cNvSpPr/>
          <p:nvPr/>
        </p:nvSpPr>
        <p:spPr>
          <a:xfrm>
            <a:off x="4580445" y="2303282"/>
            <a:ext cx="385606" cy="109889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/>
              <a:t>0</a:t>
            </a:r>
            <a:endParaRPr lang="zh-TW" altLang="en-US" sz="2400" b="1" dirty="0"/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ED8AC912-080F-4C08-BE43-39777FC862F7}"/>
              </a:ext>
            </a:extLst>
          </p:cNvPr>
          <p:cNvSpPr/>
          <p:nvPr/>
        </p:nvSpPr>
        <p:spPr>
          <a:xfrm>
            <a:off x="5043899" y="1870572"/>
            <a:ext cx="1176730" cy="38659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/>
              <a:t>0</a:t>
            </a:r>
            <a:endParaRPr lang="zh-TW" altLang="en-US" sz="2400" b="1" dirty="0"/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35D2B320-0C54-4F48-B6D7-EE2D2094F567}"/>
              </a:ext>
            </a:extLst>
          </p:cNvPr>
          <p:cNvGrpSpPr/>
          <p:nvPr/>
        </p:nvGrpSpPr>
        <p:grpSpPr>
          <a:xfrm>
            <a:off x="6503503" y="1904541"/>
            <a:ext cx="2294777" cy="1531674"/>
            <a:chOff x="5738165" y="4108097"/>
            <a:chExt cx="2294777" cy="153167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文字方塊 49">
                  <a:extLst>
                    <a:ext uri="{FF2B5EF4-FFF2-40B4-BE49-F238E27FC236}">
                      <a16:creationId xmlns:a16="http://schemas.microsoft.com/office/drawing/2014/main" id="{6A6F2EEC-DCBC-4F02-AC20-5FB34C6B04C6}"/>
                    </a:ext>
                  </a:extLst>
                </p:cNvPr>
                <p:cNvSpPr txBox="1"/>
                <p:nvPr/>
              </p:nvSpPr>
              <p:spPr>
                <a:xfrm>
                  <a:off x="5738165" y="4734973"/>
                  <a:ext cx="58150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50" name="文字方塊 49">
                  <a:extLst>
                    <a:ext uri="{FF2B5EF4-FFF2-40B4-BE49-F238E27FC236}">
                      <a16:creationId xmlns:a16="http://schemas.microsoft.com/office/drawing/2014/main" id="{6A6F2EEC-DCBC-4F02-AC20-5FB34C6B04C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38165" y="4734973"/>
                  <a:ext cx="581505" cy="369332"/>
                </a:xfrm>
                <a:prstGeom prst="rect">
                  <a:avLst/>
                </a:prstGeom>
                <a:blipFill>
                  <a:blip r:embed="rId10"/>
                  <a:stretch>
                    <a:fillRect l="-12632" r="-5263" b="-655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矩形 50">
                  <a:extLst>
                    <a:ext uri="{FF2B5EF4-FFF2-40B4-BE49-F238E27FC236}">
                      <a16:creationId xmlns:a16="http://schemas.microsoft.com/office/drawing/2014/main" id="{DB17A6B2-A243-4B2F-A8FD-B4B417D12BB2}"/>
                    </a:ext>
                  </a:extLst>
                </p:cNvPr>
                <p:cNvSpPr/>
                <p:nvPr/>
              </p:nvSpPr>
              <p:spPr>
                <a:xfrm>
                  <a:off x="6381883" y="4108097"/>
                  <a:ext cx="385606" cy="36933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51" name="矩形 50">
                  <a:extLst>
                    <a:ext uri="{FF2B5EF4-FFF2-40B4-BE49-F238E27FC236}">
                      <a16:creationId xmlns:a16="http://schemas.microsoft.com/office/drawing/2014/main" id="{DB17A6B2-A243-4B2F-A8FD-B4B417D12BB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81883" y="4108097"/>
                  <a:ext cx="385606" cy="369332"/>
                </a:xfrm>
                <a:prstGeom prst="rect">
                  <a:avLst/>
                </a:prstGeom>
                <a:blipFill>
                  <a:blip r:embed="rId11"/>
                  <a:stretch>
                    <a:fillRect l="-6061" b="-4762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矩形 51">
                  <a:extLst>
                    <a:ext uri="{FF2B5EF4-FFF2-40B4-BE49-F238E27FC236}">
                      <a16:creationId xmlns:a16="http://schemas.microsoft.com/office/drawing/2014/main" id="{7DEBDCC4-67C1-4E34-A147-08CBEE732C17}"/>
                    </a:ext>
                  </a:extLst>
                </p:cNvPr>
                <p:cNvSpPr/>
                <p:nvPr/>
              </p:nvSpPr>
              <p:spPr>
                <a:xfrm>
                  <a:off x="6856212" y="4568838"/>
                  <a:ext cx="1176730" cy="1070933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52" name="矩形 51">
                  <a:extLst>
                    <a:ext uri="{FF2B5EF4-FFF2-40B4-BE49-F238E27FC236}">
                      <a16:creationId xmlns:a16="http://schemas.microsoft.com/office/drawing/2014/main" id="{7DEBDCC4-67C1-4E34-A147-08CBEE732C1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56212" y="4568838"/>
                  <a:ext cx="1176730" cy="1070933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3" name="矩形 52">
              <a:extLst>
                <a:ext uri="{FF2B5EF4-FFF2-40B4-BE49-F238E27FC236}">
                  <a16:creationId xmlns:a16="http://schemas.microsoft.com/office/drawing/2014/main" id="{FA313D28-4AC9-49AC-811C-DB7082C566D5}"/>
                </a:ext>
              </a:extLst>
            </p:cNvPr>
            <p:cNvSpPr/>
            <p:nvPr/>
          </p:nvSpPr>
          <p:spPr>
            <a:xfrm>
              <a:off x="6381883" y="4540807"/>
              <a:ext cx="385606" cy="109889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b="1" dirty="0"/>
                <a:t>0</a:t>
              </a:r>
              <a:endParaRPr lang="zh-TW" altLang="en-US" sz="2400" b="1" dirty="0"/>
            </a:p>
          </p:txBody>
        </p:sp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4A4D85D6-80D8-4F25-B49C-3777A77DA632}"/>
                </a:ext>
              </a:extLst>
            </p:cNvPr>
            <p:cNvSpPr/>
            <p:nvPr/>
          </p:nvSpPr>
          <p:spPr>
            <a:xfrm>
              <a:off x="6845337" y="4108097"/>
              <a:ext cx="1176730" cy="38659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b="1" dirty="0"/>
                <a:t>0</a:t>
              </a:r>
              <a:endParaRPr lang="zh-TW" altLang="en-US" sz="2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文字方塊 54">
                <a:extLst>
                  <a:ext uri="{FF2B5EF4-FFF2-40B4-BE49-F238E27FC236}">
                    <a16:creationId xmlns:a16="http://schemas.microsoft.com/office/drawing/2014/main" id="{3E7234B0-A0B5-42F5-9F43-ABD37611A993}"/>
                  </a:ext>
                </a:extLst>
              </p:cNvPr>
              <p:cNvSpPr txBox="1"/>
              <p:nvPr/>
            </p:nvSpPr>
            <p:spPr>
              <a:xfrm>
                <a:off x="622135" y="4138699"/>
                <a:ext cx="18363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𝐴𝐵𝐶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5" name="文字方塊 54">
                <a:extLst>
                  <a:ext uri="{FF2B5EF4-FFF2-40B4-BE49-F238E27FC236}">
                    <a16:creationId xmlns:a16="http://schemas.microsoft.com/office/drawing/2014/main" id="{3E7234B0-A0B5-42F5-9F43-ABD37611A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135" y="4138699"/>
                <a:ext cx="1836337" cy="369332"/>
              </a:xfrm>
              <a:prstGeom prst="rect">
                <a:avLst/>
              </a:prstGeom>
              <a:blipFill>
                <a:blip r:embed="rId13"/>
                <a:stretch>
                  <a:fillRect l="-3322" r="-3654" b="-49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矩形 55">
                <a:extLst>
                  <a:ext uri="{FF2B5EF4-FFF2-40B4-BE49-F238E27FC236}">
                    <a16:creationId xmlns:a16="http://schemas.microsoft.com/office/drawing/2014/main" id="{93036507-6C18-448B-9015-1E9955017E1C}"/>
                  </a:ext>
                </a:extLst>
              </p:cNvPr>
              <p:cNvSpPr/>
              <p:nvPr/>
            </p:nvSpPr>
            <p:spPr>
              <a:xfrm>
                <a:off x="2843549" y="4711698"/>
                <a:ext cx="385606" cy="36933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latin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6" name="矩形 55">
                <a:extLst>
                  <a:ext uri="{FF2B5EF4-FFF2-40B4-BE49-F238E27FC236}">
                    <a16:creationId xmlns:a16="http://schemas.microsoft.com/office/drawing/2014/main" id="{93036507-6C18-448B-9015-1E9955017E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549" y="4711698"/>
                <a:ext cx="385606" cy="369332"/>
              </a:xfrm>
              <a:prstGeom prst="rect">
                <a:avLst/>
              </a:prstGeom>
              <a:blipFill>
                <a:blip r:embed="rId14"/>
                <a:stretch>
                  <a:fillRect l="-6061" b="-476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CB322B6F-9F0C-4947-A50B-FE8CB257F129}"/>
                  </a:ext>
                </a:extLst>
              </p:cNvPr>
              <p:cNvSpPr/>
              <p:nvPr/>
            </p:nvSpPr>
            <p:spPr>
              <a:xfrm>
                <a:off x="3317878" y="5172439"/>
                <a:ext cx="1176730" cy="1070933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i="1"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altLang="zh-TW" sz="2400" dirty="0"/>
                  <a:t>’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CB322B6F-9F0C-4947-A50B-FE8CB257F1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7878" y="5172439"/>
                <a:ext cx="1176730" cy="107093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矩形 57">
            <a:extLst>
              <a:ext uri="{FF2B5EF4-FFF2-40B4-BE49-F238E27FC236}">
                <a16:creationId xmlns:a16="http://schemas.microsoft.com/office/drawing/2014/main" id="{7A51B0F7-9A9A-46C7-AABA-A769BC74852C}"/>
              </a:ext>
            </a:extLst>
          </p:cNvPr>
          <p:cNvSpPr/>
          <p:nvPr/>
        </p:nvSpPr>
        <p:spPr>
          <a:xfrm>
            <a:off x="2843549" y="5144408"/>
            <a:ext cx="385606" cy="109889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/>
              <a:t>0</a:t>
            </a:r>
            <a:endParaRPr lang="zh-TW" altLang="en-US" sz="2400" b="1" dirty="0"/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B9D856E6-E3B4-4B7C-BD7A-32457BF91725}"/>
              </a:ext>
            </a:extLst>
          </p:cNvPr>
          <p:cNvSpPr/>
          <p:nvPr/>
        </p:nvSpPr>
        <p:spPr>
          <a:xfrm>
            <a:off x="3307003" y="4711698"/>
            <a:ext cx="1176730" cy="38659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/>
              <a:t>0</a:t>
            </a:r>
            <a:endParaRPr lang="zh-TW" alt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矩形 59">
                <a:extLst>
                  <a:ext uri="{FF2B5EF4-FFF2-40B4-BE49-F238E27FC236}">
                    <a16:creationId xmlns:a16="http://schemas.microsoft.com/office/drawing/2014/main" id="{51E9DD70-E669-4A54-958D-C1E43B302F07}"/>
                  </a:ext>
                </a:extLst>
              </p:cNvPr>
              <p:cNvSpPr/>
              <p:nvPr/>
            </p:nvSpPr>
            <p:spPr>
              <a:xfrm>
                <a:off x="1087513" y="4711698"/>
                <a:ext cx="385606" cy="36933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0" name="矩形 59">
                <a:extLst>
                  <a:ext uri="{FF2B5EF4-FFF2-40B4-BE49-F238E27FC236}">
                    <a16:creationId xmlns:a16="http://schemas.microsoft.com/office/drawing/2014/main" id="{51E9DD70-E669-4A54-958D-C1E43B302F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7513" y="4711698"/>
                <a:ext cx="385606" cy="369332"/>
              </a:xfrm>
              <a:prstGeom prst="rect">
                <a:avLst/>
              </a:prstGeom>
              <a:blipFill>
                <a:blip r:embed="rId16"/>
                <a:stretch>
                  <a:fillRect l="-6061" b="-476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矩形 60">
                <a:extLst>
                  <a:ext uri="{FF2B5EF4-FFF2-40B4-BE49-F238E27FC236}">
                    <a16:creationId xmlns:a16="http://schemas.microsoft.com/office/drawing/2014/main" id="{D259ECD1-F233-482E-9A5B-D978F25A959F}"/>
                  </a:ext>
                </a:extLst>
              </p:cNvPr>
              <p:cNvSpPr/>
              <p:nvPr/>
            </p:nvSpPr>
            <p:spPr>
              <a:xfrm>
                <a:off x="1561842" y="5172439"/>
                <a:ext cx="1176730" cy="1070933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1" name="矩形 60">
                <a:extLst>
                  <a:ext uri="{FF2B5EF4-FFF2-40B4-BE49-F238E27FC236}">
                    <a16:creationId xmlns:a16="http://schemas.microsoft.com/office/drawing/2014/main" id="{D259ECD1-F233-482E-9A5B-D978F25A95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1842" y="5172439"/>
                <a:ext cx="1176730" cy="107093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矩形 61">
            <a:extLst>
              <a:ext uri="{FF2B5EF4-FFF2-40B4-BE49-F238E27FC236}">
                <a16:creationId xmlns:a16="http://schemas.microsoft.com/office/drawing/2014/main" id="{FB0BAED5-7653-4DE7-A8C4-641E7ADBD712}"/>
              </a:ext>
            </a:extLst>
          </p:cNvPr>
          <p:cNvSpPr/>
          <p:nvPr/>
        </p:nvSpPr>
        <p:spPr>
          <a:xfrm>
            <a:off x="1087513" y="5144408"/>
            <a:ext cx="385606" cy="109889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/>
              <a:t>0</a:t>
            </a:r>
            <a:endParaRPr lang="zh-TW" altLang="en-US" sz="2400" b="1" dirty="0"/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26F1EDA2-5907-43B8-89D5-74438BFFF56C}"/>
              </a:ext>
            </a:extLst>
          </p:cNvPr>
          <p:cNvSpPr/>
          <p:nvPr/>
        </p:nvSpPr>
        <p:spPr>
          <a:xfrm>
            <a:off x="1550967" y="4711698"/>
            <a:ext cx="1176730" cy="38659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/>
              <a:t>0</a:t>
            </a:r>
            <a:endParaRPr lang="zh-TW" alt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矩形 63">
                <a:extLst>
                  <a:ext uri="{FF2B5EF4-FFF2-40B4-BE49-F238E27FC236}">
                    <a16:creationId xmlns:a16="http://schemas.microsoft.com/office/drawing/2014/main" id="{36904C67-1BAD-438E-9FF6-54F8184A5B00}"/>
                  </a:ext>
                </a:extLst>
              </p:cNvPr>
              <p:cNvSpPr/>
              <p:nvPr/>
            </p:nvSpPr>
            <p:spPr>
              <a:xfrm>
                <a:off x="4636868" y="4711628"/>
                <a:ext cx="385606" cy="36933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4" name="矩形 63">
                <a:extLst>
                  <a:ext uri="{FF2B5EF4-FFF2-40B4-BE49-F238E27FC236}">
                    <a16:creationId xmlns:a16="http://schemas.microsoft.com/office/drawing/2014/main" id="{36904C67-1BAD-438E-9FF6-54F8184A5B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6868" y="4711628"/>
                <a:ext cx="385606" cy="369332"/>
              </a:xfrm>
              <a:prstGeom prst="rect">
                <a:avLst/>
              </a:prstGeom>
              <a:blipFill>
                <a:blip r:embed="rId18"/>
                <a:stretch>
                  <a:fillRect l="-6154" b="-645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矩形 64">
                <a:extLst>
                  <a:ext uri="{FF2B5EF4-FFF2-40B4-BE49-F238E27FC236}">
                    <a16:creationId xmlns:a16="http://schemas.microsoft.com/office/drawing/2014/main" id="{51139809-36E3-40BB-B2DC-208113793E6E}"/>
                  </a:ext>
                </a:extLst>
              </p:cNvPr>
              <p:cNvSpPr/>
              <p:nvPr/>
            </p:nvSpPr>
            <p:spPr>
              <a:xfrm>
                <a:off x="5111197" y="5172369"/>
                <a:ext cx="1176730" cy="1070933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5" name="矩形 64">
                <a:extLst>
                  <a:ext uri="{FF2B5EF4-FFF2-40B4-BE49-F238E27FC236}">
                    <a16:creationId xmlns:a16="http://schemas.microsoft.com/office/drawing/2014/main" id="{51139809-36E3-40BB-B2DC-208113793E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1197" y="5172369"/>
                <a:ext cx="1176730" cy="107093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矩形 65">
            <a:extLst>
              <a:ext uri="{FF2B5EF4-FFF2-40B4-BE49-F238E27FC236}">
                <a16:creationId xmlns:a16="http://schemas.microsoft.com/office/drawing/2014/main" id="{89DBC0F8-BA58-4C89-8EBB-029A10E8A79F}"/>
              </a:ext>
            </a:extLst>
          </p:cNvPr>
          <p:cNvSpPr/>
          <p:nvPr/>
        </p:nvSpPr>
        <p:spPr>
          <a:xfrm>
            <a:off x="4636868" y="5144338"/>
            <a:ext cx="385606" cy="109889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/>
              <a:t>0</a:t>
            </a:r>
            <a:endParaRPr lang="zh-TW" altLang="en-US" sz="2400" b="1" dirty="0"/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id="{18DC02A3-AF01-4C03-A9BA-1BC4DE6ACF23}"/>
              </a:ext>
            </a:extLst>
          </p:cNvPr>
          <p:cNvSpPr/>
          <p:nvPr/>
        </p:nvSpPr>
        <p:spPr>
          <a:xfrm>
            <a:off x="5100322" y="4711628"/>
            <a:ext cx="1176730" cy="38659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/>
              <a:t>0</a:t>
            </a:r>
            <a:endParaRPr lang="zh-TW" alt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文字方塊 67">
                <a:extLst>
                  <a:ext uri="{FF2B5EF4-FFF2-40B4-BE49-F238E27FC236}">
                    <a16:creationId xmlns:a16="http://schemas.microsoft.com/office/drawing/2014/main" id="{A624E84B-5E66-4A3F-977D-FFF4009B17CD}"/>
                  </a:ext>
                </a:extLst>
              </p:cNvPr>
              <p:cNvSpPr txBox="1"/>
              <p:nvPr/>
            </p:nvSpPr>
            <p:spPr>
              <a:xfrm>
                <a:off x="6452810" y="5267478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8" name="文字方塊 67">
                <a:extLst>
                  <a:ext uri="{FF2B5EF4-FFF2-40B4-BE49-F238E27FC236}">
                    <a16:creationId xmlns:a16="http://schemas.microsoft.com/office/drawing/2014/main" id="{A624E84B-5E66-4A3F-977D-FFF4009B17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2810" y="5267478"/>
                <a:ext cx="298159" cy="369332"/>
              </a:xfrm>
              <a:prstGeom prst="rect">
                <a:avLst/>
              </a:prstGeom>
              <a:blipFill>
                <a:blip r:embed="rId20"/>
                <a:stretch>
                  <a:fillRect l="-10417" r="-125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矩形 68">
                <a:extLst>
                  <a:ext uri="{FF2B5EF4-FFF2-40B4-BE49-F238E27FC236}">
                    <a16:creationId xmlns:a16="http://schemas.microsoft.com/office/drawing/2014/main" id="{37142719-8C9A-47EB-AA62-394B265E7EB1}"/>
                  </a:ext>
                </a:extLst>
              </p:cNvPr>
              <p:cNvSpPr/>
              <p:nvPr/>
            </p:nvSpPr>
            <p:spPr>
              <a:xfrm>
                <a:off x="6879237" y="4686956"/>
                <a:ext cx="385606" cy="36933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latin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9" name="矩形 68">
                <a:extLst>
                  <a:ext uri="{FF2B5EF4-FFF2-40B4-BE49-F238E27FC236}">
                    <a16:creationId xmlns:a16="http://schemas.microsoft.com/office/drawing/2014/main" id="{37142719-8C9A-47EB-AA62-394B265E7E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9237" y="4686956"/>
                <a:ext cx="385606" cy="369332"/>
              </a:xfrm>
              <a:prstGeom prst="rect">
                <a:avLst/>
              </a:prstGeom>
              <a:blipFill>
                <a:blip r:embed="rId21"/>
                <a:stretch>
                  <a:fillRect l="-6061" b="-645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矩形 69">
                <a:extLst>
                  <a:ext uri="{FF2B5EF4-FFF2-40B4-BE49-F238E27FC236}">
                    <a16:creationId xmlns:a16="http://schemas.microsoft.com/office/drawing/2014/main" id="{9D2AF95A-1DAC-4E5B-8E48-934607DCA01F}"/>
                  </a:ext>
                </a:extLst>
              </p:cNvPr>
              <p:cNvSpPr/>
              <p:nvPr/>
            </p:nvSpPr>
            <p:spPr>
              <a:xfrm>
                <a:off x="7353566" y="5147697"/>
                <a:ext cx="1176730" cy="1070933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0" name="矩形 69">
                <a:extLst>
                  <a:ext uri="{FF2B5EF4-FFF2-40B4-BE49-F238E27FC236}">
                    <a16:creationId xmlns:a16="http://schemas.microsoft.com/office/drawing/2014/main" id="{9D2AF95A-1DAC-4E5B-8E48-934607DCA0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3566" y="5147697"/>
                <a:ext cx="1176730" cy="1070933"/>
              </a:xfrm>
              <a:prstGeom prst="rect">
                <a:avLst/>
              </a:prstGeom>
              <a:blipFill>
                <a:blip r:embed="rId22"/>
                <a:stretch>
                  <a:fillRect l="-515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矩形 70">
            <a:extLst>
              <a:ext uri="{FF2B5EF4-FFF2-40B4-BE49-F238E27FC236}">
                <a16:creationId xmlns:a16="http://schemas.microsoft.com/office/drawing/2014/main" id="{33322619-2551-4021-B065-1C7EA3D73567}"/>
              </a:ext>
            </a:extLst>
          </p:cNvPr>
          <p:cNvSpPr/>
          <p:nvPr/>
        </p:nvSpPr>
        <p:spPr>
          <a:xfrm>
            <a:off x="6879237" y="5119666"/>
            <a:ext cx="385606" cy="109889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/>
              <a:t>0</a:t>
            </a:r>
            <a:endParaRPr lang="zh-TW" altLang="en-US" sz="2400" b="1" dirty="0"/>
          </a:p>
        </p:txBody>
      </p:sp>
      <p:sp>
        <p:nvSpPr>
          <p:cNvPr id="72" name="矩形 71">
            <a:extLst>
              <a:ext uri="{FF2B5EF4-FFF2-40B4-BE49-F238E27FC236}">
                <a16:creationId xmlns:a16="http://schemas.microsoft.com/office/drawing/2014/main" id="{D0092E8E-51D4-42FE-93D8-436CEBEE9EC3}"/>
              </a:ext>
            </a:extLst>
          </p:cNvPr>
          <p:cNvSpPr/>
          <p:nvPr/>
        </p:nvSpPr>
        <p:spPr>
          <a:xfrm>
            <a:off x="7342691" y="4686956"/>
            <a:ext cx="1176730" cy="38659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/>
              <a:t>0</a:t>
            </a:r>
            <a:endParaRPr lang="zh-TW" altLang="en-US" sz="2400" b="1" dirty="0"/>
          </a:p>
        </p:txBody>
      </p:sp>
      <p:sp>
        <p:nvSpPr>
          <p:cNvPr id="73" name="文字方塊 72">
            <a:extLst>
              <a:ext uri="{FF2B5EF4-FFF2-40B4-BE49-F238E27FC236}">
                <a16:creationId xmlns:a16="http://schemas.microsoft.com/office/drawing/2014/main" id="{50624272-F987-46EA-81BD-03C0F633DD5E}"/>
              </a:ext>
            </a:extLst>
          </p:cNvPr>
          <p:cNvSpPr txBox="1"/>
          <p:nvPr/>
        </p:nvSpPr>
        <p:spPr>
          <a:xfrm>
            <a:off x="7715625" y="2957990"/>
            <a:ext cx="15994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dirty="0"/>
              <a:t>ortho</a:t>
            </a:r>
            <a:endParaRPr lang="zh-TW" altLang="en-US" sz="2400" dirty="0"/>
          </a:p>
        </p:txBody>
      </p:sp>
      <p:sp>
        <p:nvSpPr>
          <p:cNvPr id="74" name="文字方塊 73">
            <a:extLst>
              <a:ext uri="{FF2B5EF4-FFF2-40B4-BE49-F238E27FC236}">
                <a16:creationId xmlns:a16="http://schemas.microsoft.com/office/drawing/2014/main" id="{9ED6AEC5-8C12-4FFB-892C-B1728EE09448}"/>
              </a:ext>
            </a:extLst>
          </p:cNvPr>
          <p:cNvSpPr txBox="1"/>
          <p:nvPr/>
        </p:nvSpPr>
        <p:spPr>
          <a:xfrm>
            <a:off x="7532827" y="3441343"/>
            <a:ext cx="15994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dirty="0"/>
              <a:t>ortho</a:t>
            </a:r>
            <a:endParaRPr lang="zh-TW" altLang="en-US" sz="2400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6D2DC508-9427-49A6-8A80-CAF60D337E85}"/>
              </a:ext>
            </a:extLst>
          </p:cNvPr>
          <p:cNvSpPr/>
          <p:nvPr/>
        </p:nvSpPr>
        <p:spPr>
          <a:xfrm>
            <a:off x="7366614" y="5110937"/>
            <a:ext cx="1176730" cy="111635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5" name="矩形 74">
            <a:extLst>
              <a:ext uri="{FF2B5EF4-FFF2-40B4-BE49-F238E27FC236}">
                <a16:creationId xmlns:a16="http://schemas.microsoft.com/office/drawing/2014/main" id="{13C8F44C-B776-4C9D-8E44-AC517FE48F74}"/>
              </a:ext>
            </a:extLst>
          </p:cNvPr>
          <p:cNvSpPr/>
          <p:nvPr/>
        </p:nvSpPr>
        <p:spPr>
          <a:xfrm>
            <a:off x="4500408" y="1794550"/>
            <a:ext cx="1867096" cy="197694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0" name="直線單箭頭接點 19">
            <a:extLst>
              <a:ext uri="{FF2B5EF4-FFF2-40B4-BE49-F238E27FC236}">
                <a16:creationId xmlns:a16="http://schemas.microsoft.com/office/drawing/2014/main" id="{EF5DBF41-6ED1-4C03-B5E3-B2F08A5BF8FB}"/>
              </a:ext>
            </a:extLst>
          </p:cNvPr>
          <p:cNvCxnSpPr/>
          <p:nvPr/>
        </p:nvCxnSpPr>
        <p:spPr>
          <a:xfrm>
            <a:off x="6389698" y="3778527"/>
            <a:ext cx="976916" cy="131832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文字方塊 75">
            <a:extLst>
              <a:ext uri="{FF2B5EF4-FFF2-40B4-BE49-F238E27FC236}">
                <a16:creationId xmlns:a16="http://schemas.microsoft.com/office/drawing/2014/main" id="{8B407DC1-C749-413F-9CFA-769C2CEDF97E}"/>
              </a:ext>
            </a:extLst>
          </p:cNvPr>
          <p:cNvSpPr txBox="1"/>
          <p:nvPr/>
        </p:nvSpPr>
        <p:spPr>
          <a:xfrm>
            <a:off x="355698" y="2974480"/>
            <a:ext cx="6798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dirty="0" err="1"/>
              <a:t>sym</a:t>
            </a:r>
            <a:endParaRPr lang="zh-TW" altLang="en-US" sz="2400" dirty="0"/>
          </a:p>
        </p:txBody>
      </p:sp>
      <p:sp>
        <p:nvSpPr>
          <p:cNvPr id="77" name="文字方塊 76">
            <a:extLst>
              <a:ext uri="{FF2B5EF4-FFF2-40B4-BE49-F238E27FC236}">
                <a16:creationId xmlns:a16="http://schemas.microsoft.com/office/drawing/2014/main" id="{FEDBCA00-D9F8-4BD9-A9C3-7492B2DE56C6}"/>
              </a:ext>
            </a:extLst>
          </p:cNvPr>
          <p:cNvSpPr txBox="1"/>
          <p:nvPr/>
        </p:nvSpPr>
        <p:spPr>
          <a:xfrm>
            <a:off x="147889" y="1558834"/>
            <a:ext cx="10684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2400" dirty="0"/>
              <a:t>ortho</a:t>
            </a:r>
            <a:endParaRPr lang="zh-TW" altLang="en-US" sz="2400" dirty="0"/>
          </a:p>
        </p:txBody>
      </p:sp>
      <p:cxnSp>
        <p:nvCxnSpPr>
          <p:cNvPr id="27" name="直線單箭頭接點 26">
            <a:extLst>
              <a:ext uri="{FF2B5EF4-FFF2-40B4-BE49-F238E27FC236}">
                <a16:creationId xmlns:a16="http://schemas.microsoft.com/office/drawing/2014/main" id="{47DFE095-8ECE-49FC-90DF-3AF4F4688586}"/>
              </a:ext>
            </a:extLst>
          </p:cNvPr>
          <p:cNvCxnSpPr>
            <a:cxnSpLocks/>
          </p:cNvCxnSpPr>
          <p:nvPr/>
        </p:nvCxnSpPr>
        <p:spPr>
          <a:xfrm>
            <a:off x="697117" y="2802520"/>
            <a:ext cx="0" cy="2926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單箭頭接點 77">
            <a:extLst>
              <a:ext uri="{FF2B5EF4-FFF2-40B4-BE49-F238E27FC236}">
                <a16:creationId xmlns:a16="http://schemas.microsoft.com/office/drawing/2014/main" id="{3631E01D-8ACE-4649-9FB8-38981A5E2889}"/>
              </a:ext>
            </a:extLst>
          </p:cNvPr>
          <p:cNvCxnSpPr>
            <a:cxnSpLocks/>
          </p:cNvCxnSpPr>
          <p:nvPr/>
        </p:nvCxnSpPr>
        <p:spPr>
          <a:xfrm flipV="1">
            <a:off x="411480" y="2003421"/>
            <a:ext cx="233202" cy="4692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單箭頭接點 78">
            <a:extLst>
              <a:ext uri="{FF2B5EF4-FFF2-40B4-BE49-F238E27FC236}">
                <a16:creationId xmlns:a16="http://schemas.microsoft.com/office/drawing/2014/main" id="{8552BCB7-7456-4D64-91A6-7819E8B74BBF}"/>
              </a:ext>
            </a:extLst>
          </p:cNvPr>
          <p:cNvCxnSpPr>
            <a:cxnSpLocks/>
          </p:cNvCxnSpPr>
          <p:nvPr/>
        </p:nvCxnSpPr>
        <p:spPr>
          <a:xfrm flipH="1" flipV="1">
            <a:off x="760867" y="1948786"/>
            <a:ext cx="159264" cy="57839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03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5" grpId="0" animBg="1"/>
      <p:bldP spid="46" grpId="0" animBg="1"/>
      <p:bldP spid="47" grpId="0"/>
      <p:bldP spid="48" grpId="0" animBg="1"/>
      <p:bldP spid="49" grpId="0" animBg="1"/>
      <p:bldP spid="55" grpId="0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/>
      <p:bldP spid="69" grpId="0" animBg="1"/>
      <p:bldP spid="70" grpId="0" animBg="1"/>
      <p:bldP spid="71" grpId="0" animBg="1"/>
      <p:bldP spid="72" grpId="0" animBg="1"/>
      <p:bldP spid="73" grpId="0"/>
      <p:bldP spid="74" grpId="0"/>
      <p:bldP spid="15" grpId="0" animBg="1"/>
      <p:bldP spid="75" grpId="0" animBg="1"/>
      <p:bldP spid="76" grpId="0"/>
      <p:bldP spid="7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A188622-3AC1-4D05-B754-FBE3C6306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Diagonalization</a:t>
            </a:r>
            <a:endParaRPr lang="zh-TW" altLang="en-US" dirty="0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34EE925F-59BF-48E2-AB32-662A2C43678C}"/>
              </a:ext>
            </a:extLst>
          </p:cNvPr>
          <p:cNvGrpSpPr/>
          <p:nvPr/>
        </p:nvGrpSpPr>
        <p:grpSpPr>
          <a:xfrm>
            <a:off x="4528924" y="316171"/>
            <a:ext cx="4350645" cy="874712"/>
            <a:chOff x="1407924" y="1868483"/>
            <a:chExt cx="4350645" cy="874712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0BA75E7F-BC7A-47A1-98E0-990505DB2815}"/>
                </a:ext>
              </a:extLst>
            </p:cNvPr>
            <p:cNvSpPr/>
            <p:nvPr/>
          </p:nvSpPr>
          <p:spPr>
            <a:xfrm>
              <a:off x="1407924" y="1868484"/>
              <a:ext cx="1870437" cy="87471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/>
                <a:t>A is symmetric</a:t>
              </a:r>
              <a:endParaRPr lang="zh-TW" altLang="en-US" sz="2800" dirty="0"/>
            </a:p>
          </p:txBody>
        </p:sp>
        <p:sp>
          <p:nvSpPr>
            <p:cNvPr id="5" name="向右箭號 6">
              <a:extLst>
                <a:ext uri="{FF2B5EF4-FFF2-40B4-BE49-F238E27FC236}">
                  <a16:creationId xmlns:a16="http://schemas.microsoft.com/office/drawing/2014/main" id="{7A4BC0A0-2C89-4C2C-8122-E9F95AF4C363}"/>
                </a:ext>
              </a:extLst>
            </p:cNvPr>
            <p:cNvSpPr/>
            <p:nvPr/>
          </p:nvSpPr>
          <p:spPr>
            <a:xfrm>
              <a:off x="3330055" y="2131290"/>
              <a:ext cx="385606" cy="349098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矩形 5">
                  <a:extLst>
                    <a:ext uri="{FF2B5EF4-FFF2-40B4-BE49-F238E27FC236}">
                      <a16:creationId xmlns:a16="http://schemas.microsoft.com/office/drawing/2014/main" id="{A92A7DFC-6E4C-4913-9087-3E19369DEFB9}"/>
                    </a:ext>
                  </a:extLst>
                </p:cNvPr>
                <p:cNvSpPr/>
                <p:nvPr/>
              </p:nvSpPr>
              <p:spPr>
                <a:xfrm>
                  <a:off x="3759203" y="1868483"/>
                  <a:ext cx="1999366" cy="874711"/>
                </a:xfrm>
                <a:prstGeom prst="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zh-TW" sz="280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TW" sz="2800" i="1" dirty="0">
                                <a:latin typeface="Cambria Math" panose="02040503050406030204" pitchFamily="18" charset="0"/>
                              </a:rPr>
                              <m:t>P</m:t>
                            </m:r>
                          </m:e>
                          <m:sup>
                            <m:r>
                              <a:rPr lang="en-US" altLang="zh-TW" sz="2800" i="1" dirty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TW" sz="2800" i="1" smtClean="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altLang="zh-TW" sz="280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altLang="zh-TW" sz="2800" dirty="0">
                            <a:latin typeface="Cambria Math" panose="02040503050406030204" pitchFamily="18" charset="0"/>
                          </a:rPr>
                          <m:t>D</m:t>
                        </m:r>
                      </m:oMath>
                    </m:oMathPara>
                  </a14:m>
                  <a:endParaRPr lang="zh-TW" altLang="en-US" sz="2800" dirty="0"/>
                </a:p>
              </p:txBody>
            </p:sp>
          </mc:Choice>
          <mc:Fallback xmlns="">
            <p:sp>
              <p:nvSpPr>
                <p:cNvPr id="6" name="矩形 5">
                  <a:extLst>
                    <a:ext uri="{FF2B5EF4-FFF2-40B4-BE49-F238E27FC236}">
                      <a16:creationId xmlns:a16="http://schemas.microsoft.com/office/drawing/2014/main" id="{A92A7DFC-6E4C-4913-9087-3E19369DEFB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59203" y="1868483"/>
                  <a:ext cx="1999366" cy="874711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B9A9C493-47DB-44D4-8F81-8CD0DC78B461}"/>
                  </a:ext>
                </a:extLst>
              </p:cNvPr>
              <p:cNvSpPr txBox="1"/>
              <p:nvPr/>
            </p:nvSpPr>
            <p:spPr>
              <a:xfrm>
                <a:off x="4904053" y="1225491"/>
                <a:ext cx="112017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B9A9C493-47DB-44D4-8F81-8CD0DC78B4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4053" y="1225491"/>
                <a:ext cx="1120178" cy="369332"/>
              </a:xfrm>
              <a:prstGeom prst="rect">
                <a:avLst/>
              </a:prstGeom>
              <a:blipFill>
                <a:blip r:embed="rId3"/>
                <a:stretch>
                  <a:fillRect l="-5978" r="-3261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文字方塊 54">
                <a:extLst>
                  <a:ext uri="{FF2B5EF4-FFF2-40B4-BE49-F238E27FC236}">
                    <a16:creationId xmlns:a16="http://schemas.microsoft.com/office/drawing/2014/main" id="{3E7234B0-A0B5-42F5-9F43-ABD37611A993}"/>
                  </a:ext>
                </a:extLst>
              </p:cNvPr>
              <p:cNvSpPr txBox="1"/>
              <p:nvPr/>
            </p:nvSpPr>
            <p:spPr>
              <a:xfrm>
                <a:off x="607189" y="1763176"/>
                <a:ext cx="18363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𝐴𝐵𝐶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5" name="文字方塊 54">
                <a:extLst>
                  <a:ext uri="{FF2B5EF4-FFF2-40B4-BE49-F238E27FC236}">
                    <a16:creationId xmlns:a16="http://schemas.microsoft.com/office/drawing/2014/main" id="{3E7234B0-A0B5-42F5-9F43-ABD37611A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189" y="1763176"/>
                <a:ext cx="1836337" cy="369332"/>
              </a:xfrm>
              <a:prstGeom prst="rect">
                <a:avLst/>
              </a:prstGeom>
              <a:blipFill>
                <a:blip r:embed="rId4"/>
                <a:stretch>
                  <a:fillRect l="-3654" r="-3322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矩形 55">
                <a:extLst>
                  <a:ext uri="{FF2B5EF4-FFF2-40B4-BE49-F238E27FC236}">
                    <a16:creationId xmlns:a16="http://schemas.microsoft.com/office/drawing/2014/main" id="{93036507-6C18-448B-9015-1E9955017E1C}"/>
                  </a:ext>
                </a:extLst>
              </p:cNvPr>
              <p:cNvSpPr/>
              <p:nvPr/>
            </p:nvSpPr>
            <p:spPr>
              <a:xfrm>
                <a:off x="2261276" y="2399856"/>
                <a:ext cx="385606" cy="36933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latin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6" name="矩形 55">
                <a:extLst>
                  <a:ext uri="{FF2B5EF4-FFF2-40B4-BE49-F238E27FC236}">
                    <a16:creationId xmlns:a16="http://schemas.microsoft.com/office/drawing/2014/main" id="{93036507-6C18-448B-9015-1E9955017E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1276" y="2399856"/>
                <a:ext cx="385606" cy="369332"/>
              </a:xfrm>
              <a:prstGeom prst="rect">
                <a:avLst/>
              </a:prstGeom>
              <a:blipFill>
                <a:blip r:embed="rId5"/>
                <a:stretch>
                  <a:fillRect l="-7692" b="-645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CB322B6F-9F0C-4947-A50B-FE8CB257F129}"/>
                  </a:ext>
                </a:extLst>
              </p:cNvPr>
              <p:cNvSpPr/>
              <p:nvPr/>
            </p:nvSpPr>
            <p:spPr>
              <a:xfrm>
                <a:off x="2735605" y="2860597"/>
                <a:ext cx="1176730" cy="1070933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i="1"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altLang="zh-TW" sz="2400" dirty="0"/>
                  <a:t>’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CB322B6F-9F0C-4947-A50B-FE8CB257F1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5605" y="2860597"/>
                <a:ext cx="1176730" cy="107093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矩形 57">
            <a:extLst>
              <a:ext uri="{FF2B5EF4-FFF2-40B4-BE49-F238E27FC236}">
                <a16:creationId xmlns:a16="http://schemas.microsoft.com/office/drawing/2014/main" id="{7A51B0F7-9A9A-46C7-AABA-A769BC74852C}"/>
              </a:ext>
            </a:extLst>
          </p:cNvPr>
          <p:cNvSpPr/>
          <p:nvPr/>
        </p:nvSpPr>
        <p:spPr>
          <a:xfrm>
            <a:off x="2261276" y="2832566"/>
            <a:ext cx="385606" cy="109889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/>
              <a:t>0</a:t>
            </a:r>
            <a:endParaRPr lang="zh-TW" altLang="en-US" sz="2400" b="1" dirty="0"/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B9D856E6-E3B4-4B7C-BD7A-32457BF91725}"/>
              </a:ext>
            </a:extLst>
          </p:cNvPr>
          <p:cNvSpPr/>
          <p:nvPr/>
        </p:nvSpPr>
        <p:spPr>
          <a:xfrm>
            <a:off x="2724730" y="2399856"/>
            <a:ext cx="1176730" cy="38659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/>
              <a:t>0</a:t>
            </a:r>
            <a:endParaRPr lang="zh-TW" alt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矩形 59">
                <a:extLst>
                  <a:ext uri="{FF2B5EF4-FFF2-40B4-BE49-F238E27FC236}">
                    <a16:creationId xmlns:a16="http://schemas.microsoft.com/office/drawing/2014/main" id="{51E9DD70-E669-4A54-958D-C1E43B302F07}"/>
                  </a:ext>
                </a:extLst>
              </p:cNvPr>
              <p:cNvSpPr/>
              <p:nvPr/>
            </p:nvSpPr>
            <p:spPr>
              <a:xfrm>
                <a:off x="505240" y="2399856"/>
                <a:ext cx="385606" cy="36933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0" name="矩形 59">
                <a:extLst>
                  <a:ext uri="{FF2B5EF4-FFF2-40B4-BE49-F238E27FC236}">
                    <a16:creationId xmlns:a16="http://schemas.microsoft.com/office/drawing/2014/main" id="{51E9DD70-E669-4A54-958D-C1E43B302F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240" y="2399856"/>
                <a:ext cx="385606" cy="369332"/>
              </a:xfrm>
              <a:prstGeom prst="rect">
                <a:avLst/>
              </a:prstGeom>
              <a:blipFill>
                <a:blip r:embed="rId7"/>
                <a:stretch>
                  <a:fillRect l="-6154" b="-483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矩形 60">
                <a:extLst>
                  <a:ext uri="{FF2B5EF4-FFF2-40B4-BE49-F238E27FC236}">
                    <a16:creationId xmlns:a16="http://schemas.microsoft.com/office/drawing/2014/main" id="{D259ECD1-F233-482E-9A5B-D978F25A959F}"/>
                  </a:ext>
                </a:extLst>
              </p:cNvPr>
              <p:cNvSpPr/>
              <p:nvPr/>
            </p:nvSpPr>
            <p:spPr>
              <a:xfrm>
                <a:off x="979569" y="2860597"/>
                <a:ext cx="1176730" cy="1070933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1" name="矩形 60">
                <a:extLst>
                  <a:ext uri="{FF2B5EF4-FFF2-40B4-BE49-F238E27FC236}">
                    <a16:creationId xmlns:a16="http://schemas.microsoft.com/office/drawing/2014/main" id="{D259ECD1-F233-482E-9A5B-D978F25A95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569" y="2860597"/>
                <a:ext cx="1176730" cy="107093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矩形 61">
            <a:extLst>
              <a:ext uri="{FF2B5EF4-FFF2-40B4-BE49-F238E27FC236}">
                <a16:creationId xmlns:a16="http://schemas.microsoft.com/office/drawing/2014/main" id="{FB0BAED5-7653-4DE7-A8C4-641E7ADBD712}"/>
              </a:ext>
            </a:extLst>
          </p:cNvPr>
          <p:cNvSpPr/>
          <p:nvPr/>
        </p:nvSpPr>
        <p:spPr>
          <a:xfrm>
            <a:off x="505240" y="2832566"/>
            <a:ext cx="385606" cy="109889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/>
              <a:t>0</a:t>
            </a:r>
            <a:endParaRPr lang="zh-TW" altLang="en-US" sz="2400" b="1" dirty="0"/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26F1EDA2-5907-43B8-89D5-74438BFFF56C}"/>
              </a:ext>
            </a:extLst>
          </p:cNvPr>
          <p:cNvSpPr/>
          <p:nvPr/>
        </p:nvSpPr>
        <p:spPr>
          <a:xfrm>
            <a:off x="968694" y="2399856"/>
            <a:ext cx="1176730" cy="38659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/>
              <a:t>0</a:t>
            </a:r>
            <a:endParaRPr lang="zh-TW" alt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矩形 63">
                <a:extLst>
                  <a:ext uri="{FF2B5EF4-FFF2-40B4-BE49-F238E27FC236}">
                    <a16:creationId xmlns:a16="http://schemas.microsoft.com/office/drawing/2014/main" id="{36904C67-1BAD-438E-9FF6-54F8184A5B00}"/>
                  </a:ext>
                </a:extLst>
              </p:cNvPr>
              <p:cNvSpPr/>
              <p:nvPr/>
            </p:nvSpPr>
            <p:spPr>
              <a:xfrm>
                <a:off x="4054595" y="2399786"/>
                <a:ext cx="385606" cy="36933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4" name="矩形 63">
                <a:extLst>
                  <a:ext uri="{FF2B5EF4-FFF2-40B4-BE49-F238E27FC236}">
                    <a16:creationId xmlns:a16="http://schemas.microsoft.com/office/drawing/2014/main" id="{36904C67-1BAD-438E-9FF6-54F8184A5B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595" y="2399786"/>
                <a:ext cx="385606" cy="369332"/>
              </a:xfrm>
              <a:prstGeom prst="rect">
                <a:avLst/>
              </a:prstGeom>
              <a:blipFill>
                <a:blip r:embed="rId9"/>
                <a:stretch>
                  <a:fillRect l="-6154" b="-483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矩形 64">
                <a:extLst>
                  <a:ext uri="{FF2B5EF4-FFF2-40B4-BE49-F238E27FC236}">
                    <a16:creationId xmlns:a16="http://schemas.microsoft.com/office/drawing/2014/main" id="{51139809-36E3-40BB-B2DC-208113793E6E}"/>
                  </a:ext>
                </a:extLst>
              </p:cNvPr>
              <p:cNvSpPr/>
              <p:nvPr/>
            </p:nvSpPr>
            <p:spPr>
              <a:xfrm>
                <a:off x="4528924" y="2860527"/>
                <a:ext cx="1176730" cy="1070933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5" name="矩形 64">
                <a:extLst>
                  <a:ext uri="{FF2B5EF4-FFF2-40B4-BE49-F238E27FC236}">
                    <a16:creationId xmlns:a16="http://schemas.microsoft.com/office/drawing/2014/main" id="{51139809-36E3-40BB-B2DC-208113793E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8924" y="2860527"/>
                <a:ext cx="1176730" cy="107093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矩形 65">
            <a:extLst>
              <a:ext uri="{FF2B5EF4-FFF2-40B4-BE49-F238E27FC236}">
                <a16:creationId xmlns:a16="http://schemas.microsoft.com/office/drawing/2014/main" id="{89DBC0F8-BA58-4C89-8EBB-029A10E8A79F}"/>
              </a:ext>
            </a:extLst>
          </p:cNvPr>
          <p:cNvSpPr/>
          <p:nvPr/>
        </p:nvSpPr>
        <p:spPr>
          <a:xfrm>
            <a:off x="4054595" y="2832496"/>
            <a:ext cx="385606" cy="109889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/>
              <a:t>0</a:t>
            </a:r>
            <a:endParaRPr lang="zh-TW" altLang="en-US" sz="2400" b="1" dirty="0"/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id="{18DC02A3-AF01-4C03-A9BA-1BC4DE6ACF23}"/>
              </a:ext>
            </a:extLst>
          </p:cNvPr>
          <p:cNvSpPr/>
          <p:nvPr/>
        </p:nvSpPr>
        <p:spPr>
          <a:xfrm>
            <a:off x="4518049" y="2399786"/>
            <a:ext cx="1176730" cy="38659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/>
              <a:t>0</a:t>
            </a:r>
            <a:endParaRPr lang="zh-TW" alt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文字方塊 80">
                <a:extLst>
                  <a:ext uri="{FF2B5EF4-FFF2-40B4-BE49-F238E27FC236}">
                    <a16:creationId xmlns:a16="http://schemas.microsoft.com/office/drawing/2014/main" id="{AFF94934-E06E-4816-9469-E962B6D9C195}"/>
                  </a:ext>
                </a:extLst>
              </p:cNvPr>
              <p:cNvSpPr txBox="1"/>
              <p:nvPr/>
            </p:nvSpPr>
            <p:spPr>
              <a:xfrm>
                <a:off x="466806" y="5039094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1" name="文字方塊 80">
                <a:extLst>
                  <a:ext uri="{FF2B5EF4-FFF2-40B4-BE49-F238E27FC236}">
                    <a16:creationId xmlns:a16="http://schemas.microsoft.com/office/drawing/2014/main" id="{AFF94934-E06E-4816-9469-E962B6D9C1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06" y="5039094"/>
                <a:ext cx="298159" cy="369332"/>
              </a:xfrm>
              <a:prstGeom prst="rect">
                <a:avLst/>
              </a:prstGeom>
              <a:blipFill>
                <a:blip r:embed="rId11"/>
                <a:stretch>
                  <a:fillRect l="-10417" r="-125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矩形 81">
                <a:extLst>
                  <a:ext uri="{FF2B5EF4-FFF2-40B4-BE49-F238E27FC236}">
                    <a16:creationId xmlns:a16="http://schemas.microsoft.com/office/drawing/2014/main" id="{127462E8-2F11-476E-880D-BB9CF82F1E10}"/>
                  </a:ext>
                </a:extLst>
              </p:cNvPr>
              <p:cNvSpPr/>
              <p:nvPr/>
            </p:nvSpPr>
            <p:spPr>
              <a:xfrm>
                <a:off x="893233" y="4458572"/>
                <a:ext cx="385606" cy="36933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latin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2" name="矩形 81">
                <a:extLst>
                  <a:ext uri="{FF2B5EF4-FFF2-40B4-BE49-F238E27FC236}">
                    <a16:creationId xmlns:a16="http://schemas.microsoft.com/office/drawing/2014/main" id="{127462E8-2F11-476E-880D-BB9CF82F1E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233" y="4458572"/>
                <a:ext cx="385606" cy="369332"/>
              </a:xfrm>
              <a:prstGeom prst="rect">
                <a:avLst/>
              </a:prstGeom>
              <a:blipFill>
                <a:blip r:embed="rId12"/>
                <a:stretch>
                  <a:fillRect l="-7692" b="-634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矩形 82">
                <a:extLst>
                  <a:ext uri="{FF2B5EF4-FFF2-40B4-BE49-F238E27FC236}">
                    <a16:creationId xmlns:a16="http://schemas.microsoft.com/office/drawing/2014/main" id="{06FD76F4-BEFA-4B96-952D-F9AFEB79DC85}"/>
                  </a:ext>
                </a:extLst>
              </p:cNvPr>
              <p:cNvSpPr/>
              <p:nvPr/>
            </p:nvSpPr>
            <p:spPr>
              <a:xfrm>
                <a:off x="1367562" y="4919313"/>
                <a:ext cx="1176730" cy="1070933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3" name="矩形 82">
                <a:extLst>
                  <a:ext uri="{FF2B5EF4-FFF2-40B4-BE49-F238E27FC236}">
                    <a16:creationId xmlns:a16="http://schemas.microsoft.com/office/drawing/2014/main" id="{06FD76F4-BEFA-4B96-952D-F9AFEB79DC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7562" y="4919313"/>
                <a:ext cx="1176730" cy="1070933"/>
              </a:xfrm>
              <a:prstGeom prst="rect">
                <a:avLst/>
              </a:prstGeom>
              <a:blipFill>
                <a:blip r:embed="rId13"/>
                <a:stretch>
                  <a:fillRect l="-515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矩形 83">
            <a:extLst>
              <a:ext uri="{FF2B5EF4-FFF2-40B4-BE49-F238E27FC236}">
                <a16:creationId xmlns:a16="http://schemas.microsoft.com/office/drawing/2014/main" id="{F317D213-5079-428D-A5E7-61E302DBB532}"/>
              </a:ext>
            </a:extLst>
          </p:cNvPr>
          <p:cNvSpPr/>
          <p:nvPr/>
        </p:nvSpPr>
        <p:spPr>
          <a:xfrm>
            <a:off x="893233" y="4891282"/>
            <a:ext cx="385606" cy="109889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/>
              <a:t>0</a:t>
            </a:r>
            <a:endParaRPr lang="zh-TW" altLang="en-US" sz="2400" b="1" dirty="0"/>
          </a:p>
        </p:txBody>
      </p:sp>
      <p:sp>
        <p:nvSpPr>
          <p:cNvPr id="85" name="矩形 84">
            <a:extLst>
              <a:ext uri="{FF2B5EF4-FFF2-40B4-BE49-F238E27FC236}">
                <a16:creationId xmlns:a16="http://schemas.microsoft.com/office/drawing/2014/main" id="{76723DEA-9093-41DA-8AD8-87FB12C086B4}"/>
              </a:ext>
            </a:extLst>
          </p:cNvPr>
          <p:cNvSpPr/>
          <p:nvPr/>
        </p:nvSpPr>
        <p:spPr>
          <a:xfrm>
            <a:off x="1356687" y="4458572"/>
            <a:ext cx="1176730" cy="38659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/>
              <a:t>0</a:t>
            </a:r>
            <a:endParaRPr lang="zh-TW" alt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文字方塊 86">
                <a:extLst>
                  <a:ext uri="{FF2B5EF4-FFF2-40B4-BE49-F238E27FC236}">
                    <a16:creationId xmlns:a16="http://schemas.microsoft.com/office/drawing/2014/main" id="{CB76FCA9-E171-4011-9A1A-52882528127D}"/>
                  </a:ext>
                </a:extLst>
              </p:cNvPr>
              <p:cNvSpPr txBox="1"/>
              <p:nvPr/>
            </p:nvSpPr>
            <p:spPr>
              <a:xfrm>
                <a:off x="6391342" y="1873699"/>
                <a:ext cx="13907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′=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7" name="文字方塊 86">
                <a:extLst>
                  <a:ext uri="{FF2B5EF4-FFF2-40B4-BE49-F238E27FC236}">
                    <a16:creationId xmlns:a16="http://schemas.microsoft.com/office/drawing/2014/main" id="{CB76FCA9-E171-4011-9A1A-5288252812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1342" y="1873699"/>
                <a:ext cx="1390765" cy="369332"/>
              </a:xfrm>
              <a:prstGeom prst="rect">
                <a:avLst/>
              </a:prstGeom>
              <a:blipFill>
                <a:blip r:embed="rId14"/>
                <a:stretch>
                  <a:fillRect l="-5240" t="-1639" r="-1310" b="-983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矩形 87">
                <a:extLst>
                  <a:ext uri="{FF2B5EF4-FFF2-40B4-BE49-F238E27FC236}">
                    <a16:creationId xmlns:a16="http://schemas.microsoft.com/office/drawing/2014/main" id="{79DBB9CE-D7D6-4642-8ABD-CC2059DE29AD}"/>
                  </a:ext>
                </a:extLst>
              </p:cNvPr>
              <p:cNvSpPr/>
              <p:nvPr/>
            </p:nvSpPr>
            <p:spPr>
              <a:xfrm>
                <a:off x="3965678" y="4930274"/>
                <a:ext cx="385606" cy="36933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zh-TW" altLang="en-US" sz="240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altLang="zh-TW" sz="2400" dirty="0"/>
                  <a:t>’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88" name="矩形 87">
                <a:extLst>
                  <a:ext uri="{FF2B5EF4-FFF2-40B4-BE49-F238E27FC236}">
                    <a16:creationId xmlns:a16="http://schemas.microsoft.com/office/drawing/2014/main" id="{79DBB9CE-D7D6-4642-8ABD-CC2059DE29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5678" y="4930274"/>
                <a:ext cx="385606" cy="369332"/>
              </a:xfrm>
              <a:prstGeom prst="rect">
                <a:avLst/>
              </a:prstGeom>
              <a:blipFill>
                <a:blip r:embed="rId15"/>
                <a:stretch>
                  <a:fillRect l="-13846" t="-22581" r="-30769" b="-4838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矩形 88">
                <a:extLst>
                  <a:ext uri="{FF2B5EF4-FFF2-40B4-BE49-F238E27FC236}">
                    <a16:creationId xmlns:a16="http://schemas.microsoft.com/office/drawing/2014/main" id="{C2B0783C-754E-476B-AA70-89D509D1CBD4}"/>
                  </a:ext>
                </a:extLst>
              </p:cNvPr>
              <p:cNvSpPr/>
              <p:nvPr/>
            </p:nvSpPr>
            <p:spPr>
              <a:xfrm>
                <a:off x="4440007" y="5391015"/>
                <a:ext cx="709483" cy="627193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i="1"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altLang="zh-TW" sz="2400" dirty="0"/>
                  <a:t>’’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89" name="矩形 88">
                <a:extLst>
                  <a:ext uri="{FF2B5EF4-FFF2-40B4-BE49-F238E27FC236}">
                    <a16:creationId xmlns:a16="http://schemas.microsoft.com/office/drawing/2014/main" id="{C2B0783C-754E-476B-AA70-89D509D1CB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0007" y="5391015"/>
                <a:ext cx="709483" cy="627193"/>
              </a:xfrm>
              <a:prstGeom prst="rect">
                <a:avLst/>
              </a:prstGeom>
              <a:blipFill>
                <a:blip r:embed="rId16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矩形 90">
            <a:extLst>
              <a:ext uri="{FF2B5EF4-FFF2-40B4-BE49-F238E27FC236}">
                <a16:creationId xmlns:a16="http://schemas.microsoft.com/office/drawing/2014/main" id="{28580C40-F74F-47A6-8B8E-F184145427FB}"/>
              </a:ext>
            </a:extLst>
          </p:cNvPr>
          <p:cNvSpPr/>
          <p:nvPr/>
        </p:nvSpPr>
        <p:spPr>
          <a:xfrm>
            <a:off x="3965678" y="5362984"/>
            <a:ext cx="385606" cy="62719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/>
              <a:t>0</a:t>
            </a:r>
            <a:endParaRPr lang="zh-TW" altLang="en-US" sz="2400" b="1" dirty="0"/>
          </a:p>
        </p:txBody>
      </p:sp>
      <p:sp>
        <p:nvSpPr>
          <p:cNvPr id="92" name="矩形 91">
            <a:extLst>
              <a:ext uri="{FF2B5EF4-FFF2-40B4-BE49-F238E27FC236}">
                <a16:creationId xmlns:a16="http://schemas.microsoft.com/office/drawing/2014/main" id="{B31DE1DA-5B99-4CCF-8A6C-0346AEB2132C}"/>
              </a:ext>
            </a:extLst>
          </p:cNvPr>
          <p:cNvSpPr/>
          <p:nvPr/>
        </p:nvSpPr>
        <p:spPr>
          <a:xfrm>
            <a:off x="4429132" y="4930274"/>
            <a:ext cx="720358" cy="38659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/>
              <a:t>0</a:t>
            </a:r>
            <a:endParaRPr lang="zh-TW" alt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文字方塊 93">
                <a:extLst>
                  <a:ext uri="{FF2B5EF4-FFF2-40B4-BE49-F238E27FC236}">
                    <a16:creationId xmlns:a16="http://schemas.microsoft.com/office/drawing/2014/main" id="{C861B6A2-CDF0-4203-9279-90284D77E1CB}"/>
                  </a:ext>
                </a:extLst>
              </p:cNvPr>
              <p:cNvSpPr txBox="1"/>
              <p:nvPr/>
            </p:nvSpPr>
            <p:spPr>
              <a:xfrm>
                <a:off x="2883435" y="5039094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4" name="文字方塊 93">
                <a:extLst>
                  <a:ext uri="{FF2B5EF4-FFF2-40B4-BE49-F238E27FC236}">
                    <a16:creationId xmlns:a16="http://schemas.microsoft.com/office/drawing/2014/main" id="{C861B6A2-CDF0-4203-9279-90284D77E1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3435" y="5039094"/>
                <a:ext cx="298159" cy="369332"/>
              </a:xfrm>
              <a:prstGeom prst="rect">
                <a:avLst/>
              </a:prstGeom>
              <a:blipFill>
                <a:blip r:embed="rId17"/>
                <a:stretch>
                  <a:fillRect l="-10204" r="-1020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矩形 94">
                <a:extLst>
                  <a:ext uri="{FF2B5EF4-FFF2-40B4-BE49-F238E27FC236}">
                    <a16:creationId xmlns:a16="http://schemas.microsoft.com/office/drawing/2014/main" id="{197F2137-A178-4A0E-B441-769CABFD4194}"/>
                  </a:ext>
                </a:extLst>
              </p:cNvPr>
              <p:cNvSpPr/>
              <p:nvPr/>
            </p:nvSpPr>
            <p:spPr>
              <a:xfrm>
                <a:off x="3509306" y="4458572"/>
                <a:ext cx="385606" cy="36933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latin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5" name="矩形 94">
                <a:extLst>
                  <a:ext uri="{FF2B5EF4-FFF2-40B4-BE49-F238E27FC236}">
                    <a16:creationId xmlns:a16="http://schemas.microsoft.com/office/drawing/2014/main" id="{197F2137-A178-4A0E-B441-769CABFD41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9306" y="4458572"/>
                <a:ext cx="385606" cy="369332"/>
              </a:xfrm>
              <a:prstGeom prst="rect">
                <a:avLst/>
              </a:prstGeom>
              <a:blipFill>
                <a:blip r:embed="rId18"/>
                <a:stretch>
                  <a:fillRect l="-7692" b="-634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矩形 96">
            <a:extLst>
              <a:ext uri="{FF2B5EF4-FFF2-40B4-BE49-F238E27FC236}">
                <a16:creationId xmlns:a16="http://schemas.microsoft.com/office/drawing/2014/main" id="{059F7060-2F72-4F94-A75F-B64886E958BF}"/>
              </a:ext>
            </a:extLst>
          </p:cNvPr>
          <p:cNvSpPr/>
          <p:nvPr/>
        </p:nvSpPr>
        <p:spPr>
          <a:xfrm>
            <a:off x="3509306" y="4891282"/>
            <a:ext cx="385606" cy="109889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/>
              <a:t>0</a:t>
            </a:r>
            <a:endParaRPr lang="zh-TW" altLang="en-US" sz="2400" b="1" dirty="0"/>
          </a:p>
        </p:txBody>
      </p:sp>
      <p:sp>
        <p:nvSpPr>
          <p:cNvPr id="98" name="矩形 97">
            <a:extLst>
              <a:ext uri="{FF2B5EF4-FFF2-40B4-BE49-F238E27FC236}">
                <a16:creationId xmlns:a16="http://schemas.microsoft.com/office/drawing/2014/main" id="{7CE19AE6-1472-4756-BCED-4826763DB9A4}"/>
              </a:ext>
            </a:extLst>
          </p:cNvPr>
          <p:cNvSpPr/>
          <p:nvPr/>
        </p:nvSpPr>
        <p:spPr>
          <a:xfrm>
            <a:off x="3972760" y="4458572"/>
            <a:ext cx="1176730" cy="38659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/>
              <a:t>0</a:t>
            </a:r>
            <a:endParaRPr lang="zh-TW" alt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矩形 98">
                <a:extLst>
                  <a:ext uri="{FF2B5EF4-FFF2-40B4-BE49-F238E27FC236}">
                    <a16:creationId xmlns:a16="http://schemas.microsoft.com/office/drawing/2014/main" id="{7EB217CB-91F8-49B0-A824-94E015103EFE}"/>
                  </a:ext>
                </a:extLst>
              </p:cNvPr>
              <p:cNvSpPr/>
              <p:nvPr/>
            </p:nvSpPr>
            <p:spPr>
              <a:xfrm>
                <a:off x="6900745" y="2393827"/>
                <a:ext cx="385606" cy="36933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zh-TW" altLang="en-US" sz="240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altLang="zh-TW" sz="2400" dirty="0"/>
                  <a:t>’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99" name="矩形 98">
                <a:extLst>
                  <a:ext uri="{FF2B5EF4-FFF2-40B4-BE49-F238E27FC236}">
                    <a16:creationId xmlns:a16="http://schemas.microsoft.com/office/drawing/2014/main" id="{7EB217CB-91F8-49B0-A824-94E015103E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0745" y="2393827"/>
                <a:ext cx="385606" cy="369332"/>
              </a:xfrm>
              <a:prstGeom prst="rect">
                <a:avLst/>
              </a:prstGeom>
              <a:blipFill>
                <a:blip r:embed="rId19"/>
                <a:stretch>
                  <a:fillRect l="-12308" t="-24194" r="-30769" b="-4677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矩形 99">
                <a:extLst>
                  <a:ext uri="{FF2B5EF4-FFF2-40B4-BE49-F238E27FC236}">
                    <a16:creationId xmlns:a16="http://schemas.microsoft.com/office/drawing/2014/main" id="{EB13D9E4-886F-4755-974D-57B812A61881}"/>
                  </a:ext>
                </a:extLst>
              </p:cNvPr>
              <p:cNvSpPr/>
              <p:nvPr/>
            </p:nvSpPr>
            <p:spPr>
              <a:xfrm>
                <a:off x="7375074" y="2854568"/>
                <a:ext cx="1176730" cy="1070933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i="1"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altLang="zh-TW" sz="2400" dirty="0"/>
                  <a:t>’’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100" name="矩形 99">
                <a:extLst>
                  <a:ext uri="{FF2B5EF4-FFF2-40B4-BE49-F238E27FC236}">
                    <a16:creationId xmlns:a16="http://schemas.microsoft.com/office/drawing/2014/main" id="{EB13D9E4-886F-4755-974D-57B812A618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5074" y="2854568"/>
                <a:ext cx="1176730" cy="1070933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" name="矩形 101">
            <a:extLst>
              <a:ext uri="{FF2B5EF4-FFF2-40B4-BE49-F238E27FC236}">
                <a16:creationId xmlns:a16="http://schemas.microsoft.com/office/drawing/2014/main" id="{524E5CDB-1608-402A-B866-0AE319D97055}"/>
              </a:ext>
            </a:extLst>
          </p:cNvPr>
          <p:cNvSpPr/>
          <p:nvPr/>
        </p:nvSpPr>
        <p:spPr>
          <a:xfrm>
            <a:off x="6900745" y="2826537"/>
            <a:ext cx="385606" cy="109889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/>
              <a:t>0</a:t>
            </a:r>
            <a:endParaRPr lang="zh-TW" altLang="en-US" sz="2400" b="1" dirty="0"/>
          </a:p>
        </p:txBody>
      </p:sp>
      <p:sp>
        <p:nvSpPr>
          <p:cNvPr id="103" name="矩形 102">
            <a:extLst>
              <a:ext uri="{FF2B5EF4-FFF2-40B4-BE49-F238E27FC236}">
                <a16:creationId xmlns:a16="http://schemas.microsoft.com/office/drawing/2014/main" id="{40AD23C2-69D1-4008-82A5-073A78BF8C64}"/>
              </a:ext>
            </a:extLst>
          </p:cNvPr>
          <p:cNvSpPr/>
          <p:nvPr/>
        </p:nvSpPr>
        <p:spPr>
          <a:xfrm>
            <a:off x="7364199" y="2393827"/>
            <a:ext cx="1176730" cy="38659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/>
              <a:t>0</a:t>
            </a:r>
            <a:endParaRPr lang="zh-TW" alt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文字方塊 104">
                <a:extLst>
                  <a:ext uri="{FF2B5EF4-FFF2-40B4-BE49-F238E27FC236}">
                    <a16:creationId xmlns:a16="http://schemas.microsoft.com/office/drawing/2014/main" id="{B429E08C-8B60-468C-980C-29F53498779B}"/>
                  </a:ext>
                </a:extLst>
              </p:cNvPr>
              <p:cNvSpPr txBox="1"/>
              <p:nvPr/>
            </p:nvSpPr>
            <p:spPr>
              <a:xfrm>
                <a:off x="6104469" y="5114940"/>
                <a:ext cx="20233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…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𝐴𝐵𝐶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5" name="文字方塊 104">
                <a:extLst>
                  <a:ext uri="{FF2B5EF4-FFF2-40B4-BE49-F238E27FC236}">
                    <a16:creationId xmlns:a16="http://schemas.microsoft.com/office/drawing/2014/main" id="{B429E08C-8B60-468C-980C-29F5349877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4469" y="5114940"/>
                <a:ext cx="2023374" cy="369332"/>
              </a:xfrm>
              <a:prstGeom prst="rect">
                <a:avLst/>
              </a:prstGeom>
              <a:blipFill>
                <a:blip r:embed="rId21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文字方塊 105">
                <a:extLst>
                  <a:ext uri="{FF2B5EF4-FFF2-40B4-BE49-F238E27FC236}">
                    <a16:creationId xmlns:a16="http://schemas.microsoft.com/office/drawing/2014/main" id="{E1DCBF09-F534-4B28-9D19-9C0A58A860B0}"/>
                  </a:ext>
                </a:extLst>
              </p:cNvPr>
              <p:cNvSpPr txBox="1"/>
              <p:nvPr/>
            </p:nvSpPr>
            <p:spPr>
              <a:xfrm>
                <a:off x="6748293" y="5750381"/>
                <a:ext cx="60587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6" name="文字方塊 105">
                <a:extLst>
                  <a:ext uri="{FF2B5EF4-FFF2-40B4-BE49-F238E27FC236}">
                    <a16:creationId xmlns:a16="http://schemas.microsoft.com/office/drawing/2014/main" id="{E1DCBF09-F534-4B28-9D19-9C0A58A860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8293" y="5750381"/>
                <a:ext cx="605871" cy="369332"/>
              </a:xfrm>
              <a:prstGeom prst="rect">
                <a:avLst/>
              </a:prstGeom>
              <a:blipFill>
                <a:blip r:embed="rId22"/>
                <a:stretch>
                  <a:fillRect l="-5051" r="-11111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右大括弧 7">
            <a:extLst>
              <a:ext uri="{FF2B5EF4-FFF2-40B4-BE49-F238E27FC236}">
                <a16:creationId xmlns:a16="http://schemas.microsoft.com/office/drawing/2014/main" id="{8F5C8875-33F6-4402-BF45-28046E999A55}"/>
              </a:ext>
            </a:extLst>
          </p:cNvPr>
          <p:cNvSpPr/>
          <p:nvPr/>
        </p:nvSpPr>
        <p:spPr>
          <a:xfrm rot="16200000">
            <a:off x="7654481" y="4615876"/>
            <a:ext cx="341353" cy="809401"/>
          </a:xfrm>
          <a:prstGeom prst="rightBrace">
            <a:avLst>
              <a:gd name="adj1" fmla="val 23959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7" name="右大括弧 106">
            <a:extLst>
              <a:ext uri="{FF2B5EF4-FFF2-40B4-BE49-F238E27FC236}">
                <a16:creationId xmlns:a16="http://schemas.microsoft.com/office/drawing/2014/main" id="{94D9174B-021A-4BC0-BE92-75D29E6E65C4}"/>
              </a:ext>
            </a:extLst>
          </p:cNvPr>
          <p:cNvSpPr/>
          <p:nvPr/>
        </p:nvSpPr>
        <p:spPr>
          <a:xfrm rot="16200000">
            <a:off x="6495609" y="4450754"/>
            <a:ext cx="341353" cy="1123629"/>
          </a:xfrm>
          <a:prstGeom prst="rightBrace">
            <a:avLst>
              <a:gd name="adj1" fmla="val 23959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8" name="文字方塊 107">
            <a:extLst>
              <a:ext uri="{FF2B5EF4-FFF2-40B4-BE49-F238E27FC236}">
                <a16:creationId xmlns:a16="http://schemas.microsoft.com/office/drawing/2014/main" id="{2F44B5B4-4DE3-4E02-B5A8-74F54ABFD2CF}"/>
              </a:ext>
            </a:extLst>
          </p:cNvPr>
          <p:cNvSpPr txBox="1"/>
          <p:nvPr/>
        </p:nvSpPr>
        <p:spPr>
          <a:xfrm>
            <a:off x="7420457" y="4395139"/>
            <a:ext cx="15994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dirty="0"/>
              <a:t>ortho</a:t>
            </a:r>
            <a:endParaRPr lang="zh-TW" altLang="en-US" sz="2400" dirty="0"/>
          </a:p>
        </p:txBody>
      </p:sp>
      <p:sp>
        <p:nvSpPr>
          <p:cNvPr id="109" name="文字方塊 108">
            <a:extLst>
              <a:ext uri="{FF2B5EF4-FFF2-40B4-BE49-F238E27FC236}">
                <a16:creationId xmlns:a16="http://schemas.microsoft.com/office/drawing/2014/main" id="{1552E138-BD1D-456C-AC86-B3F961C97FBC}"/>
              </a:ext>
            </a:extLst>
          </p:cNvPr>
          <p:cNvSpPr txBox="1"/>
          <p:nvPr/>
        </p:nvSpPr>
        <p:spPr>
          <a:xfrm>
            <a:off x="6214277" y="4403363"/>
            <a:ext cx="15994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dirty="0"/>
              <a:t>ortho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13265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89" grpId="0" animBg="1"/>
      <p:bldP spid="91" grpId="0" animBg="1"/>
      <p:bldP spid="92" grpId="0" animBg="1"/>
      <p:bldP spid="94" grpId="0"/>
      <p:bldP spid="95" grpId="0" animBg="1"/>
      <p:bldP spid="97" grpId="0" animBg="1"/>
      <p:bldP spid="98" grpId="0" animBg="1"/>
      <p:bldP spid="105" grpId="0"/>
      <p:bldP spid="106" grpId="0"/>
      <p:bldP spid="8" grpId="0" animBg="1"/>
      <p:bldP spid="107" grpId="0" animBg="1"/>
      <p:bldP spid="108" grpId="0"/>
      <p:bldP spid="10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Diagonalization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Example</a:t>
            </a:r>
            <a:endParaRPr lang="zh-TW" altLang="en-U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02674" y="4775354"/>
            <a:ext cx="5569153" cy="502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2400" dirty="0">
                <a:sym typeface="Symbol" pitchFamily="18" charset="2"/>
              </a:rPr>
              <a:t>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B</a:t>
            </a:r>
            <a:r>
              <a:rPr lang="en-US" altLang="zh-TW" sz="2400" baseline="-25000" dirty="0"/>
              <a:t>1 </a:t>
            </a:r>
            <a:r>
              <a:rPr lang="en-US" altLang="zh-TW" sz="2400" dirty="0">
                <a:sym typeface="Symbol" pitchFamily="18" charset="2"/>
              </a:rPr>
              <a:t>= {</a:t>
            </a:r>
            <a:r>
              <a:rPr lang="en-US" altLang="zh-TW" sz="2400" dirty="0"/>
              <a:t>[ </a:t>
            </a:r>
            <a:r>
              <a:rPr lang="en-US" altLang="zh-TW" sz="2400" dirty="0">
                <a:sym typeface="Symbol" pitchFamily="18" charset="2"/>
              </a:rPr>
              <a:t></a:t>
            </a:r>
            <a:r>
              <a:rPr lang="en-US" altLang="zh-TW" sz="2400" dirty="0"/>
              <a:t>1  2 ]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/5} and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B</a:t>
            </a:r>
            <a:r>
              <a:rPr lang="en-US" altLang="zh-TW" sz="2400" baseline="-25000" dirty="0"/>
              <a:t>2 </a:t>
            </a:r>
            <a:r>
              <a:rPr lang="en-US" altLang="zh-TW" sz="2400" dirty="0">
                <a:sym typeface="Symbol" pitchFamily="18" charset="2"/>
              </a:rPr>
              <a:t>= {</a:t>
            </a:r>
            <a:r>
              <a:rPr lang="en-US" altLang="zh-TW" sz="2400" dirty="0"/>
              <a:t>[ </a:t>
            </a:r>
            <a:r>
              <a:rPr lang="en-US" altLang="zh-TW" sz="2400" dirty="0">
                <a:sym typeface="Symbol" pitchFamily="18" charset="2"/>
              </a:rPr>
              <a:t>2  </a:t>
            </a:r>
            <a:r>
              <a:rPr lang="en-US" altLang="zh-TW" sz="2400" dirty="0"/>
              <a:t>1 ]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/5}</a:t>
            </a:r>
          </a:p>
        </p:txBody>
      </p:sp>
      <p:graphicFrame>
        <p:nvGraphicFramePr>
          <p:cNvPr id="9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533195"/>
              </p:ext>
            </p:extLst>
          </p:nvPr>
        </p:nvGraphicFramePr>
        <p:xfrm>
          <a:off x="1473815" y="2310497"/>
          <a:ext cx="1824038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01700" imgH="457200" progId="">
                  <p:embed/>
                </p:oleObj>
              </mc:Choice>
              <mc:Fallback>
                <p:oleObj name="Equation" r:id="rId2" imgW="901700" imgH="4572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815" y="2310497"/>
                        <a:ext cx="1824038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0556639"/>
              </p:ext>
            </p:extLst>
          </p:nvPr>
        </p:nvGraphicFramePr>
        <p:xfrm>
          <a:off x="4044187" y="5512139"/>
          <a:ext cx="4238625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82800" imgH="457200" progId="Equation.3">
                  <p:embed/>
                </p:oleObj>
              </mc:Choice>
              <mc:Fallback>
                <p:oleObj name="Equation" r:id="rId4" imgW="2082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187" y="5512139"/>
                        <a:ext cx="4238625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1002674" y="3349396"/>
            <a:ext cx="45903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/>
              <a:t>A has eigenvalues </a:t>
            </a:r>
            <a:r>
              <a:rPr lang="en-US" altLang="zh-TW" sz="2400" dirty="0">
                <a:sym typeface="Symbol" pitchFamily="18" charset="2"/>
              </a:rPr>
              <a:t>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= </a:t>
            </a:r>
            <a:r>
              <a:rPr lang="en-US" altLang="zh-TW" sz="2400" dirty="0"/>
              <a:t>6 and </a:t>
            </a:r>
            <a:r>
              <a:rPr lang="en-US" altLang="zh-TW" sz="2400" dirty="0">
                <a:sym typeface="Symbol" pitchFamily="18" charset="2"/>
              </a:rPr>
              <a:t>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= 1</a:t>
            </a:r>
            <a:r>
              <a:rPr lang="en-US" altLang="zh-TW" sz="2400" dirty="0"/>
              <a:t>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3729204" y="2408672"/>
                <a:ext cx="1999366" cy="595479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  <m:sSup>
                        <m:sSupPr>
                          <m:ctrl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9204" y="2408672"/>
                <a:ext cx="1999366" cy="59547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矩形 13"/>
          <p:cNvSpPr/>
          <p:nvPr/>
        </p:nvSpPr>
        <p:spPr>
          <a:xfrm>
            <a:off x="1002674" y="3884789"/>
            <a:ext cx="77827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with corresponding </a:t>
            </a:r>
            <a:r>
              <a:rPr lang="en-US" altLang="zh-TW" sz="2400" dirty="0" err="1"/>
              <a:t>eigenspaces</a:t>
            </a:r>
            <a:r>
              <a:rPr lang="en-US" altLang="zh-TW" sz="2400" dirty="0"/>
              <a:t>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E</a:t>
            </a:r>
            <a:r>
              <a:rPr lang="en-US" altLang="zh-TW" sz="2400" baseline="-25000" dirty="0"/>
              <a:t>1 </a:t>
            </a:r>
            <a:r>
              <a:rPr lang="en-US" altLang="zh-TW" sz="2400" dirty="0">
                <a:sym typeface="Symbol" pitchFamily="18" charset="2"/>
              </a:rPr>
              <a:t>= Span{</a:t>
            </a:r>
            <a:r>
              <a:rPr lang="en-US" altLang="zh-TW" sz="2400" dirty="0"/>
              <a:t>[ </a:t>
            </a:r>
            <a:r>
              <a:rPr lang="en-US" altLang="zh-TW" sz="2400" dirty="0">
                <a:sym typeface="Symbol" pitchFamily="18" charset="2"/>
              </a:rPr>
              <a:t></a:t>
            </a:r>
            <a:r>
              <a:rPr lang="en-US" altLang="zh-TW" sz="2400" dirty="0"/>
              <a:t>1  2 ]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} and</a:t>
            </a:r>
          </a:p>
          <a:p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E</a:t>
            </a:r>
            <a:r>
              <a:rPr lang="en-US" altLang="zh-TW" sz="2400" baseline="-25000" dirty="0"/>
              <a:t>2 </a:t>
            </a:r>
            <a:r>
              <a:rPr lang="en-US" altLang="zh-TW" sz="2400" dirty="0">
                <a:sym typeface="Symbol" pitchFamily="18" charset="2"/>
              </a:rPr>
              <a:t>= Span{</a:t>
            </a:r>
            <a:r>
              <a:rPr lang="en-US" altLang="zh-TW" sz="2400" dirty="0"/>
              <a:t>[ 2  1 ]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} 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6571827" y="2066399"/>
                <a:ext cx="1999366" cy="595479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  <m:sSup>
                        <m:sSupPr>
                          <m:ctrlPr>
                            <a:rPr lang="en-US" altLang="zh-TW" sz="28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1827" y="2066399"/>
                <a:ext cx="1999366" cy="59547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向右箭號 15"/>
          <p:cNvSpPr/>
          <p:nvPr/>
        </p:nvSpPr>
        <p:spPr>
          <a:xfrm>
            <a:off x="5832179" y="2408672"/>
            <a:ext cx="662642" cy="59547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6571827" y="2811518"/>
                <a:ext cx="1999366" cy="55258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1827" y="2811518"/>
                <a:ext cx="1999366" cy="55258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字方塊 3"/>
          <p:cNvSpPr txBox="1"/>
          <p:nvPr/>
        </p:nvSpPr>
        <p:spPr>
          <a:xfrm>
            <a:off x="6901078" y="4558681"/>
            <a:ext cx="1753528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orthogonal</a:t>
            </a:r>
            <a:endParaRPr lang="zh-TW" altLang="en-US" sz="2400" dirty="0"/>
          </a:p>
        </p:txBody>
      </p:sp>
      <p:cxnSp>
        <p:nvCxnSpPr>
          <p:cNvPr id="7" name="直線單箭頭接點 6"/>
          <p:cNvCxnSpPr>
            <a:stCxn id="4" idx="1"/>
          </p:cNvCxnSpPr>
          <p:nvPr/>
        </p:nvCxnSpPr>
        <p:spPr>
          <a:xfrm flipH="1" flipV="1">
            <a:off x="3450869" y="4487176"/>
            <a:ext cx="3450209" cy="302338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>
            <a:stCxn id="4" idx="1"/>
          </p:cNvCxnSpPr>
          <p:nvPr/>
        </p:nvCxnSpPr>
        <p:spPr>
          <a:xfrm flipH="1" flipV="1">
            <a:off x="6581328" y="4300287"/>
            <a:ext cx="319750" cy="489227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25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4" grpId="0"/>
      <p:bldP spid="15" grpId="0" animBg="1"/>
      <p:bldP spid="16" grpId="0" animBg="1"/>
      <p:bldP spid="12" grpId="0" animBg="1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5166848" y="2341314"/>
                <a:ext cx="3614647" cy="1459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𝑆𝑝𝑎𝑛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</m:rad>
                                    </m:den>
                                  </m:f>
                                </m:e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</m:rad>
                                    </m:den>
                                  </m:f>
                                </m:e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eqArr>
                            </m:e>
                          </m:d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6</m:t>
                                          </m:r>
                                        </m:e>
                                      </m:rad>
                                    </m:den>
                                  </m:f>
                                </m:e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6</m:t>
                                          </m:r>
                                        </m:e>
                                      </m:rad>
                                    </m:den>
                                  </m:f>
                                </m:e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−2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6</m:t>
                                          </m:r>
                                        </m:e>
                                      </m:rad>
                                    </m:den>
                                  </m:f>
                                </m:e>
                              </m:eqArr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6848" y="2341314"/>
                <a:ext cx="3614647" cy="1459887"/>
              </a:xfrm>
              <a:prstGeom prst="rect">
                <a:avLst/>
              </a:prstGeom>
              <a:blipFill rotWithShape="0">
                <a:blip r:embed="rId2"/>
                <a:stretch>
                  <a:fillRect r="-35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 descr="latex-image-1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02" y="909531"/>
            <a:ext cx="2311400" cy="11049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365036" y="2238441"/>
            <a:ext cx="904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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= </a:t>
            </a:r>
            <a:r>
              <a:rPr lang="en-US" altLang="zh-TW" sz="2400" dirty="0"/>
              <a:t>2</a:t>
            </a:r>
            <a:endParaRPr lang="en-US" altLang="zh-TW" sz="2400" dirty="0">
              <a:sym typeface="Symbol" pitchFamily="18" charset="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65035" y="3578975"/>
            <a:ext cx="904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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= 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-18073" y="2510028"/>
                <a:ext cx="4132035" cy="1068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Eigenspace: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𝑆𝑝𝑎𝑛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eqArr>
                          </m:e>
                        </m:d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eqArr>
                          </m:e>
                        </m:d>
                      </m:e>
                    </m:d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073" y="2510028"/>
                <a:ext cx="4132035" cy="1068947"/>
              </a:xfrm>
              <a:prstGeom prst="rect">
                <a:avLst/>
              </a:prstGeom>
              <a:blipFill rotWithShape="0">
                <a:blip r:embed="rId4"/>
                <a:stretch>
                  <a:fillRect l="-221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0" y="3948261"/>
                <a:ext cx="3310735" cy="1068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Eigenspace: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𝑆𝑝𝑎𝑛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eqArr>
                          </m:e>
                        </m:d>
                      </m:e>
                    </m:d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948261"/>
                <a:ext cx="3310735" cy="1068947"/>
              </a:xfrm>
              <a:prstGeom prst="rect">
                <a:avLst/>
              </a:prstGeom>
              <a:blipFill rotWithShape="0">
                <a:blip r:embed="rId5"/>
                <a:stretch>
                  <a:fillRect l="-276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文字方塊 18"/>
          <p:cNvSpPr txBox="1"/>
          <p:nvPr/>
        </p:nvSpPr>
        <p:spPr>
          <a:xfrm>
            <a:off x="5551483" y="1583641"/>
            <a:ext cx="3422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P is an orthogonal</a:t>
            </a:r>
            <a:r>
              <a:rPr lang="zh-TW" altLang="en-US" sz="2400" dirty="0"/>
              <a:t> </a:t>
            </a:r>
            <a:r>
              <a:rPr lang="en-US" altLang="zh-TW" sz="2400" dirty="0"/>
              <a:t>matrix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矩形 20"/>
              <p:cNvSpPr/>
              <p:nvPr/>
            </p:nvSpPr>
            <p:spPr>
              <a:xfrm>
                <a:off x="3421885" y="965059"/>
                <a:ext cx="1999366" cy="595479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  <m:sSup>
                        <m:sSupPr>
                          <m:ctrl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1" name="矩形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1885" y="965059"/>
                <a:ext cx="1999366" cy="59547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/>
              <p:cNvSpPr/>
              <p:nvPr/>
            </p:nvSpPr>
            <p:spPr>
              <a:xfrm>
                <a:off x="6256810" y="961307"/>
                <a:ext cx="1999366" cy="595479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  <m:sSup>
                        <m:sSupPr>
                          <m:ctrlPr>
                            <a:rPr lang="en-US" altLang="zh-TW" sz="28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2" name="矩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6810" y="961307"/>
                <a:ext cx="1999366" cy="59547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向右箭號 22"/>
          <p:cNvSpPr/>
          <p:nvPr/>
        </p:nvSpPr>
        <p:spPr>
          <a:xfrm>
            <a:off x="5517162" y="961307"/>
            <a:ext cx="662642" cy="59547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向右箭號 23"/>
          <p:cNvSpPr/>
          <p:nvPr/>
        </p:nvSpPr>
        <p:spPr>
          <a:xfrm>
            <a:off x="4075045" y="2881974"/>
            <a:ext cx="1091803" cy="37856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矩形 25"/>
          <p:cNvSpPr/>
          <p:nvPr/>
        </p:nvSpPr>
        <p:spPr>
          <a:xfrm>
            <a:off x="4008517" y="2099682"/>
            <a:ext cx="12666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Gram-</a:t>
            </a:r>
          </a:p>
          <a:p>
            <a:r>
              <a:rPr lang="en-US" altLang="zh-TW" sz="2400" dirty="0">
                <a:sym typeface="Symbol" pitchFamily="18" charset="2"/>
              </a:rPr>
              <a:t>Schmidt </a:t>
            </a:r>
            <a:endParaRPr lang="zh-TW" altLang="en-US" sz="2400" dirty="0"/>
          </a:p>
        </p:txBody>
      </p:sp>
      <p:sp>
        <p:nvSpPr>
          <p:cNvPr id="27" name="向右箭號 26"/>
          <p:cNvSpPr/>
          <p:nvPr/>
        </p:nvSpPr>
        <p:spPr>
          <a:xfrm>
            <a:off x="3230861" y="4329817"/>
            <a:ext cx="1935987" cy="37856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 27"/>
          <p:cNvSpPr/>
          <p:nvPr/>
        </p:nvSpPr>
        <p:spPr>
          <a:xfrm>
            <a:off x="4072578" y="3269408"/>
            <a:ext cx="11997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normalization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5233500" y="3775497"/>
                <a:ext cx="2340191" cy="1459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𝑆𝑝𝑎𝑛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e>
                                      </m:rad>
                                    </m:den>
                                  </m:f>
                                </m:e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e>
                                      </m:rad>
                                    </m:den>
                                  </m:f>
                                </m:e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e>
                                      </m:rad>
                                    </m:den>
                                  </m:f>
                                </m:e>
                              </m:eqArr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3500" y="3775497"/>
                <a:ext cx="2340191" cy="1459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矩形 30"/>
          <p:cNvSpPr/>
          <p:nvPr/>
        </p:nvSpPr>
        <p:spPr>
          <a:xfrm>
            <a:off x="3156982" y="4628227"/>
            <a:ext cx="2115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normalization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字方塊 31"/>
              <p:cNvSpPr txBox="1"/>
              <p:nvPr/>
            </p:nvSpPr>
            <p:spPr>
              <a:xfrm>
                <a:off x="1446325" y="5305462"/>
                <a:ext cx="3589701" cy="1360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type m:val="lin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f>
                                <m:fPr>
                                  <m:type m:val="lin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eqArr>
                          <m:eqArr>
                            <m:eqArr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type m:val="lin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f>
                                <m:fPr>
                                  <m:type m:val="lin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f>
                                <m:fPr>
                                  <m:type m:val="lin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eqArr>
                          <m:eqArr>
                            <m:eqArr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type m:val="lin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f>
                                <m:fPr>
                                  <m:type m:val="lin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f>
                                <m:fPr>
                                  <m:type m:val="lin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2" name="文字方塊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6325" y="5305462"/>
                <a:ext cx="3589701" cy="136062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矩形 34"/>
          <p:cNvSpPr/>
          <p:nvPr/>
        </p:nvSpPr>
        <p:spPr>
          <a:xfrm>
            <a:off x="920965" y="73928"/>
            <a:ext cx="71213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i="1" u="sng" dirty="0"/>
              <a:t>Example of Diagonalization of Symmetric Matrix</a:t>
            </a:r>
            <a:endParaRPr lang="zh-TW" altLang="en-US" sz="2800" i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字方塊 35"/>
              <p:cNvSpPr txBox="1"/>
              <p:nvPr/>
            </p:nvSpPr>
            <p:spPr>
              <a:xfrm>
                <a:off x="5310865" y="5457953"/>
                <a:ext cx="2062231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6" name="文字方塊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0865" y="5457953"/>
                <a:ext cx="2062231" cy="97661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文字方塊 24"/>
          <p:cNvSpPr txBox="1"/>
          <p:nvPr/>
        </p:nvSpPr>
        <p:spPr>
          <a:xfrm>
            <a:off x="1572262" y="3486596"/>
            <a:ext cx="2453434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Not orthogonal</a:t>
            </a:r>
            <a:endParaRPr lang="zh-TW" altLang="en-US" sz="2400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1781984" y="2116455"/>
            <a:ext cx="1924403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independent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40388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1" grpId="0"/>
      <p:bldP spid="13" grpId="0"/>
      <p:bldP spid="14" grpId="0"/>
      <p:bldP spid="16" grpId="0"/>
      <p:bldP spid="19" grpId="0"/>
      <p:bldP spid="21" grpId="0" animBg="1"/>
      <p:bldP spid="22" grpId="0" animBg="1"/>
      <p:bldP spid="23" grpId="0" animBg="1"/>
      <p:bldP spid="24" grpId="0" animBg="1"/>
      <p:bldP spid="26" grpId="0"/>
      <p:bldP spid="27" grpId="0" animBg="1"/>
      <p:bldP spid="28" grpId="0"/>
      <p:bldP spid="29" grpId="0"/>
      <p:bldP spid="31" grpId="0"/>
      <p:bldP spid="32" grpId="0"/>
      <p:bldP spid="36" grpId="0"/>
      <p:bldP spid="25" grpId="0" animBg="1"/>
      <p:bldP spid="3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Diagonalization</a:t>
            </a:r>
            <a:endParaRPr lang="zh-TW" altLang="en-US" dirty="0"/>
          </a:p>
        </p:txBody>
      </p:sp>
      <p:grpSp>
        <p:nvGrpSpPr>
          <p:cNvPr id="8" name="群組 7"/>
          <p:cNvGrpSpPr/>
          <p:nvPr/>
        </p:nvGrpSpPr>
        <p:grpSpPr>
          <a:xfrm>
            <a:off x="1378896" y="1947030"/>
            <a:ext cx="6238127" cy="901444"/>
            <a:chOff x="1378896" y="1947030"/>
            <a:chExt cx="6238127" cy="901444"/>
          </a:xfrm>
        </p:grpSpPr>
        <p:sp>
          <p:nvSpPr>
            <p:cNvPr id="4" name="矩形 3"/>
            <p:cNvSpPr/>
            <p:nvPr/>
          </p:nvSpPr>
          <p:spPr>
            <a:xfrm>
              <a:off x="1378896" y="1970082"/>
              <a:ext cx="1870437" cy="87471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/>
                <a:t>A is symmetric</a:t>
              </a:r>
              <a:endParaRPr lang="zh-TW" altLang="en-US" sz="2800" dirty="0"/>
            </a:p>
          </p:txBody>
        </p:sp>
        <p:sp>
          <p:nvSpPr>
            <p:cNvPr id="5" name="向右箭號 4"/>
            <p:cNvSpPr/>
            <p:nvPr/>
          </p:nvSpPr>
          <p:spPr>
            <a:xfrm>
              <a:off x="3489828" y="2005782"/>
              <a:ext cx="1945629" cy="349098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向右箭號 5"/>
            <p:cNvSpPr/>
            <p:nvPr/>
          </p:nvSpPr>
          <p:spPr>
            <a:xfrm flipH="1">
              <a:off x="3489828" y="2499376"/>
              <a:ext cx="1887334" cy="349098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矩形 6"/>
                <p:cNvSpPr/>
                <p:nvPr/>
              </p:nvSpPr>
              <p:spPr>
                <a:xfrm>
                  <a:off x="5617657" y="1947030"/>
                  <a:ext cx="1999366" cy="874711"/>
                </a:xfrm>
                <a:prstGeom prst="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zh-TW" sz="280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TW" sz="2800" i="1" dirty="0">
                                <a:latin typeface="Cambria Math" panose="02040503050406030204" pitchFamily="18" charset="0"/>
                              </a:rPr>
                              <m:t>P</m:t>
                            </m:r>
                          </m:e>
                          <m:sup>
                            <m:r>
                              <a:rPr lang="en-US" altLang="zh-TW" sz="2800" i="1" dirty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TW" sz="2800" i="1" smtClean="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altLang="zh-TW" sz="280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altLang="zh-TW" sz="2800" dirty="0">
                            <a:latin typeface="Cambria Math" panose="02040503050406030204" pitchFamily="18" charset="0"/>
                          </a:rPr>
                          <m:t>D</m:t>
                        </m:r>
                      </m:oMath>
                    </m:oMathPara>
                  </a14:m>
                  <a:endParaRPr lang="zh-TW" altLang="en-US" sz="2800" dirty="0"/>
                </a:p>
              </p:txBody>
            </p:sp>
          </mc:Choice>
          <mc:Fallback xmlns="">
            <p:sp>
              <p:nvSpPr>
                <p:cNvPr id="7" name="矩形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17657" y="1947030"/>
                  <a:ext cx="1999366" cy="874711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" name="矩形 9"/>
          <p:cNvSpPr/>
          <p:nvPr/>
        </p:nvSpPr>
        <p:spPr>
          <a:xfrm>
            <a:off x="786961" y="4453362"/>
            <a:ext cx="78966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Finding an orthonormal basis consisting of eigenvectors of </a:t>
            </a:r>
            <a:r>
              <a:rPr lang="en-US" altLang="zh-TW" sz="2400" i="1" dirty="0"/>
              <a:t>A</a:t>
            </a:r>
            <a:br>
              <a:rPr lang="en-US" altLang="zh-TW" sz="2400" i="1" dirty="0"/>
            </a:br>
            <a:r>
              <a:rPr lang="en-US" altLang="zh-TW" sz="2400" dirty="0">
                <a:sym typeface="Symbol" pitchFamily="18" charset="2"/>
              </a:rPr>
              <a:t>  (1) Compute all distinct eigenvalues </a:t>
            </a:r>
            <a:r>
              <a:rPr lang="en-US" altLang="zh-TW" sz="2400" baseline="-25000" dirty="0"/>
              <a:t>1</a:t>
            </a:r>
            <a:r>
              <a:rPr lang="en-US" altLang="zh-TW" sz="2400" dirty="0">
                <a:sym typeface="Symbol" pitchFamily="18" charset="2"/>
              </a:rPr>
              <a:t>,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 pitchFamily="18" charset="2"/>
              </a:rPr>
              <a:t></a:t>
            </a:r>
            <a:r>
              <a:rPr lang="en-US" altLang="zh-TW" sz="2400" baseline="-25000" dirty="0"/>
              <a:t>2</a:t>
            </a:r>
            <a:r>
              <a:rPr lang="en-US" altLang="zh-TW" sz="2400" dirty="0">
                <a:sym typeface="Symbol" pitchFamily="18" charset="2"/>
              </a:rPr>
              <a:t>,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MT Extra" pitchFamily="18" charset="2"/>
              </a:rPr>
              <a:t>,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 pitchFamily="18" charset="2"/>
              </a:rPr>
              <a:t></a:t>
            </a:r>
            <a:r>
              <a:rPr lang="en-US" altLang="zh-TW" sz="2400" i="1" baseline="-25000" dirty="0"/>
              <a:t>k</a:t>
            </a:r>
            <a:r>
              <a:rPr lang="en-US" altLang="zh-TW" sz="2400" dirty="0"/>
              <a:t> of </a:t>
            </a:r>
            <a:r>
              <a:rPr lang="en-US" altLang="zh-TW" sz="2400" i="1" dirty="0"/>
              <a:t>A</a:t>
            </a:r>
            <a:r>
              <a:rPr lang="en-US" altLang="zh-TW" sz="2400" dirty="0"/>
              <a:t>.</a:t>
            </a:r>
          </a:p>
          <a:p>
            <a:r>
              <a:rPr lang="en-US" altLang="zh-TW" sz="2400" dirty="0"/>
              <a:t>  (2) Determine the corresponding </a:t>
            </a:r>
            <a:r>
              <a:rPr lang="en-US" altLang="zh-TW" sz="2400" dirty="0" err="1"/>
              <a:t>eigenspaces</a:t>
            </a:r>
            <a:r>
              <a:rPr lang="en-US" altLang="zh-TW" sz="2400" dirty="0"/>
              <a:t>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E</a:t>
            </a:r>
            <a:r>
              <a:rPr lang="en-US" altLang="zh-TW" sz="2400" baseline="-25000" dirty="0"/>
              <a:t>1</a:t>
            </a:r>
            <a:r>
              <a:rPr lang="en-US" altLang="zh-TW" sz="2400" dirty="0">
                <a:sym typeface="Symbol" pitchFamily="18" charset="2"/>
              </a:rPr>
              <a:t>,</a:t>
            </a:r>
            <a:r>
              <a:rPr lang="en-US" altLang="zh-TW" sz="2400" dirty="0"/>
              <a:t>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E</a:t>
            </a:r>
            <a:r>
              <a:rPr lang="en-US" altLang="zh-TW" sz="2400" baseline="-25000" dirty="0"/>
              <a:t>2</a:t>
            </a:r>
            <a:r>
              <a:rPr lang="en-US" altLang="zh-TW" sz="2400" dirty="0">
                <a:sym typeface="Symbol" pitchFamily="18" charset="2"/>
              </a:rPr>
              <a:t>,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MT Extra" pitchFamily="18" charset="2"/>
              </a:rPr>
              <a:t>,</a:t>
            </a:r>
            <a:r>
              <a:rPr lang="en-US" altLang="zh-TW" sz="2400" dirty="0"/>
              <a:t> </a:t>
            </a:r>
            <a:r>
              <a:rPr lang="en-US" altLang="zh-TW" sz="2400" dirty="0" err="1">
                <a:latin typeface="Script MT Bold" pitchFamily="66" charset="0"/>
                <a:sym typeface="Symbol" pitchFamily="18" charset="2"/>
              </a:rPr>
              <a:t>E</a:t>
            </a:r>
            <a:r>
              <a:rPr lang="en-US" altLang="zh-TW" sz="2400" i="1" baseline="-25000" dirty="0" err="1"/>
              <a:t>k</a:t>
            </a:r>
            <a:r>
              <a:rPr lang="en-US" altLang="zh-TW" sz="2400" dirty="0"/>
              <a:t>.</a:t>
            </a:r>
          </a:p>
          <a:p>
            <a:r>
              <a:rPr lang="en-US" altLang="zh-TW" sz="2400" dirty="0"/>
              <a:t>  (3) Get an orthonormal basis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B</a:t>
            </a:r>
            <a:r>
              <a:rPr lang="en-US" altLang="zh-TW" sz="2400" baseline="-25000" dirty="0">
                <a:sym typeface="Symbol" pitchFamily="18" charset="2"/>
              </a:rPr>
              <a:t> </a:t>
            </a:r>
            <a:r>
              <a:rPr lang="en-US" altLang="zh-TW" sz="2400" i="1" baseline="-25000" dirty="0" err="1"/>
              <a:t>i</a:t>
            </a:r>
            <a:r>
              <a:rPr lang="en-US" altLang="zh-TW" sz="2400" dirty="0"/>
              <a:t> for each </a:t>
            </a:r>
            <a:r>
              <a:rPr lang="en-US" altLang="zh-TW" sz="2400" dirty="0" err="1">
                <a:latin typeface="Script MT Bold" pitchFamily="66" charset="0"/>
                <a:sym typeface="Symbol" pitchFamily="18" charset="2"/>
              </a:rPr>
              <a:t>E</a:t>
            </a:r>
            <a:r>
              <a:rPr lang="en-US" altLang="zh-TW" sz="2400" i="1" baseline="-25000" dirty="0" err="1"/>
              <a:t>i</a:t>
            </a:r>
            <a:r>
              <a:rPr lang="en-US" altLang="zh-TW" sz="2400" dirty="0"/>
              <a:t>.</a:t>
            </a:r>
          </a:p>
          <a:p>
            <a:r>
              <a:rPr lang="en-US" altLang="zh-TW" sz="2400" dirty="0"/>
              <a:t>  (4)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B</a:t>
            </a:r>
            <a:r>
              <a:rPr lang="en-US" altLang="zh-TW" sz="2400" dirty="0"/>
              <a:t> =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B </a:t>
            </a:r>
            <a:r>
              <a:rPr lang="en-US" altLang="zh-TW" sz="2400" baseline="-25000" dirty="0"/>
              <a:t>1</a:t>
            </a:r>
            <a:r>
              <a:rPr lang="en-US" altLang="zh-TW" sz="2400" dirty="0">
                <a:sym typeface="Symbol" pitchFamily="18" charset="2"/>
              </a:rPr>
              <a:t>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 B </a:t>
            </a:r>
            <a:r>
              <a:rPr lang="en-US" altLang="zh-TW" sz="2400" baseline="-25000" dirty="0"/>
              <a:t>2</a:t>
            </a:r>
            <a:r>
              <a:rPr lang="en-US" altLang="zh-TW" sz="2400" dirty="0">
                <a:sym typeface="Symbol" pitchFamily="18" charset="2"/>
              </a:rPr>
              <a:t></a:t>
            </a:r>
            <a:r>
              <a:rPr lang="en-US" altLang="zh-TW" sz="2400" dirty="0">
                <a:latin typeface="Academy Engraved LET" pitchFamily="2" charset="0"/>
                <a:sym typeface="MT Extra" pitchFamily="18" charset="2"/>
              </a:rPr>
              <a:t></a:t>
            </a:r>
            <a:r>
              <a:rPr lang="en-US" altLang="zh-TW" sz="2400" dirty="0">
                <a:sym typeface="Symbol" pitchFamily="18" charset="2"/>
              </a:rPr>
              <a:t>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 B </a:t>
            </a:r>
            <a:r>
              <a:rPr lang="en-US" altLang="zh-TW" sz="2400" i="1" baseline="-25000" dirty="0"/>
              <a:t>k</a:t>
            </a:r>
            <a:r>
              <a:rPr lang="en-US" altLang="zh-TW" sz="2400" dirty="0"/>
              <a:t> is an orthonormal basis for </a:t>
            </a:r>
            <a:r>
              <a:rPr lang="en-US" altLang="zh-TW" sz="2400" i="1" dirty="0"/>
              <a:t>A</a:t>
            </a:r>
            <a:r>
              <a:rPr lang="en-US" altLang="zh-TW" sz="2400" dirty="0"/>
              <a:t>. 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1378896" y="3704412"/>
            <a:ext cx="3945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P consists of eigenvectors</a:t>
            </a:r>
            <a:endParaRPr lang="zh-TW" altLang="en-US" sz="28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147070" y="3706707"/>
            <a:ext cx="3945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, D are eigenvalues</a:t>
            </a:r>
            <a:endParaRPr lang="zh-TW" altLang="en-US" sz="28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4621004" y="1370866"/>
            <a:ext cx="4084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P is an orthogonal matrix</a:t>
            </a:r>
            <a:endParaRPr lang="zh-TW" altLang="en-US" sz="2800" dirty="0"/>
          </a:p>
        </p:txBody>
      </p:sp>
      <p:sp>
        <p:nvSpPr>
          <p:cNvPr id="14" name="矩形 13"/>
          <p:cNvSpPr/>
          <p:nvPr/>
        </p:nvSpPr>
        <p:spPr>
          <a:xfrm>
            <a:off x="914587" y="4919828"/>
            <a:ext cx="7472856" cy="3016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949872" y="5272015"/>
            <a:ext cx="7472856" cy="3016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914587" y="5656091"/>
            <a:ext cx="7472856" cy="3016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949872" y="5968067"/>
            <a:ext cx="7472856" cy="474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/>
              <p:cNvSpPr/>
              <p:nvPr/>
            </p:nvSpPr>
            <p:spPr>
              <a:xfrm>
                <a:off x="5617657" y="2914045"/>
                <a:ext cx="1999366" cy="595479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  <m:sSup>
                        <m:sSupPr>
                          <m:ctrl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7657" y="2914045"/>
                <a:ext cx="1999366" cy="59547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280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4" grpId="0" animBg="1"/>
      <p:bldP spid="15" grpId="0" animBg="1"/>
      <p:bldP spid="16" grpId="0" animBg="1"/>
      <p:bldP spid="17" grpId="0" animBg="1"/>
      <p:bldP spid="1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Diagonalization of </a:t>
            </a:r>
            <a:br>
              <a:rPr lang="en-US" altLang="zh-TW" dirty="0"/>
            </a:br>
            <a:r>
              <a:rPr lang="en-US" altLang="zh-TW" dirty="0"/>
              <a:t>Symmetric Matrix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2257967" y="5477243"/>
                <a:ext cx="3278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7967" y="5477243"/>
                <a:ext cx="327847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6239291" y="5546692"/>
                <a:ext cx="92115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9291" y="5546692"/>
                <a:ext cx="921150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2036446" y="2535956"/>
                <a:ext cx="1129540" cy="62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6446" y="2535956"/>
                <a:ext cx="1129540" cy="62190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5931750" y="2571878"/>
                <a:ext cx="1722844" cy="62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altLang="zh-TW" sz="3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32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1750" y="2571878"/>
                <a:ext cx="1722844" cy="62190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向右箭號 7"/>
          <p:cNvSpPr/>
          <p:nvPr/>
        </p:nvSpPr>
        <p:spPr>
          <a:xfrm>
            <a:off x="2874077" y="5570646"/>
            <a:ext cx="3151340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右箭號 8"/>
          <p:cNvSpPr/>
          <p:nvPr/>
        </p:nvSpPr>
        <p:spPr>
          <a:xfrm rot="5400000" flipH="1">
            <a:off x="1488371" y="4122680"/>
            <a:ext cx="2025052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向右箭號 9"/>
          <p:cNvSpPr/>
          <p:nvPr/>
        </p:nvSpPr>
        <p:spPr>
          <a:xfrm rot="16200000" flipH="1" flipV="1">
            <a:off x="5562035" y="4194428"/>
            <a:ext cx="2168546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向右箭號 10"/>
          <p:cNvSpPr/>
          <p:nvPr/>
        </p:nvSpPr>
        <p:spPr>
          <a:xfrm>
            <a:off x="3295592" y="2685324"/>
            <a:ext cx="2636158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4149577" y="2210692"/>
                <a:ext cx="841704" cy="463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8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9577" y="2210692"/>
                <a:ext cx="841704" cy="46339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6973787" y="3831776"/>
                <a:ext cx="37330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787" y="3831776"/>
                <a:ext cx="373307" cy="4924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1586285" y="3831776"/>
                <a:ext cx="78149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6285" y="3831776"/>
                <a:ext cx="781496" cy="49244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文字方塊 15"/>
          <p:cNvSpPr txBox="1"/>
          <p:nvPr/>
        </p:nvSpPr>
        <p:spPr>
          <a:xfrm>
            <a:off x="876093" y="4279912"/>
            <a:ext cx="14603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Properly selected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6793172" y="4279911"/>
            <a:ext cx="14603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Properly selected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3840274" y="2973979"/>
            <a:ext cx="1460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simple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3325198" y="4887897"/>
                <a:ext cx="2490461" cy="646331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6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3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3600" i="1" smtClean="0">
                          <a:latin typeface="Cambria Math" panose="02040503050406030204" pitchFamily="18" charset="0"/>
                        </a:rPr>
                        <m:t>𝑃𝐷</m:t>
                      </m:r>
                      <m:sSup>
                        <m:sSupPr>
                          <m:ctrlPr>
                            <a:rPr lang="en-US" altLang="zh-TW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altLang="zh-TW" sz="36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3600" dirty="0"/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198" y="4887897"/>
                <a:ext cx="2490461" cy="64633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1249705" y="3640069"/>
                <a:ext cx="1047514" cy="646331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altLang="zh-TW" sz="36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3600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705" y="3640069"/>
                <a:ext cx="1047514" cy="64633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6996291" y="3633580"/>
                <a:ext cx="1047514" cy="646331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600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zh-TW" altLang="en-US" sz="3600" dirty="0"/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6291" y="3633580"/>
                <a:ext cx="1047514" cy="64633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4060943" y="2038993"/>
                <a:ext cx="1047514" cy="646331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600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zh-TW" altLang="en-US" sz="3600" dirty="0"/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0943" y="2038993"/>
                <a:ext cx="1047514" cy="64633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矩形 24"/>
          <p:cNvSpPr/>
          <p:nvPr/>
        </p:nvSpPr>
        <p:spPr>
          <a:xfrm>
            <a:off x="3201686" y="3514184"/>
            <a:ext cx="2880540" cy="96590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Eigenvectors form the good system</a:t>
            </a:r>
            <a:endParaRPr lang="zh-TW" altLang="en-US" sz="2800" dirty="0"/>
          </a:p>
        </p:txBody>
      </p:sp>
      <p:sp>
        <p:nvSpPr>
          <p:cNvPr id="13" name="向右箭號 12"/>
          <p:cNvSpPr/>
          <p:nvPr/>
        </p:nvSpPr>
        <p:spPr>
          <a:xfrm>
            <a:off x="6130184" y="3809942"/>
            <a:ext cx="785008" cy="42546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向右箭號 25"/>
          <p:cNvSpPr/>
          <p:nvPr/>
        </p:nvSpPr>
        <p:spPr>
          <a:xfrm flipH="1">
            <a:off x="2367780" y="3784404"/>
            <a:ext cx="798206" cy="42546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文字方塊 26"/>
          <p:cNvSpPr txBox="1"/>
          <p:nvPr/>
        </p:nvSpPr>
        <p:spPr>
          <a:xfrm>
            <a:off x="3165986" y="5961824"/>
            <a:ext cx="2812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00B050"/>
                </a:solidFill>
              </a:rPr>
              <a:t>A is symmetric</a:t>
            </a:r>
            <a:endParaRPr lang="zh-TW" altLang="en-US" sz="2800" dirty="0">
              <a:solidFill>
                <a:srgbClr val="00B050"/>
              </a:solidFill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1" y="1932620"/>
            <a:ext cx="21672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00B050"/>
                </a:solidFill>
              </a:rPr>
              <a:t>Orthonormal  basis</a:t>
            </a:r>
            <a:endParaRPr lang="zh-TW" altLang="en-US" sz="2800" dirty="0">
              <a:solidFill>
                <a:srgbClr val="00B050"/>
              </a:solidFill>
            </a:endParaRPr>
          </a:p>
        </p:txBody>
      </p:sp>
      <p:grpSp>
        <p:nvGrpSpPr>
          <p:cNvPr id="37" name="群組 36"/>
          <p:cNvGrpSpPr/>
          <p:nvPr/>
        </p:nvGrpSpPr>
        <p:grpSpPr>
          <a:xfrm>
            <a:off x="4696003" y="879238"/>
            <a:ext cx="4600575" cy="1108459"/>
            <a:chOff x="4696003" y="879238"/>
            <a:chExt cx="4600575" cy="110845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文字方塊 28"/>
                <p:cNvSpPr txBox="1"/>
                <p:nvPr/>
              </p:nvSpPr>
              <p:spPr>
                <a:xfrm>
                  <a:off x="4696003" y="879238"/>
                  <a:ext cx="4600575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⋯+</m:t>
                        </m:r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9" name="文字方塊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96003" y="879238"/>
                  <a:ext cx="4600575" cy="461665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b="-2632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文字方塊 29"/>
                <p:cNvSpPr txBox="1"/>
                <p:nvPr/>
              </p:nvSpPr>
              <p:spPr>
                <a:xfrm>
                  <a:off x="5342962" y="1592079"/>
                  <a:ext cx="77566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30" name="文字方塊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42962" y="1592079"/>
                  <a:ext cx="775662" cy="369332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l="-4688" r="-2344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文字方塊 30"/>
                <p:cNvSpPr txBox="1"/>
                <p:nvPr/>
              </p:nvSpPr>
              <p:spPr>
                <a:xfrm>
                  <a:off x="6424516" y="1592079"/>
                  <a:ext cx="78277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31" name="文字方塊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24516" y="1592079"/>
                  <a:ext cx="782778" cy="369332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 l="-5469" r="-3125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文字方塊 31"/>
                <p:cNvSpPr txBox="1"/>
                <p:nvPr/>
              </p:nvSpPr>
              <p:spPr>
                <a:xfrm>
                  <a:off x="7937659" y="1618365"/>
                  <a:ext cx="79579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32" name="文字方塊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37659" y="1618365"/>
                  <a:ext cx="795794" cy="369332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 l="-4580" r="-2290" b="-14754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直線單箭頭接點 32"/>
            <p:cNvCxnSpPr>
              <a:endCxn id="30" idx="0"/>
            </p:cNvCxnSpPr>
            <p:nvPr/>
          </p:nvCxnSpPr>
          <p:spPr>
            <a:xfrm flipH="1">
              <a:off x="5730793" y="1306147"/>
              <a:ext cx="95999" cy="28593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單箭頭接點 33"/>
            <p:cNvCxnSpPr/>
            <p:nvPr/>
          </p:nvCxnSpPr>
          <p:spPr>
            <a:xfrm flipH="1">
              <a:off x="6715125" y="1289816"/>
              <a:ext cx="78047" cy="32854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單箭頭接點 34"/>
            <p:cNvCxnSpPr/>
            <p:nvPr/>
          </p:nvCxnSpPr>
          <p:spPr>
            <a:xfrm flipH="1">
              <a:off x="8299571" y="1275742"/>
              <a:ext cx="66250" cy="36009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手繪多邊形 37"/>
          <p:cNvSpPr/>
          <p:nvPr/>
        </p:nvSpPr>
        <p:spPr>
          <a:xfrm>
            <a:off x="2146300" y="2248576"/>
            <a:ext cx="948075" cy="507324"/>
          </a:xfrm>
          <a:custGeom>
            <a:avLst/>
            <a:gdLst>
              <a:gd name="connsiteX0" fmla="*/ 736600 w 948075"/>
              <a:gd name="connsiteY0" fmla="*/ 507324 h 507324"/>
              <a:gd name="connsiteX1" fmla="*/ 901700 w 948075"/>
              <a:gd name="connsiteY1" fmla="*/ 24724 h 507324"/>
              <a:gd name="connsiteX2" fmla="*/ 0 w 948075"/>
              <a:gd name="connsiteY2" fmla="*/ 113624 h 507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8075" h="507324">
                <a:moveTo>
                  <a:pt x="736600" y="507324"/>
                </a:moveTo>
                <a:cubicBezTo>
                  <a:pt x="880533" y="298832"/>
                  <a:pt x="1024467" y="90341"/>
                  <a:pt x="901700" y="24724"/>
                </a:cubicBezTo>
                <a:cubicBezTo>
                  <a:pt x="778933" y="-40893"/>
                  <a:pt x="389466" y="36365"/>
                  <a:pt x="0" y="113624"/>
                </a:cubicBezTo>
              </a:path>
            </a:pathLst>
          </a:custGeom>
          <a:noFill/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6817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13" grpId="0" animBg="1"/>
      <p:bldP spid="26" grpId="0" animBg="1"/>
      <p:bldP spid="27" grpId="0"/>
      <p:bldP spid="28" grpId="0"/>
      <p:bldP spid="3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Spectral Decomposition</a:t>
            </a:r>
            <a:endParaRPr lang="zh-TW" alt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05081" y="3478163"/>
            <a:ext cx="7014613" cy="502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2400" dirty="0"/>
              <a:t>= </a:t>
            </a:r>
            <a:r>
              <a:rPr lang="en-US" altLang="zh-TW" sz="2400" dirty="0">
                <a:sym typeface="Symbol" pitchFamily="18" charset="2"/>
              </a:rPr>
              <a:t>[ 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i="1" dirty="0"/>
              <a:t>P</a:t>
            </a:r>
            <a:r>
              <a:rPr lang="en-US" altLang="zh-TW" sz="2400" b="1" dirty="0"/>
              <a:t>e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 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i="1" dirty="0"/>
              <a:t>P</a:t>
            </a:r>
            <a:r>
              <a:rPr lang="en-US" altLang="zh-TW" sz="2400" b="1" dirty="0"/>
              <a:t>e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dirty="0">
                <a:sym typeface="MT Extra" pitchFamily="18" charset="2"/>
              </a:rPr>
              <a:t></a:t>
            </a:r>
            <a:r>
              <a:rPr lang="en-US" altLang="zh-TW" sz="2400" dirty="0">
                <a:sym typeface="Symbol" pitchFamily="18" charset="2"/>
              </a:rPr>
              <a:t>  </a:t>
            </a:r>
            <a:r>
              <a:rPr lang="en-US" altLang="zh-TW" sz="2400" i="1" baseline="-25000" dirty="0" err="1">
                <a:sym typeface="Symbol" pitchFamily="18" charset="2"/>
              </a:rPr>
              <a:t>n</a:t>
            </a:r>
            <a:r>
              <a:rPr lang="en-US" altLang="zh-TW" sz="2400" i="1" dirty="0" err="1"/>
              <a:t>P</a:t>
            </a:r>
            <a:r>
              <a:rPr lang="en-US" altLang="zh-TW" sz="2400" b="1" dirty="0" err="1"/>
              <a:t>e</a:t>
            </a:r>
            <a:r>
              <a:rPr lang="en-US" altLang="zh-TW" sz="2400" i="1" baseline="-25000" dirty="0" err="1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 ]</a:t>
            </a:r>
            <a:r>
              <a:rPr lang="en-US" altLang="zh-TW" sz="2400" i="1" dirty="0"/>
              <a:t>P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 = [ 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b="1" dirty="0"/>
              <a:t>u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 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b="1" dirty="0"/>
              <a:t>u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dirty="0">
                <a:sym typeface="MT Extra" pitchFamily="18" charset="2"/>
              </a:rPr>
              <a:t></a:t>
            </a:r>
            <a:r>
              <a:rPr lang="en-US" altLang="zh-TW" sz="2400" dirty="0">
                <a:sym typeface="Symbol" pitchFamily="18" charset="2"/>
              </a:rPr>
              <a:t>  </a:t>
            </a:r>
            <a:r>
              <a:rPr lang="en-US" altLang="zh-TW" sz="2400" i="1" baseline="-25000" dirty="0">
                <a:sym typeface="Symbol" pitchFamily="18" charset="2"/>
              </a:rPr>
              <a:t>n</a:t>
            </a:r>
            <a:r>
              <a:rPr lang="en-US" altLang="zh-TW" sz="2400" b="1" dirty="0"/>
              <a:t>u</a:t>
            </a:r>
            <a:r>
              <a:rPr lang="en-US" altLang="zh-TW" sz="2400" i="1" baseline="-25000" dirty="0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 ]</a:t>
            </a:r>
            <a:r>
              <a:rPr lang="en-US" altLang="zh-TW" sz="2400" i="1" dirty="0"/>
              <a:t>P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endParaRPr lang="en-US" altLang="zh-TW" sz="2400" dirty="0">
              <a:sym typeface="Symbol" pitchFamily="18" charset="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189463" y="2086665"/>
            <a:ext cx="7168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Let </a:t>
            </a:r>
            <a:r>
              <a:rPr lang="en-US" altLang="zh-TW" sz="2400" i="1" dirty="0"/>
              <a:t>P</a:t>
            </a:r>
            <a:r>
              <a:rPr lang="en-US" altLang="zh-TW" sz="2400" dirty="0"/>
              <a:t> = </a:t>
            </a:r>
            <a:r>
              <a:rPr lang="en-US" altLang="zh-TW" sz="2400" dirty="0">
                <a:sym typeface="Symbol" pitchFamily="18" charset="2"/>
              </a:rPr>
              <a:t>[ </a:t>
            </a:r>
            <a:r>
              <a:rPr lang="en-US" altLang="zh-TW" sz="2400" b="1" dirty="0"/>
              <a:t>u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b="1" dirty="0"/>
              <a:t>u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dirty="0">
                <a:sym typeface="MT Extra" pitchFamily="18" charset="2"/>
              </a:rPr>
              <a:t>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b="1" dirty="0"/>
              <a:t>u</a:t>
            </a:r>
            <a:r>
              <a:rPr lang="en-US" altLang="zh-TW" sz="2400" i="1" baseline="-25000" dirty="0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 ] and </a:t>
            </a:r>
            <a:r>
              <a:rPr lang="en-US" altLang="zh-TW" sz="2400" i="1" dirty="0"/>
              <a:t>D</a:t>
            </a:r>
            <a:r>
              <a:rPr lang="en-US" altLang="zh-TW" sz="2400" dirty="0"/>
              <a:t> = </a:t>
            </a:r>
            <a:r>
              <a:rPr lang="en-US" altLang="zh-TW" sz="2400" dirty="0" err="1"/>
              <a:t>diag</a:t>
            </a:r>
            <a:r>
              <a:rPr lang="en-US" altLang="zh-TW" sz="2400" dirty="0">
                <a:sym typeface="Symbol" pitchFamily="18" charset="2"/>
              </a:rPr>
              <a:t>[ 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 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dirty="0">
                <a:sym typeface="MT Extra" pitchFamily="18" charset="2"/>
              </a:rPr>
              <a:t></a:t>
            </a:r>
            <a:r>
              <a:rPr lang="en-US" altLang="zh-TW" sz="2400" dirty="0">
                <a:sym typeface="Symbol" pitchFamily="18" charset="2"/>
              </a:rPr>
              <a:t>  </a:t>
            </a:r>
            <a:r>
              <a:rPr lang="en-US" altLang="zh-TW" sz="2400" i="1" baseline="-25000" dirty="0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 ].</a:t>
            </a:r>
            <a:endParaRPr lang="en-US" altLang="zh-TW" sz="2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2881400" y="1625000"/>
            <a:ext cx="2568113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Orthonormal basis</a:t>
            </a:r>
            <a:endParaRPr lang="zh-TW" altLang="en-US" sz="2400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081" y="4102994"/>
            <a:ext cx="7890767" cy="196267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805081" y="6077242"/>
                <a:ext cx="348454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4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sz="2400" i="1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sz="2400" i="1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sz="2400" i="1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081" y="6077242"/>
                <a:ext cx="3484544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524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4959594" y="5347340"/>
                <a:ext cx="506437" cy="461665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9594" y="5347340"/>
                <a:ext cx="506437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6216894" y="5347340"/>
                <a:ext cx="506437" cy="461665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6894" y="5347340"/>
                <a:ext cx="506437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7979019" y="5360167"/>
                <a:ext cx="506437" cy="461665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9019" y="5360167"/>
                <a:ext cx="506437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4516062" y="6077242"/>
                <a:ext cx="2106474" cy="36933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are symmetric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6062" y="6077242"/>
                <a:ext cx="2106474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5202" t="-25806" r="-7803" b="-4516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矩形 2"/>
          <p:cNvSpPr/>
          <p:nvPr/>
        </p:nvSpPr>
        <p:spPr>
          <a:xfrm>
            <a:off x="417774" y="2090530"/>
            <a:ext cx="1374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i="1" dirty="0"/>
              <a:t> A</a:t>
            </a:r>
            <a:r>
              <a:rPr lang="en-US" altLang="zh-TW" sz="2400" dirty="0"/>
              <a:t> = </a:t>
            </a:r>
            <a:r>
              <a:rPr lang="en-US" altLang="zh-TW" sz="2400" i="1" dirty="0"/>
              <a:t>PDP</a:t>
            </a:r>
            <a:r>
              <a:rPr lang="en-US" altLang="zh-TW" sz="2400" i="1" baseline="40000" dirty="0">
                <a:sym typeface="Symbol" pitchFamily="18" charset="2"/>
              </a:rPr>
              <a:t>T </a:t>
            </a:r>
            <a:endParaRPr lang="zh-TW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762619" y="2761831"/>
            <a:ext cx="3471400" cy="502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2400" dirty="0"/>
              <a:t>= </a:t>
            </a:r>
            <a:r>
              <a:rPr lang="en-US" altLang="zh-TW" sz="2400" i="1" dirty="0"/>
              <a:t>P</a:t>
            </a:r>
            <a:r>
              <a:rPr lang="en-US" altLang="zh-TW" sz="2400" dirty="0">
                <a:sym typeface="Symbol" pitchFamily="18" charset="2"/>
              </a:rPr>
              <a:t>[ 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b="1" dirty="0"/>
              <a:t>e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 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b="1" dirty="0"/>
              <a:t>e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dirty="0">
                <a:sym typeface="MT Extra" pitchFamily="18" charset="2"/>
              </a:rPr>
              <a:t></a:t>
            </a:r>
            <a:r>
              <a:rPr lang="en-US" altLang="zh-TW" sz="2400" dirty="0">
                <a:sym typeface="Symbol" pitchFamily="18" charset="2"/>
              </a:rPr>
              <a:t>  </a:t>
            </a:r>
            <a:r>
              <a:rPr lang="en-US" altLang="zh-TW" sz="2400" i="1" baseline="-25000" dirty="0" err="1">
                <a:sym typeface="Symbol" pitchFamily="18" charset="2"/>
              </a:rPr>
              <a:t>n</a:t>
            </a:r>
            <a:r>
              <a:rPr lang="en-US" altLang="zh-TW" sz="2400" b="1" dirty="0" err="1"/>
              <a:t>e</a:t>
            </a:r>
            <a:r>
              <a:rPr lang="en-US" altLang="zh-TW" sz="2400" i="1" baseline="-25000" dirty="0" err="1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 ]</a:t>
            </a:r>
            <a:r>
              <a:rPr lang="en-US" altLang="zh-TW" sz="2400" i="1" dirty="0"/>
              <a:t>P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</a:p>
        </p:txBody>
      </p:sp>
      <p:sp>
        <p:nvSpPr>
          <p:cNvPr id="15" name="矩形 14"/>
          <p:cNvSpPr/>
          <p:nvPr/>
        </p:nvSpPr>
        <p:spPr>
          <a:xfrm>
            <a:off x="4516062" y="3478386"/>
            <a:ext cx="3303631" cy="502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4414462" y="4811402"/>
            <a:ext cx="4281386" cy="502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8C6AB1A6-0BFA-49F6-BD66-0DF86C5B0034}"/>
              </a:ext>
            </a:extLst>
          </p:cNvPr>
          <p:cNvSpPr/>
          <p:nvPr/>
        </p:nvSpPr>
        <p:spPr>
          <a:xfrm>
            <a:off x="4953739" y="4790058"/>
            <a:ext cx="663290" cy="461665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2C37BB85-3C8A-4656-868B-635139716DA0}"/>
              </a:ext>
            </a:extLst>
          </p:cNvPr>
          <p:cNvSpPr txBox="1"/>
          <p:nvPr/>
        </p:nvSpPr>
        <p:spPr>
          <a:xfrm>
            <a:off x="4632241" y="4363855"/>
            <a:ext cx="1306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nx1  1xn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8610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animBg="1"/>
      <p:bldP spid="10" grpId="0"/>
      <p:bldP spid="11" grpId="0" animBg="1"/>
      <p:bldP spid="12" grpId="0" animBg="1"/>
      <p:bldP spid="13" grpId="0" animBg="1"/>
      <p:bldP spid="14" grpId="0" animBg="1"/>
      <p:bldP spid="3" grpId="0"/>
      <p:bldP spid="4" grpId="0"/>
      <p:bldP spid="15" grpId="0" animBg="1"/>
      <p:bldP spid="16" grpId="0" animBg="1"/>
      <p:bldP spid="6" grpId="0" animBg="1"/>
      <p:bldP spid="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Spectral Decomposition</a:t>
            </a:r>
            <a:endParaRPr lang="zh-TW" alt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0656" y="1775916"/>
            <a:ext cx="1826526" cy="574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2800" i="1" dirty="0"/>
              <a:t>    A</a:t>
            </a:r>
            <a:r>
              <a:rPr lang="en-US" altLang="zh-TW" sz="2800" dirty="0"/>
              <a:t> = </a:t>
            </a:r>
            <a:r>
              <a:rPr lang="en-US" altLang="zh-TW" sz="2800" i="1" dirty="0"/>
              <a:t>PDP</a:t>
            </a:r>
            <a:r>
              <a:rPr lang="en-US" altLang="zh-TW" sz="2800" i="1" baseline="40000" dirty="0">
                <a:sym typeface="Symbol" pitchFamily="18" charset="2"/>
              </a:rPr>
              <a:t>T </a:t>
            </a:r>
          </a:p>
        </p:txBody>
      </p:sp>
      <p:sp>
        <p:nvSpPr>
          <p:cNvPr id="5" name="矩形 4"/>
          <p:cNvSpPr/>
          <p:nvPr/>
        </p:nvSpPr>
        <p:spPr>
          <a:xfrm>
            <a:off x="2217182" y="1832533"/>
            <a:ext cx="66011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Let </a:t>
            </a:r>
            <a:r>
              <a:rPr lang="en-US" altLang="zh-TW" sz="2400" i="1" dirty="0"/>
              <a:t>P</a:t>
            </a:r>
            <a:r>
              <a:rPr lang="en-US" altLang="zh-TW" sz="2400" dirty="0"/>
              <a:t> = </a:t>
            </a:r>
            <a:r>
              <a:rPr lang="en-US" altLang="zh-TW" sz="2400" dirty="0">
                <a:sym typeface="Symbol" pitchFamily="18" charset="2"/>
              </a:rPr>
              <a:t>[ </a:t>
            </a:r>
            <a:r>
              <a:rPr lang="en-US" altLang="zh-TW" sz="2400" b="1" dirty="0"/>
              <a:t>u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b="1" dirty="0"/>
              <a:t>u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dirty="0">
                <a:sym typeface="MT Extra" pitchFamily="18" charset="2"/>
              </a:rPr>
              <a:t>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b="1" dirty="0"/>
              <a:t>u</a:t>
            </a:r>
            <a:r>
              <a:rPr lang="en-US" altLang="zh-TW" sz="2400" i="1" baseline="-25000" dirty="0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 ] and </a:t>
            </a:r>
            <a:r>
              <a:rPr lang="en-US" altLang="zh-TW" sz="2400" i="1" dirty="0"/>
              <a:t>D</a:t>
            </a:r>
            <a:r>
              <a:rPr lang="en-US" altLang="zh-TW" sz="2400" dirty="0"/>
              <a:t> = </a:t>
            </a:r>
            <a:r>
              <a:rPr lang="en-US" altLang="zh-TW" sz="2400" dirty="0" err="1"/>
              <a:t>diag</a:t>
            </a:r>
            <a:r>
              <a:rPr lang="en-US" altLang="zh-TW" sz="2400" dirty="0">
                <a:sym typeface="Symbol" pitchFamily="18" charset="2"/>
              </a:rPr>
              <a:t>[ 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 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dirty="0">
                <a:sym typeface="MT Extra" pitchFamily="18" charset="2"/>
              </a:rPr>
              <a:t></a:t>
            </a:r>
            <a:r>
              <a:rPr lang="en-US" altLang="zh-TW" sz="2400" dirty="0">
                <a:sym typeface="Symbol" pitchFamily="18" charset="2"/>
              </a:rPr>
              <a:t>  </a:t>
            </a:r>
            <a:r>
              <a:rPr lang="en-US" altLang="zh-TW" sz="2400" i="1" baseline="-25000" dirty="0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 ].</a:t>
            </a:r>
            <a:endParaRPr lang="en-US" altLang="zh-TW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987421" y="2485751"/>
                <a:ext cx="407278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sz="2800" i="1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sz="2800" i="1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sz="2800" i="1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421" y="2485751"/>
                <a:ext cx="4072782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圖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5531" y="2915761"/>
            <a:ext cx="3686175" cy="552450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7421" y="3644059"/>
            <a:ext cx="2520505" cy="588445"/>
          </a:xfrm>
          <a:prstGeom prst="rect">
            <a:avLst/>
          </a:prstGeom>
        </p:spPr>
      </p:pic>
      <p:cxnSp>
        <p:nvCxnSpPr>
          <p:cNvPr id="12" name="直線接點 11"/>
          <p:cNvCxnSpPr/>
          <p:nvPr/>
        </p:nvCxnSpPr>
        <p:spPr>
          <a:xfrm>
            <a:off x="2247673" y="4169957"/>
            <a:ext cx="69154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圖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7926" y="3628718"/>
            <a:ext cx="1885950" cy="619125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7421" y="4401431"/>
            <a:ext cx="2600325" cy="638175"/>
          </a:xfrm>
          <a:prstGeom prst="rect">
            <a:avLst/>
          </a:prstGeom>
        </p:spPr>
      </p:pic>
      <p:cxnSp>
        <p:nvCxnSpPr>
          <p:cNvPr id="15" name="直線接點 14"/>
          <p:cNvCxnSpPr/>
          <p:nvPr/>
        </p:nvCxnSpPr>
        <p:spPr>
          <a:xfrm>
            <a:off x="2287583" y="5023369"/>
            <a:ext cx="69154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圖片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15175" y="4490336"/>
            <a:ext cx="638175" cy="504825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6403" y="5121308"/>
            <a:ext cx="4924425" cy="695325"/>
          </a:xfrm>
          <a:prstGeom prst="rect">
            <a:avLst/>
          </a:prstGeom>
        </p:spPr>
      </p:pic>
      <p:pic>
        <p:nvPicPr>
          <p:cNvPr id="18" name="圖片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36403" y="5896835"/>
            <a:ext cx="5553075" cy="609600"/>
          </a:xfrm>
          <a:prstGeom prst="rect">
            <a:avLst/>
          </a:prstGeom>
        </p:spPr>
      </p:pic>
      <p:sp>
        <p:nvSpPr>
          <p:cNvPr id="19" name="文字方塊 18"/>
          <p:cNvSpPr txBox="1"/>
          <p:nvPr/>
        </p:nvSpPr>
        <p:spPr>
          <a:xfrm>
            <a:off x="2633354" y="1396715"/>
            <a:ext cx="2568113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Orthonormal basis</a:t>
            </a:r>
            <a:endParaRPr lang="zh-TW" altLang="en-US" sz="2400" dirty="0"/>
          </a:p>
        </p:txBody>
      </p:sp>
      <p:sp>
        <p:nvSpPr>
          <p:cNvPr id="20" name="矩形 19"/>
          <p:cNvSpPr/>
          <p:nvPr/>
        </p:nvSpPr>
        <p:spPr>
          <a:xfrm>
            <a:off x="4585129" y="3695991"/>
            <a:ext cx="808748" cy="502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1626028" y="5224637"/>
            <a:ext cx="1353097" cy="502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矩形 21"/>
          <p:cNvSpPr/>
          <p:nvPr/>
        </p:nvSpPr>
        <p:spPr>
          <a:xfrm>
            <a:off x="3059892" y="5282099"/>
            <a:ext cx="1626407" cy="502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4704557" y="5282099"/>
            <a:ext cx="1626407" cy="502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矩形 23"/>
              <p:cNvSpPr/>
              <p:nvPr/>
            </p:nvSpPr>
            <p:spPr>
              <a:xfrm>
                <a:off x="1719269" y="5919961"/>
                <a:ext cx="1340624" cy="58647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825F15A7-03F4-43D7-82C5-3E23DA2F108C}" type="mathplaceholder">
                        <a:rPr lang="zh-TW" altLang="en-US" i="1" smtClean="0">
                          <a:latin typeface="Cambria Math" panose="02040503050406030204" pitchFamily="18" charset="0"/>
                        </a:rPr>
                        <a:t>在這裡鍵入方程式。</a:t>
                      </a:fl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4" name="矩形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9269" y="5919961"/>
                <a:ext cx="1340624" cy="586473"/>
              </a:xfrm>
              <a:prstGeom prst="rect">
                <a:avLst/>
              </a:prstGeom>
              <a:blipFill>
                <a:blip r:embed="rId10"/>
                <a:stretch>
                  <a:fillRect l="-37273" r="-3363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矩形 24"/>
          <p:cNvSpPr/>
          <p:nvPr/>
        </p:nvSpPr>
        <p:spPr>
          <a:xfrm>
            <a:off x="3110276" y="5894343"/>
            <a:ext cx="1728423" cy="5864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矩形 25"/>
          <p:cNvSpPr/>
          <p:nvPr/>
        </p:nvSpPr>
        <p:spPr>
          <a:xfrm>
            <a:off x="4811439" y="5931712"/>
            <a:ext cx="1049390" cy="5864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5885539" y="5987277"/>
            <a:ext cx="1049390" cy="5864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0CDC3EBF-92AE-480D-9324-0C6C5E1DCF0E}"/>
                  </a:ext>
                </a:extLst>
              </p:cNvPr>
              <p:cNvSpPr txBox="1"/>
              <p:nvPr/>
            </p:nvSpPr>
            <p:spPr>
              <a:xfrm>
                <a:off x="3479575" y="6007112"/>
                <a:ext cx="66402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zh-TW" altLang="en-US" sz="2800" b="1" dirty="0"/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0CDC3EBF-92AE-480D-9324-0C6C5E1DCF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9575" y="6007112"/>
                <a:ext cx="664028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>
                <a:extLst>
                  <a:ext uri="{FF2B5EF4-FFF2-40B4-BE49-F238E27FC236}">
                    <a16:creationId xmlns:a16="http://schemas.microsoft.com/office/drawing/2014/main" id="{D6FBD0DD-8542-4567-904F-A7426EF74284}"/>
                  </a:ext>
                </a:extLst>
              </p:cNvPr>
              <p:cNvSpPr txBox="1"/>
              <p:nvPr/>
            </p:nvSpPr>
            <p:spPr>
              <a:xfrm>
                <a:off x="3468012" y="5332319"/>
                <a:ext cx="79682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zh-TW" altLang="en-US" sz="2800" b="1" dirty="0"/>
              </a:p>
            </p:txBody>
          </p:sp>
        </mc:Choice>
        <mc:Fallback xmlns="">
          <p:sp>
            <p:nvSpPr>
              <p:cNvPr id="29" name="文字方塊 28">
                <a:extLst>
                  <a:ext uri="{FF2B5EF4-FFF2-40B4-BE49-F238E27FC236}">
                    <a16:creationId xmlns:a16="http://schemas.microsoft.com/office/drawing/2014/main" id="{D6FBD0DD-8542-4567-904F-A7426EF742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8012" y="5332319"/>
                <a:ext cx="796821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721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4" grpId="0" animBg="1"/>
      <p:bldP spid="7" grpId="0"/>
      <p:bldP spid="2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Spectral Decomposition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Example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1668780" y="2380130"/>
                <a:ext cx="1998560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8780" y="2380130"/>
                <a:ext cx="1998560" cy="6158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字方塊 5"/>
          <p:cNvSpPr txBox="1"/>
          <p:nvPr/>
        </p:nvSpPr>
        <p:spPr>
          <a:xfrm>
            <a:off x="3930650" y="2470775"/>
            <a:ext cx="4584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Find spectrum decomposition.</a:t>
            </a:r>
            <a:endParaRPr lang="zh-TW" altLang="en-US" sz="2400" dirty="0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82060" y="3475051"/>
            <a:ext cx="40100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/>
              <a:t>Eigenvalues </a:t>
            </a:r>
            <a:r>
              <a:rPr lang="en-US" altLang="zh-TW" sz="2400" dirty="0">
                <a:sym typeface="Symbol" pitchFamily="18" charset="2"/>
              </a:rPr>
              <a:t>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= </a:t>
            </a:r>
            <a:r>
              <a:rPr lang="en-US" altLang="zh-TW" sz="2400" dirty="0"/>
              <a:t>5 and </a:t>
            </a:r>
            <a:r>
              <a:rPr lang="en-US" altLang="zh-TW" sz="2400" dirty="0">
                <a:sym typeface="Symbol" pitchFamily="18" charset="2"/>
              </a:rPr>
              <a:t>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= </a:t>
            </a:r>
            <a:r>
              <a:rPr lang="en-US" altLang="zh-TW" sz="2400" dirty="0"/>
              <a:t>5.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382060" y="4253582"/>
                <a:ext cx="4572000" cy="169193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altLang="zh-TW" sz="2400" dirty="0">
                    <a:sym typeface="Symbol" pitchFamily="18" charset="2"/>
                  </a:rPr>
                  <a:t>An orthonormal basis consisting of eigenvectors of </a:t>
                </a:r>
                <a:r>
                  <a:rPr lang="en-US" altLang="zh-TW" sz="2400" i="1" dirty="0">
                    <a:sym typeface="Symbol" pitchFamily="18" charset="2"/>
                  </a:rPr>
                  <a:t>A</a:t>
                </a:r>
                <a:r>
                  <a:rPr lang="en-US" altLang="zh-TW" sz="2400" dirty="0">
                    <a:sym typeface="Symbol" pitchFamily="18" charset="2"/>
                  </a:rPr>
                  <a:t> is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  <a:sym typeface="Symbol" pitchFamily="18" charset="2"/>
                        </a:rPr>
                        <m:t>𝐵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sym typeface="Symbol" pitchFamily="18" charset="2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  <a:sym typeface="Symbol" pitchFamily="18" charset="2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  <a:sym typeface="Symbol" pitchFamily="18" charset="2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  <a:sym typeface="Symbol" pitchFamily="18" charset="2"/>
                                    </a:rPr>
                                  </m:ctrlPr>
                                </m:mPr>
                                <m:m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  <a:sym typeface="Symbol" pitchFamily="18" charset="2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  <a:sym typeface="Symbol" pitchFamily="18" charset="2"/>
                                          </a:rPr>
                                          <m:t>−2</m:t>
                                        </m:r>
                                      </m:num>
                                      <m:den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  <a:sym typeface="Symbol" pitchFamily="18" charset="2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  <a:sym typeface="Symbol" pitchFamily="18" charset="2"/>
                                              </a:rPr>
                                              <m:t>5</m:t>
                                            </m:r>
                                          </m:e>
                                        </m:rad>
                                      </m:den>
                                    </m:f>
                                  </m:e>
                                </m:mr>
                                <m:m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sym typeface="Symbol" pitchFamily="18" charset="2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  <a:sym typeface="Symbol" pitchFamily="18" charset="2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sym typeface="Symbol" pitchFamily="18" charset="2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sym typeface="Symbol" pitchFamily="18" charset="2"/>
                                              </a:rPr>
                                              <m:t>5</m:t>
                                            </m:r>
                                          </m:e>
                                        </m:rad>
                                      </m:den>
                                    </m:f>
                                  </m:e>
                                </m:mr>
                              </m:m>
                            </m:e>
                          </m:d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sym typeface="Symbol" pitchFamily="18" charset="2"/>
                            </a:rPr>
                            <m:t>,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  <a:sym typeface="Symbol" pitchFamily="18" charset="2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  <a:sym typeface="Symbol" pitchFamily="18" charset="2"/>
                                    </a:rPr>
                                  </m:ctrlPr>
                                </m:mPr>
                                <m:m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sym typeface="Symbol" pitchFamily="18" charset="2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  <a:sym typeface="Symbol" pitchFamily="18" charset="2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sym typeface="Symbol" pitchFamily="18" charset="2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sym typeface="Symbol" pitchFamily="18" charset="2"/>
                                              </a:rPr>
                                              <m:t>5</m:t>
                                            </m:r>
                                          </m:e>
                                        </m:rad>
                                      </m:den>
                                    </m:f>
                                  </m:e>
                                </m:mr>
                                <m:m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sym typeface="Symbol" pitchFamily="18" charset="2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  <a:sym typeface="Symbol" pitchFamily="18" charset="2"/>
                                          </a:rPr>
                                          <m:t>2</m:t>
                                        </m:r>
                                      </m:num>
                                      <m:den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sym typeface="Symbol" pitchFamily="18" charset="2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sym typeface="Symbol" pitchFamily="18" charset="2"/>
                                              </a:rPr>
                                              <m:t>5</m:t>
                                            </m:r>
                                          </m:e>
                                        </m:rad>
                                      </m:den>
                                    </m:f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</m:oMathPara>
                </a14:m>
                <a:endParaRPr lang="en-US" altLang="zh-TW" sz="2400" dirty="0"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060" y="4253582"/>
                <a:ext cx="4572000" cy="1691938"/>
              </a:xfrm>
              <a:prstGeom prst="rect">
                <a:avLst/>
              </a:prstGeom>
              <a:blipFill rotWithShape="0">
                <a:blip r:embed="rId3"/>
                <a:stretch>
                  <a:fillRect l="-2133" t="-2888" r="-10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2294219" y="5944219"/>
                <a:ext cx="44743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4219" y="5944219"/>
                <a:ext cx="447430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3474948" y="5944218"/>
                <a:ext cx="45570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948" y="5944218"/>
                <a:ext cx="455702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5353439" y="6212851"/>
                <a:ext cx="222266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4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439" y="6212851"/>
                <a:ext cx="2222660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2740" r="-822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5334030" y="2994325"/>
                <a:ext cx="3181320" cy="14407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Sup>
                        <m:sSub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num>
                                  <m:den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num>
                                  <m:den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30" y="2994325"/>
                <a:ext cx="3181320" cy="144071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5315339" y="4504805"/>
                <a:ext cx="2737096" cy="14407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5339" y="4504805"/>
                <a:ext cx="2737096" cy="144071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矩形 3"/>
          <p:cNvSpPr/>
          <p:nvPr/>
        </p:nvSpPr>
        <p:spPr>
          <a:xfrm>
            <a:off x="6819900" y="2932440"/>
            <a:ext cx="1866900" cy="15723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6776948" y="4431772"/>
            <a:ext cx="1866900" cy="15723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2217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4" grpId="0"/>
      <p:bldP spid="15" grpId="0"/>
      <p:bldP spid="16" grpId="0"/>
      <p:bldP spid="17" grpId="0"/>
      <p:bldP spid="4" grpId="0" animBg="1"/>
      <p:bldP spid="1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Any symmetric matrix </a:t>
            </a:r>
          </a:p>
          <a:p>
            <a:pPr lvl="1"/>
            <a:r>
              <a:rPr lang="en-US" altLang="zh-TW" sz="2800" dirty="0"/>
              <a:t>has only real eigenvalues </a:t>
            </a:r>
          </a:p>
          <a:p>
            <a:pPr lvl="1"/>
            <a:r>
              <a:rPr lang="en-US" altLang="zh-TW" sz="2800" dirty="0"/>
              <a:t>has orthogonal eigenvectors.</a:t>
            </a:r>
          </a:p>
          <a:p>
            <a:pPr lvl="1"/>
            <a:r>
              <a:rPr lang="en-US" altLang="zh-TW" sz="2800" dirty="0"/>
              <a:t>is always diagonalizable </a:t>
            </a:r>
          </a:p>
          <a:p>
            <a:pPr lvl="1"/>
            <a:endParaRPr lang="zh-TW" altLang="en-US" sz="2800" dirty="0"/>
          </a:p>
        </p:txBody>
      </p:sp>
      <p:grpSp>
        <p:nvGrpSpPr>
          <p:cNvPr id="5" name="群組 4"/>
          <p:cNvGrpSpPr/>
          <p:nvPr/>
        </p:nvGrpSpPr>
        <p:grpSpPr>
          <a:xfrm>
            <a:off x="805691" y="4310033"/>
            <a:ext cx="7532618" cy="1217364"/>
            <a:chOff x="606829" y="4232760"/>
            <a:chExt cx="7532618" cy="1217364"/>
          </a:xfrm>
        </p:grpSpPr>
        <p:sp>
          <p:nvSpPr>
            <p:cNvPr id="14" name="矩形 13"/>
            <p:cNvSpPr/>
            <p:nvPr/>
          </p:nvSpPr>
          <p:spPr>
            <a:xfrm>
              <a:off x="606829" y="4232760"/>
              <a:ext cx="2372859" cy="64150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/>
                <a:t>A is symmetric</a:t>
              </a:r>
              <a:endParaRPr lang="zh-TW" altLang="en-US" sz="2800" dirty="0"/>
            </a:p>
          </p:txBody>
        </p:sp>
        <p:sp>
          <p:nvSpPr>
            <p:cNvPr id="17" name="左-右雙向箭號 16"/>
            <p:cNvSpPr/>
            <p:nvPr/>
          </p:nvSpPr>
          <p:spPr>
            <a:xfrm>
              <a:off x="3018725" y="4282929"/>
              <a:ext cx="771087" cy="568324"/>
            </a:xfrm>
            <a:prstGeom prst="left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4" name="群組 3"/>
            <p:cNvGrpSpPr/>
            <p:nvPr/>
          </p:nvGrpSpPr>
          <p:grpSpPr>
            <a:xfrm>
              <a:off x="3828848" y="4255774"/>
              <a:ext cx="4310599" cy="1194350"/>
              <a:chOff x="3828848" y="4255774"/>
              <a:chExt cx="4310599" cy="1194350"/>
            </a:xfrm>
          </p:grpSpPr>
          <p:sp>
            <p:nvSpPr>
              <p:cNvPr id="6" name="文字方塊 5"/>
              <p:cNvSpPr txBox="1"/>
              <p:nvPr/>
            </p:nvSpPr>
            <p:spPr>
              <a:xfrm>
                <a:off x="3828848" y="4926904"/>
                <a:ext cx="43105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2800" dirty="0"/>
                  <a:t>P is an orthogonal matrix</a:t>
                </a:r>
                <a:endParaRPr lang="zh-TW" altLang="en-US" sz="28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矩形 7"/>
                  <p:cNvSpPr/>
                  <p:nvPr/>
                </p:nvSpPr>
                <p:spPr>
                  <a:xfrm>
                    <a:off x="3828849" y="4255774"/>
                    <a:ext cx="1999366" cy="595479"/>
                  </a:xfrm>
                  <a:prstGeom prst="rect">
                    <a:avLst/>
                  </a:prstGeom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altLang="zh-TW" sz="28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altLang="zh-TW" sz="2800" i="1" dirty="0"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e>
                            <m:sup>
                              <m:r>
                                <a:rPr lang="en-US" altLang="zh-TW" sz="2800" i="1" dirty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n-US" altLang="zh-TW" sz="2800" dirty="0">
                              <a:latin typeface="Cambria Math" panose="02040503050406030204" pitchFamily="18" charset="0"/>
                            </a:rPr>
                            <m:t>D</m:t>
                          </m:r>
                        </m:oMath>
                      </m:oMathPara>
                    </a14:m>
                    <a:endParaRPr lang="zh-TW" altLang="en-US" sz="2800" dirty="0"/>
                  </a:p>
                </p:txBody>
              </p:sp>
            </mc:Choice>
            <mc:Fallback xmlns="">
              <p:sp>
                <p:nvSpPr>
                  <p:cNvPr id="8" name="矩形 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28849" y="4255774"/>
                    <a:ext cx="1999366" cy="595479"/>
                  </a:xfrm>
                  <a:prstGeom prst="rect">
                    <a:avLst/>
                  </a:prstGeom>
                  <a:blipFill rotWithShape="0"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矩形 12"/>
                  <p:cNvSpPr/>
                  <p:nvPr/>
                </p:nvSpPr>
                <p:spPr>
                  <a:xfrm>
                    <a:off x="5965386" y="4269351"/>
                    <a:ext cx="1999366" cy="595479"/>
                  </a:xfrm>
                  <a:prstGeom prst="rect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m:rPr>
                              <m:sty m:val="p"/>
                            </m:rPr>
                            <a:rPr lang="en-US" altLang="zh-TW" sz="2800" dirty="0">
                              <a:latin typeface="Cambria Math" panose="02040503050406030204" pitchFamily="18" charset="0"/>
                            </a:rPr>
                            <m:t>D</m:t>
                          </m:r>
                          <m:sSup>
                            <m:sSupPr>
                              <m:ctrlPr>
                                <a:rPr lang="en-US" altLang="zh-TW" sz="28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altLang="zh-TW" sz="2800" i="1" dirty="0"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e>
                            <m:sup>
                              <m:r>
                                <a:rPr lang="en-US" altLang="zh-TW" sz="2800" b="0" i="1" dirty="0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oMath>
                      </m:oMathPara>
                    </a14:m>
                    <a:endParaRPr lang="zh-TW" altLang="en-US" sz="2800" dirty="0"/>
                  </a:p>
                </p:txBody>
              </p:sp>
            </mc:Choice>
            <mc:Fallback xmlns="">
              <p:sp>
                <p:nvSpPr>
                  <p:cNvPr id="13" name="矩形 1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65386" y="4269351"/>
                    <a:ext cx="1999366" cy="595479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195316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Orthogonal Matrix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An </a:t>
            </a:r>
            <a:r>
              <a:rPr lang="en-US" altLang="zh-TW" dirty="0" err="1">
                <a:solidFill>
                  <a:srgbClr val="FF0000"/>
                </a:solidFill>
              </a:rPr>
              <a:t>nxn</a:t>
            </a:r>
            <a:r>
              <a:rPr lang="en-US" altLang="zh-TW" dirty="0"/>
              <a:t> matrix Q is called an </a:t>
            </a:r>
            <a:r>
              <a:rPr lang="en-US" altLang="zh-TW" b="1" dirty="0"/>
              <a:t>orthogonal matrix </a:t>
            </a:r>
            <a:r>
              <a:rPr lang="en-US" altLang="zh-TW" dirty="0"/>
              <a:t>if the columns of Q are </a:t>
            </a:r>
            <a:r>
              <a:rPr lang="en-US" altLang="zh-TW" dirty="0">
                <a:solidFill>
                  <a:srgbClr val="FF0000"/>
                </a:solidFill>
              </a:rPr>
              <a:t>orthonormal</a:t>
            </a:r>
            <a:r>
              <a:rPr lang="en-US" altLang="zh-TW" dirty="0"/>
              <a:t>.</a:t>
            </a:r>
          </a:p>
          <a:p>
            <a:r>
              <a:rPr lang="en-US" altLang="zh-TW" dirty="0"/>
              <a:t>Orthogonal operator: standard matrix is an orthogonal matrix.</a:t>
            </a:r>
            <a:endParaRPr lang="zh-TW" alt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1528441" y="4792278"/>
            <a:ext cx="6397239" cy="747528"/>
            <a:chOff x="1054930" y="2826658"/>
            <a:chExt cx="6397239" cy="747528"/>
          </a:xfrm>
        </p:grpSpPr>
        <p:sp>
          <p:nvSpPr>
            <p:cNvPr id="4" name="Text Box 5"/>
            <p:cNvSpPr txBox="1">
              <a:spLocks noChangeArrowheads="1"/>
            </p:cNvSpPr>
            <p:nvPr/>
          </p:nvSpPr>
          <p:spPr bwMode="auto">
            <a:xfrm>
              <a:off x="4300537" y="2969589"/>
              <a:ext cx="315163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400" dirty="0"/>
                <a:t>is an orthogonal matrix.</a:t>
              </a:r>
            </a:p>
          </p:txBody>
        </p:sp>
        <p:pic>
          <p:nvPicPr>
            <p:cNvPr id="5" name="Picture 18" descr="latex-image-1.pd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930" y="2826658"/>
              <a:ext cx="3096902" cy="747528"/>
            </a:xfrm>
            <a:prstGeom prst="rect">
              <a:avLst/>
            </a:prstGeom>
          </p:spPr>
        </p:pic>
      </p:grpSp>
      <p:sp>
        <p:nvSpPr>
          <p:cNvPr id="7" name="矩形 6"/>
          <p:cNvSpPr/>
          <p:nvPr/>
        </p:nvSpPr>
        <p:spPr>
          <a:xfrm>
            <a:off x="2522435" y="5634523"/>
            <a:ext cx="1968285" cy="5424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orthogonal</a:t>
            </a:r>
            <a:endParaRPr lang="zh-TW" altLang="en-US" sz="2400" dirty="0"/>
          </a:p>
        </p:txBody>
      </p:sp>
      <p:sp>
        <p:nvSpPr>
          <p:cNvPr id="9" name="矩形 8"/>
          <p:cNvSpPr/>
          <p:nvPr/>
        </p:nvSpPr>
        <p:spPr>
          <a:xfrm>
            <a:off x="2408117" y="4114902"/>
            <a:ext cx="849520" cy="5424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unit</a:t>
            </a:r>
            <a:endParaRPr lang="zh-TW" altLang="en-US" sz="2400" dirty="0"/>
          </a:p>
        </p:txBody>
      </p:sp>
      <p:sp>
        <p:nvSpPr>
          <p:cNvPr id="10" name="矩形 9"/>
          <p:cNvSpPr/>
          <p:nvPr/>
        </p:nvSpPr>
        <p:spPr>
          <a:xfrm>
            <a:off x="3641200" y="4114902"/>
            <a:ext cx="849520" cy="5424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unit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0136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12103C9-484E-4FB3-8715-1C4A73A3B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Acknowledgement 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7A4AF3B-2E45-4570-94AC-0E64848C9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Roboto"/>
              </a:rPr>
              <a:t>感謝</a:t>
            </a:r>
            <a:r>
              <a:rPr lang="zh-TW" altLang="en-US" b="0" i="0" u="none" strike="noStrike" dirty="0">
                <a:effectLst/>
                <a:latin typeface="Roboto"/>
              </a:rPr>
              <a:t>黃彥鈞同學發現投影片上的錯字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24887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Norm-preserving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linear operator is norm-preserving if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2700338" y="2489446"/>
                <a:ext cx="225933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‖"/>
                          <m:endChr m:val="‖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d>
                            <m:d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‖"/>
                          <m:endChr m:val="‖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0338" y="2489446"/>
                <a:ext cx="2259336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字方塊 5"/>
          <p:cNvSpPr txBox="1"/>
          <p:nvPr/>
        </p:nvSpPr>
        <p:spPr>
          <a:xfrm>
            <a:off x="5343525" y="2443279"/>
            <a:ext cx="2300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For all u</a:t>
            </a:r>
            <a:endParaRPr lang="zh-TW" altLang="en-US" sz="280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28650" y="3609790"/>
            <a:ext cx="77285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/>
              <a:t>Example: linear operator </a:t>
            </a:r>
            <a:r>
              <a:rPr lang="en-US" altLang="zh-TW" sz="2400" i="1" dirty="0"/>
              <a:t>T</a:t>
            </a:r>
            <a:r>
              <a:rPr lang="en-US" altLang="zh-TW" sz="2400" dirty="0"/>
              <a:t> on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sz="2400" baseline="40000" dirty="0">
                <a:sym typeface="Symbol" pitchFamily="18" charset="2"/>
              </a:rPr>
              <a:t>2</a:t>
            </a:r>
            <a:r>
              <a:rPr lang="en-US" altLang="zh-TW" sz="2400" dirty="0"/>
              <a:t> that rotates a vector by </a:t>
            </a:r>
            <a:r>
              <a:rPr lang="en-US" altLang="zh-TW" sz="2400" dirty="0">
                <a:sym typeface="Symbol" pitchFamily="18" charset="2"/>
              </a:rPr>
              <a:t></a:t>
            </a:r>
            <a:r>
              <a:rPr lang="en-US" altLang="zh-TW" sz="2400" dirty="0"/>
              <a:t>.</a:t>
            </a:r>
          </a:p>
          <a:p>
            <a:r>
              <a:rPr lang="en-US" altLang="zh-TW" sz="2400" dirty="0"/>
              <a:t>                  </a:t>
            </a:r>
            <a:r>
              <a:rPr lang="en-US" altLang="zh-TW" sz="2400" dirty="0">
                <a:sym typeface="Symbol" pitchFamily="18" charset="2"/>
              </a:rPr>
              <a:t> Is </a:t>
            </a:r>
            <a:r>
              <a:rPr lang="en-US" altLang="zh-TW" sz="2400" i="1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 norm-preserving?</a:t>
            </a:r>
            <a:endParaRPr lang="en-US" altLang="zh-TW" sz="2400" dirty="0"/>
          </a:p>
        </p:txBody>
      </p:sp>
      <p:pic>
        <p:nvPicPr>
          <p:cNvPr id="8" name="Picture 10" descr="latex-image-1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105" y="4448353"/>
            <a:ext cx="3429793" cy="827881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28650" y="5515987"/>
            <a:ext cx="50252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/>
              <a:t>Example: linear operator </a:t>
            </a:r>
            <a:r>
              <a:rPr lang="en-US" altLang="zh-TW" sz="2400" i="1" dirty="0"/>
              <a:t>T</a:t>
            </a:r>
            <a:r>
              <a:rPr lang="en-US" altLang="zh-TW" sz="2400" dirty="0"/>
              <a:t> is reflection</a:t>
            </a:r>
          </a:p>
          <a:p>
            <a:r>
              <a:rPr lang="en-US" altLang="zh-TW" sz="2400" dirty="0"/>
              <a:t>                  </a:t>
            </a:r>
            <a:r>
              <a:rPr lang="en-US" altLang="zh-TW" sz="2400" dirty="0">
                <a:sym typeface="Symbol" pitchFamily="18" charset="2"/>
              </a:rPr>
              <a:t> Is </a:t>
            </a:r>
            <a:r>
              <a:rPr lang="en-US" altLang="zh-TW" sz="2400" i="1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 norm-preserving?</a:t>
            </a:r>
            <a:endParaRPr lang="en-US" altLang="zh-TW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5951688" y="5553830"/>
                <a:ext cx="2176462" cy="708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1688" y="5553830"/>
                <a:ext cx="2176462" cy="7081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72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Norm-preserving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linear operator is norm-preserving if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2700338" y="2489446"/>
                <a:ext cx="225933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‖"/>
                          <m:endChr m:val="‖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d>
                            <m:d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‖"/>
                          <m:endChr m:val="‖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0338" y="2489446"/>
                <a:ext cx="2259336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字方塊 5"/>
          <p:cNvSpPr txBox="1"/>
          <p:nvPr/>
        </p:nvSpPr>
        <p:spPr>
          <a:xfrm>
            <a:off x="5343525" y="2443279"/>
            <a:ext cx="2300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For all u</a:t>
            </a:r>
            <a:endParaRPr lang="zh-TW" altLang="en-US" sz="2800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31839" y="5053846"/>
            <a:ext cx="848501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/>
              <a:t>Example: linear operator </a:t>
            </a:r>
            <a:r>
              <a:rPr lang="en-US" altLang="zh-TW" sz="2400" i="1" dirty="0"/>
              <a:t>U</a:t>
            </a:r>
            <a:r>
              <a:rPr lang="en-US" altLang="zh-TW" sz="2400" dirty="0"/>
              <a:t> on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sz="2400" i="1" baseline="40000" dirty="0">
                <a:sym typeface="Symbol" pitchFamily="18" charset="2"/>
              </a:rPr>
              <a:t>n</a:t>
            </a:r>
            <a:r>
              <a:rPr lang="en-US" altLang="zh-TW" sz="2400" dirty="0"/>
              <a:t> that has an eigenvalue </a:t>
            </a:r>
            <a:r>
              <a:rPr lang="en-US" altLang="zh-TW" sz="2400" dirty="0">
                <a:sym typeface="Symbol" pitchFamily="18" charset="2"/>
              </a:rPr>
              <a:t>  ±1</a:t>
            </a:r>
            <a:r>
              <a:rPr lang="en-US" altLang="zh-TW" sz="2400" dirty="0"/>
              <a:t>.</a:t>
            </a:r>
          </a:p>
          <a:p>
            <a:r>
              <a:rPr lang="en-US" altLang="zh-TW" sz="2400" dirty="0"/>
              <a:t>                 </a:t>
            </a:r>
            <a:r>
              <a:rPr lang="en-US" altLang="zh-TW" sz="2400" dirty="0">
                <a:sym typeface="Symbol" pitchFamily="18" charset="2"/>
              </a:rPr>
              <a:t> </a:t>
            </a:r>
            <a:r>
              <a:rPr lang="en-US" altLang="zh-TW" sz="2400" i="1" dirty="0">
                <a:sym typeface="Symbol" pitchFamily="18" charset="2"/>
              </a:rPr>
              <a:t>U</a:t>
            </a:r>
            <a:r>
              <a:rPr lang="en-US" altLang="zh-TW" sz="2400" dirty="0">
                <a:sym typeface="Symbol" pitchFamily="18" charset="2"/>
              </a:rPr>
              <a:t> is </a:t>
            </a:r>
            <a:r>
              <a:rPr lang="en-US" altLang="zh-TW" sz="2400" dirty="0">
                <a:solidFill>
                  <a:srgbClr val="FF0000"/>
                </a:solidFill>
                <a:sym typeface="Symbol" pitchFamily="18" charset="2"/>
              </a:rPr>
              <a:t>not</a:t>
            </a:r>
            <a:r>
              <a:rPr lang="en-US" altLang="zh-TW" sz="2400" dirty="0">
                <a:sym typeface="Symbol" pitchFamily="18" charset="2"/>
              </a:rPr>
              <a:t> norm-preserving, since for the corresponding</a:t>
            </a:r>
          </a:p>
          <a:p>
            <a:r>
              <a:rPr lang="en-US" altLang="zh-TW" sz="2400" dirty="0">
                <a:sym typeface="Symbol" pitchFamily="18" charset="2"/>
              </a:rPr>
              <a:t>                      eigenvector </a:t>
            </a:r>
            <a:r>
              <a:rPr lang="en-US" altLang="zh-TW" sz="2400" b="1" dirty="0">
                <a:sym typeface="Symbol" pitchFamily="18" charset="2"/>
              </a:rPr>
              <a:t>v</a:t>
            </a:r>
            <a:r>
              <a:rPr lang="en-US" altLang="zh-TW" sz="2400" dirty="0">
                <a:sym typeface="Symbol" pitchFamily="18" charset="2"/>
              </a:rPr>
              <a:t>, </a:t>
            </a:r>
            <a:r>
              <a:rPr lang="en-US" altLang="zh-TW" sz="2400" i="1" dirty="0"/>
              <a:t>U</a:t>
            </a:r>
            <a:r>
              <a:rPr lang="en-US" altLang="zh-TW" sz="2400" dirty="0">
                <a:sym typeface="Symbol" pitchFamily="18" charset="2"/>
              </a:rPr>
              <a:t>(</a:t>
            </a:r>
            <a:r>
              <a:rPr lang="en-US" altLang="zh-TW" sz="2400" b="1" dirty="0">
                <a:sym typeface="Symbol" pitchFamily="18" charset="2"/>
              </a:rPr>
              <a:t>v</a:t>
            </a:r>
            <a:r>
              <a:rPr lang="en-US" altLang="zh-TW" sz="2400" dirty="0">
                <a:sym typeface="Symbol" pitchFamily="18" charset="2"/>
              </a:rPr>
              <a:t>) = </a:t>
            </a:r>
            <a:r>
              <a:rPr lang="en-US" altLang="zh-TW" sz="2400" b="1" dirty="0">
                <a:sym typeface="Symbol" pitchFamily="18" charset="2"/>
              </a:rPr>
              <a:t>v</a:t>
            </a:r>
            <a:r>
              <a:rPr lang="en-US" altLang="zh-TW" sz="2400" dirty="0">
                <a:sym typeface="Symbol" pitchFamily="18" charset="2"/>
              </a:rPr>
              <a:t> = ·</a:t>
            </a:r>
            <a:r>
              <a:rPr lang="en-US" altLang="zh-TW" sz="2400" b="1" dirty="0">
                <a:sym typeface="Symbol" pitchFamily="18" charset="2"/>
              </a:rPr>
              <a:t>v</a:t>
            </a:r>
            <a:r>
              <a:rPr lang="en-US" altLang="zh-TW" sz="2400" dirty="0">
                <a:sym typeface="Symbol" pitchFamily="18" charset="2"/>
              </a:rPr>
              <a:t>  </a:t>
            </a:r>
            <a:r>
              <a:rPr lang="en-US" altLang="zh-TW" sz="2400" b="1" dirty="0">
                <a:sym typeface="Symbol" pitchFamily="18" charset="2"/>
              </a:rPr>
              <a:t>v</a:t>
            </a:r>
            <a:r>
              <a:rPr lang="en-US" altLang="zh-TW" sz="2400" dirty="0">
                <a:sym typeface="Symbol" pitchFamily="18" charset="2"/>
              </a:rPr>
              <a:t>.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31839" y="3802497"/>
            <a:ext cx="50944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/>
              <a:t>Example: linear operator </a:t>
            </a:r>
            <a:r>
              <a:rPr lang="en-US" altLang="zh-TW" sz="2400" i="1" dirty="0"/>
              <a:t>T</a:t>
            </a:r>
            <a:r>
              <a:rPr lang="en-US" altLang="zh-TW" sz="2400" dirty="0"/>
              <a:t> is projection</a:t>
            </a:r>
          </a:p>
          <a:p>
            <a:r>
              <a:rPr lang="en-US" altLang="zh-TW" sz="2400" dirty="0"/>
              <a:t>                  </a:t>
            </a:r>
            <a:r>
              <a:rPr lang="en-US" altLang="zh-TW" sz="2400" dirty="0">
                <a:sym typeface="Symbol" pitchFamily="18" charset="2"/>
              </a:rPr>
              <a:t> Is </a:t>
            </a:r>
            <a:r>
              <a:rPr lang="en-US" altLang="zh-TW" sz="2400" i="1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 norm-preserving?</a:t>
            </a:r>
            <a:endParaRPr lang="en-US" altLang="zh-TW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5526247" y="3865109"/>
                <a:ext cx="2176462" cy="705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6247" y="3865109"/>
                <a:ext cx="2176462" cy="70577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/>
          <p:cNvSpPr/>
          <p:nvPr/>
        </p:nvSpPr>
        <p:spPr>
          <a:xfrm>
            <a:off x="1487837" y="5517397"/>
            <a:ext cx="7237709" cy="9763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012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  <p:bldP spid="10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Norm-preserving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FF0000"/>
                </a:solidFill>
              </a:rPr>
              <a:t>Necessary conditions: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331788" y="2463118"/>
            <a:ext cx="2294488" cy="95410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Norm-preserving</a:t>
            </a:r>
            <a:endParaRPr lang="zh-TW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5926563" y="2483917"/>
            <a:ext cx="942975" cy="95410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?</a:t>
            </a:r>
            <a:endParaRPr lang="zh-TW" altLang="en-US" sz="2800" dirty="0"/>
          </a:p>
        </p:txBody>
      </p:sp>
      <p:sp>
        <p:nvSpPr>
          <p:cNvPr id="7" name="向右箭號 6"/>
          <p:cNvSpPr/>
          <p:nvPr/>
        </p:nvSpPr>
        <p:spPr>
          <a:xfrm>
            <a:off x="3722717" y="2603948"/>
            <a:ext cx="2114549" cy="28575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向右箭號 7"/>
          <p:cNvSpPr/>
          <p:nvPr/>
        </p:nvSpPr>
        <p:spPr>
          <a:xfrm flipH="1">
            <a:off x="3715573" y="3024634"/>
            <a:ext cx="2114549" cy="28575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4439319" y="3238148"/>
            <a:ext cx="785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???</a:t>
            </a:r>
            <a:endParaRPr lang="zh-TW" altLang="en-US" sz="2400" dirty="0"/>
          </a:p>
        </p:txBody>
      </p:sp>
      <p:sp>
        <p:nvSpPr>
          <p:cNvPr id="10" name="矩形 9"/>
          <p:cNvSpPr/>
          <p:nvPr/>
        </p:nvSpPr>
        <p:spPr>
          <a:xfrm>
            <a:off x="4973187" y="4472361"/>
            <a:ext cx="23984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</a:t>
            </a:r>
            <a:r>
              <a:rPr lang="en-US" altLang="zh-TW" sz="2400" b="1" dirty="0" err="1"/>
              <a:t>q</a:t>
            </a:r>
            <a:r>
              <a:rPr lang="en-US" altLang="zh-TW" sz="2400" i="1" baseline="-25000" dirty="0" err="1">
                <a:sym typeface="Symbol" pitchFamily="18" charset="2"/>
              </a:rPr>
              <a:t>j</a:t>
            </a:r>
            <a:r>
              <a:rPr lang="en-US" altLang="zh-TW" sz="2400" dirty="0">
                <a:sym typeface="Symbol" pitchFamily="18" charset="2"/>
              </a:rPr>
              <a:t> = </a:t>
            </a:r>
            <a:r>
              <a:rPr lang="en-US" altLang="zh-TW" sz="2400" i="1" dirty="0" err="1"/>
              <a:t>Q</a:t>
            </a:r>
            <a:r>
              <a:rPr lang="en-US" altLang="zh-TW" sz="2400" b="1" dirty="0" err="1"/>
              <a:t>e</a:t>
            </a:r>
            <a:r>
              <a:rPr lang="en-US" altLang="zh-TW" sz="2400" i="1" baseline="-25000" dirty="0" err="1">
                <a:sym typeface="Symbol" pitchFamily="18" charset="2"/>
              </a:rPr>
              <a:t>j</a:t>
            </a:r>
            <a:r>
              <a:rPr lang="en-US" altLang="zh-TW" sz="2400" dirty="0">
                <a:sym typeface="Symbol" pitchFamily="18" charset="2"/>
              </a:rPr>
              <a:t> = </a:t>
            </a:r>
            <a:r>
              <a:rPr lang="en-US" altLang="zh-TW" sz="2400" b="1" dirty="0" err="1"/>
              <a:t>e</a:t>
            </a:r>
            <a:r>
              <a:rPr lang="en-US" altLang="zh-TW" sz="2400" i="1" baseline="-25000" dirty="0" err="1">
                <a:sym typeface="Symbol" pitchFamily="18" charset="2"/>
              </a:rPr>
              <a:t>j</a:t>
            </a:r>
            <a:r>
              <a:rPr lang="en-US" altLang="zh-TW" sz="2400" dirty="0">
                <a:sym typeface="Symbol" pitchFamily="18" charset="2"/>
              </a:rPr>
              <a:t> </a:t>
            </a:r>
            <a:endParaRPr lang="zh-TW" altLang="en-US" sz="2400" dirty="0"/>
          </a:p>
        </p:txBody>
      </p:sp>
      <p:sp>
        <p:nvSpPr>
          <p:cNvPr id="11" name="矩形 10"/>
          <p:cNvSpPr/>
          <p:nvPr/>
        </p:nvSpPr>
        <p:spPr>
          <a:xfrm>
            <a:off x="543782" y="3799084"/>
            <a:ext cx="48809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/>
              <a:t>Linear operator Q is norm-preserving </a:t>
            </a:r>
            <a:endParaRPr lang="zh-TW" altLang="en-US" sz="2400" dirty="0"/>
          </a:p>
        </p:txBody>
      </p:sp>
      <p:sp>
        <p:nvSpPr>
          <p:cNvPr id="12" name="矩形 11"/>
          <p:cNvSpPr/>
          <p:nvPr/>
        </p:nvSpPr>
        <p:spPr>
          <a:xfrm>
            <a:off x="1468383" y="4449882"/>
            <a:ext cx="10903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</a:t>
            </a:r>
            <a:r>
              <a:rPr lang="en-US" altLang="zh-TW" sz="2400" b="1" dirty="0" err="1"/>
              <a:t>q</a:t>
            </a:r>
            <a:r>
              <a:rPr lang="en-US" altLang="zh-TW" sz="2400" i="1" baseline="-25000" dirty="0" err="1">
                <a:sym typeface="Symbol" pitchFamily="18" charset="2"/>
              </a:rPr>
              <a:t>j</a:t>
            </a:r>
            <a:r>
              <a:rPr lang="en-US" altLang="zh-TW" sz="2400" dirty="0">
                <a:sym typeface="Symbol" pitchFamily="18" charset="2"/>
              </a:rPr>
              <a:t> = 1</a:t>
            </a:r>
            <a:endParaRPr lang="zh-TW" altLang="en-US" sz="2400" dirty="0"/>
          </a:p>
        </p:txBody>
      </p:sp>
      <p:sp>
        <p:nvSpPr>
          <p:cNvPr id="13" name="矩形 12"/>
          <p:cNvSpPr/>
          <p:nvPr/>
        </p:nvSpPr>
        <p:spPr>
          <a:xfrm>
            <a:off x="1562766" y="5123662"/>
            <a:ext cx="31424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/>
              <a:t>q</a:t>
            </a:r>
            <a:r>
              <a:rPr lang="en-US" altLang="zh-TW" sz="2400" i="1" baseline="-25000" dirty="0">
                <a:sym typeface="Symbol" pitchFamily="18" charset="2"/>
              </a:rPr>
              <a:t>i</a:t>
            </a:r>
            <a:r>
              <a:rPr lang="en-US" altLang="zh-TW" sz="2400" dirty="0">
                <a:sym typeface="Symbol" pitchFamily="18" charset="2"/>
              </a:rPr>
              <a:t> and </a:t>
            </a:r>
            <a:r>
              <a:rPr lang="en-US" altLang="zh-TW" sz="2400" b="1" dirty="0" err="1"/>
              <a:t>q</a:t>
            </a:r>
            <a:r>
              <a:rPr lang="en-US" altLang="zh-TW" sz="2400" i="1" baseline="-25000" dirty="0" err="1">
                <a:sym typeface="Symbol" pitchFamily="18" charset="2"/>
              </a:rPr>
              <a:t>j</a:t>
            </a:r>
            <a:r>
              <a:rPr lang="en-US" altLang="zh-TW" sz="2400" dirty="0">
                <a:sym typeface="Symbol" pitchFamily="18" charset="2"/>
              </a:rPr>
              <a:t> are orthogonal</a:t>
            </a:r>
            <a:endParaRPr lang="zh-TW" altLang="en-US" sz="2400" dirty="0"/>
          </a:p>
        </p:txBody>
      </p:sp>
      <p:sp>
        <p:nvSpPr>
          <p:cNvPr id="14" name="矩形 13"/>
          <p:cNvSpPr/>
          <p:nvPr/>
        </p:nvSpPr>
        <p:spPr>
          <a:xfrm>
            <a:off x="534416" y="5928362"/>
            <a:ext cx="887754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2400" dirty="0">
                <a:sym typeface="Symbol" pitchFamily="18" charset="2"/>
              </a:rPr>
              <a:t></a:t>
            </a:r>
            <a:r>
              <a:rPr lang="en-US" altLang="zh-TW" sz="2400" b="1" dirty="0"/>
              <a:t>q</a:t>
            </a:r>
            <a:r>
              <a:rPr lang="en-US" altLang="zh-TW" sz="2400" i="1" baseline="-25000" dirty="0">
                <a:sym typeface="Symbol" pitchFamily="18" charset="2"/>
              </a:rPr>
              <a:t>i</a:t>
            </a:r>
            <a:r>
              <a:rPr lang="en-US" altLang="zh-TW" sz="2400" dirty="0">
                <a:sym typeface="Symbol" pitchFamily="18" charset="2"/>
              </a:rPr>
              <a:t> + </a:t>
            </a:r>
            <a:r>
              <a:rPr lang="en-US" altLang="zh-TW" sz="2400" b="1" dirty="0" err="1"/>
              <a:t>q</a:t>
            </a:r>
            <a:r>
              <a:rPr lang="en-US" altLang="zh-TW" sz="2400" i="1" baseline="-25000" dirty="0" err="1">
                <a:sym typeface="Symbol" pitchFamily="18" charset="2"/>
              </a:rPr>
              <a:t>j</a:t>
            </a:r>
            <a:r>
              <a:rPr lang="en-US" altLang="zh-TW" sz="2400" dirty="0">
                <a:sym typeface="Symbol" pitchFamily="18" charset="2"/>
              </a:rPr>
              <a:t></a:t>
            </a:r>
            <a:r>
              <a:rPr lang="en-US" altLang="zh-TW" sz="2400" baseline="40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= </a:t>
            </a:r>
            <a:r>
              <a:rPr lang="en-US" altLang="zh-TW" sz="2400" i="1" dirty="0" err="1"/>
              <a:t>Q</a:t>
            </a:r>
            <a:r>
              <a:rPr lang="en-US" altLang="zh-TW" sz="2400" b="1" dirty="0" err="1"/>
              <a:t>e</a:t>
            </a:r>
            <a:r>
              <a:rPr lang="en-US" altLang="zh-TW" sz="2400" i="1" baseline="-25000" dirty="0" err="1">
                <a:sym typeface="Symbol" pitchFamily="18" charset="2"/>
              </a:rPr>
              <a:t>i</a:t>
            </a:r>
            <a:r>
              <a:rPr lang="en-US" altLang="zh-TW" sz="2400" dirty="0">
                <a:sym typeface="Symbol" pitchFamily="18" charset="2"/>
              </a:rPr>
              <a:t> + </a:t>
            </a:r>
            <a:r>
              <a:rPr lang="en-US" altLang="zh-TW" sz="2400" i="1" dirty="0" err="1"/>
              <a:t>Q</a:t>
            </a:r>
            <a:r>
              <a:rPr lang="en-US" altLang="zh-TW" sz="2400" b="1" dirty="0" err="1"/>
              <a:t>e</a:t>
            </a:r>
            <a:r>
              <a:rPr lang="en-US" altLang="zh-TW" sz="2400" i="1" baseline="-25000" dirty="0" err="1">
                <a:sym typeface="Symbol" pitchFamily="18" charset="2"/>
              </a:rPr>
              <a:t>j</a:t>
            </a:r>
            <a:r>
              <a:rPr lang="en-US" altLang="zh-TW" sz="2400" dirty="0">
                <a:sym typeface="Symbol" pitchFamily="18" charset="2"/>
              </a:rPr>
              <a:t></a:t>
            </a:r>
            <a:r>
              <a:rPr lang="en-US" altLang="zh-TW" sz="2400" baseline="40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= </a:t>
            </a:r>
            <a:r>
              <a:rPr lang="en-US" altLang="zh-TW" sz="2400" i="1" dirty="0">
                <a:sym typeface="Symbol" pitchFamily="18" charset="2"/>
              </a:rPr>
              <a:t>Q</a:t>
            </a:r>
            <a:r>
              <a:rPr lang="en-US" altLang="zh-TW" sz="2400" dirty="0">
                <a:sym typeface="Symbol" pitchFamily="18" charset="2"/>
              </a:rPr>
              <a:t>(</a:t>
            </a:r>
            <a:r>
              <a:rPr lang="en-US" altLang="zh-TW" sz="2400" b="1" dirty="0" err="1"/>
              <a:t>e</a:t>
            </a:r>
            <a:r>
              <a:rPr lang="en-US" altLang="zh-TW" sz="2400" i="1" baseline="-25000" dirty="0" err="1">
                <a:sym typeface="Symbol" pitchFamily="18" charset="2"/>
              </a:rPr>
              <a:t>i</a:t>
            </a:r>
            <a:r>
              <a:rPr lang="en-US" altLang="zh-TW" sz="2400" dirty="0">
                <a:sym typeface="Symbol" pitchFamily="18" charset="2"/>
              </a:rPr>
              <a:t> + </a:t>
            </a:r>
            <a:r>
              <a:rPr lang="en-US" altLang="zh-TW" sz="2400" b="1" dirty="0" err="1"/>
              <a:t>e</a:t>
            </a:r>
            <a:r>
              <a:rPr lang="en-US" altLang="zh-TW" sz="2400" i="1" baseline="-25000" dirty="0" err="1">
                <a:sym typeface="Symbol" pitchFamily="18" charset="2"/>
              </a:rPr>
              <a:t>j</a:t>
            </a:r>
            <a:r>
              <a:rPr lang="en-US" altLang="zh-TW" sz="2400" dirty="0">
                <a:sym typeface="Symbol" pitchFamily="18" charset="2"/>
              </a:rPr>
              <a:t>)</a:t>
            </a:r>
            <a:r>
              <a:rPr lang="en-US" altLang="zh-TW" sz="2400" baseline="40000" dirty="0">
                <a:sym typeface="Symbol" pitchFamily="18" charset="2"/>
              </a:rPr>
              <a:t>2 </a:t>
            </a:r>
            <a:r>
              <a:rPr lang="en-US" altLang="zh-TW" sz="2400" dirty="0">
                <a:sym typeface="Symbol" pitchFamily="18" charset="2"/>
              </a:rPr>
              <a:t>= </a:t>
            </a:r>
            <a:r>
              <a:rPr lang="en-US" altLang="zh-TW" sz="2400" b="1" dirty="0" err="1"/>
              <a:t>e</a:t>
            </a:r>
            <a:r>
              <a:rPr lang="en-US" altLang="zh-TW" sz="2400" i="1" baseline="-25000" dirty="0" err="1">
                <a:sym typeface="Symbol" pitchFamily="18" charset="2"/>
              </a:rPr>
              <a:t>i</a:t>
            </a:r>
            <a:r>
              <a:rPr lang="en-US" altLang="zh-TW" sz="2400" dirty="0">
                <a:sym typeface="Symbol" pitchFamily="18" charset="2"/>
              </a:rPr>
              <a:t> + </a:t>
            </a:r>
            <a:r>
              <a:rPr lang="en-US" altLang="zh-TW" sz="2400" b="1" dirty="0" err="1"/>
              <a:t>e</a:t>
            </a:r>
            <a:r>
              <a:rPr lang="en-US" altLang="zh-TW" sz="2400" i="1" baseline="-25000" dirty="0" err="1">
                <a:sym typeface="Symbol" pitchFamily="18" charset="2"/>
              </a:rPr>
              <a:t>j</a:t>
            </a:r>
            <a:r>
              <a:rPr lang="en-US" altLang="zh-TW" sz="2400" dirty="0">
                <a:sym typeface="Symbol" pitchFamily="18" charset="2"/>
              </a:rPr>
              <a:t></a:t>
            </a:r>
            <a:r>
              <a:rPr lang="en-US" altLang="zh-TW" sz="2400" baseline="40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= 2 = </a:t>
            </a:r>
            <a:r>
              <a:rPr lang="en-US" altLang="zh-TW" sz="2400" b="1" dirty="0"/>
              <a:t>q</a:t>
            </a:r>
            <a:r>
              <a:rPr lang="en-US" altLang="zh-TW" sz="2400" i="1" baseline="-25000" dirty="0">
                <a:sym typeface="Symbol" pitchFamily="18" charset="2"/>
              </a:rPr>
              <a:t>i</a:t>
            </a:r>
            <a:r>
              <a:rPr lang="en-US" altLang="zh-TW" sz="2400" dirty="0">
                <a:sym typeface="Symbol" pitchFamily="18" charset="2"/>
              </a:rPr>
              <a:t></a:t>
            </a:r>
            <a:r>
              <a:rPr lang="en-US" altLang="zh-TW" sz="2400" baseline="40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+ </a:t>
            </a:r>
            <a:r>
              <a:rPr lang="en-US" altLang="zh-TW" sz="2400" b="1" dirty="0" err="1"/>
              <a:t>q</a:t>
            </a:r>
            <a:r>
              <a:rPr lang="en-US" altLang="zh-TW" sz="2400" i="1" baseline="-25000" dirty="0" err="1">
                <a:sym typeface="Symbol" pitchFamily="18" charset="2"/>
              </a:rPr>
              <a:t>j</a:t>
            </a:r>
            <a:r>
              <a:rPr lang="en-US" altLang="zh-TW" sz="2400" dirty="0">
                <a:sym typeface="Symbol" pitchFamily="18" charset="2"/>
              </a:rPr>
              <a:t></a:t>
            </a:r>
            <a:r>
              <a:rPr lang="en-US" altLang="zh-TW" sz="2400" baseline="40000" dirty="0">
                <a:sym typeface="Symbol" pitchFamily="18" charset="2"/>
              </a:rPr>
              <a:t>2</a:t>
            </a:r>
            <a:endParaRPr lang="zh-TW" altLang="en-US" sz="24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5917405" y="2481413"/>
            <a:ext cx="2113311" cy="95410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Orthogonal Matrix</a:t>
            </a:r>
            <a:endParaRPr lang="zh-TW" altLang="en-US" sz="2800" dirty="0"/>
          </a:p>
        </p:txBody>
      </p:sp>
      <p:sp>
        <p:nvSpPr>
          <p:cNvPr id="5" name="向右箭號 4"/>
          <p:cNvSpPr/>
          <p:nvPr/>
        </p:nvSpPr>
        <p:spPr>
          <a:xfrm>
            <a:off x="765246" y="4472242"/>
            <a:ext cx="566542" cy="4534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向右箭號 15"/>
          <p:cNvSpPr/>
          <p:nvPr/>
        </p:nvSpPr>
        <p:spPr>
          <a:xfrm>
            <a:off x="765246" y="5177624"/>
            <a:ext cx="566542" cy="4534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4772847" y="5118212"/>
            <a:ext cx="1844929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畢式定理</a:t>
            </a:r>
          </a:p>
        </p:txBody>
      </p:sp>
    </p:spTree>
    <p:extLst>
      <p:ext uri="{BB962C8B-B14F-4D97-AF65-F5344CB8AC3E}">
        <p14:creationId xmlns:p14="http://schemas.microsoft.com/office/powerpoint/2010/main" val="100924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Orthogonal Matrix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Q is an orthogonal matrix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𝑄𝑄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altLang="zh-TW" b="0" dirty="0"/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altLang="zh-TW" dirty="0"/>
                  <a:t> is invertible,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TW" dirty="0"/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𝑄𝑢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𝑄𝑣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altLang="zh-TW" dirty="0"/>
                  <a:t> for any u and v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𝑄𝑢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‖"/>
                        <m:endChr m:val="‖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for any u</a:t>
                </a:r>
                <a:endParaRPr lang="zh-TW" altLang="en-US" dirty="0"/>
              </a:p>
              <a:p>
                <a:pPr lvl="1"/>
                <a:endParaRPr lang="en-US" altLang="zh-TW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字方塊 4"/>
          <p:cNvSpPr txBox="1"/>
          <p:nvPr/>
        </p:nvSpPr>
        <p:spPr>
          <a:xfrm>
            <a:off x="1285326" y="5192146"/>
            <a:ext cx="2294488" cy="95410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Norm-preserving</a:t>
            </a:r>
            <a:endParaRPr lang="zh-TW" altLang="en-US" sz="2800" dirty="0"/>
          </a:p>
        </p:txBody>
      </p:sp>
      <p:sp>
        <p:nvSpPr>
          <p:cNvPr id="7" name="向右箭號 6"/>
          <p:cNvSpPr/>
          <p:nvPr/>
        </p:nvSpPr>
        <p:spPr>
          <a:xfrm>
            <a:off x="3676255" y="5332976"/>
            <a:ext cx="2114549" cy="28575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向右箭號 7"/>
          <p:cNvSpPr/>
          <p:nvPr/>
        </p:nvSpPr>
        <p:spPr>
          <a:xfrm flipH="1">
            <a:off x="3669111" y="5753662"/>
            <a:ext cx="2114549" cy="28575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5925163" y="5192146"/>
            <a:ext cx="1976713" cy="95410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Orthogonal Matrix</a:t>
            </a:r>
            <a:endParaRPr lang="zh-TW" altLang="en-US" sz="28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578630" y="3385068"/>
            <a:ext cx="3238997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Q preserves dot projects</a:t>
            </a:r>
            <a:endParaRPr lang="zh-TW" altLang="en-US" sz="24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4377919" y="3914206"/>
            <a:ext cx="2535601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Q preserves norms</a:t>
            </a:r>
            <a:endParaRPr lang="zh-TW" altLang="en-US" sz="24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5372445" y="325724"/>
            <a:ext cx="3398200" cy="120032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Those properties are used to check orthogonal matrix.</a:t>
            </a:r>
            <a:endParaRPr lang="zh-TW" altLang="en-US" sz="2400" dirty="0"/>
          </a:p>
        </p:txBody>
      </p:sp>
      <p:sp>
        <p:nvSpPr>
          <p:cNvPr id="4" name="弧形向右箭號 3"/>
          <p:cNvSpPr/>
          <p:nvPr/>
        </p:nvSpPr>
        <p:spPr>
          <a:xfrm>
            <a:off x="193222" y="2032000"/>
            <a:ext cx="435428" cy="59508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7" name="弧形向右箭號 16"/>
          <p:cNvSpPr/>
          <p:nvPr/>
        </p:nvSpPr>
        <p:spPr>
          <a:xfrm>
            <a:off x="193222" y="2555174"/>
            <a:ext cx="435428" cy="11003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8" name="弧形向右箭號 17"/>
          <p:cNvSpPr/>
          <p:nvPr/>
        </p:nvSpPr>
        <p:spPr>
          <a:xfrm>
            <a:off x="193222" y="3542380"/>
            <a:ext cx="435428" cy="60870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9" name="弧形向右箭號 18"/>
          <p:cNvSpPr/>
          <p:nvPr/>
        </p:nvSpPr>
        <p:spPr>
          <a:xfrm flipH="1" flipV="1">
            <a:off x="4236371" y="2258399"/>
            <a:ext cx="435428" cy="186199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0" name="左-右雙向箭號 19"/>
          <p:cNvSpPr/>
          <p:nvPr/>
        </p:nvSpPr>
        <p:spPr>
          <a:xfrm rot="1326156">
            <a:off x="2336800" y="2478314"/>
            <a:ext cx="812800" cy="297543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5450958" y="2825802"/>
            <a:ext cx="2096717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Simple inverse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76588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4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Orthogonal Matrix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Q is an orthogonal matrix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altLang="zh-TW" b="0" dirty="0"/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altLang="zh-TW" dirty="0"/>
                  <a:t> is invertible,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TW" dirty="0"/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𝑄𝑢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𝑄𝑣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altLang="zh-TW" dirty="0"/>
                  <a:t> for any u and v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𝑄𝑢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‖"/>
                        <m:endChr m:val="‖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for any u</a:t>
                </a:r>
                <a:endParaRPr lang="zh-TW" altLang="en-US" dirty="0"/>
              </a:p>
              <a:p>
                <a:pPr lvl="1"/>
                <a:endParaRPr lang="en-US" altLang="zh-TW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弧形向右箭號 3"/>
          <p:cNvSpPr/>
          <p:nvPr/>
        </p:nvSpPr>
        <p:spPr>
          <a:xfrm>
            <a:off x="193222" y="2032000"/>
            <a:ext cx="435428" cy="59508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7" name="弧形向右箭號 16"/>
          <p:cNvSpPr/>
          <p:nvPr/>
        </p:nvSpPr>
        <p:spPr>
          <a:xfrm>
            <a:off x="193222" y="2555174"/>
            <a:ext cx="435428" cy="11003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8" name="弧形向右箭號 17"/>
          <p:cNvSpPr/>
          <p:nvPr/>
        </p:nvSpPr>
        <p:spPr>
          <a:xfrm>
            <a:off x="193222" y="3542380"/>
            <a:ext cx="435428" cy="60870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9" name="弧形向右箭號 18"/>
          <p:cNvSpPr/>
          <p:nvPr/>
        </p:nvSpPr>
        <p:spPr>
          <a:xfrm flipH="1" flipV="1">
            <a:off x="4236371" y="2258399"/>
            <a:ext cx="435428" cy="186199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0" name="左-右雙向箭號 19"/>
          <p:cNvSpPr/>
          <p:nvPr/>
        </p:nvSpPr>
        <p:spPr>
          <a:xfrm rot="1326156">
            <a:off x="2336800" y="2478314"/>
            <a:ext cx="812800" cy="297543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D2478163-949B-4DED-A307-A4FF999C3861}"/>
              </a:ext>
            </a:extLst>
          </p:cNvPr>
          <p:cNvSpPr/>
          <p:nvPr/>
        </p:nvSpPr>
        <p:spPr>
          <a:xfrm>
            <a:off x="175986" y="2810894"/>
            <a:ext cx="469899" cy="46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2</a:t>
            </a:r>
            <a:endParaRPr lang="zh-TW" altLang="en-US" sz="2400" dirty="0"/>
          </a:p>
        </p:txBody>
      </p:sp>
      <p:sp>
        <p:nvSpPr>
          <p:cNvPr id="22" name="橢圓 21">
            <a:extLst>
              <a:ext uri="{FF2B5EF4-FFF2-40B4-BE49-F238E27FC236}">
                <a16:creationId xmlns:a16="http://schemas.microsoft.com/office/drawing/2014/main" id="{1E86A072-5662-4589-B626-7D02DFAB69E9}"/>
              </a:ext>
            </a:extLst>
          </p:cNvPr>
          <p:cNvSpPr/>
          <p:nvPr/>
        </p:nvSpPr>
        <p:spPr>
          <a:xfrm>
            <a:off x="505463" y="4905016"/>
            <a:ext cx="469899" cy="46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2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78FE9705-3C0E-46BB-9DE7-1918F5017A7C}"/>
                  </a:ext>
                </a:extLst>
              </p:cNvPr>
              <p:cNvSpPr txBox="1"/>
              <p:nvPr/>
            </p:nvSpPr>
            <p:spPr>
              <a:xfrm>
                <a:off x="1123227" y="4986544"/>
                <a:ext cx="265874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𝑄𝑢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𝑄𝑣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𝑄𝑢</m:t>
                              </m:r>
                            </m:e>
                          </m:d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78FE9705-3C0E-46BB-9DE7-1918F5017A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227" y="4986544"/>
                <a:ext cx="2658741" cy="369332"/>
              </a:xfrm>
              <a:prstGeom prst="rect">
                <a:avLst/>
              </a:prstGeom>
              <a:blipFill>
                <a:blip r:embed="rId4"/>
                <a:stretch>
                  <a:fillRect l="-3211" r="-3211" b="-2786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7D77F6F4-E893-40EC-8EAA-E3D73AD8A660}"/>
                  </a:ext>
                </a:extLst>
              </p:cNvPr>
              <p:cNvSpPr txBox="1"/>
              <p:nvPr/>
            </p:nvSpPr>
            <p:spPr>
              <a:xfrm>
                <a:off x="3790400" y="5021481"/>
                <a:ext cx="14841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7D77F6F4-E893-40EC-8EAA-E3D73AD8A6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0400" y="5021481"/>
                <a:ext cx="1484188" cy="369332"/>
              </a:xfrm>
              <a:prstGeom prst="rect">
                <a:avLst/>
              </a:prstGeom>
              <a:blipFill>
                <a:blip r:embed="rId5"/>
                <a:stretch>
                  <a:fillRect l="-1646" t="-1667" r="-6173" b="-3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>
                <a:extLst>
                  <a:ext uri="{FF2B5EF4-FFF2-40B4-BE49-F238E27FC236}">
                    <a16:creationId xmlns:a16="http://schemas.microsoft.com/office/drawing/2014/main" id="{DBB723E5-96E3-425B-B170-5A61260136B5}"/>
                  </a:ext>
                </a:extLst>
              </p:cNvPr>
              <p:cNvSpPr txBox="1"/>
              <p:nvPr/>
            </p:nvSpPr>
            <p:spPr>
              <a:xfrm>
                <a:off x="5367670" y="5021481"/>
                <a:ext cx="101797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4" name="文字方塊 23">
                <a:extLst>
                  <a:ext uri="{FF2B5EF4-FFF2-40B4-BE49-F238E27FC236}">
                    <a16:creationId xmlns:a16="http://schemas.microsoft.com/office/drawing/2014/main" id="{DBB723E5-96E3-425B-B170-5A61260136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7670" y="5021481"/>
                <a:ext cx="1017971" cy="369332"/>
              </a:xfrm>
              <a:prstGeom prst="rect">
                <a:avLst/>
              </a:prstGeom>
              <a:blipFill>
                <a:blip r:embed="rId6"/>
                <a:stretch>
                  <a:fillRect l="-2994" t="-1667" r="-3593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7237813F-5EC6-4C28-A17C-88C814760C92}"/>
                  </a:ext>
                </a:extLst>
              </p:cNvPr>
              <p:cNvSpPr txBox="1"/>
              <p:nvPr/>
            </p:nvSpPr>
            <p:spPr>
              <a:xfrm>
                <a:off x="6423625" y="5021481"/>
                <a:ext cx="9009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7237813F-5EC6-4C28-A17C-88C814760C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3625" y="5021481"/>
                <a:ext cx="900952" cy="369332"/>
              </a:xfrm>
              <a:prstGeom prst="rect">
                <a:avLst/>
              </a:prstGeom>
              <a:blipFill>
                <a:blip r:embed="rId7"/>
                <a:stretch>
                  <a:fillRect l="-3378" t="-1667" r="-3378" b="-1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>
                <a:extLst>
                  <a:ext uri="{FF2B5EF4-FFF2-40B4-BE49-F238E27FC236}">
                    <a16:creationId xmlns:a16="http://schemas.microsoft.com/office/drawing/2014/main" id="{A3EC24F3-0E56-4AE7-A653-E92756AC490E}"/>
                  </a:ext>
                </a:extLst>
              </p:cNvPr>
              <p:cNvSpPr txBox="1"/>
              <p:nvPr/>
            </p:nvSpPr>
            <p:spPr>
              <a:xfrm>
                <a:off x="7391718" y="4986544"/>
                <a:ext cx="9669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6" name="文字方塊 25">
                <a:extLst>
                  <a:ext uri="{FF2B5EF4-FFF2-40B4-BE49-F238E27FC236}">
                    <a16:creationId xmlns:a16="http://schemas.microsoft.com/office/drawing/2014/main" id="{A3EC24F3-0E56-4AE7-A653-E92756AC49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718" y="4986544"/>
                <a:ext cx="966931" cy="369332"/>
              </a:xfrm>
              <a:prstGeom prst="rect">
                <a:avLst/>
              </a:prstGeom>
              <a:blipFill>
                <a:blip r:embed="rId8"/>
                <a:stretch>
                  <a:fillRect l="-3165" r="-37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橢圓 26">
            <a:extLst>
              <a:ext uri="{FF2B5EF4-FFF2-40B4-BE49-F238E27FC236}">
                <a16:creationId xmlns:a16="http://schemas.microsoft.com/office/drawing/2014/main" id="{FCA032C4-7B0D-49E6-97F1-03A0418421EB}"/>
              </a:ext>
            </a:extLst>
          </p:cNvPr>
          <p:cNvSpPr/>
          <p:nvPr/>
        </p:nvSpPr>
        <p:spPr>
          <a:xfrm>
            <a:off x="505462" y="5618389"/>
            <a:ext cx="469899" cy="46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3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>
                <a:extLst>
                  <a:ext uri="{FF2B5EF4-FFF2-40B4-BE49-F238E27FC236}">
                    <a16:creationId xmlns:a16="http://schemas.microsoft.com/office/drawing/2014/main" id="{CEF53D19-18B5-4912-B706-325810EA81D8}"/>
                  </a:ext>
                </a:extLst>
              </p:cNvPr>
              <p:cNvSpPr txBox="1"/>
              <p:nvPr/>
            </p:nvSpPr>
            <p:spPr>
              <a:xfrm>
                <a:off x="1123227" y="5640434"/>
                <a:ext cx="205248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𝑄𝑢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𝑄𝑣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8" name="文字方塊 27">
                <a:extLst>
                  <a:ext uri="{FF2B5EF4-FFF2-40B4-BE49-F238E27FC236}">
                    <a16:creationId xmlns:a16="http://schemas.microsoft.com/office/drawing/2014/main" id="{CEF53D19-18B5-4912-B706-325810EA81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227" y="5640434"/>
                <a:ext cx="2052485" cy="369332"/>
              </a:xfrm>
              <a:prstGeom prst="rect">
                <a:avLst/>
              </a:prstGeom>
              <a:blipFill>
                <a:blip r:embed="rId9"/>
                <a:stretch>
                  <a:fillRect l="-4451" r="-1187" b="-2786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字方塊 32">
                <a:extLst>
                  <a:ext uri="{FF2B5EF4-FFF2-40B4-BE49-F238E27FC236}">
                    <a16:creationId xmlns:a16="http://schemas.microsoft.com/office/drawing/2014/main" id="{25C0A947-D0F7-4151-8D49-D2C77EC36BC1}"/>
                  </a:ext>
                </a:extLst>
              </p:cNvPr>
              <p:cNvSpPr txBox="1"/>
              <p:nvPr/>
            </p:nvSpPr>
            <p:spPr>
              <a:xfrm>
                <a:off x="3807371" y="5640434"/>
                <a:ext cx="206928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𝑄𝑢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𝑄𝑢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3" name="文字方塊 32">
                <a:extLst>
                  <a:ext uri="{FF2B5EF4-FFF2-40B4-BE49-F238E27FC236}">
                    <a16:creationId xmlns:a16="http://schemas.microsoft.com/office/drawing/2014/main" id="{25C0A947-D0F7-4151-8D49-D2C77EC36B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7371" y="5640434"/>
                <a:ext cx="2069284" cy="369332"/>
              </a:xfrm>
              <a:prstGeom prst="rect">
                <a:avLst/>
              </a:prstGeom>
              <a:blipFill>
                <a:blip r:embed="rId10"/>
                <a:stretch>
                  <a:fillRect l="-4425" r="-1180" b="-2786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>
                <a:extLst>
                  <a:ext uri="{FF2B5EF4-FFF2-40B4-BE49-F238E27FC236}">
                    <a16:creationId xmlns:a16="http://schemas.microsoft.com/office/drawing/2014/main" id="{1891F597-992A-4B8B-90CC-AF5BA0649465}"/>
                  </a:ext>
                </a:extLst>
              </p:cNvPr>
              <p:cNvSpPr txBox="1"/>
              <p:nvPr/>
            </p:nvSpPr>
            <p:spPr>
              <a:xfrm>
                <a:off x="3850087" y="6176963"/>
                <a:ext cx="198195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𝑄𝑢</m:t>
                              </m:r>
                            </m:e>
                          </m:d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4" name="文字方塊 33">
                <a:extLst>
                  <a:ext uri="{FF2B5EF4-FFF2-40B4-BE49-F238E27FC236}">
                    <a16:creationId xmlns:a16="http://schemas.microsoft.com/office/drawing/2014/main" id="{1891F597-992A-4B8B-90CC-AF5BA06494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0087" y="6176963"/>
                <a:ext cx="1981953" cy="369332"/>
              </a:xfrm>
              <a:prstGeom prst="rect">
                <a:avLst/>
              </a:prstGeom>
              <a:blipFill>
                <a:blip r:embed="rId11"/>
                <a:stretch>
                  <a:fillRect r="-923" b="-2786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>
                <a:extLst>
                  <a:ext uri="{FF2B5EF4-FFF2-40B4-BE49-F238E27FC236}">
                    <a16:creationId xmlns:a16="http://schemas.microsoft.com/office/drawing/2014/main" id="{551C81D0-6F9D-4F0F-A87F-ECA66228815B}"/>
                  </a:ext>
                </a:extLst>
              </p:cNvPr>
              <p:cNvSpPr txBox="1"/>
              <p:nvPr/>
            </p:nvSpPr>
            <p:spPr>
              <a:xfrm>
                <a:off x="6489259" y="6193649"/>
                <a:ext cx="16967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‖"/>
                          <m:endChr m:val="‖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𝑄𝑢</m:t>
                          </m:r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‖"/>
                          <m:endChr m:val="‖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5" name="文字方塊 34">
                <a:extLst>
                  <a:ext uri="{FF2B5EF4-FFF2-40B4-BE49-F238E27FC236}">
                    <a16:creationId xmlns:a16="http://schemas.microsoft.com/office/drawing/2014/main" id="{551C81D0-6F9D-4F0F-A87F-ECA6622881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9259" y="6193649"/>
                <a:ext cx="1696747" cy="369332"/>
              </a:xfrm>
              <a:prstGeom prst="rect">
                <a:avLst/>
              </a:prstGeom>
              <a:blipFill>
                <a:blip r:embed="rId12"/>
                <a:stretch>
                  <a:fillRect b="-2786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箭號: 向右 10">
            <a:extLst>
              <a:ext uri="{FF2B5EF4-FFF2-40B4-BE49-F238E27FC236}">
                <a16:creationId xmlns:a16="http://schemas.microsoft.com/office/drawing/2014/main" id="{7D8F816C-775F-44F7-8F9C-B26C0B404DC6}"/>
              </a:ext>
            </a:extLst>
          </p:cNvPr>
          <p:cNvSpPr/>
          <p:nvPr/>
        </p:nvSpPr>
        <p:spPr>
          <a:xfrm>
            <a:off x="3345188" y="5761005"/>
            <a:ext cx="381712" cy="18466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箭號: 向右 35">
            <a:extLst>
              <a:ext uri="{FF2B5EF4-FFF2-40B4-BE49-F238E27FC236}">
                <a16:creationId xmlns:a16="http://schemas.microsoft.com/office/drawing/2014/main" id="{C7EF3402-579C-473A-83B1-D67712413403}"/>
              </a:ext>
            </a:extLst>
          </p:cNvPr>
          <p:cNvSpPr/>
          <p:nvPr/>
        </p:nvSpPr>
        <p:spPr>
          <a:xfrm>
            <a:off x="3345188" y="6293039"/>
            <a:ext cx="381712" cy="18466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箭號: 向右 36">
            <a:extLst>
              <a:ext uri="{FF2B5EF4-FFF2-40B4-BE49-F238E27FC236}">
                <a16:creationId xmlns:a16="http://schemas.microsoft.com/office/drawing/2014/main" id="{85E08338-B5DB-4AD6-A592-1D0A0AF484ED}"/>
              </a:ext>
            </a:extLst>
          </p:cNvPr>
          <p:cNvSpPr/>
          <p:nvPr/>
        </p:nvSpPr>
        <p:spPr>
          <a:xfrm>
            <a:off x="5997029" y="6285982"/>
            <a:ext cx="381712" cy="18466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橢圓 37">
            <a:extLst>
              <a:ext uri="{FF2B5EF4-FFF2-40B4-BE49-F238E27FC236}">
                <a16:creationId xmlns:a16="http://schemas.microsoft.com/office/drawing/2014/main" id="{59231616-AB80-43D0-AB7F-87CAEEA580E3}"/>
              </a:ext>
            </a:extLst>
          </p:cNvPr>
          <p:cNvSpPr/>
          <p:nvPr/>
        </p:nvSpPr>
        <p:spPr>
          <a:xfrm>
            <a:off x="193222" y="3852008"/>
            <a:ext cx="469899" cy="46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3</a:t>
            </a:r>
            <a:endParaRPr lang="zh-TW" altLang="en-US" sz="2400" dirty="0"/>
          </a:p>
        </p:txBody>
      </p:sp>
      <p:sp>
        <p:nvSpPr>
          <p:cNvPr id="39" name="橢圓 38">
            <a:extLst>
              <a:ext uri="{FF2B5EF4-FFF2-40B4-BE49-F238E27FC236}">
                <a16:creationId xmlns:a16="http://schemas.microsoft.com/office/drawing/2014/main" id="{A6E44E31-86D0-4E8C-8B99-BFD6A81344E5}"/>
              </a:ext>
            </a:extLst>
          </p:cNvPr>
          <p:cNvSpPr/>
          <p:nvPr/>
        </p:nvSpPr>
        <p:spPr>
          <a:xfrm>
            <a:off x="195129" y="1905095"/>
            <a:ext cx="469899" cy="46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1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E97D4A5A-2FE4-48F5-8063-5694A437FECD}"/>
                  </a:ext>
                </a:extLst>
              </p:cNvPr>
              <p:cNvSpPr txBox="1"/>
              <p:nvPr/>
            </p:nvSpPr>
            <p:spPr>
              <a:xfrm>
                <a:off x="6242002" y="1683037"/>
                <a:ext cx="1936749" cy="4067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TW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E97D4A5A-2FE4-48F5-8063-5694A437FE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2002" y="1683037"/>
                <a:ext cx="1936749" cy="406714"/>
              </a:xfrm>
              <a:prstGeom prst="rect">
                <a:avLst/>
              </a:prstGeom>
              <a:blipFill>
                <a:blip r:embed="rId13"/>
                <a:stretch>
                  <a:fillRect l="-3459" r="-1887" b="-2388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橢圓 39">
            <a:extLst>
              <a:ext uri="{FF2B5EF4-FFF2-40B4-BE49-F238E27FC236}">
                <a16:creationId xmlns:a16="http://schemas.microsoft.com/office/drawing/2014/main" id="{416C4986-ECEC-4F39-891E-253A27FC3C66}"/>
              </a:ext>
            </a:extLst>
          </p:cNvPr>
          <p:cNvSpPr/>
          <p:nvPr/>
        </p:nvSpPr>
        <p:spPr>
          <a:xfrm>
            <a:off x="5739531" y="1241758"/>
            <a:ext cx="469899" cy="46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1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文字方塊 41">
                <a:extLst>
                  <a:ext uri="{FF2B5EF4-FFF2-40B4-BE49-F238E27FC236}">
                    <a16:creationId xmlns:a16="http://schemas.microsoft.com/office/drawing/2014/main" id="{F1D52281-186E-464D-A99A-86DA5BC75754}"/>
                  </a:ext>
                </a:extLst>
              </p:cNvPr>
              <p:cNvSpPr txBox="1"/>
              <p:nvPr/>
            </p:nvSpPr>
            <p:spPr>
              <a:xfrm>
                <a:off x="6109483" y="3228719"/>
                <a:ext cx="90095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2" name="文字方塊 41">
                <a:extLst>
                  <a:ext uri="{FF2B5EF4-FFF2-40B4-BE49-F238E27FC236}">
                    <a16:creationId xmlns:a16="http://schemas.microsoft.com/office/drawing/2014/main" id="{F1D52281-186E-464D-A99A-86DA5BC757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9483" y="3228719"/>
                <a:ext cx="900952" cy="461665"/>
              </a:xfrm>
              <a:prstGeom prst="rect">
                <a:avLst/>
              </a:prstGeom>
              <a:blipFill>
                <a:blip r:embed="rId1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文字方塊 43">
                <a:extLst>
                  <a:ext uri="{FF2B5EF4-FFF2-40B4-BE49-F238E27FC236}">
                    <a16:creationId xmlns:a16="http://schemas.microsoft.com/office/drawing/2014/main" id="{ACED6EEB-78A2-4BFA-A78E-C169D3F15E69}"/>
                  </a:ext>
                </a:extLst>
              </p:cNvPr>
              <p:cNvSpPr txBox="1"/>
              <p:nvPr/>
            </p:nvSpPr>
            <p:spPr>
              <a:xfrm>
                <a:off x="7317906" y="2699439"/>
                <a:ext cx="119744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:   1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4" name="文字方塊 43">
                <a:extLst>
                  <a:ext uri="{FF2B5EF4-FFF2-40B4-BE49-F238E27FC236}">
                    <a16:creationId xmlns:a16="http://schemas.microsoft.com/office/drawing/2014/main" id="{ACED6EEB-78A2-4BFA-A78E-C169D3F15E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7906" y="2699439"/>
                <a:ext cx="1197444" cy="369332"/>
              </a:xfrm>
              <a:prstGeom prst="rect">
                <a:avLst/>
              </a:prstGeom>
              <a:blipFill>
                <a:blip r:embed="rId15"/>
                <a:stretch>
                  <a:fillRect l="-5076" r="-5584" b="-3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文字方塊 44">
                <a:extLst>
                  <a:ext uri="{FF2B5EF4-FFF2-40B4-BE49-F238E27FC236}">
                    <a16:creationId xmlns:a16="http://schemas.microsoft.com/office/drawing/2014/main" id="{8B28CD60-A97C-4E7A-BF44-4CB20F0B36FB}"/>
                  </a:ext>
                </a:extLst>
              </p:cNvPr>
              <p:cNvSpPr txBox="1"/>
              <p:nvPr/>
            </p:nvSpPr>
            <p:spPr>
              <a:xfrm>
                <a:off x="7315085" y="2271244"/>
                <a:ext cx="119744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:   0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5" name="文字方塊 44">
                <a:extLst>
                  <a:ext uri="{FF2B5EF4-FFF2-40B4-BE49-F238E27FC236}">
                    <a16:creationId xmlns:a16="http://schemas.microsoft.com/office/drawing/2014/main" id="{8B28CD60-A97C-4E7A-BF44-4CB20F0B36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085" y="2271244"/>
                <a:ext cx="1197444" cy="369332"/>
              </a:xfrm>
              <a:prstGeom prst="rect">
                <a:avLst/>
              </a:prstGeom>
              <a:blipFill>
                <a:blip r:embed="rId16"/>
                <a:stretch>
                  <a:fillRect l="-5612" r="-5612" b="-3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左大括弧 45">
            <a:extLst>
              <a:ext uri="{FF2B5EF4-FFF2-40B4-BE49-F238E27FC236}">
                <a16:creationId xmlns:a16="http://schemas.microsoft.com/office/drawing/2014/main" id="{0AD7F93F-0666-4262-B6E5-5537A4318F17}"/>
              </a:ext>
            </a:extLst>
          </p:cNvPr>
          <p:cNvSpPr/>
          <p:nvPr/>
        </p:nvSpPr>
        <p:spPr>
          <a:xfrm>
            <a:off x="6891056" y="2248673"/>
            <a:ext cx="433521" cy="871027"/>
          </a:xfrm>
          <a:prstGeom prst="leftBrace">
            <a:avLst>
              <a:gd name="adj1" fmla="val 28839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文字方塊 46">
                <a:extLst>
                  <a:ext uri="{FF2B5EF4-FFF2-40B4-BE49-F238E27FC236}">
                    <a16:creationId xmlns:a16="http://schemas.microsoft.com/office/drawing/2014/main" id="{0243DCAD-6DA4-452B-8FDD-C51B166398AE}"/>
                  </a:ext>
                </a:extLst>
              </p:cNvPr>
              <p:cNvSpPr txBox="1"/>
              <p:nvPr/>
            </p:nvSpPr>
            <p:spPr>
              <a:xfrm>
                <a:off x="6289582" y="3919387"/>
                <a:ext cx="2069990" cy="4067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zh-TW" sz="2400" dirty="0" err="1"/>
                  <a:t>i</a:t>
                </a:r>
                <a:r>
                  <a:rPr lang="en-US" altLang="zh-TW" sz="2400" dirty="0"/>
                  <a:t>-j entry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zh-TW" sz="2400" dirty="0"/>
                  <a:t> 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47" name="文字方塊 46">
                <a:extLst>
                  <a:ext uri="{FF2B5EF4-FFF2-40B4-BE49-F238E27FC236}">
                    <a16:creationId xmlns:a16="http://schemas.microsoft.com/office/drawing/2014/main" id="{0243DCAD-6DA4-452B-8FDD-C51B166398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9582" y="3919387"/>
                <a:ext cx="2069990" cy="406714"/>
              </a:xfrm>
              <a:prstGeom prst="rect">
                <a:avLst/>
              </a:prstGeom>
              <a:blipFill>
                <a:blip r:embed="rId17"/>
                <a:stretch>
                  <a:fillRect l="-9145" t="-20896" b="-3731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202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2" grpId="0" animBg="1"/>
      <p:bldP spid="9" grpId="0"/>
      <p:bldP spid="23" grpId="0"/>
      <p:bldP spid="24" grpId="0"/>
      <p:bldP spid="25" grpId="0"/>
      <p:bldP spid="26" grpId="0"/>
      <p:bldP spid="27" grpId="0" animBg="1"/>
      <p:bldP spid="28" grpId="0"/>
      <p:bldP spid="33" grpId="0"/>
      <p:bldP spid="34" grpId="0"/>
      <p:bldP spid="35" grpId="0"/>
      <p:bldP spid="11" grpId="0" animBg="1"/>
      <p:bldP spid="36" grpId="0" animBg="1"/>
      <p:bldP spid="37" grpId="0" animBg="1"/>
      <p:bldP spid="39" grpId="0" animBg="1"/>
      <p:bldP spid="15" grpId="0"/>
      <p:bldP spid="40" grpId="0" animBg="1"/>
      <p:bldP spid="42" grpId="0"/>
      <p:bldP spid="44" grpId="0"/>
      <p:bldP spid="45" grpId="0"/>
      <p:bldP spid="46" grpId="0" animBg="1"/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Orthogonal Matrix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sz="2400" dirty="0"/>
                  <a:t>Let P and Q be n x n orthogonal matrices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𝑑𝑒𝑡𝑄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=±1</m:t>
                    </m:r>
                  </m:oMath>
                </a14:m>
                <a:endParaRPr lang="en-US" altLang="zh-TW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𝑃𝑄</m:t>
                    </m:r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is an orthogonal matrix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is an orthogonal matrix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is an orthogonal matrix</a:t>
                </a:r>
              </a:p>
              <a:p>
                <a:pPr lvl="1"/>
                <a:endParaRPr lang="zh-TW" altLang="en-US" sz="2000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96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28650" y="3916998"/>
            <a:ext cx="7175169" cy="1290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TW" sz="2400" b="1" i="1" dirty="0">
                <a:sym typeface="Symbol" pitchFamily="18" charset="2"/>
              </a:rPr>
              <a:t>Proof</a:t>
            </a:r>
            <a:r>
              <a:rPr lang="en-US" altLang="zh-TW" sz="2400" dirty="0">
                <a:sym typeface="Symbol" pitchFamily="18" charset="2"/>
              </a:rPr>
              <a:t>  (a) </a:t>
            </a:r>
            <a:r>
              <a:rPr lang="en-US" altLang="zh-TW" sz="2400" i="1" dirty="0">
                <a:sym typeface="Symbol" pitchFamily="18" charset="2"/>
              </a:rPr>
              <a:t>QQ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i="1" dirty="0">
                <a:sym typeface="Symbol" pitchFamily="18" charset="2"/>
              </a:rPr>
              <a:t> </a:t>
            </a:r>
            <a:r>
              <a:rPr lang="en-US" altLang="zh-TW" sz="2400" dirty="0">
                <a:sym typeface="Symbol" pitchFamily="18" charset="2"/>
              </a:rPr>
              <a:t>= </a:t>
            </a:r>
            <a:r>
              <a:rPr lang="en-US" altLang="zh-TW" sz="2400" i="1" dirty="0">
                <a:sym typeface="Symbol" pitchFamily="18" charset="2"/>
              </a:rPr>
              <a:t>I</a:t>
            </a:r>
            <a:r>
              <a:rPr lang="en-US" altLang="zh-TW" sz="2400" i="1" baseline="-25000" dirty="0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  det(</a:t>
            </a:r>
            <a:r>
              <a:rPr lang="en-US" altLang="zh-TW" sz="2400" i="1" dirty="0">
                <a:sym typeface="Symbol" pitchFamily="18" charset="2"/>
              </a:rPr>
              <a:t>I</a:t>
            </a:r>
            <a:r>
              <a:rPr lang="en-US" altLang="zh-TW" sz="2400" i="1" baseline="-25000" dirty="0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) = det(</a:t>
            </a:r>
            <a:r>
              <a:rPr lang="en-US" altLang="zh-TW" sz="2400" i="1" dirty="0">
                <a:sym typeface="Symbol" pitchFamily="18" charset="2"/>
              </a:rPr>
              <a:t>QQ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) = det(</a:t>
            </a:r>
            <a:r>
              <a:rPr lang="en-US" altLang="zh-TW" sz="2400" i="1" dirty="0">
                <a:sym typeface="Symbol" pitchFamily="18" charset="2"/>
              </a:rPr>
              <a:t>Q</a:t>
            </a:r>
            <a:r>
              <a:rPr lang="en-US" altLang="zh-TW" sz="2400" dirty="0">
                <a:sym typeface="Symbol" pitchFamily="18" charset="2"/>
              </a:rPr>
              <a:t>)det(</a:t>
            </a:r>
            <a:r>
              <a:rPr lang="en-US" altLang="zh-TW" sz="2400" i="1" dirty="0">
                <a:sym typeface="Symbol" pitchFamily="18" charset="2"/>
              </a:rPr>
              <a:t>Q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en-US" altLang="zh-TW" sz="2400" dirty="0">
                <a:sym typeface="Symbol" pitchFamily="18" charset="2"/>
              </a:rPr>
              <a:t>                = </a:t>
            </a:r>
            <a:r>
              <a:rPr lang="en-US" altLang="zh-TW" sz="2400" dirty="0" err="1">
                <a:sym typeface="Symbol" pitchFamily="18" charset="2"/>
              </a:rPr>
              <a:t>det</a:t>
            </a:r>
            <a:r>
              <a:rPr lang="en-US" altLang="zh-TW" sz="2400" dirty="0">
                <a:sym typeface="Symbol" pitchFamily="18" charset="2"/>
              </a:rPr>
              <a:t>(</a:t>
            </a:r>
            <a:r>
              <a:rPr lang="en-US" altLang="zh-TW" sz="2400" i="1" dirty="0">
                <a:sym typeface="Symbol" pitchFamily="18" charset="2"/>
              </a:rPr>
              <a:t>Q</a:t>
            </a:r>
            <a:r>
              <a:rPr lang="en-US" altLang="zh-TW" sz="2400" dirty="0">
                <a:sym typeface="Symbol" pitchFamily="18" charset="2"/>
              </a:rPr>
              <a:t>)</a:t>
            </a:r>
            <a:r>
              <a:rPr lang="en-US" altLang="zh-TW" sz="2400" baseline="40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 </a:t>
            </a:r>
            <a:r>
              <a:rPr lang="en-US" altLang="zh-TW" sz="2400" dirty="0" err="1">
                <a:sym typeface="Symbol" pitchFamily="18" charset="2"/>
              </a:rPr>
              <a:t>det</a:t>
            </a:r>
            <a:r>
              <a:rPr lang="en-US" altLang="zh-TW" sz="2400" dirty="0">
                <a:sym typeface="Symbol" pitchFamily="18" charset="2"/>
              </a:rPr>
              <a:t>(</a:t>
            </a:r>
            <a:r>
              <a:rPr lang="en-US" altLang="zh-TW" sz="2400" i="1" dirty="0">
                <a:sym typeface="Symbol" pitchFamily="18" charset="2"/>
              </a:rPr>
              <a:t>Q</a:t>
            </a:r>
            <a:r>
              <a:rPr lang="en-US" altLang="zh-TW" sz="2400" dirty="0">
                <a:sym typeface="Symbol" pitchFamily="18" charset="2"/>
              </a:rPr>
              <a:t>) = ±1.</a:t>
            </a:r>
          </a:p>
          <a:p>
            <a:pPr>
              <a:lnSpc>
                <a:spcPct val="110000"/>
              </a:lnSpc>
            </a:pPr>
            <a:r>
              <a:rPr lang="en-US" altLang="zh-TW" sz="2400" dirty="0">
                <a:sym typeface="Symbol" pitchFamily="18" charset="2"/>
              </a:rPr>
              <a:t>            (b) (</a:t>
            </a:r>
            <a:r>
              <a:rPr lang="en-US" altLang="zh-TW" sz="2400" i="1" dirty="0">
                <a:sym typeface="Symbol" pitchFamily="18" charset="2"/>
              </a:rPr>
              <a:t>PQ</a:t>
            </a:r>
            <a:r>
              <a:rPr lang="en-US" altLang="zh-TW" sz="2400" dirty="0">
                <a:sym typeface="Symbol" pitchFamily="18" charset="2"/>
              </a:rPr>
              <a:t>)</a:t>
            </a:r>
            <a:r>
              <a:rPr lang="en-US" altLang="zh-TW" sz="2400" i="1" baseline="40000" dirty="0">
                <a:sym typeface="Symbol" pitchFamily="18" charset="2"/>
              </a:rPr>
              <a:t>T </a:t>
            </a:r>
            <a:r>
              <a:rPr lang="en-US" altLang="zh-TW" sz="2400" dirty="0">
                <a:sym typeface="Symbol" pitchFamily="18" charset="2"/>
              </a:rPr>
              <a:t>= </a:t>
            </a:r>
            <a:r>
              <a:rPr lang="en-US" altLang="zh-TW" sz="2400" i="1" dirty="0">
                <a:sym typeface="Symbol" pitchFamily="18" charset="2"/>
              </a:rPr>
              <a:t>Q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i="1" dirty="0">
                <a:sym typeface="Symbol" pitchFamily="18" charset="2"/>
              </a:rPr>
              <a:t>P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i="1" dirty="0">
                <a:sym typeface="Symbol" pitchFamily="18" charset="2"/>
              </a:rPr>
              <a:t> </a:t>
            </a:r>
            <a:r>
              <a:rPr lang="en-US" altLang="zh-TW" sz="2400" dirty="0">
                <a:sym typeface="Symbol" pitchFamily="18" charset="2"/>
              </a:rPr>
              <a:t>= </a:t>
            </a:r>
            <a:r>
              <a:rPr lang="en-US" altLang="zh-TW" sz="2400" i="1" dirty="0">
                <a:sym typeface="Symbol" pitchFamily="18" charset="2"/>
              </a:rPr>
              <a:t>Q</a:t>
            </a:r>
            <a:r>
              <a:rPr lang="en-US" altLang="zh-TW" sz="2400" baseline="40000" dirty="0">
                <a:sym typeface="Symbol" pitchFamily="18" charset="2"/>
              </a:rPr>
              <a:t>1</a:t>
            </a:r>
            <a:r>
              <a:rPr lang="en-US" altLang="zh-TW" sz="2400" i="1" dirty="0">
                <a:sym typeface="Symbol" pitchFamily="18" charset="2"/>
              </a:rPr>
              <a:t>P</a:t>
            </a:r>
            <a:r>
              <a:rPr lang="en-US" altLang="zh-TW" sz="2400" baseline="40000" dirty="0">
                <a:sym typeface="Symbol" pitchFamily="18" charset="2"/>
              </a:rPr>
              <a:t>1 </a:t>
            </a:r>
            <a:r>
              <a:rPr lang="en-US" altLang="zh-TW" sz="2400" dirty="0">
                <a:sym typeface="Symbol" pitchFamily="18" charset="2"/>
              </a:rPr>
              <a:t>= (</a:t>
            </a:r>
            <a:r>
              <a:rPr lang="en-US" altLang="zh-TW" sz="2400" i="1" dirty="0">
                <a:sym typeface="Symbol" pitchFamily="18" charset="2"/>
              </a:rPr>
              <a:t>PQ</a:t>
            </a:r>
            <a:r>
              <a:rPr lang="en-US" altLang="zh-TW" sz="2400" dirty="0">
                <a:sym typeface="Symbol" pitchFamily="18" charset="2"/>
              </a:rPr>
              <a:t>)</a:t>
            </a:r>
            <a:r>
              <a:rPr lang="en-US" altLang="zh-TW" sz="2400" baseline="40000" dirty="0">
                <a:sym typeface="Symbol" pitchFamily="18" charset="2"/>
              </a:rPr>
              <a:t>1</a:t>
            </a:r>
            <a:r>
              <a:rPr lang="en-US" altLang="zh-TW" sz="2400" dirty="0">
                <a:sym typeface="Symbol" pitchFamily="18" charset="2"/>
              </a:rPr>
              <a:t>.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6209098" y="6204121"/>
            <a:ext cx="2699657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Rows and columns</a:t>
            </a:r>
            <a:endParaRPr lang="zh-TW" altLang="en-US" sz="2400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9098" y="5086268"/>
            <a:ext cx="2476500" cy="9429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4953349" y="3008733"/>
                <a:ext cx="3792705" cy="461665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r>
                  <a:rPr lang="en-US" altLang="zh-TW" sz="2400" dirty="0"/>
                  <a:t>Check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p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p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349" y="3008733"/>
                <a:ext cx="3792705" cy="461665"/>
              </a:xfrm>
              <a:prstGeom prst="rect">
                <a:avLst/>
              </a:prstGeom>
              <a:blipFill>
                <a:blip r:embed="rId4"/>
                <a:stretch>
                  <a:fillRect l="-2568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4953349" y="2479338"/>
                <a:ext cx="3792705" cy="461665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altLang="zh-TW" sz="2400" dirty="0"/>
                  <a:t>Check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𝑃𝑄</m:t>
                            </m:r>
                          </m:e>
                        </m:d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𝑃𝑄</m:t>
                            </m:r>
                          </m:e>
                        </m:d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349" y="2479338"/>
                <a:ext cx="3792705" cy="461665"/>
              </a:xfrm>
              <a:prstGeom prst="rect">
                <a:avLst/>
              </a:prstGeom>
              <a:blipFill>
                <a:blip r:embed="rId5"/>
                <a:stretch>
                  <a:fillRect l="-2568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矩形 3">
            <a:extLst>
              <a:ext uri="{FF2B5EF4-FFF2-40B4-BE49-F238E27FC236}">
                <a16:creationId xmlns:a16="http://schemas.microsoft.com/office/drawing/2014/main" id="{0DB4DE13-0CA7-48D3-B97E-F114822FDCF3}"/>
              </a:ext>
            </a:extLst>
          </p:cNvPr>
          <p:cNvSpPr/>
          <p:nvPr/>
        </p:nvSpPr>
        <p:spPr>
          <a:xfrm>
            <a:off x="1551398" y="3877073"/>
            <a:ext cx="1356189" cy="462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CA794A1-BCA3-41B7-96E5-8BE29D8147A3}"/>
              </a:ext>
            </a:extLst>
          </p:cNvPr>
          <p:cNvSpPr/>
          <p:nvPr/>
        </p:nvSpPr>
        <p:spPr>
          <a:xfrm>
            <a:off x="2988067" y="3889840"/>
            <a:ext cx="4583987" cy="462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16AB7CE6-100F-4C80-87DD-FFD51F307FDF}"/>
              </a:ext>
            </a:extLst>
          </p:cNvPr>
          <p:cNvSpPr/>
          <p:nvPr/>
        </p:nvSpPr>
        <p:spPr>
          <a:xfrm>
            <a:off x="1724494" y="4340485"/>
            <a:ext cx="1183093" cy="462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09D8956D-42A3-4967-BFE9-D15FF9E689A8}"/>
              </a:ext>
            </a:extLst>
          </p:cNvPr>
          <p:cNvSpPr/>
          <p:nvPr/>
        </p:nvSpPr>
        <p:spPr>
          <a:xfrm>
            <a:off x="2928135" y="4300560"/>
            <a:ext cx="2045762" cy="462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9D6E0D3-4412-4259-9F5E-F01EA4089338}"/>
              </a:ext>
            </a:extLst>
          </p:cNvPr>
          <p:cNvSpPr/>
          <p:nvPr/>
        </p:nvSpPr>
        <p:spPr>
          <a:xfrm>
            <a:off x="1470627" y="4726591"/>
            <a:ext cx="4200708" cy="462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B23F41A3-368B-4B38-B593-28781DB507F4}"/>
              </a:ext>
            </a:extLst>
          </p:cNvPr>
          <p:cNvSpPr txBox="1"/>
          <p:nvPr/>
        </p:nvSpPr>
        <p:spPr>
          <a:xfrm rot="5400000">
            <a:off x="1118338" y="3225902"/>
            <a:ext cx="495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>
                <a:solidFill>
                  <a:srgbClr val="FF0000"/>
                </a:solidFill>
              </a:rPr>
              <a:t>=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sp>
        <p:nvSpPr>
          <p:cNvPr id="17" name="Text Box 5">
            <a:extLst>
              <a:ext uri="{FF2B5EF4-FFF2-40B4-BE49-F238E27FC236}">
                <a16:creationId xmlns:a16="http://schemas.microsoft.com/office/drawing/2014/main" id="{C983A8E2-CD69-4ECB-93CD-39287F67B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5778258"/>
            <a:ext cx="4252061" cy="47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TW" sz="2400" dirty="0">
                <a:sym typeface="Symbol" pitchFamily="18" charset="2"/>
              </a:rPr>
              <a:t>            (C) (</a:t>
            </a:r>
            <a:r>
              <a:rPr lang="en-US" altLang="zh-TW" sz="2400" i="1" dirty="0">
                <a:sym typeface="Symbol" pitchFamily="18" charset="2"/>
              </a:rPr>
              <a:t>Q</a:t>
            </a:r>
            <a:r>
              <a:rPr lang="en-US" altLang="zh-TW" sz="2400" i="1" baseline="40000" dirty="0">
                <a:sym typeface="Symbol" pitchFamily="18" charset="2"/>
              </a:rPr>
              <a:t>-1</a:t>
            </a:r>
            <a:r>
              <a:rPr lang="en-US" altLang="zh-TW" sz="2400" dirty="0">
                <a:sym typeface="Symbol" pitchFamily="18" charset="2"/>
              </a:rPr>
              <a:t>)</a:t>
            </a:r>
            <a:r>
              <a:rPr lang="en-US" altLang="zh-TW" sz="2400" i="1" baseline="40000" dirty="0">
                <a:sym typeface="Symbol" pitchFamily="18" charset="2"/>
              </a:rPr>
              <a:t>-1 </a:t>
            </a:r>
            <a:r>
              <a:rPr lang="en-US" altLang="zh-TW" sz="2400" dirty="0">
                <a:sym typeface="Symbol" pitchFamily="18" charset="2"/>
              </a:rPr>
              <a:t>= (</a:t>
            </a:r>
            <a:r>
              <a:rPr lang="en-US" altLang="zh-TW" sz="2400" i="1" dirty="0">
                <a:sym typeface="Symbol" pitchFamily="18" charset="2"/>
              </a:rPr>
              <a:t>Q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)</a:t>
            </a:r>
            <a:r>
              <a:rPr lang="en-US" altLang="zh-TW" sz="2400" i="1" baseline="40000" dirty="0">
                <a:sym typeface="Symbol" pitchFamily="18" charset="2"/>
              </a:rPr>
              <a:t>-1</a:t>
            </a:r>
            <a:r>
              <a:rPr lang="en-US" altLang="zh-TW" sz="2400" i="1" dirty="0">
                <a:sym typeface="Symbol" pitchFamily="18" charset="2"/>
              </a:rPr>
              <a:t> </a:t>
            </a:r>
            <a:r>
              <a:rPr lang="en-US" altLang="zh-TW" sz="2400" dirty="0">
                <a:sym typeface="Symbol" pitchFamily="18" charset="2"/>
              </a:rPr>
              <a:t>=</a:t>
            </a:r>
            <a:r>
              <a:rPr lang="zh-TW" altLang="en-US" sz="2400" dirty="0">
                <a:sym typeface="Symbol" pitchFamily="18" charset="2"/>
              </a:rPr>
              <a:t> </a:t>
            </a:r>
            <a:r>
              <a:rPr lang="en-US" altLang="zh-TW" sz="2400" dirty="0">
                <a:sym typeface="Symbol" pitchFamily="18" charset="2"/>
              </a:rPr>
              <a:t>(</a:t>
            </a:r>
            <a:r>
              <a:rPr lang="en-US" altLang="zh-TW" sz="2400" i="1" dirty="0">
                <a:sym typeface="Symbol" pitchFamily="18" charset="2"/>
              </a:rPr>
              <a:t>Q</a:t>
            </a:r>
            <a:r>
              <a:rPr lang="en-US" altLang="zh-TW" sz="2400" i="1" baseline="40000" dirty="0">
                <a:sym typeface="Symbol" pitchFamily="18" charset="2"/>
              </a:rPr>
              <a:t>-1</a:t>
            </a:r>
            <a:r>
              <a:rPr lang="en-US" altLang="zh-TW" sz="2400" dirty="0">
                <a:sym typeface="Symbol" pitchFamily="18" charset="2"/>
              </a:rPr>
              <a:t>)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i="1" dirty="0">
                <a:sym typeface="Symbol" pitchFamily="18" charset="2"/>
              </a:rPr>
              <a:t> </a:t>
            </a:r>
            <a:endParaRPr lang="en-US" altLang="zh-TW" sz="240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3709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4" grpId="0" animBg="1"/>
      <p:bldP spid="13" grpId="0" animBg="1"/>
      <p:bldP spid="14" grpId="0" animBg="1"/>
      <p:bldP spid="15" grpId="0" animBg="1"/>
      <p:bldP spid="16" grpId="0" animBg="1"/>
      <p:bldP spid="5" grpId="0"/>
      <p:bldP spid="17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2771</TotalTime>
  <Words>2032</Words>
  <Application>Microsoft Office PowerPoint</Application>
  <PresentationFormat>如螢幕大小 (4:3)</PresentationFormat>
  <Paragraphs>442</Paragraphs>
  <Slides>30</Slides>
  <Notes>5</Notes>
  <HiddenSlides>0</HiddenSlides>
  <MMClips>0</MMClips>
  <ScaleCrop>false</ScaleCrop>
  <HeadingPairs>
    <vt:vector size="8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30</vt:i4>
      </vt:variant>
    </vt:vector>
  </HeadingPairs>
  <TitlesOfParts>
    <vt:vector size="40" baseType="lpstr">
      <vt:lpstr>Academy Engraved LET</vt:lpstr>
      <vt:lpstr>Roboto</vt:lpstr>
      <vt:lpstr>微軟正黑體</vt:lpstr>
      <vt:lpstr>Arial</vt:lpstr>
      <vt:lpstr>Calibri</vt:lpstr>
      <vt:lpstr>Calibri Light</vt:lpstr>
      <vt:lpstr>Cambria Math</vt:lpstr>
      <vt:lpstr>Script MT Bold</vt:lpstr>
      <vt:lpstr>Office 佈景主題</vt:lpstr>
      <vt:lpstr>Equation</vt:lpstr>
      <vt:lpstr>Orthogonal Matrices &amp; Symmetric Matrices</vt:lpstr>
      <vt:lpstr>Outline</vt:lpstr>
      <vt:lpstr>Orthogonal Matrix</vt:lpstr>
      <vt:lpstr>Norm-preserving</vt:lpstr>
      <vt:lpstr>Norm-preserving</vt:lpstr>
      <vt:lpstr>Norm-preserving</vt:lpstr>
      <vt:lpstr>Orthogonal Matrix</vt:lpstr>
      <vt:lpstr>Orthogonal Matrix</vt:lpstr>
      <vt:lpstr>Orthogonal Matrix</vt:lpstr>
      <vt:lpstr>Orthogonal Operator</vt:lpstr>
      <vt:lpstr>PowerPoint 簡報</vt:lpstr>
      <vt:lpstr>Conclusion</vt:lpstr>
      <vt:lpstr>Outline</vt:lpstr>
      <vt:lpstr>Eigenvalues are real</vt:lpstr>
      <vt:lpstr>Eigenvalues are real</vt:lpstr>
      <vt:lpstr>Orthogonal Eigenvectors</vt:lpstr>
      <vt:lpstr>Orthogonal Eigenvectors</vt:lpstr>
      <vt:lpstr>Diagonalization</vt:lpstr>
      <vt:lpstr>Diagonalization</vt:lpstr>
      <vt:lpstr>Diagonalization</vt:lpstr>
      <vt:lpstr>Diagonalization</vt:lpstr>
      <vt:lpstr>Diagonalization</vt:lpstr>
      <vt:lpstr>PowerPoint 簡報</vt:lpstr>
      <vt:lpstr>Diagonalization</vt:lpstr>
      <vt:lpstr>Diagonalization of  Symmetric Matrix</vt:lpstr>
      <vt:lpstr>Spectral Decomposition</vt:lpstr>
      <vt:lpstr>Spectral Decomposition</vt:lpstr>
      <vt:lpstr>Spectral Decomposition</vt:lpstr>
      <vt:lpstr>Conclusion</vt:lpstr>
      <vt:lpstr>Acknowledgement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Orthogonal Matrices</dc:title>
  <dc:creator>Lee Hung-yi</dc:creator>
  <cp:lastModifiedBy>Hung-yi Lee</cp:lastModifiedBy>
  <cp:revision>118</cp:revision>
  <dcterms:created xsi:type="dcterms:W3CDTF">2016-05-16T01:35:30Z</dcterms:created>
  <dcterms:modified xsi:type="dcterms:W3CDTF">2020-12-24T13:24:12Z</dcterms:modified>
</cp:coreProperties>
</file>